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oleObject" PartName="/ppt/embeddings/oleObject3.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Lst>
  <p:sldSz cy="6858000" cx="9144000"/>
  <p:notesSz cx="6858000" cy="9144000"/>
  <p:embeddedFontLst>
    <p:embeddedFont>
      <p:font typeface="Tahoma"/>
      <p:regular r:id="rId72"/>
      <p:bold r:id="rId73"/>
    </p:embeddedFont>
    <p:embeddedFont>
      <p:font typeface="Open Sans"/>
      <p:regular r:id="rId74"/>
      <p:bold r:id="rId75"/>
      <p:italic r:id="rId76"/>
      <p:boldItalic r:id="rId7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78" roundtripDataSignature="AMtx7mjzUQHLFsIBbiaWGxhX5iml+JR0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511AD88-819F-43F2-BEDE-7BCAF26D6BD2}">
  <a:tblStyle styleId="{C511AD88-819F-43F2-BEDE-7BCAF26D6BD2}" styleName="Table_0">
    <a:wholeTbl>
      <a:tcTxStyle b="off" i="off">
        <a:font>
          <a:latin typeface="Trebuchet MS"/>
          <a:ea typeface="Trebuchet MS"/>
          <a:cs typeface="Trebuchet M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F6FC"/>
          </a:solidFill>
        </a:fill>
      </a:tcStyle>
    </a:wholeTbl>
    <a:band1H>
      <a:tcTxStyle/>
      <a:tcStyle>
        <a:fill>
          <a:solidFill>
            <a:srgbClr val="D1ECF9"/>
          </a:solidFill>
        </a:fill>
      </a:tcStyle>
    </a:band1H>
    <a:band2H>
      <a:tcTxStyle/>
    </a:band2H>
    <a:band1V>
      <a:tcTxStyle/>
      <a:tcStyle>
        <a:fill>
          <a:solidFill>
            <a:srgbClr val="D1ECF9"/>
          </a:solidFill>
        </a:fill>
      </a:tcStyle>
    </a:band1V>
    <a:band2V>
      <a:tcTxStyle/>
    </a:band2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rebuchet MS"/>
          <a:ea typeface="Trebuchet MS"/>
          <a:cs typeface="Trebuchet M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Tahoma-bold.fntdata"/><Relationship Id="rId72" Type="http://schemas.openxmlformats.org/officeDocument/2006/relationships/font" Target="fonts/Tahoma-regular.fntdata"/><Relationship Id="rId31" Type="http://schemas.openxmlformats.org/officeDocument/2006/relationships/slide" Target="slides/slide25.xml"/><Relationship Id="rId75" Type="http://schemas.openxmlformats.org/officeDocument/2006/relationships/font" Target="fonts/OpenSans-bold.fntdata"/><Relationship Id="rId30" Type="http://schemas.openxmlformats.org/officeDocument/2006/relationships/slide" Target="slides/slide24.xml"/><Relationship Id="rId74" Type="http://schemas.openxmlformats.org/officeDocument/2006/relationships/font" Target="fonts/OpenSans-regular.fntdata"/><Relationship Id="rId33" Type="http://schemas.openxmlformats.org/officeDocument/2006/relationships/slide" Target="slides/slide27.xml"/><Relationship Id="rId77" Type="http://schemas.openxmlformats.org/officeDocument/2006/relationships/font" Target="fonts/OpenSans-boldItalic.fntdata"/><Relationship Id="rId32" Type="http://schemas.openxmlformats.org/officeDocument/2006/relationships/slide" Target="slides/slide26.xml"/><Relationship Id="rId76" Type="http://schemas.openxmlformats.org/officeDocument/2006/relationships/font" Target="fonts/OpenSans-italic.fntdata"/><Relationship Id="rId35" Type="http://schemas.openxmlformats.org/officeDocument/2006/relationships/slide" Target="slides/slide29.xml"/><Relationship Id="rId34" Type="http://schemas.openxmlformats.org/officeDocument/2006/relationships/slide" Target="slides/slide28.xml"/><Relationship Id="rId78" Type="http://customschemas.google.com/relationships/presentationmetadata" Target="meta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57" name="Google Shape;15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8" name="Google Shape;15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7" name="Google Shape;21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4" name="Google Shape;22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0" name="Google Shape;23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6" name="Google Shape;23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2" name="Google Shape;24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8" name="Google Shape;24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4" name="Google Shape;25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1" name="Google Shape;26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6" name="Google Shape;28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3" name="Google Shape;29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64" name="Google Shape;16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5" name="Google Shape;16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9" name="Google Shape;29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5" name="Google Shape;30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1" name="Google Shape;31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7" name="Google Shape;31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4" name="Google Shape;32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0" name="Google Shape;33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6" name="Google Shape;33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2" name="Google Shape;34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8" name="Google Shape;348;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4" name="Google Shape;35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4" name="Google Shape;17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0" name="Google Shape;36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6" name="Google Shape;36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3" name="Google Shape;383;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4" name="Google Shape;404;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0" name="Google Shape;41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9" name="Google Shape;42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4" name="Google Shape;44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0" name="Google Shape;450;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79" name="Google Shape;479;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11" name="Google Shape;51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0" name="Google Shape;18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17" name="Google Shape;517;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24" name="Google Shape;524;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30" name="Google Shape;530;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37" name="Google Shape;537;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4" name="Google Shape;544;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50" name="Google Shape;550;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56" name="Google Shape;556;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2" name="Google Shape;562;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8" name="Google Shape;568;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74" name="Google Shape;574;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6" name="Google Shape;18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80" name="Google Shape;580;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86" name="Google Shape;586;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592" name="Google Shape;592;p55: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
        <p:nvSpPr>
          <p:cNvPr id="593" name="Google Shape;593;p55: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rPr lang="es-ES" sz="2000">
                <a:latin typeface="Arial"/>
                <a:ea typeface="Arial"/>
                <a:cs typeface="Arial"/>
                <a:sym typeface="Arial"/>
              </a:rPr>
              <a:t>La estimación de proyectos acompaña a cualquier ingeniería y la informática no es una excepción. Otro tema son los métodos utilizados y su fiabilidad (conformidad con los resultados obtenidos). Dada la juventud de la informática hasta hace poco no se vislumbraban métodos estándar. Esta es una de las razones que hace aconsejable el hacer un pequeño repaso a los métodos utilizados hasta hoy en día. La siguiente clasificación ha sido ampliada en clase</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599" name="Google Shape;599;p56: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0" name="Google Shape;600;p5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606" name="Google Shape;606;p57: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7" name="Google Shape;607;p5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613" name="Google Shape;613;p58: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4" name="Google Shape;614;p5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620" name="Google Shape;620;p59: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1" name="Google Shape;621;p5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639" name="Google Shape;639;p60: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0" name="Google Shape;640;p6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646" name="Google Shape;646;p61: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7" name="Google Shape;647;p6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53" name="Google Shape;653;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2" name="Google Shape;19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59" name="Google Shape;659;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65" name="Google Shape;665;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71" name="Google Shape;671;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78" name="Google Shape;678;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84" name="Google Shape;684;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90" name="Google Shape;690;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8" name="Google Shape;19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5" name="Google Shape;20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1" name="Google Shape;21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spTree>
      <p:nvGrpSpPr>
        <p:cNvPr id="26" name="Shape 26"/>
        <p:cNvGrpSpPr/>
        <p:nvPr/>
      </p:nvGrpSpPr>
      <p:grpSpPr>
        <a:xfrm>
          <a:off x="0" y="0"/>
          <a:ext cx="0" cy="0"/>
          <a:chOff x="0" y="0"/>
          <a:chExt cx="0" cy="0"/>
        </a:xfrm>
      </p:grpSpPr>
      <p:grpSp>
        <p:nvGrpSpPr>
          <p:cNvPr id="27" name="Google Shape;27;p70"/>
          <p:cNvGrpSpPr/>
          <p:nvPr/>
        </p:nvGrpSpPr>
        <p:grpSpPr>
          <a:xfrm>
            <a:off x="-8466" y="-8468"/>
            <a:ext cx="9171316" cy="6874935"/>
            <a:chOff x="-8466" y="-8468"/>
            <a:chExt cx="9171316" cy="6874935"/>
          </a:xfrm>
        </p:grpSpPr>
        <p:cxnSp>
          <p:nvCxnSpPr>
            <p:cNvPr id="28" name="Google Shape;28;p70"/>
            <p:cNvCxnSpPr/>
            <p:nvPr/>
          </p:nvCxnSpPr>
          <p:spPr>
            <a:xfrm flipH="1" rot="10800000">
              <a:off x="5130830" y="4175605"/>
              <a:ext cx="4022475" cy="2682396"/>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29" name="Google Shape;29;p70"/>
            <p:cNvCxnSpPr/>
            <p:nvPr/>
          </p:nvCxnSpPr>
          <p:spPr>
            <a:xfrm>
              <a:off x="7042707"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30" name="Google Shape;30;p70"/>
            <p:cNvSpPr/>
            <p:nvPr/>
          </p:nvSpPr>
          <p:spPr>
            <a:xfrm>
              <a:off x="6891896" y="1"/>
              <a:ext cx="2269442" cy="6866466"/>
            </a:xfrm>
            <a:custGeom>
              <a:rect b="b" l="l" r="r" t="t"/>
              <a:pathLst>
                <a:path extrusionOk="0" h="6866466" w="2269442">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86"/>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70"/>
            <p:cNvSpPr/>
            <p:nvPr/>
          </p:nvSpPr>
          <p:spPr>
            <a:xfrm>
              <a:off x="7205158" y="-8467"/>
              <a:ext cx="1948147" cy="6866467"/>
            </a:xfrm>
            <a:custGeom>
              <a:rect b="b" l="l" r="r" t="t"/>
              <a:pathLst>
                <a:path extrusionOk="0" h="6866467" w="194814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70"/>
            <p:cNvSpPr/>
            <p:nvPr/>
          </p:nvSpPr>
          <p:spPr>
            <a:xfrm>
              <a:off x="6637896" y="3920066"/>
              <a:ext cx="2513565" cy="2937933"/>
            </a:xfrm>
            <a:custGeom>
              <a:rect b="b" l="l" r="r" t="t"/>
              <a:pathLst>
                <a:path extrusionOk="0" h="3810000" w="3259667">
                  <a:moveTo>
                    <a:pt x="0" y="3810000"/>
                  </a:moveTo>
                  <a:lnTo>
                    <a:pt x="3251200" y="0"/>
                  </a:lnTo>
                  <a:cubicBezTo>
                    <a:pt x="3254022" y="1270000"/>
                    <a:pt x="3256845" y="2540000"/>
                    <a:pt x="3259667" y="3810000"/>
                  </a:cubicBezTo>
                  <a:lnTo>
                    <a:pt x="0" y="3810000"/>
                  </a:lnTo>
                  <a:close/>
                </a:path>
              </a:pathLst>
            </a:cu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70"/>
            <p:cNvSpPr/>
            <p:nvPr/>
          </p:nvSpPr>
          <p:spPr>
            <a:xfrm>
              <a:off x="7010429" y="-8467"/>
              <a:ext cx="2142876" cy="6866467"/>
            </a:xfrm>
            <a:custGeom>
              <a:rect b="b" l="l" r="r" t="t"/>
              <a:pathLst>
                <a:path extrusionOk="0" h="6866467" w="2853267">
                  <a:moveTo>
                    <a:pt x="0" y="0"/>
                  </a:moveTo>
                  <a:lnTo>
                    <a:pt x="2472267" y="6866467"/>
                  </a:lnTo>
                  <a:lnTo>
                    <a:pt x="2853267" y="6858000"/>
                  </a:lnTo>
                  <a:lnTo>
                    <a:pt x="2853267" y="0"/>
                  </a:lnTo>
                  <a:lnTo>
                    <a:pt x="0" y="0"/>
                  </a:lnTo>
                  <a:close/>
                </a:path>
              </a:pathLst>
            </a:custGeom>
            <a:solidFill>
              <a:srgbClr val="16B0E3">
                <a:alpha val="49803"/>
              </a:srgbClr>
            </a:solidFill>
            <a:ln>
              <a:noFill/>
            </a:ln>
          </p:spPr>
        </p:sp>
        <p:sp>
          <p:nvSpPr>
            <p:cNvPr id="34" name="Google Shape;34;p70"/>
            <p:cNvSpPr/>
            <p:nvPr/>
          </p:nvSpPr>
          <p:spPr>
            <a:xfrm>
              <a:off x="8295776" y="-8467"/>
              <a:ext cx="857530" cy="6866467"/>
            </a:xfrm>
            <a:custGeom>
              <a:rect b="b" l="l" r="r" t="t"/>
              <a:pathLst>
                <a:path extrusionOk="0" h="6866467" w="1286933">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70"/>
            <p:cNvSpPr/>
            <p:nvPr/>
          </p:nvSpPr>
          <p:spPr>
            <a:xfrm>
              <a:off x="8094165" y="-8468"/>
              <a:ext cx="1066770" cy="6866467"/>
            </a:xfrm>
            <a:custGeom>
              <a:rect b="b" l="l" r="r" t="t"/>
              <a:pathLst>
                <a:path extrusionOk="0" h="6866467" w="1270244">
                  <a:moveTo>
                    <a:pt x="0" y="0"/>
                  </a:moveTo>
                  <a:lnTo>
                    <a:pt x="1117600" y="6866467"/>
                  </a:lnTo>
                  <a:lnTo>
                    <a:pt x="1270000" y="6866467"/>
                  </a:lnTo>
                  <a:cubicBezTo>
                    <a:pt x="1272822" y="4574822"/>
                    <a:pt x="1250245" y="2291645"/>
                    <a:pt x="1253067" y="0"/>
                  </a:cubicBezTo>
                  <a:lnTo>
                    <a:pt x="0" y="0"/>
                  </a:lnTo>
                  <a:close/>
                </a:path>
              </a:pathLst>
            </a:custGeom>
            <a:solidFill>
              <a:srgbClr val="226292">
                <a:alpha val="8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0"/>
            <p:cNvSpPr/>
            <p:nvPr/>
          </p:nvSpPr>
          <p:spPr>
            <a:xfrm>
              <a:off x="8068764" y="4893733"/>
              <a:ext cx="1094086" cy="1964267"/>
            </a:xfrm>
            <a:custGeom>
              <a:rect b="b" l="l" r="r" t="t"/>
              <a:pathLst>
                <a:path extrusionOk="0" h="3268133" w="1820333">
                  <a:moveTo>
                    <a:pt x="0" y="3268133"/>
                  </a:moveTo>
                  <a:lnTo>
                    <a:pt x="1811866" y="0"/>
                  </a:lnTo>
                  <a:cubicBezTo>
                    <a:pt x="1814688" y="1086555"/>
                    <a:pt x="1817511" y="2173111"/>
                    <a:pt x="1820333" y="3259666"/>
                  </a:cubicBezTo>
                  <a:lnTo>
                    <a:pt x="0" y="3268133"/>
                  </a:lnTo>
                  <a:close/>
                </a:path>
              </a:pathLst>
            </a:cu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0"/>
            <p:cNvSpPr/>
            <p:nvPr/>
          </p:nvSpPr>
          <p:spPr>
            <a:xfrm>
              <a:off x="-8466" y="-8468"/>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84705"/>
              </a:schemeClr>
            </a:solidFill>
            <a:ln>
              <a:noFill/>
            </a:ln>
          </p:spPr>
        </p:sp>
      </p:grpSp>
      <p:sp>
        <p:nvSpPr>
          <p:cNvPr id="38" name="Google Shape;38;p70"/>
          <p:cNvSpPr txBox="1"/>
          <p:nvPr>
            <p:ph type="ctrTitle"/>
          </p:nvPr>
        </p:nvSpPr>
        <p:spPr>
          <a:xfrm>
            <a:off x="1130595" y="2404534"/>
            <a:ext cx="5826719"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0"/>
          <p:cNvSpPr txBox="1"/>
          <p:nvPr>
            <p:ph idx="1" type="subTitle"/>
          </p:nvPr>
        </p:nvSpPr>
        <p:spPr>
          <a:xfrm>
            <a:off x="1130595" y="4050834"/>
            <a:ext cx="5826719"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0" name="Google Shape;40;p70"/>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70"/>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0"/>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92" name="Shape 92"/>
        <p:cNvGrpSpPr/>
        <p:nvPr/>
      </p:nvGrpSpPr>
      <p:grpSpPr>
        <a:xfrm>
          <a:off x="0" y="0"/>
          <a:ext cx="0" cy="0"/>
          <a:chOff x="0" y="0"/>
          <a:chExt cx="0" cy="0"/>
        </a:xfrm>
      </p:grpSpPr>
      <p:sp>
        <p:nvSpPr>
          <p:cNvPr id="93" name="Google Shape;93;p79"/>
          <p:cNvSpPr txBox="1"/>
          <p:nvPr>
            <p:ph type="title"/>
          </p:nvPr>
        </p:nvSpPr>
        <p:spPr>
          <a:xfrm>
            <a:off x="609599" y="1498604"/>
            <a:ext cx="2790182"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79"/>
          <p:cNvSpPr txBox="1"/>
          <p:nvPr>
            <p:ph idx="1" type="body"/>
          </p:nvPr>
        </p:nvSpPr>
        <p:spPr>
          <a:xfrm>
            <a:off x="3571275" y="514925"/>
            <a:ext cx="3386037"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5" name="Google Shape;95;p79"/>
          <p:cNvSpPr txBox="1"/>
          <p:nvPr>
            <p:ph idx="2" type="body"/>
          </p:nvPr>
        </p:nvSpPr>
        <p:spPr>
          <a:xfrm>
            <a:off x="609599" y="2777069"/>
            <a:ext cx="2790182"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840"/>
              <a:buNone/>
              <a:defRPr sz="1050"/>
            </a:lvl2pPr>
            <a:lvl3pPr indent="-228600" lvl="2" marL="1371600" algn="l">
              <a:spcBef>
                <a:spcPts val="1000"/>
              </a:spcBef>
              <a:spcAft>
                <a:spcPts val="0"/>
              </a:spcAft>
              <a:buSzPts val="720"/>
              <a:buNone/>
              <a:defRPr sz="900"/>
            </a:lvl3pPr>
            <a:lvl4pPr indent="-228600" lvl="3" marL="1828800" algn="l">
              <a:spcBef>
                <a:spcPts val="1000"/>
              </a:spcBef>
              <a:spcAft>
                <a:spcPts val="0"/>
              </a:spcAft>
              <a:buSzPts val="600"/>
              <a:buNone/>
              <a:defRPr sz="750"/>
            </a:lvl4pPr>
            <a:lvl5pPr indent="-228600" lvl="4" marL="2286000" algn="l">
              <a:spcBef>
                <a:spcPts val="1000"/>
              </a:spcBef>
              <a:spcAft>
                <a:spcPts val="0"/>
              </a:spcAft>
              <a:buSzPts val="600"/>
              <a:buNone/>
              <a:defRPr sz="750"/>
            </a:lvl5pPr>
            <a:lvl6pPr indent="-228600" lvl="5" marL="2743200" algn="l">
              <a:spcBef>
                <a:spcPts val="1000"/>
              </a:spcBef>
              <a:spcAft>
                <a:spcPts val="0"/>
              </a:spcAft>
              <a:buSzPts val="600"/>
              <a:buNone/>
              <a:defRPr sz="750"/>
            </a:lvl6pPr>
            <a:lvl7pPr indent="-228600" lvl="6" marL="3200400" algn="l">
              <a:spcBef>
                <a:spcPts val="1000"/>
              </a:spcBef>
              <a:spcAft>
                <a:spcPts val="0"/>
              </a:spcAft>
              <a:buSzPts val="600"/>
              <a:buNone/>
              <a:defRPr sz="750"/>
            </a:lvl7pPr>
            <a:lvl8pPr indent="-228600" lvl="7" marL="3657600" algn="l">
              <a:spcBef>
                <a:spcPts val="1000"/>
              </a:spcBef>
              <a:spcAft>
                <a:spcPts val="0"/>
              </a:spcAft>
              <a:buSzPts val="600"/>
              <a:buNone/>
              <a:defRPr sz="750"/>
            </a:lvl8pPr>
            <a:lvl9pPr indent="-228600" lvl="8" marL="4114800" algn="l">
              <a:spcBef>
                <a:spcPts val="1000"/>
              </a:spcBef>
              <a:spcAft>
                <a:spcPts val="0"/>
              </a:spcAft>
              <a:buSzPts val="600"/>
              <a:buNone/>
              <a:defRPr sz="750"/>
            </a:lvl9pPr>
          </a:lstStyle>
          <a:p/>
        </p:txBody>
      </p:sp>
      <p:sp>
        <p:nvSpPr>
          <p:cNvPr id="96" name="Google Shape;96;p79"/>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79"/>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79"/>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99" name="Shape 99"/>
        <p:cNvGrpSpPr/>
        <p:nvPr/>
      </p:nvGrpSpPr>
      <p:grpSpPr>
        <a:xfrm>
          <a:off x="0" y="0"/>
          <a:ext cx="0" cy="0"/>
          <a:chOff x="0" y="0"/>
          <a:chExt cx="0" cy="0"/>
        </a:xfrm>
      </p:grpSpPr>
      <p:sp>
        <p:nvSpPr>
          <p:cNvPr id="100" name="Google Shape;100;p80"/>
          <p:cNvSpPr txBox="1"/>
          <p:nvPr>
            <p:ph type="title"/>
          </p:nvPr>
        </p:nvSpPr>
        <p:spPr>
          <a:xfrm>
            <a:off x="609599" y="4800600"/>
            <a:ext cx="6347714"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80"/>
          <p:cNvSpPr/>
          <p:nvPr>
            <p:ph idx="2" type="pic"/>
          </p:nvPr>
        </p:nvSpPr>
        <p:spPr>
          <a:xfrm>
            <a:off x="609599" y="609600"/>
            <a:ext cx="6347714" cy="3845718"/>
          </a:xfrm>
          <a:prstGeom prst="rect">
            <a:avLst/>
          </a:prstGeom>
          <a:noFill/>
          <a:ln>
            <a:noFill/>
          </a:ln>
        </p:spPr>
      </p:sp>
      <p:sp>
        <p:nvSpPr>
          <p:cNvPr id="102" name="Google Shape;102;p80"/>
          <p:cNvSpPr txBox="1"/>
          <p:nvPr>
            <p:ph idx="1" type="body"/>
          </p:nvPr>
        </p:nvSpPr>
        <p:spPr>
          <a:xfrm>
            <a:off x="609599" y="5367338"/>
            <a:ext cx="6347714"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3" name="Google Shape;103;p80"/>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80"/>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80"/>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escripción">
  <p:cSld name="Título y descripción">
    <p:spTree>
      <p:nvGrpSpPr>
        <p:cNvPr id="106" name="Shape 106"/>
        <p:cNvGrpSpPr/>
        <p:nvPr/>
      </p:nvGrpSpPr>
      <p:grpSpPr>
        <a:xfrm>
          <a:off x="0" y="0"/>
          <a:ext cx="0" cy="0"/>
          <a:chOff x="0" y="0"/>
          <a:chExt cx="0" cy="0"/>
        </a:xfrm>
      </p:grpSpPr>
      <p:sp>
        <p:nvSpPr>
          <p:cNvPr id="107" name="Google Shape;107;p81"/>
          <p:cNvSpPr txBox="1"/>
          <p:nvPr>
            <p:ph type="title"/>
          </p:nvPr>
        </p:nvSpPr>
        <p:spPr>
          <a:xfrm>
            <a:off x="609600" y="609600"/>
            <a:ext cx="6347714"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81"/>
          <p:cNvSpPr txBox="1"/>
          <p:nvPr>
            <p:ph idx="1" type="body"/>
          </p:nvPr>
        </p:nvSpPr>
        <p:spPr>
          <a:xfrm>
            <a:off x="609600" y="4470400"/>
            <a:ext cx="6347714"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9" name="Google Shape;109;p81"/>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81"/>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81"/>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 con descripción">
  <p:cSld name="Cita con descripción">
    <p:spTree>
      <p:nvGrpSpPr>
        <p:cNvPr id="112" name="Shape 112"/>
        <p:cNvGrpSpPr/>
        <p:nvPr/>
      </p:nvGrpSpPr>
      <p:grpSpPr>
        <a:xfrm>
          <a:off x="0" y="0"/>
          <a:ext cx="0" cy="0"/>
          <a:chOff x="0" y="0"/>
          <a:chExt cx="0" cy="0"/>
        </a:xfrm>
      </p:grpSpPr>
      <p:sp>
        <p:nvSpPr>
          <p:cNvPr id="113" name="Google Shape;113;p82"/>
          <p:cNvSpPr txBox="1"/>
          <p:nvPr>
            <p:ph type="title"/>
          </p:nvPr>
        </p:nvSpPr>
        <p:spPr>
          <a:xfrm>
            <a:off x="774885" y="609600"/>
            <a:ext cx="6072182"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82"/>
          <p:cNvSpPr txBox="1"/>
          <p:nvPr>
            <p:ph idx="1" type="body"/>
          </p:nvPr>
        </p:nvSpPr>
        <p:spPr>
          <a:xfrm>
            <a:off x="1101074" y="3632200"/>
            <a:ext cx="541980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5" name="Google Shape;115;p82"/>
          <p:cNvSpPr txBox="1"/>
          <p:nvPr>
            <p:ph idx="2" type="body"/>
          </p:nvPr>
        </p:nvSpPr>
        <p:spPr>
          <a:xfrm>
            <a:off x="609598" y="4470400"/>
            <a:ext cx="6347715"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6" name="Google Shape;116;p82"/>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82"/>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82"/>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119" name="Google Shape;119;p82"/>
          <p:cNvSpPr txBox="1"/>
          <p:nvPr/>
        </p:nvSpPr>
        <p:spPr>
          <a:xfrm>
            <a:off x="482711" y="790378"/>
            <a:ext cx="457319"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s-ES" sz="8000">
                <a:solidFill>
                  <a:srgbClr val="9EDFF5"/>
                </a:solidFill>
                <a:latin typeface="Arial"/>
                <a:ea typeface="Arial"/>
                <a:cs typeface="Arial"/>
                <a:sym typeface="Arial"/>
              </a:rPr>
              <a:t>“</a:t>
            </a:r>
            <a:endParaRPr/>
          </a:p>
        </p:txBody>
      </p:sp>
      <p:sp>
        <p:nvSpPr>
          <p:cNvPr id="120" name="Google Shape;120;p82"/>
          <p:cNvSpPr txBox="1"/>
          <p:nvPr/>
        </p:nvSpPr>
        <p:spPr>
          <a:xfrm>
            <a:off x="6747699" y="2886556"/>
            <a:ext cx="457319"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s-ES" sz="8000">
                <a:solidFill>
                  <a:srgbClr val="9EDFF5"/>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rjeta de nombre">
  <p:cSld name="Tarjeta de nombre">
    <p:spTree>
      <p:nvGrpSpPr>
        <p:cNvPr id="121" name="Shape 121"/>
        <p:cNvGrpSpPr/>
        <p:nvPr/>
      </p:nvGrpSpPr>
      <p:grpSpPr>
        <a:xfrm>
          <a:off x="0" y="0"/>
          <a:ext cx="0" cy="0"/>
          <a:chOff x="0" y="0"/>
          <a:chExt cx="0" cy="0"/>
        </a:xfrm>
      </p:grpSpPr>
      <p:sp>
        <p:nvSpPr>
          <p:cNvPr id="122" name="Google Shape;122;p83"/>
          <p:cNvSpPr txBox="1"/>
          <p:nvPr>
            <p:ph type="title"/>
          </p:nvPr>
        </p:nvSpPr>
        <p:spPr>
          <a:xfrm>
            <a:off x="609598" y="1931988"/>
            <a:ext cx="6347715"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83"/>
          <p:cNvSpPr txBox="1"/>
          <p:nvPr>
            <p:ph idx="1" type="body"/>
          </p:nvPr>
        </p:nvSpPr>
        <p:spPr>
          <a:xfrm>
            <a:off x="609598" y="4527448"/>
            <a:ext cx="6347715"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83"/>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83"/>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83"/>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r la tarjeta de nombre">
  <p:cSld name="Citar la tarjeta de nombre">
    <p:spTree>
      <p:nvGrpSpPr>
        <p:cNvPr id="127" name="Shape 127"/>
        <p:cNvGrpSpPr/>
        <p:nvPr/>
      </p:nvGrpSpPr>
      <p:grpSpPr>
        <a:xfrm>
          <a:off x="0" y="0"/>
          <a:ext cx="0" cy="0"/>
          <a:chOff x="0" y="0"/>
          <a:chExt cx="0" cy="0"/>
        </a:xfrm>
      </p:grpSpPr>
      <p:sp>
        <p:nvSpPr>
          <p:cNvPr id="128" name="Google Shape;128;p84"/>
          <p:cNvSpPr txBox="1"/>
          <p:nvPr>
            <p:ph type="title"/>
          </p:nvPr>
        </p:nvSpPr>
        <p:spPr>
          <a:xfrm>
            <a:off x="774885" y="609600"/>
            <a:ext cx="6072182"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84"/>
          <p:cNvSpPr txBox="1"/>
          <p:nvPr>
            <p:ph idx="1" type="body"/>
          </p:nvPr>
        </p:nvSpPr>
        <p:spPr>
          <a:xfrm>
            <a:off x="609597" y="4013200"/>
            <a:ext cx="6347716"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84"/>
          <p:cNvSpPr txBox="1"/>
          <p:nvPr>
            <p:ph idx="2" type="body"/>
          </p:nvPr>
        </p:nvSpPr>
        <p:spPr>
          <a:xfrm>
            <a:off x="609598" y="4527448"/>
            <a:ext cx="6347715"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31" name="Google Shape;131;p84"/>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84"/>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84"/>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134" name="Google Shape;134;p84"/>
          <p:cNvSpPr txBox="1"/>
          <p:nvPr/>
        </p:nvSpPr>
        <p:spPr>
          <a:xfrm>
            <a:off x="482711" y="790378"/>
            <a:ext cx="457319"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s-ES" sz="8000">
                <a:solidFill>
                  <a:srgbClr val="9EDFF5"/>
                </a:solidFill>
                <a:latin typeface="Arial"/>
                <a:ea typeface="Arial"/>
                <a:cs typeface="Arial"/>
                <a:sym typeface="Arial"/>
              </a:rPr>
              <a:t>“</a:t>
            </a:r>
            <a:endParaRPr/>
          </a:p>
        </p:txBody>
      </p:sp>
      <p:sp>
        <p:nvSpPr>
          <p:cNvPr id="135" name="Google Shape;135;p84"/>
          <p:cNvSpPr txBox="1"/>
          <p:nvPr/>
        </p:nvSpPr>
        <p:spPr>
          <a:xfrm>
            <a:off x="6747699" y="2886556"/>
            <a:ext cx="457319"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s-ES" sz="8000">
                <a:solidFill>
                  <a:srgbClr val="9EDFF5"/>
                </a:solidFill>
                <a:latin typeface="Arial"/>
                <a:ea typeface="Arial"/>
                <a:cs typeface="Arial"/>
                <a:sym typeface="Arial"/>
              </a:rPr>
              <a:t>”</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dadero o falso">
  <p:cSld name="Verdadero o falso">
    <p:spTree>
      <p:nvGrpSpPr>
        <p:cNvPr id="136" name="Shape 136"/>
        <p:cNvGrpSpPr/>
        <p:nvPr/>
      </p:nvGrpSpPr>
      <p:grpSpPr>
        <a:xfrm>
          <a:off x="0" y="0"/>
          <a:ext cx="0" cy="0"/>
          <a:chOff x="0" y="0"/>
          <a:chExt cx="0" cy="0"/>
        </a:xfrm>
      </p:grpSpPr>
      <p:sp>
        <p:nvSpPr>
          <p:cNvPr id="137" name="Google Shape;137;p85"/>
          <p:cNvSpPr txBox="1"/>
          <p:nvPr>
            <p:ph type="title"/>
          </p:nvPr>
        </p:nvSpPr>
        <p:spPr>
          <a:xfrm>
            <a:off x="615848" y="609600"/>
            <a:ext cx="6341465"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85"/>
          <p:cNvSpPr txBox="1"/>
          <p:nvPr>
            <p:ph idx="1" type="body"/>
          </p:nvPr>
        </p:nvSpPr>
        <p:spPr>
          <a:xfrm>
            <a:off x="609597" y="4013200"/>
            <a:ext cx="6347716"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9" name="Google Shape;139;p85"/>
          <p:cNvSpPr txBox="1"/>
          <p:nvPr>
            <p:ph idx="2" type="body"/>
          </p:nvPr>
        </p:nvSpPr>
        <p:spPr>
          <a:xfrm>
            <a:off x="609598" y="4527448"/>
            <a:ext cx="6347715"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40" name="Google Shape;140;p85"/>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85"/>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85"/>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43" name="Shape 143"/>
        <p:cNvGrpSpPr/>
        <p:nvPr/>
      </p:nvGrpSpPr>
      <p:grpSpPr>
        <a:xfrm>
          <a:off x="0" y="0"/>
          <a:ext cx="0" cy="0"/>
          <a:chOff x="0" y="0"/>
          <a:chExt cx="0" cy="0"/>
        </a:xfrm>
      </p:grpSpPr>
      <p:sp>
        <p:nvSpPr>
          <p:cNvPr id="144" name="Google Shape;144;p86"/>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86"/>
          <p:cNvSpPr txBox="1"/>
          <p:nvPr>
            <p:ph idx="1" type="body"/>
          </p:nvPr>
        </p:nvSpPr>
        <p:spPr>
          <a:xfrm rot="5400000">
            <a:off x="1843070" y="927120"/>
            <a:ext cx="3880773" cy="6347714"/>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6" name="Google Shape;146;p86"/>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86"/>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86"/>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49" name="Shape 149"/>
        <p:cNvGrpSpPr/>
        <p:nvPr/>
      </p:nvGrpSpPr>
      <p:grpSpPr>
        <a:xfrm>
          <a:off x="0" y="0"/>
          <a:ext cx="0" cy="0"/>
          <a:chOff x="0" y="0"/>
          <a:chExt cx="0" cy="0"/>
        </a:xfrm>
      </p:grpSpPr>
      <p:sp>
        <p:nvSpPr>
          <p:cNvPr id="150" name="Google Shape;150;p87"/>
          <p:cNvSpPr txBox="1"/>
          <p:nvPr>
            <p:ph type="title"/>
          </p:nvPr>
        </p:nvSpPr>
        <p:spPr>
          <a:xfrm rot="5400000">
            <a:off x="3840993" y="2745920"/>
            <a:ext cx="5251451" cy="97881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87"/>
          <p:cNvSpPr txBox="1"/>
          <p:nvPr>
            <p:ph idx="1" type="body"/>
          </p:nvPr>
        </p:nvSpPr>
        <p:spPr>
          <a:xfrm rot="5400000">
            <a:off x="581386" y="637813"/>
            <a:ext cx="5251451" cy="5195026"/>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52" name="Google Shape;152;p87"/>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87"/>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87"/>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43" name="Shape 43"/>
        <p:cNvGrpSpPr/>
        <p:nvPr/>
      </p:nvGrpSpPr>
      <p:grpSpPr>
        <a:xfrm>
          <a:off x="0" y="0"/>
          <a:ext cx="0" cy="0"/>
          <a:chOff x="0" y="0"/>
          <a:chExt cx="0" cy="0"/>
        </a:xfrm>
      </p:grpSpPr>
      <p:sp>
        <p:nvSpPr>
          <p:cNvPr id="44" name="Google Shape;44;p71"/>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1"/>
          <p:cNvSpPr txBox="1"/>
          <p:nvPr>
            <p:ph idx="1" type="body"/>
          </p:nvPr>
        </p:nvSpPr>
        <p:spPr>
          <a:xfrm>
            <a:off x="609599" y="2160590"/>
            <a:ext cx="634771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6" name="Google Shape;46;p71"/>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1"/>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1"/>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e imágenes prediseñadas" type="txAndClipArt">
  <p:cSld name="TEXT_AND_CLIPART">
    <p:spTree>
      <p:nvGrpSpPr>
        <p:cNvPr id="49" name="Shape 49"/>
        <p:cNvGrpSpPr/>
        <p:nvPr/>
      </p:nvGrpSpPr>
      <p:grpSpPr>
        <a:xfrm>
          <a:off x="0" y="0"/>
          <a:ext cx="0" cy="0"/>
          <a:chOff x="0" y="0"/>
          <a:chExt cx="0" cy="0"/>
        </a:xfrm>
      </p:grpSpPr>
      <p:sp>
        <p:nvSpPr>
          <p:cNvPr id="50" name="Google Shape;50;p72"/>
          <p:cNvSpPr txBox="1"/>
          <p:nvPr>
            <p:ph type="title"/>
          </p:nvPr>
        </p:nvSpPr>
        <p:spPr>
          <a:xfrm>
            <a:off x="1066800" y="304800"/>
            <a:ext cx="7543800" cy="143192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2"/>
          <p:cNvSpPr txBox="1"/>
          <p:nvPr>
            <p:ph idx="1" type="body"/>
          </p:nvPr>
        </p:nvSpPr>
        <p:spPr>
          <a:xfrm>
            <a:off x="1066800" y="1981200"/>
            <a:ext cx="3695700" cy="41148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2" name="Google Shape;52;p72"/>
          <p:cNvSpPr/>
          <p:nvPr>
            <p:ph idx="2" type="clipArt"/>
          </p:nvPr>
        </p:nvSpPr>
        <p:spPr>
          <a:xfrm>
            <a:off x="4914900" y="1981200"/>
            <a:ext cx="3695700" cy="4114800"/>
          </a:xfrm>
          <a:prstGeom prst="rect">
            <a:avLst/>
          </a:prstGeom>
          <a:noFill/>
          <a:ln>
            <a:noFill/>
          </a:ln>
        </p:spPr>
      </p:sp>
      <p:sp>
        <p:nvSpPr>
          <p:cNvPr id="53" name="Google Shape;53;p72"/>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2"/>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2"/>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56" name="Shape 56"/>
        <p:cNvGrpSpPr/>
        <p:nvPr/>
      </p:nvGrpSpPr>
      <p:grpSpPr>
        <a:xfrm>
          <a:off x="0" y="0"/>
          <a:ext cx="0" cy="0"/>
          <a:chOff x="0" y="0"/>
          <a:chExt cx="0" cy="0"/>
        </a:xfrm>
      </p:grpSpPr>
      <p:sp>
        <p:nvSpPr>
          <p:cNvPr id="57" name="Google Shape;57;p73"/>
          <p:cNvSpPr txBox="1"/>
          <p:nvPr>
            <p:ph type="title"/>
          </p:nvPr>
        </p:nvSpPr>
        <p:spPr>
          <a:xfrm>
            <a:off x="609600" y="609600"/>
            <a:ext cx="6347714"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3"/>
          <p:cNvSpPr txBox="1"/>
          <p:nvPr>
            <p:ph idx="1" type="body"/>
          </p:nvPr>
        </p:nvSpPr>
        <p:spPr>
          <a:xfrm>
            <a:off x="609600" y="2160589"/>
            <a:ext cx="3088109"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9" name="Google Shape;59;p73"/>
          <p:cNvSpPr txBox="1"/>
          <p:nvPr>
            <p:ph idx="2" type="body"/>
          </p:nvPr>
        </p:nvSpPr>
        <p:spPr>
          <a:xfrm>
            <a:off x="3869204" y="2160590"/>
            <a:ext cx="3088110"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60" name="Google Shape;60;p73"/>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3"/>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3"/>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3" name="Shape 63"/>
        <p:cNvGrpSpPr/>
        <p:nvPr/>
      </p:nvGrpSpPr>
      <p:grpSpPr>
        <a:xfrm>
          <a:off x="0" y="0"/>
          <a:ext cx="0" cy="0"/>
          <a:chOff x="0" y="0"/>
          <a:chExt cx="0" cy="0"/>
        </a:xfrm>
      </p:grpSpPr>
      <p:sp>
        <p:nvSpPr>
          <p:cNvPr id="64" name="Google Shape;64;p74"/>
          <p:cNvSpPr txBox="1"/>
          <p:nvPr>
            <p:ph type="title"/>
          </p:nvPr>
        </p:nvSpPr>
        <p:spPr>
          <a:xfrm>
            <a:off x="609599" y="609600"/>
            <a:ext cx="6347714"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74"/>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74"/>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74"/>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abla" type="tbl">
  <p:cSld name="TABLE">
    <p:spTree>
      <p:nvGrpSpPr>
        <p:cNvPr id="68" name="Shape 68"/>
        <p:cNvGrpSpPr/>
        <p:nvPr/>
      </p:nvGrpSpPr>
      <p:grpSpPr>
        <a:xfrm>
          <a:off x="0" y="0"/>
          <a:ext cx="0" cy="0"/>
          <a:chOff x="0" y="0"/>
          <a:chExt cx="0" cy="0"/>
        </a:xfrm>
      </p:grpSpPr>
      <p:sp>
        <p:nvSpPr>
          <p:cNvPr id="69" name="Google Shape;69;p75"/>
          <p:cNvSpPr txBox="1"/>
          <p:nvPr>
            <p:ph type="title"/>
          </p:nvPr>
        </p:nvSpPr>
        <p:spPr>
          <a:xfrm>
            <a:off x="1066800" y="304800"/>
            <a:ext cx="7543800" cy="143192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5"/>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75"/>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75"/>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900">
                <a:solidFill>
                  <a:schemeClr val="accent1"/>
                </a:solidFill>
                <a:latin typeface="Trebuchet MS"/>
                <a:ea typeface="Trebuchet MS"/>
                <a:cs typeface="Trebuchet MS"/>
                <a:sym typeface="Trebuchet MS"/>
              </a:defRPr>
            </a:lvl1pPr>
            <a:lvl2pPr indent="0" lvl="1" marL="0" marR="0" algn="r">
              <a:spcBef>
                <a:spcPts val="0"/>
              </a:spcBef>
              <a:buNone/>
              <a:defRPr sz="900">
                <a:solidFill>
                  <a:schemeClr val="accent1"/>
                </a:solidFill>
                <a:latin typeface="Trebuchet MS"/>
                <a:ea typeface="Trebuchet MS"/>
                <a:cs typeface="Trebuchet MS"/>
                <a:sym typeface="Trebuchet MS"/>
              </a:defRPr>
            </a:lvl2pPr>
            <a:lvl3pPr indent="0" lvl="2" marL="0" marR="0" algn="r">
              <a:spcBef>
                <a:spcPts val="0"/>
              </a:spcBef>
              <a:buNone/>
              <a:defRPr sz="900">
                <a:solidFill>
                  <a:schemeClr val="accent1"/>
                </a:solidFill>
                <a:latin typeface="Trebuchet MS"/>
                <a:ea typeface="Trebuchet MS"/>
                <a:cs typeface="Trebuchet MS"/>
                <a:sym typeface="Trebuchet MS"/>
              </a:defRPr>
            </a:lvl3pPr>
            <a:lvl4pPr indent="0" lvl="3" marL="0" marR="0" algn="r">
              <a:spcBef>
                <a:spcPts val="0"/>
              </a:spcBef>
              <a:buNone/>
              <a:defRPr sz="900">
                <a:solidFill>
                  <a:schemeClr val="accent1"/>
                </a:solidFill>
                <a:latin typeface="Trebuchet MS"/>
                <a:ea typeface="Trebuchet MS"/>
                <a:cs typeface="Trebuchet MS"/>
                <a:sym typeface="Trebuchet MS"/>
              </a:defRPr>
            </a:lvl4pPr>
            <a:lvl5pPr indent="0" lvl="4" marL="0" marR="0" algn="r">
              <a:spcBef>
                <a:spcPts val="0"/>
              </a:spcBef>
              <a:buNone/>
              <a:defRPr sz="900">
                <a:solidFill>
                  <a:schemeClr val="accent1"/>
                </a:solidFill>
                <a:latin typeface="Trebuchet MS"/>
                <a:ea typeface="Trebuchet MS"/>
                <a:cs typeface="Trebuchet MS"/>
                <a:sym typeface="Trebuchet MS"/>
              </a:defRPr>
            </a:lvl5pPr>
            <a:lvl6pPr indent="0" lvl="5" marL="0" marR="0" algn="r">
              <a:spcBef>
                <a:spcPts val="0"/>
              </a:spcBef>
              <a:buNone/>
              <a:defRPr sz="900">
                <a:solidFill>
                  <a:schemeClr val="accent1"/>
                </a:solidFill>
                <a:latin typeface="Trebuchet MS"/>
                <a:ea typeface="Trebuchet MS"/>
                <a:cs typeface="Trebuchet MS"/>
                <a:sym typeface="Trebuchet MS"/>
              </a:defRPr>
            </a:lvl6pPr>
            <a:lvl7pPr indent="0" lvl="6" marL="0" marR="0" algn="r">
              <a:spcBef>
                <a:spcPts val="0"/>
              </a:spcBef>
              <a:buNone/>
              <a:defRPr sz="900">
                <a:solidFill>
                  <a:schemeClr val="accent1"/>
                </a:solidFill>
                <a:latin typeface="Trebuchet MS"/>
                <a:ea typeface="Trebuchet MS"/>
                <a:cs typeface="Trebuchet MS"/>
                <a:sym typeface="Trebuchet MS"/>
              </a:defRPr>
            </a:lvl7pPr>
            <a:lvl8pPr indent="0" lvl="7" marL="0" marR="0" algn="r">
              <a:spcBef>
                <a:spcPts val="0"/>
              </a:spcBef>
              <a:buNone/>
              <a:defRPr sz="900">
                <a:solidFill>
                  <a:schemeClr val="accent1"/>
                </a:solidFill>
                <a:latin typeface="Trebuchet MS"/>
                <a:ea typeface="Trebuchet MS"/>
                <a:cs typeface="Trebuchet MS"/>
                <a:sym typeface="Trebuchet MS"/>
              </a:defRPr>
            </a:lvl8pPr>
            <a:lvl9pPr indent="0" lvl="8" marL="0" marR="0" algn="r">
              <a:spcBef>
                <a:spcPts val="0"/>
              </a:spcBef>
              <a:buNone/>
              <a:defRPr sz="900">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73" name="Shape 73"/>
        <p:cNvGrpSpPr/>
        <p:nvPr/>
      </p:nvGrpSpPr>
      <p:grpSpPr>
        <a:xfrm>
          <a:off x="0" y="0"/>
          <a:ext cx="0" cy="0"/>
          <a:chOff x="0" y="0"/>
          <a:chExt cx="0" cy="0"/>
        </a:xfrm>
      </p:grpSpPr>
      <p:sp>
        <p:nvSpPr>
          <p:cNvPr id="74" name="Google Shape;74;p76"/>
          <p:cNvSpPr txBox="1"/>
          <p:nvPr>
            <p:ph type="title"/>
          </p:nvPr>
        </p:nvSpPr>
        <p:spPr>
          <a:xfrm>
            <a:off x="609598" y="2700868"/>
            <a:ext cx="6347715"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6"/>
          <p:cNvSpPr txBox="1"/>
          <p:nvPr>
            <p:ph idx="1" type="body"/>
          </p:nvPr>
        </p:nvSpPr>
        <p:spPr>
          <a:xfrm>
            <a:off x="609598" y="4527448"/>
            <a:ext cx="6347715"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76" name="Google Shape;76;p76"/>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76"/>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76"/>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79" name="Shape 79"/>
        <p:cNvGrpSpPr/>
        <p:nvPr/>
      </p:nvGrpSpPr>
      <p:grpSpPr>
        <a:xfrm>
          <a:off x="0" y="0"/>
          <a:ext cx="0" cy="0"/>
          <a:chOff x="0" y="0"/>
          <a:chExt cx="0" cy="0"/>
        </a:xfrm>
      </p:grpSpPr>
      <p:sp>
        <p:nvSpPr>
          <p:cNvPr id="80" name="Google Shape;80;p77"/>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77"/>
          <p:cNvSpPr txBox="1"/>
          <p:nvPr>
            <p:ph idx="1" type="body"/>
          </p:nvPr>
        </p:nvSpPr>
        <p:spPr>
          <a:xfrm>
            <a:off x="609599" y="2160983"/>
            <a:ext cx="309067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82" name="Google Shape;82;p77"/>
          <p:cNvSpPr txBox="1"/>
          <p:nvPr>
            <p:ph idx="2" type="body"/>
          </p:nvPr>
        </p:nvSpPr>
        <p:spPr>
          <a:xfrm>
            <a:off x="609599" y="2737246"/>
            <a:ext cx="3090672"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3" name="Google Shape;83;p77"/>
          <p:cNvSpPr txBox="1"/>
          <p:nvPr>
            <p:ph idx="3" type="body"/>
          </p:nvPr>
        </p:nvSpPr>
        <p:spPr>
          <a:xfrm>
            <a:off x="3866640" y="2160983"/>
            <a:ext cx="309067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84" name="Google Shape;84;p77"/>
          <p:cNvSpPr txBox="1"/>
          <p:nvPr>
            <p:ph idx="4" type="body"/>
          </p:nvPr>
        </p:nvSpPr>
        <p:spPr>
          <a:xfrm>
            <a:off x="3866640" y="2737246"/>
            <a:ext cx="3090672"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5" name="Google Shape;85;p77"/>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77"/>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77"/>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88" name="Shape 88"/>
        <p:cNvGrpSpPr/>
        <p:nvPr/>
      </p:nvGrpSpPr>
      <p:grpSpPr>
        <a:xfrm>
          <a:off x="0" y="0"/>
          <a:ext cx="0" cy="0"/>
          <a:chOff x="0" y="0"/>
          <a:chExt cx="0" cy="0"/>
        </a:xfrm>
      </p:grpSpPr>
      <p:sp>
        <p:nvSpPr>
          <p:cNvPr id="89" name="Google Shape;89;p78"/>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78"/>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78"/>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69"/>
          <p:cNvGrpSpPr/>
          <p:nvPr/>
        </p:nvGrpSpPr>
        <p:grpSpPr>
          <a:xfrm>
            <a:off x="-8467" y="-8468"/>
            <a:ext cx="9171317" cy="6874935"/>
            <a:chOff x="-8467" y="-8468"/>
            <a:chExt cx="9171317" cy="6874935"/>
          </a:xfrm>
        </p:grpSpPr>
        <p:sp>
          <p:nvSpPr>
            <p:cNvPr id="11" name="Google Shape;11;p69"/>
            <p:cNvSpPr/>
            <p:nvPr/>
          </p:nvSpPr>
          <p:spPr>
            <a:xfrm>
              <a:off x="-8467" y="4013200"/>
              <a:ext cx="457200" cy="2853267"/>
            </a:xfrm>
            <a:custGeom>
              <a:rect b="b" l="l" r="r" t="t"/>
              <a:pathLst>
                <a:path extrusionOk="0" h="2853267" w="457200">
                  <a:moveTo>
                    <a:pt x="0" y="0"/>
                  </a:moveTo>
                  <a:lnTo>
                    <a:pt x="457200" y="2853267"/>
                  </a:lnTo>
                  <a:lnTo>
                    <a:pt x="0" y="2844800"/>
                  </a:lnTo>
                  <a:cubicBezTo>
                    <a:pt x="2822" y="1905000"/>
                    <a:pt x="5645" y="965200"/>
                    <a:pt x="0" y="0"/>
                  </a:cubicBezTo>
                  <a:close/>
                </a:path>
              </a:pathLst>
            </a:cu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69"/>
            <p:cNvCxnSpPr/>
            <p:nvPr/>
          </p:nvCxnSpPr>
          <p:spPr>
            <a:xfrm flipH="1" rot="10800000">
              <a:off x="5130830" y="4175605"/>
              <a:ext cx="4022475" cy="2682396"/>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13" name="Google Shape;13;p69"/>
            <p:cNvCxnSpPr/>
            <p:nvPr/>
          </p:nvCxnSpPr>
          <p:spPr>
            <a:xfrm>
              <a:off x="7042707"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14" name="Google Shape;14;p69"/>
            <p:cNvSpPr/>
            <p:nvPr/>
          </p:nvSpPr>
          <p:spPr>
            <a:xfrm>
              <a:off x="6891896" y="1"/>
              <a:ext cx="2269442" cy="6866466"/>
            </a:xfrm>
            <a:custGeom>
              <a:rect b="b" l="l" r="r" t="t"/>
              <a:pathLst>
                <a:path extrusionOk="0" h="6866466" w="2269442">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86"/>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69"/>
            <p:cNvSpPr/>
            <p:nvPr/>
          </p:nvSpPr>
          <p:spPr>
            <a:xfrm>
              <a:off x="7205158" y="-8467"/>
              <a:ext cx="1948147" cy="6866467"/>
            </a:xfrm>
            <a:custGeom>
              <a:rect b="b" l="l" r="r" t="t"/>
              <a:pathLst>
                <a:path extrusionOk="0" h="6866467" w="194814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69"/>
            <p:cNvSpPr/>
            <p:nvPr/>
          </p:nvSpPr>
          <p:spPr>
            <a:xfrm>
              <a:off x="6637896" y="3920066"/>
              <a:ext cx="2513565" cy="2937933"/>
            </a:xfrm>
            <a:custGeom>
              <a:rect b="b" l="l" r="r" t="t"/>
              <a:pathLst>
                <a:path extrusionOk="0" h="3810000" w="3259667">
                  <a:moveTo>
                    <a:pt x="0" y="3810000"/>
                  </a:moveTo>
                  <a:lnTo>
                    <a:pt x="3251200" y="0"/>
                  </a:lnTo>
                  <a:cubicBezTo>
                    <a:pt x="3254022" y="1270000"/>
                    <a:pt x="3256845" y="2540000"/>
                    <a:pt x="3259667" y="3810000"/>
                  </a:cubicBezTo>
                  <a:lnTo>
                    <a:pt x="0" y="3810000"/>
                  </a:lnTo>
                  <a:close/>
                </a:path>
              </a:pathLst>
            </a:cu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69"/>
            <p:cNvSpPr/>
            <p:nvPr/>
          </p:nvSpPr>
          <p:spPr>
            <a:xfrm>
              <a:off x="7010429" y="-8467"/>
              <a:ext cx="2142876" cy="6866467"/>
            </a:xfrm>
            <a:custGeom>
              <a:rect b="b" l="l" r="r" t="t"/>
              <a:pathLst>
                <a:path extrusionOk="0" h="6866467" w="2853267">
                  <a:moveTo>
                    <a:pt x="0" y="0"/>
                  </a:moveTo>
                  <a:lnTo>
                    <a:pt x="2472267" y="6866467"/>
                  </a:lnTo>
                  <a:lnTo>
                    <a:pt x="2853267" y="6858000"/>
                  </a:lnTo>
                  <a:lnTo>
                    <a:pt x="2853267" y="0"/>
                  </a:lnTo>
                  <a:lnTo>
                    <a:pt x="0" y="0"/>
                  </a:lnTo>
                  <a:close/>
                </a:path>
              </a:pathLst>
            </a:custGeom>
            <a:solidFill>
              <a:srgbClr val="16B0E3">
                <a:alpha val="49803"/>
              </a:srgbClr>
            </a:solidFill>
            <a:ln>
              <a:noFill/>
            </a:ln>
          </p:spPr>
        </p:sp>
        <p:sp>
          <p:nvSpPr>
            <p:cNvPr id="18" name="Google Shape;18;p69"/>
            <p:cNvSpPr/>
            <p:nvPr/>
          </p:nvSpPr>
          <p:spPr>
            <a:xfrm>
              <a:off x="8295776" y="-8467"/>
              <a:ext cx="857530" cy="6866467"/>
            </a:xfrm>
            <a:custGeom>
              <a:rect b="b" l="l" r="r" t="t"/>
              <a:pathLst>
                <a:path extrusionOk="0" h="6866467" w="1286933">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69"/>
            <p:cNvSpPr/>
            <p:nvPr/>
          </p:nvSpPr>
          <p:spPr>
            <a:xfrm>
              <a:off x="8094165" y="-8468"/>
              <a:ext cx="1066770" cy="6866467"/>
            </a:xfrm>
            <a:custGeom>
              <a:rect b="b" l="l" r="r" t="t"/>
              <a:pathLst>
                <a:path extrusionOk="0" h="6866467" w="1270244">
                  <a:moveTo>
                    <a:pt x="0" y="0"/>
                  </a:moveTo>
                  <a:lnTo>
                    <a:pt x="1117600" y="6866467"/>
                  </a:lnTo>
                  <a:lnTo>
                    <a:pt x="1270000" y="6866467"/>
                  </a:lnTo>
                  <a:cubicBezTo>
                    <a:pt x="1272822" y="4574822"/>
                    <a:pt x="1250245" y="2291645"/>
                    <a:pt x="1253067" y="0"/>
                  </a:cubicBezTo>
                  <a:lnTo>
                    <a:pt x="0" y="0"/>
                  </a:lnTo>
                  <a:close/>
                </a:path>
              </a:pathLst>
            </a:custGeom>
            <a:solidFill>
              <a:srgbClr val="226292">
                <a:alpha val="8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69"/>
            <p:cNvSpPr/>
            <p:nvPr/>
          </p:nvSpPr>
          <p:spPr>
            <a:xfrm>
              <a:off x="8068764" y="4893733"/>
              <a:ext cx="1094086" cy="1964267"/>
            </a:xfrm>
            <a:custGeom>
              <a:rect b="b" l="l" r="r" t="t"/>
              <a:pathLst>
                <a:path extrusionOk="0" h="3268133" w="1820333">
                  <a:moveTo>
                    <a:pt x="0" y="3268133"/>
                  </a:moveTo>
                  <a:lnTo>
                    <a:pt x="1811866" y="0"/>
                  </a:lnTo>
                  <a:cubicBezTo>
                    <a:pt x="1814688" y="1086555"/>
                    <a:pt x="1817511" y="2173111"/>
                    <a:pt x="1820333" y="3259666"/>
                  </a:cubicBezTo>
                  <a:lnTo>
                    <a:pt x="0" y="3268133"/>
                  </a:lnTo>
                  <a:close/>
                </a:path>
              </a:pathLst>
            </a:cu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69"/>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69"/>
          <p:cNvSpPr txBox="1"/>
          <p:nvPr>
            <p:ph idx="1" type="body"/>
          </p:nvPr>
        </p:nvSpPr>
        <p:spPr>
          <a:xfrm>
            <a:off x="609599" y="2160590"/>
            <a:ext cx="6347714"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69"/>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69"/>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69"/>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7.png"/><Relationship Id="rId7" Type="http://schemas.openxmlformats.org/officeDocument/2006/relationships/oleObject" Target="../embeddings/oleObject2.bin"/><Relationship Id="rId8" Type="http://schemas.openxmlformats.org/officeDocument/2006/relationships/oleObject" Target="../embeddings/oleObject2.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0.xml"/><Relationship Id="rId3" Type="http://schemas.openxmlformats.org/officeDocument/2006/relationships/vmlDrawing" Target="../drawings/vmlDrawing2.vml"/><Relationship Id="rId4" Type="http://schemas.openxmlformats.org/officeDocument/2006/relationships/oleObject" Target="../embeddings/oleObject3.bin"/><Relationship Id="rId5" Type="http://schemas.openxmlformats.org/officeDocument/2006/relationships/oleObject" Target="../embeddings/oleObject3.bin"/><Relationship Id="rId6" Type="http://schemas.openxmlformats.org/officeDocument/2006/relationships/image" Target="../media/image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
          <p:cNvSpPr txBox="1"/>
          <p:nvPr>
            <p:ph type="ctrTitle"/>
          </p:nvPr>
        </p:nvSpPr>
        <p:spPr>
          <a:xfrm>
            <a:off x="395288" y="908050"/>
            <a:ext cx="7772400" cy="17367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4800"/>
              <a:buFont typeface="Trebuchet MS"/>
              <a:buNone/>
            </a:pPr>
            <a:r>
              <a:rPr lang="es-ES" sz="4800"/>
              <a:t>Economía de Proyectos Informáticos</a:t>
            </a:r>
            <a:endParaRPr/>
          </a:p>
        </p:txBody>
      </p:sp>
      <p:sp>
        <p:nvSpPr>
          <p:cNvPr id="161" name="Google Shape;161;p1"/>
          <p:cNvSpPr txBox="1"/>
          <p:nvPr>
            <p:ph idx="1" type="subTitle"/>
          </p:nvPr>
        </p:nvSpPr>
        <p:spPr>
          <a:xfrm>
            <a:off x="1258889" y="2986088"/>
            <a:ext cx="6625480" cy="2027237"/>
          </a:xfrm>
          <a:prstGeom prst="rect">
            <a:avLst/>
          </a:prstGeom>
          <a:noFill/>
          <a:ln>
            <a:noFill/>
          </a:ln>
        </p:spPr>
        <p:txBody>
          <a:bodyPr anchorCtr="0" anchor="t" bIns="45700" lIns="91425" spcFirstLastPara="1" rIns="91425" wrap="square" tIns="45700">
            <a:normAutofit/>
          </a:bodyPr>
          <a:lstStyle/>
          <a:p>
            <a:pPr indent="0" lvl="0" marL="0" rtl="0" algn="ctr">
              <a:lnSpc>
                <a:spcPct val="130000"/>
              </a:lnSpc>
              <a:spcBef>
                <a:spcPts val="0"/>
              </a:spcBef>
              <a:spcAft>
                <a:spcPts val="0"/>
              </a:spcAft>
              <a:buSzPts val="2240"/>
              <a:buFont typeface="Noto Sans Symbols"/>
              <a:buNone/>
            </a:pPr>
            <a:r>
              <a:rPr b="1" lang="es-ES" sz="2800"/>
              <a:t>UNIDAD IV: </a:t>
            </a:r>
            <a:endParaRPr/>
          </a:p>
          <a:p>
            <a:pPr indent="0" lvl="0" marL="0" rtl="0" algn="ctr">
              <a:lnSpc>
                <a:spcPct val="130000"/>
              </a:lnSpc>
              <a:spcBef>
                <a:spcPts val="1000"/>
              </a:spcBef>
              <a:spcAft>
                <a:spcPts val="0"/>
              </a:spcAft>
              <a:buSzPts val="2240"/>
              <a:buFont typeface="Noto Sans Symbols"/>
              <a:buNone/>
            </a:pPr>
            <a:r>
              <a:rPr b="1" lang="es-ES" sz="2800"/>
              <a:t>ORGANIZACIÓN Y ESTRUCTURA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10"/>
          <p:cNvPicPr preferRelativeResize="0"/>
          <p:nvPr/>
        </p:nvPicPr>
        <p:blipFill rotWithShape="1">
          <a:blip r:embed="rId3">
            <a:alphaModFix/>
          </a:blip>
          <a:srcRect b="0" l="0" r="0" t="0"/>
          <a:stretch/>
        </p:blipFill>
        <p:spPr>
          <a:xfrm>
            <a:off x="838200" y="981075"/>
            <a:ext cx="7620000" cy="5872163"/>
          </a:xfrm>
          <a:prstGeom prst="rect">
            <a:avLst/>
          </a:prstGeom>
          <a:noFill/>
          <a:ln>
            <a:noFill/>
          </a:ln>
        </p:spPr>
      </p:pic>
      <p:sp>
        <p:nvSpPr>
          <p:cNvPr id="220" name="Google Shape;220;p10"/>
          <p:cNvSpPr/>
          <p:nvPr/>
        </p:nvSpPr>
        <p:spPr>
          <a:xfrm>
            <a:off x="1835696" y="1197000"/>
            <a:ext cx="3960813" cy="431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404040"/>
              </a:buClr>
              <a:buSzPts val="1800"/>
              <a:buFont typeface="Noto Sans Symbols"/>
              <a:buNone/>
            </a:pPr>
            <a:r>
              <a:t/>
            </a:r>
            <a:endParaRPr b="0" i="0" sz="1800" u="none" cap="none" strike="noStrike">
              <a:solidFill>
                <a:schemeClr val="dk1"/>
              </a:solidFill>
              <a:latin typeface="Tahoma"/>
              <a:ea typeface="Tahoma"/>
              <a:cs typeface="Tahoma"/>
              <a:sym typeface="Tahoma"/>
            </a:endParaRPr>
          </a:p>
        </p:txBody>
      </p:sp>
      <p:sp>
        <p:nvSpPr>
          <p:cNvPr id="221" name="Google Shape;221;p10"/>
          <p:cNvSpPr txBox="1"/>
          <p:nvPr>
            <p:ph type="title"/>
          </p:nvPr>
        </p:nvSpPr>
        <p:spPr>
          <a:xfrm>
            <a:off x="755650" y="304800"/>
            <a:ext cx="7854950" cy="143192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Organización de proyectos funcional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1"/>
          <p:cNvSpPr txBox="1"/>
          <p:nvPr>
            <p:ph type="title"/>
          </p:nvPr>
        </p:nvSpPr>
        <p:spPr>
          <a:xfrm>
            <a:off x="609599" y="609600"/>
            <a:ext cx="7274769"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Organización de proyectos funcional</a:t>
            </a:r>
            <a:endParaRPr/>
          </a:p>
        </p:txBody>
      </p:sp>
      <p:sp>
        <p:nvSpPr>
          <p:cNvPr id="227" name="Google Shape;227;p11"/>
          <p:cNvSpPr txBox="1"/>
          <p:nvPr>
            <p:ph idx="1" type="body"/>
          </p:nvPr>
        </p:nvSpPr>
        <p:spPr>
          <a:xfrm>
            <a:off x="609599" y="1930400"/>
            <a:ext cx="6347714" cy="4594944"/>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lnSpc>
                <a:spcPct val="120000"/>
              </a:lnSpc>
              <a:spcBef>
                <a:spcPts val="0"/>
              </a:spcBef>
              <a:spcAft>
                <a:spcPts val="0"/>
              </a:spcAft>
              <a:buSzPct val="80000"/>
              <a:buFont typeface="Noto Sans Symbols"/>
              <a:buChar char="►"/>
            </a:pPr>
            <a:r>
              <a:rPr lang="es-ES" sz="2800">
                <a:solidFill>
                  <a:srgbClr val="3F3F3F"/>
                </a:solidFill>
              </a:rPr>
              <a:t>Características</a:t>
            </a:r>
            <a:endParaRPr/>
          </a:p>
          <a:p>
            <a:pPr indent="-285750" lvl="1" marL="742950" rtl="0" algn="l">
              <a:lnSpc>
                <a:spcPct val="120000"/>
              </a:lnSpc>
              <a:spcBef>
                <a:spcPts val="1000"/>
              </a:spcBef>
              <a:spcAft>
                <a:spcPts val="0"/>
              </a:spcAft>
              <a:buSzPct val="80000"/>
              <a:buFont typeface="Noto Sans Symbols"/>
              <a:buChar char="►"/>
            </a:pPr>
            <a:r>
              <a:rPr lang="es-ES" sz="2400">
                <a:solidFill>
                  <a:srgbClr val="3F3F3F"/>
                </a:solidFill>
              </a:rPr>
              <a:t>Autoridad del Director del Proyecto – limitada</a:t>
            </a:r>
            <a:endParaRPr/>
          </a:p>
          <a:p>
            <a:pPr indent="-285750" lvl="1" marL="742950" rtl="0" algn="l">
              <a:lnSpc>
                <a:spcPct val="120000"/>
              </a:lnSpc>
              <a:spcBef>
                <a:spcPts val="1000"/>
              </a:spcBef>
              <a:spcAft>
                <a:spcPts val="0"/>
              </a:spcAft>
              <a:buSzPct val="80000"/>
              <a:buFont typeface="Noto Sans Symbols"/>
              <a:buChar char="►"/>
            </a:pPr>
            <a:r>
              <a:rPr lang="es-ES" sz="2400">
                <a:solidFill>
                  <a:srgbClr val="3F3F3F"/>
                </a:solidFill>
              </a:rPr>
              <a:t>Porcentaje del personal de la organización asignado a tiempo al proyecto – 0&gt;&gt;&gt;25%</a:t>
            </a:r>
            <a:endParaRPr/>
          </a:p>
          <a:p>
            <a:pPr indent="-285750" lvl="1" marL="742950" rtl="0" algn="l">
              <a:lnSpc>
                <a:spcPct val="120000"/>
              </a:lnSpc>
              <a:spcBef>
                <a:spcPts val="1000"/>
              </a:spcBef>
              <a:spcAft>
                <a:spcPts val="0"/>
              </a:spcAft>
              <a:buSzPct val="80000"/>
              <a:buFont typeface="Noto Sans Symbols"/>
              <a:buChar char="►"/>
            </a:pPr>
            <a:r>
              <a:rPr lang="es-ES" sz="2400">
                <a:solidFill>
                  <a:srgbClr val="3F3F3F"/>
                </a:solidFill>
              </a:rPr>
              <a:t>Rol del Director del Proyecto – tiempo parcial</a:t>
            </a:r>
            <a:endParaRPr/>
          </a:p>
          <a:p>
            <a:pPr indent="-300228" lvl="0" marL="342900" rtl="0" algn="l">
              <a:lnSpc>
                <a:spcPct val="120000"/>
              </a:lnSpc>
              <a:spcBef>
                <a:spcPts val="1000"/>
              </a:spcBef>
              <a:spcAft>
                <a:spcPts val="0"/>
              </a:spcAft>
              <a:buSzPct val="80000"/>
              <a:buFont typeface="Noto Sans Symbols"/>
              <a:buNone/>
            </a:pPr>
            <a:r>
              <a:t/>
            </a:r>
            <a:endParaRPr sz="1200">
              <a:solidFill>
                <a:srgbClr val="3F3F3F"/>
              </a:solidFill>
            </a:endParaRPr>
          </a:p>
          <a:p>
            <a:pPr indent="-342900" lvl="0" marL="342900" rtl="0" algn="l">
              <a:lnSpc>
                <a:spcPct val="120000"/>
              </a:lnSpc>
              <a:spcBef>
                <a:spcPts val="1000"/>
              </a:spcBef>
              <a:spcAft>
                <a:spcPts val="0"/>
              </a:spcAft>
              <a:buSzPct val="80000"/>
              <a:buFont typeface="Noto Sans Symbols"/>
              <a:buChar char="►"/>
            </a:pPr>
            <a:r>
              <a:rPr lang="es-ES" sz="2800">
                <a:solidFill>
                  <a:srgbClr val="3F3F3F"/>
                </a:solidFill>
              </a:rPr>
              <a:t>Limitaciones</a:t>
            </a:r>
            <a:endParaRPr/>
          </a:p>
          <a:p>
            <a:pPr indent="-285750" lvl="1" marL="742950" rtl="0" algn="l">
              <a:lnSpc>
                <a:spcPct val="120000"/>
              </a:lnSpc>
              <a:spcBef>
                <a:spcPts val="1000"/>
              </a:spcBef>
              <a:spcAft>
                <a:spcPts val="0"/>
              </a:spcAft>
              <a:buSzPct val="80000"/>
              <a:buFont typeface="Noto Sans Symbols"/>
              <a:buChar char="►"/>
            </a:pPr>
            <a:r>
              <a:rPr lang="es-ES" sz="2400">
                <a:solidFill>
                  <a:srgbClr val="3F3F3F"/>
                </a:solidFill>
              </a:rPr>
              <a:t>Recursos</a:t>
            </a:r>
            <a:endParaRPr/>
          </a:p>
          <a:p>
            <a:pPr indent="-285750" lvl="1" marL="742950" rtl="0" algn="l">
              <a:lnSpc>
                <a:spcPct val="120000"/>
              </a:lnSpc>
              <a:spcBef>
                <a:spcPts val="1000"/>
              </a:spcBef>
              <a:spcAft>
                <a:spcPts val="0"/>
              </a:spcAft>
              <a:buSzPct val="80000"/>
              <a:buFont typeface="Noto Sans Symbols"/>
              <a:buChar char="►"/>
            </a:pPr>
            <a:r>
              <a:rPr lang="es-ES" sz="2400">
                <a:solidFill>
                  <a:srgbClr val="3F3F3F"/>
                </a:solidFill>
              </a:rPr>
              <a:t>Compromiso</a:t>
            </a:r>
            <a:endParaRPr/>
          </a:p>
          <a:p>
            <a:pPr indent="-285750" lvl="1" marL="742950" rtl="0" algn="l">
              <a:lnSpc>
                <a:spcPct val="120000"/>
              </a:lnSpc>
              <a:spcBef>
                <a:spcPts val="1000"/>
              </a:spcBef>
              <a:spcAft>
                <a:spcPts val="0"/>
              </a:spcAft>
              <a:buSzPct val="80000"/>
              <a:buFont typeface="Noto Sans Symbols"/>
              <a:buChar char="►"/>
            </a:pPr>
            <a:r>
              <a:rPr lang="es-ES" sz="2400">
                <a:solidFill>
                  <a:srgbClr val="3F3F3F"/>
                </a:solidFill>
              </a:rPr>
              <a:t>Prioridades</a:t>
            </a:r>
            <a:endParaRPr/>
          </a:p>
          <a:p>
            <a:pPr indent="-285750" lvl="1" marL="742950" rtl="0" algn="l">
              <a:lnSpc>
                <a:spcPct val="120000"/>
              </a:lnSpc>
              <a:spcBef>
                <a:spcPts val="1000"/>
              </a:spcBef>
              <a:spcAft>
                <a:spcPts val="0"/>
              </a:spcAft>
              <a:buSzPct val="80000"/>
              <a:buFont typeface="Noto Sans Symbols"/>
              <a:buChar char="►"/>
            </a:pPr>
            <a:r>
              <a:rPr lang="es-ES" sz="2400">
                <a:solidFill>
                  <a:srgbClr val="3F3F3F"/>
                </a:solidFill>
              </a:rPr>
              <a:t>Cambios</a:t>
            </a:r>
            <a:endParaRPr/>
          </a:p>
          <a:p>
            <a:pPr indent="-285750" lvl="1" marL="742950" rtl="0" algn="l">
              <a:lnSpc>
                <a:spcPct val="120000"/>
              </a:lnSpc>
              <a:spcBef>
                <a:spcPts val="1000"/>
              </a:spcBef>
              <a:spcAft>
                <a:spcPts val="0"/>
              </a:spcAft>
              <a:buSzPct val="80000"/>
              <a:buFont typeface="Noto Sans Symbols"/>
              <a:buChar char="►"/>
            </a:pPr>
            <a:r>
              <a:rPr lang="es-ES" sz="2400">
                <a:solidFill>
                  <a:srgbClr val="3F3F3F"/>
                </a:solidFill>
              </a:rPr>
              <a:t>Incertidumbre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2"/>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s-ES" sz="4000"/>
              <a:t>Ventajas de la Organización de proyectos funcional</a:t>
            </a:r>
            <a:endParaRPr/>
          </a:p>
        </p:txBody>
      </p:sp>
      <p:sp>
        <p:nvSpPr>
          <p:cNvPr id="233" name="Google Shape;233;p12"/>
          <p:cNvSpPr txBox="1"/>
          <p:nvPr>
            <p:ph idx="1" type="body"/>
          </p:nvPr>
        </p:nvSpPr>
        <p:spPr>
          <a:xfrm>
            <a:off x="609598" y="2160590"/>
            <a:ext cx="7562802" cy="388077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lnSpc>
                <a:spcPct val="110000"/>
              </a:lnSpc>
              <a:spcBef>
                <a:spcPts val="0"/>
              </a:spcBef>
              <a:spcAft>
                <a:spcPts val="0"/>
              </a:spcAft>
              <a:buSzPct val="80000"/>
              <a:buFont typeface="Noto Sans Symbols"/>
              <a:buChar char="►"/>
            </a:pPr>
            <a:r>
              <a:rPr lang="es-ES" sz="2800">
                <a:solidFill>
                  <a:srgbClr val="3F3F3F"/>
                </a:solidFill>
              </a:rPr>
              <a:t>Facilita el Planeamiento y Control Presupuestario</a:t>
            </a:r>
            <a:endParaRPr/>
          </a:p>
          <a:p>
            <a:pPr indent="-342900" lvl="0" marL="342900" rtl="0" algn="l">
              <a:lnSpc>
                <a:spcPct val="110000"/>
              </a:lnSpc>
              <a:spcBef>
                <a:spcPts val="1000"/>
              </a:spcBef>
              <a:spcAft>
                <a:spcPts val="0"/>
              </a:spcAft>
              <a:buSzPct val="80000"/>
              <a:buFont typeface="Noto Sans Symbols"/>
              <a:buChar char="►"/>
            </a:pPr>
            <a:r>
              <a:rPr lang="es-ES" sz="2800">
                <a:solidFill>
                  <a:srgbClr val="3F3F3F"/>
                </a:solidFill>
              </a:rPr>
              <a:t>Posibilita mejor control técnico</a:t>
            </a:r>
            <a:endParaRPr/>
          </a:p>
          <a:p>
            <a:pPr indent="-342900" lvl="0" marL="342900" rtl="0" algn="l">
              <a:lnSpc>
                <a:spcPct val="110000"/>
              </a:lnSpc>
              <a:spcBef>
                <a:spcPts val="1000"/>
              </a:spcBef>
              <a:spcAft>
                <a:spcPts val="0"/>
              </a:spcAft>
              <a:buSzPct val="80000"/>
              <a:buFont typeface="Noto Sans Symbols"/>
              <a:buChar char="►"/>
            </a:pPr>
            <a:r>
              <a:rPr lang="es-ES" sz="2800">
                <a:solidFill>
                  <a:srgbClr val="3F3F3F"/>
                </a:solidFill>
              </a:rPr>
              <a:t>Provee continuidad</a:t>
            </a:r>
            <a:endParaRPr/>
          </a:p>
          <a:p>
            <a:pPr indent="-285750" lvl="1" marL="742950" rtl="0" algn="l">
              <a:lnSpc>
                <a:spcPct val="110000"/>
              </a:lnSpc>
              <a:spcBef>
                <a:spcPts val="1000"/>
              </a:spcBef>
              <a:spcAft>
                <a:spcPts val="0"/>
              </a:spcAft>
              <a:buSzPct val="80000"/>
              <a:buFont typeface="Noto Sans Symbols"/>
              <a:buChar char="►"/>
            </a:pPr>
            <a:r>
              <a:rPr lang="es-ES" sz="2400">
                <a:solidFill>
                  <a:srgbClr val="3F3F3F"/>
                </a:solidFill>
              </a:rPr>
              <a:t>Políticas</a:t>
            </a:r>
            <a:endParaRPr/>
          </a:p>
          <a:p>
            <a:pPr indent="-285750" lvl="1" marL="742950" rtl="0" algn="l">
              <a:lnSpc>
                <a:spcPct val="110000"/>
              </a:lnSpc>
              <a:spcBef>
                <a:spcPts val="1000"/>
              </a:spcBef>
              <a:spcAft>
                <a:spcPts val="0"/>
              </a:spcAft>
              <a:buSzPct val="80000"/>
              <a:buFont typeface="Noto Sans Symbols"/>
              <a:buChar char="►"/>
            </a:pPr>
            <a:r>
              <a:rPr lang="es-ES" sz="2400">
                <a:solidFill>
                  <a:srgbClr val="3F3F3F"/>
                </a:solidFill>
              </a:rPr>
              <a:t>Procedimientos</a:t>
            </a:r>
            <a:endParaRPr/>
          </a:p>
          <a:p>
            <a:pPr indent="-342900" lvl="0" marL="342900" rtl="0" algn="l">
              <a:lnSpc>
                <a:spcPct val="110000"/>
              </a:lnSpc>
              <a:spcBef>
                <a:spcPts val="1000"/>
              </a:spcBef>
              <a:spcAft>
                <a:spcPts val="0"/>
              </a:spcAft>
              <a:buSzPct val="80000"/>
              <a:buFont typeface="Noto Sans Symbols"/>
              <a:buChar char="►"/>
            </a:pPr>
            <a:r>
              <a:rPr lang="es-ES" sz="2800">
                <a:solidFill>
                  <a:srgbClr val="3F3F3F"/>
                </a:solidFill>
              </a:rPr>
              <a:t>Facilita el control al existir una sola línea de reporte</a:t>
            </a:r>
            <a:endParaRPr/>
          </a:p>
          <a:p>
            <a:pPr indent="-342900" lvl="0" marL="342900" rtl="0" algn="l">
              <a:lnSpc>
                <a:spcPct val="110000"/>
              </a:lnSpc>
              <a:spcBef>
                <a:spcPts val="1000"/>
              </a:spcBef>
              <a:spcAft>
                <a:spcPts val="0"/>
              </a:spcAft>
              <a:buSzPct val="80000"/>
              <a:buFont typeface="Noto Sans Symbols"/>
              <a:buChar char="►"/>
            </a:pPr>
            <a:r>
              <a:rPr lang="es-ES" sz="2800">
                <a:solidFill>
                  <a:srgbClr val="3F3F3F"/>
                </a:solidFill>
              </a:rPr>
              <a:t>Canales de comunicación bien definidos</a:t>
            </a:r>
            <a:endParaRPr sz="2800">
              <a:solidFill>
                <a:srgbClr val="3F3F3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3"/>
          <p:cNvSpPr txBox="1"/>
          <p:nvPr>
            <p:ph type="title"/>
          </p:nvPr>
        </p:nvSpPr>
        <p:spPr>
          <a:xfrm>
            <a:off x="677863" y="304800"/>
            <a:ext cx="8215312" cy="143192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4000"/>
              <a:buFont typeface="Trebuchet MS"/>
              <a:buNone/>
            </a:pPr>
            <a:r>
              <a:rPr lang="es-ES" sz="4000"/>
              <a:t>Desventajas de la Organización </a:t>
            </a:r>
            <a:br>
              <a:rPr lang="es-ES" sz="4000"/>
            </a:br>
            <a:r>
              <a:rPr lang="es-ES" sz="4000"/>
              <a:t>de proyectos funcional</a:t>
            </a:r>
            <a:endParaRPr/>
          </a:p>
        </p:txBody>
      </p:sp>
      <p:sp>
        <p:nvSpPr>
          <p:cNvPr id="239" name="Google Shape;239;p13"/>
          <p:cNvSpPr txBox="1"/>
          <p:nvPr>
            <p:ph idx="1" type="body"/>
          </p:nvPr>
        </p:nvSpPr>
        <p:spPr>
          <a:xfrm>
            <a:off x="609598" y="2060848"/>
            <a:ext cx="7778825"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Char char="►"/>
            </a:pPr>
            <a:r>
              <a:rPr lang="es-ES" sz="2400"/>
              <a:t>Ninguna persona es responsable por el Proyecto Total</a:t>
            </a:r>
            <a:endParaRPr/>
          </a:p>
          <a:p>
            <a:pPr indent="-342900" lvl="0" marL="342900" rtl="0" algn="l">
              <a:spcBef>
                <a:spcPts val="1000"/>
              </a:spcBef>
              <a:spcAft>
                <a:spcPts val="0"/>
              </a:spcAft>
              <a:buSzPts val="1920"/>
              <a:buChar char="►"/>
            </a:pPr>
            <a:r>
              <a:rPr lang="es-ES" sz="2400"/>
              <a:t>Compleja Coordinación</a:t>
            </a:r>
            <a:endParaRPr/>
          </a:p>
          <a:p>
            <a:pPr indent="-342900" lvl="0" marL="342900" rtl="0" algn="l">
              <a:spcBef>
                <a:spcPts val="1000"/>
              </a:spcBef>
              <a:spcAft>
                <a:spcPts val="0"/>
              </a:spcAft>
              <a:buSzPts val="1920"/>
              <a:buChar char="►"/>
            </a:pPr>
            <a:r>
              <a:rPr lang="es-ES" sz="2400"/>
              <a:t>Las decisiones se inclinan hacia los grupos funcionales más fuertes</a:t>
            </a:r>
            <a:endParaRPr/>
          </a:p>
          <a:p>
            <a:pPr indent="-342900" lvl="0" marL="342900" rtl="0" algn="l">
              <a:spcBef>
                <a:spcPts val="1000"/>
              </a:spcBef>
              <a:spcAft>
                <a:spcPts val="0"/>
              </a:spcAft>
              <a:buSzPts val="1920"/>
              <a:buChar char="►"/>
            </a:pPr>
            <a:r>
              <a:rPr lang="es-ES" sz="2400"/>
              <a:t>Las iniciativas están orientadas más hacia lo funcional que a los proyectos en curso</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4"/>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Organización de proyectos puro </a:t>
            </a:r>
            <a:endParaRPr/>
          </a:p>
        </p:txBody>
      </p:sp>
      <p:sp>
        <p:nvSpPr>
          <p:cNvPr id="245" name="Google Shape;245;p14"/>
          <p:cNvSpPr txBox="1"/>
          <p:nvPr>
            <p:ph idx="1" type="body"/>
          </p:nvPr>
        </p:nvSpPr>
        <p:spPr>
          <a:xfrm>
            <a:off x="609598" y="2160590"/>
            <a:ext cx="7634809" cy="3880773"/>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SzPts val="1920"/>
              <a:buFont typeface="Noto Sans Symbols"/>
              <a:buChar char="►"/>
            </a:pPr>
            <a:r>
              <a:rPr lang="es-ES" sz="2400">
                <a:solidFill>
                  <a:srgbClr val="3F3F3F"/>
                </a:solidFill>
              </a:rPr>
              <a:t>El término “puro” describe un proyecto que tiene suficiente financiamiento y que puede permanecer aislado; esto es, no es necesario compartir personal con grupos funcionales o con otros proyectos. </a:t>
            </a:r>
            <a:endParaRPr/>
          </a:p>
          <a:p>
            <a:pPr indent="-342900" lvl="0" marL="342900" rtl="0" algn="l">
              <a:lnSpc>
                <a:spcPct val="110000"/>
              </a:lnSpc>
              <a:spcBef>
                <a:spcPts val="1000"/>
              </a:spcBef>
              <a:spcAft>
                <a:spcPts val="0"/>
              </a:spcAft>
              <a:buSzPts val="1920"/>
              <a:buFont typeface="Noto Sans Symbols"/>
              <a:buChar char="►"/>
            </a:pPr>
            <a:r>
              <a:rPr lang="es-ES" sz="2400">
                <a:solidFill>
                  <a:srgbClr val="3F3F3F"/>
                </a:solidFill>
              </a:rPr>
              <a:t>Algunas veces los proyectos grandes pueden ser lo suficientemente grandes para soportar su propio personal y administración.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5"/>
          <p:cNvSpPr txBox="1"/>
          <p:nvPr>
            <p:ph type="title"/>
          </p:nvPr>
        </p:nvSpPr>
        <p:spPr>
          <a:xfrm>
            <a:off x="609599" y="404664"/>
            <a:ext cx="6770713" cy="80317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Organización de proyectos puro</a:t>
            </a:r>
            <a:endParaRPr/>
          </a:p>
        </p:txBody>
      </p:sp>
      <p:sp>
        <p:nvSpPr>
          <p:cNvPr id="251" name="Google Shape;251;p15"/>
          <p:cNvSpPr txBox="1"/>
          <p:nvPr>
            <p:ph idx="1" type="body"/>
          </p:nvPr>
        </p:nvSpPr>
        <p:spPr>
          <a:xfrm>
            <a:off x="539552" y="1268760"/>
            <a:ext cx="8280920" cy="5400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Font typeface="Noto Sans Symbols"/>
              <a:buChar char="►"/>
            </a:pPr>
            <a:r>
              <a:rPr lang="es-ES" sz="2400">
                <a:solidFill>
                  <a:srgbClr val="3F3F3F"/>
                </a:solidFill>
              </a:rPr>
              <a:t>En la formación de un proyecto puro el personal esta completamente bajo el control del líder del proyecto (o director del proyecto).</a:t>
            </a:r>
            <a:endParaRPr/>
          </a:p>
          <a:p>
            <a:pPr indent="-342900" lvl="0" marL="342900" rtl="0" algn="l">
              <a:spcBef>
                <a:spcPts val="1000"/>
              </a:spcBef>
              <a:spcAft>
                <a:spcPts val="0"/>
              </a:spcAft>
              <a:buSzPts val="1920"/>
              <a:buFont typeface="Noto Sans Symbols"/>
              <a:buChar char="►"/>
            </a:pPr>
            <a:r>
              <a:rPr lang="es-ES" sz="2400">
                <a:solidFill>
                  <a:srgbClr val="3F3F3F"/>
                </a:solidFill>
              </a:rPr>
              <a:t>Para máxima efectividad, el personal puede estar físicamente ubicado en un local independiente. </a:t>
            </a:r>
            <a:endParaRPr/>
          </a:p>
          <a:p>
            <a:pPr indent="-342900" lvl="0" marL="342900" rtl="0" algn="l">
              <a:spcBef>
                <a:spcPts val="1000"/>
              </a:spcBef>
              <a:spcAft>
                <a:spcPts val="0"/>
              </a:spcAft>
              <a:buSzPts val="1920"/>
              <a:buFont typeface="Noto Sans Symbols"/>
              <a:buChar char="►"/>
            </a:pPr>
            <a:r>
              <a:rPr lang="es-ES" sz="2400">
                <a:solidFill>
                  <a:srgbClr val="3F3F3F"/>
                </a:solidFill>
              </a:rPr>
              <a:t>El personal puede ser contratado desde el exterior o ser transferido desde otras partes de la organización. </a:t>
            </a:r>
            <a:endParaRPr/>
          </a:p>
          <a:p>
            <a:pPr indent="-342900" lvl="0" marL="342900" rtl="0" algn="l">
              <a:spcBef>
                <a:spcPts val="1000"/>
              </a:spcBef>
              <a:spcAft>
                <a:spcPts val="0"/>
              </a:spcAft>
              <a:buSzPts val="1920"/>
              <a:buFont typeface="Noto Sans Symbols"/>
              <a:buChar char="►"/>
            </a:pPr>
            <a:r>
              <a:rPr lang="es-ES" sz="2400">
                <a:solidFill>
                  <a:srgbClr val="3F3F3F"/>
                </a:solidFill>
              </a:rPr>
              <a:t>El proyecto puro puede ser considerado un grupo Ad Hoc traídos juntos para satisfacer las necesidades de un nuevo desarrollo.</a:t>
            </a:r>
            <a:endParaRPr/>
          </a:p>
          <a:p>
            <a:pPr indent="-342900" lvl="0" marL="342900" rtl="0" algn="l">
              <a:spcBef>
                <a:spcPts val="1000"/>
              </a:spcBef>
              <a:spcAft>
                <a:spcPts val="0"/>
              </a:spcAft>
              <a:buSzPts val="1920"/>
              <a:buFont typeface="Noto Sans Symbols"/>
              <a:buChar char="►"/>
            </a:pPr>
            <a:r>
              <a:rPr lang="es-ES" sz="2400">
                <a:solidFill>
                  <a:srgbClr val="3F3F3F"/>
                </a:solidFill>
              </a:rPr>
              <a:t>El equipo de proyecto tiene un tiempo de vida finito y especificado, el cual puede variar de unos pocos meses a varios años.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6"/>
          <p:cNvSpPr txBox="1"/>
          <p:nvPr>
            <p:ph type="title"/>
          </p:nvPr>
        </p:nvSpPr>
        <p:spPr>
          <a:xfrm>
            <a:off x="684213" y="304800"/>
            <a:ext cx="7926387" cy="143192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Organización de proyectos puro</a:t>
            </a:r>
            <a:endParaRPr/>
          </a:p>
        </p:txBody>
      </p:sp>
      <p:pic>
        <p:nvPicPr>
          <p:cNvPr id="257" name="Google Shape;257;p16"/>
          <p:cNvPicPr preferRelativeResize="0"/>
          <p:nvPr/>
        </p:nvPicPr>
        <p:blipFill rotWithShape="1">
          <a:blip r:embed="rId3">
            <a:alphaModFix/>
          </a:blip>
          <a:srcRect b="0" l="0" r="0" t="0"/>
          <a:stretch/>
        </p:blipFill>
        <p:spPr>
          <a:xfrm>
            <a:off x="838200" y="900113"/>
            <a:ext cx="7315200" cy="5913437"/>
          </a:xfrm>
          <a:prstGeom prst="rect">
            <a:avLst/>
          </a:prstGeom>
          <a:noFill/>
          <a:ln>
            <a:noFill/>
          </a:ln>
        </p:spPr>
      </p:pic>
      <p:sp>
        <p:nvSpPr>
          <p:cNvPr id="258" name="Google Shape;258;p16"/>
          <p:cNvSpPr/>
          <p:nvPr/>
        </p:nvSpPr>
        <p:spPr>
          <a:xfrm>
            <a:off x="2339975" y="1125538"/>
            <a:ext cx="3960813" cy="431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404040"/>
              </a:buClr>
              <a:buSzPts val="1800"/>
              <a:buFont typeface="Noto Sans Symbols"/>
              <a:buNone/>
            </a:pPr>
            <a:r>
              <a:t/>
            </a:r>
            <a:endParaRPr b="0" i="0" sz="1800" u="none" cap="none" strike="noStrike">
              <a:solidFill>
                <a:schemeClr val="dk1"/>
              </a:solidFill>
              <a:latin typeface="Tahoma"/>
              <a:ea typeface="Tahoma"/>
              <a:cs typeface="Tahoma"/>
              <a:sym typeface="Tahom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7"/>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Organigrama de un proyecto puro</a:t>
            </a:r>
            <a:endParaRPr/>
          </a:p>
        </p:txBody>
      </p:sp>
      <p:sp>
        <p:nvSpPr>
          <p:cNvPr id="264" name="Google Shape;264;p17"/>
          <p:cNvSpPr txBox="1"/>
          <p:nvPr>
            <p:ph idx="1" type="body"/>
          </p:nvPr>
        </p:nvSpPr>
        <p:spPr>
          <a:xfrm>
            <a:off x="1066800" y="1981200"/>
            <a:ext cx="7543800" cy="4543425"/>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p:txBody>
      </p:sp>
      <p:cxnSp>
        <p:nvCxnSpPr>
          <p:cNvPr id="265" name="Google Shape;265;p17"/>
          <p:cNvCxnSpPr/>
          <p:nvPr/>
        </p:nvCxnSpPr>
        <p:spPr>
          <a:xfrm>
            <a:off x="1343025" y="5229225"/>
            <a:ext cx="1716088" cy="0"/>
          </a:xfrm>
          <a:prstGeom prst="straightConnector1">
            <a:avLst/>
          </a:prstGeom>
          <a:noFill/>
          <a:ln cap="flat" cmpd="sng" w="9525">
            <a:solidFill>
              <a:schemeClr val="dk1"/>
            </a:solidFill>
            <a:prstDash val="solid"/>
            <a:round/>
            <a:headEnd len="med" w="med" type="none"/>
            <a:tailEnd len="med" w="med" type="none"/>
          </a:ln>
        </p:spPr>
      </p:cxnSp>
      <p:grpSp>
        <p:nvGrpSpPr>
          <p:cNvPr id="266" name="Google Shape;266;p17"/>
          <p:cNvGrpSpPr/>
          <p:nvPr/>
        </p:nvGrpSpPr>
        <p:grpSpPr>
          <a:xfrm>
            <a:off x="546100" y="2420938"/>
            <a:ext cx="7770813" cy="2824162"/>
            <a:chOff x="344" y="1207"/>
            <a:chExt cx="4895" cy="1779"/>
          </a:xfrm>
        </p:grpSpPr>
        <p:cxnSp>
          <p:nvCxnSpPr>
            <p:cNvPr id="267" name="Google Shape;267;p17"/>
            <p:cNvCxnSpPr/>
            <p:nvPr/>
          </p:nvCxnSpPr>
          <p:spPr>
            <a:xfrm flipH="1">
              <a:off x="839" y="2319"/>
              <a:ext cx="7" cy="657"/>
            </a:xfrm>
            <a:prstGeom prst="straightConnector1">
              <a:avLst/>
            </a:prstGeom>
            <a:noFill/>
            <a:ln cap="flat" cmpd="sng" w="9525">
              <a:solidFill>
                <a:schemeClr val="dk1"/>
              </a:solidFill>
              <a:prstDash val="solid"/>
              <a:round/>
              <a:headEnd len="med" w="med" type="none"/>
              <a:tailEnd len="med" w="med" type="none"/>
            </a:ln>
          </p:spPr>
        </p:cxnSp>
        <p:sp>
          <p:nvSpPr>
            <p:cNvPr id="268" name="Google Shape;268;p17"/>
            <p:cNvSpPr txBox="1"/>
            <p:nvPr/>
          </p:nvSpPr>
          <p:spPr>
            <a:xfrm>
              <a:off x="846" y="2541"/>
              <a:ext cx="1255" cy="22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400"/>
                <a:buFont typeface="Noto Sans Symbols"/>
                <a:buNone/>
              </a:pPr>
              <a:r>
                <a:rPr b="0" i="0" lang="es-ES" sz="1400" u="none" cap="none" strike="noStrike">
                  <a:solidFill>
                    <a:schemeClr val="dk1"/>
                  </a:solidFill>
                  <a:latin typeface="Tahoma"/>
                  <a:ea typeface="Tahoma"/>
                  <a:cs typeface="Tahoma"/>
                  <a:sym typeface="Tahoma"/>
                </a:rPr>
                <a:t>Sistema Catastral</a:t>
              </a:r>
              <a:endParaRPr b="0" i="0" sz="3200" u="none" cap="none" strike="noStrike">
                <a:solidFill>
                  <a:schemeClr val="dk1"/>
                </a:solidFill>
                <a:latin typeface="Tahoma"/>
                <a:ea typeface="Tahoma"/>
                <a:cs typeface="Tahoma"/>
                <a:sym typeface="Tahoma"/>
              </a:endParaRPr>
            </a:p>
          </p:txBody>
        </p:sp>
        <p:grpSp>
          <p:nvGrpSpPr>
            <p:cNvPr id="269" name="Google Shape;269;p17"/>
            <p:cNvGrpSpPr/>
            <p:nvPr/>
          </p:nvGrpSpPr>
          <p:grpSpPr>
            <a:xfrm>
              <a:off x="344" y="1207"/>
              <a:ext cx="4895" cy="1779"/>
              <a:chOff x="344" y="1207"/>
              <a:chExt cx="4895" cy="1779"/>
            </a:xfrm>
          </p:grpSpPr>
          <p:grpSp>
            <p:nvGrpSpPr>
              <p:cNvPr id="270" name="Google Shape;270;p17"/>
              <p:cNvGrpSpPr/>
              <p:nvPr/>
            </p:nvGrpSpPr>
            <p:grpSpPr>
              <a:xfrm>
                <a:off x="344" y="1207"/>
                <a:ext cx="4895" cy="1112"/>
                <a:chOff x="2601" y="8824"/>
                <a:chExt cx="7020" cy="1800"/>
              </a:xfrm>
            </p:grpSpPr>
            <p:sp>
              <p:nvSpPr>
                <p:cNvPr id="271" name="Google Shape;271;p17"/>
                <p:cNvSpPr txBox="1"/>
                <p:nvPr/>
              </p:nvSpPr>
              <p:spPr>
                <a:xfrm>
                  <a:off x="4941" y="8824"/>
                  <a:ext cx="2160" cy="54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400"/>
                    <a:buFont typeface="Noto Sans Symbols"/>
                    <a:buNone/>
                  </a:pPr>
                  <a:r>
                    <a:rPr b="0" i="0" lang="es-ES" sz="1400" u="none" cap="none" strike="noStrike">
                      <a:solidFill>
                        <a:schemeClr val="dk1"/>
                      </a:solidFill>
                      <a:latin typeface="Tahoma"/>
                      <a:ea typeface="Tahoma"/>
                      <a:cs typeface="Tahoma"/>
                      <a:sym typeface="Tahoma"/>
                    </a:rPr>
                    <a:t>Administrador del Proyecto</a:t>
                  </a:r>
                  <a:endParaRPr b="0" i="0" sz="3200" u="none" cap="none" strike="noStrike">
                    <a:solidFill>
                      <a:schemeClr val="dk1"/>
                    </a:solidFill>
                    <a:latin typeface="Tahoma"/>
                    <a:ea typeface="Tahoma"/>
                    <a:cs typeface="Tahoma"/>
                    <a:sym typeface="Tahoma"/>
                  </a:endParaRPr>
                </a:p>
              </p:txBody>
            </p:sp>
            <p:sp>
              <p:nvSpPr>
                <p:cNvPr id="272" name="Google Shape;272;p17"/>
                <p:cNvSpPr txBox="1"/>
                <p:nvPr/>
              </p:nvSpPr>
              <p:spPr>
                <a:xfrm>
                  <a:off x="2601" y="10084"/>
                  <a:ext cx="1620" cy="54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400"/>
                    <a:buFont typeface="Noto Sans Symbols"/>
                    <a:buNone/>
                  </a:pPr>
                  <a:r>
                    <a:rPr b="0" i="0" lang="es-ES" sz="1400" u="none" cap="none" strike="noStrike">
                      <a:solidFill>
                        <a:schemeClr val="dk1"/>
                      </a:solidFill>
                      <a:latin typeface="Tahoma"/>
                      <a:ea typeface="Tahoma"/>
                      <a:cs typeface="Tahoma"/>
                      <a:sym typeface="Tahoma"/>
                    </a:rPr>
                    <a:t>Desarrollo de Sistemas</a:t>
                  </a:r>
                  <a:endParaRPr b="0" i="0" sz="3200" u="none" cap="none" strike="noStrike">
                    <a:solidFill>
                      <a:schemeClr val="dk1"/>
                    </a:solidFill>
                    <a:latin typeface="Tahoma"/>
                    <a:ea typeface="Tahoma"/>
                    <a:cs typeface="Tahoma"/>
                    <a:sym typeface="Tahoma"/>
                  </a:endParaRPr>
                </a:p>
              </p:txBody>
            </p:sp>
            <p:sp>
              <p:nvSpPr>
                <p:cNvPr id="273" name="Google Shape;273;p17"/>
                <p:cNvSpPr txBox="1"/>
                <p:nvPr/>
              </p:nvSpPr>
              <p:spPr>
                <a:xfrm>
                  <a:off x="4401" y="10084"/>
                  <a:ext cx="1620" cy="54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400"/>
                    <a:buFont typeface="Noto Sans Symbols"/>
                    <a:buNone/>
                  </a:pPr>
                  <a:r>
                    <a:rPr b="0" i="0" lang="es-ES" sz="1400" u="none" cap="none" strike="noStrike">
                      <a:solidFill>
                        <a:schemeClr val="dk1"/>
                      </a:solidFill>
                      <a:latin typeface="Tahoma"/>
                      <a:ea typeface="Tahoma"/>
                      <a:cs typeface="Tahoma"/>
                      <a:sym typeface="Tahoma"/>
                    </a:rPr>
                    <a:t>Integración de sistemas y pruebas</a:t>
                  </a:r>
                  <a:endParaRPr b="0" i="0" sz="3200" u="none" cap="none" strike="noStrike">
                    <a:solidFill>
                      <a:schemeClr val="dk1"/>
                    </a:solidFill>
                    <a:latin typeface="Tahoma"/>
                    <a:ea typeface="Tahoma"/>
                    <a:cs typeface="Tahoma"/>
                    <a:sym typeface="Tahoma"/>
                  </a:endParaRPr>
                </a:p>
              </p:txBody>
            </p:sp>
            <p:sp>
              <p:nvSpPr>
                <p:cNvPr id="274" name="Google Shape;274;p17"/>
                <p:cNvSpPr txBox="1"/>
                <p:nvPr/>
              </p:nvSpPr>
              <p:spPr>
                <a:xfrm>
                  <a:off x="6201" y="10084"/>
                  <a:ext cx="1620" cy="54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400"/>
                    <a:buFont typeface="Noto Sans Symbols"/>
                    <a:buNone/>
                  </a:pPr>
                  <a:r>
                    <a:rPr b="0" i="0" lang="es-ES" sz="1400" u="none" cap="none" strike="noStrike">
                      <a:solidFill>
                        <a:schemeClr val="dk1"/>
                      </a:solidFill>
                      <a:latin typeface="Tahoma"/>
                      <a:ea typeface="Tahoma"/>
                      <a:cs typeface="Tahoma"/>
                      <a:sym typeface="Tahoma"/>
                    </a:rPr>
                    <a:t>Comunicaciones</a:t>
                  </a:r>
                  <a:endParaRPr b="0" i="0" sz="3200" u="none" cap="none" strike="noStrike">
                    <a:solidFill>
                      <a:schemeClr val="dk1"/>
                    </a:solidFill>
                    <a:latin typeface="Tahoma"/>
                    <a:ea typeface="Tahoma"/>
                    <a:cs typeface="Tahoma"/>
                    <a:sym typeface="Tahoma"/>
                  </a:endParaRPr>
                </a:p>
              </p:txBody>
            </p:sp>
            <p:sp>
              <p:nvSpPr>
                <p:cNvPr id="275" name="Google Shape;275;p17"/>
                <p:cNvSpPr txBox="1"/>
                <p:nvPr/>
              </p:nvSpPr>
              <p:spPr>
                <a:xfrm>
                  <a:off x="8001" y="10084"/>
                  <a:ext cx="1620" cy="54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400"/>
                    <a:buFont typeface="Noto Sans Symbols"/>
                    <a:buNone/>
                  </a:pPr>
                  <a:r>
                    <a:rPr b="0" i="0" lang="es-ES" sz="1400" u="none" cap="none" strike="noStrike">
                      <a:solidFill>
                        <a:schemeClr val="dk1"/>
                      </a:solidFill>
                      <a:latin typeface="Tahoma"/>
                      <a:ea typeface="Tahoma"/>
                      <a:cs typeface="Tahoma"/>
                      <a:sym typeface="Tahoma"/>
                    </a:rPr>
                    <a:t>Administración y Finanzas</a:t>
                  </a:r>
                  <a:endParaRPr b="0" i="0" sz="3200" u="none" cap="none" strike="noStrike">
                    <a:solidFill>
                      <a:schemeClr val="dk1"/>
                    </a:solidFill>
                    <a:latin typeface="Tahoma"/>
                    <a:ea typeface="Tahoma"/>
                    <a:cs typeface="Tahoma"/>
                    <a:sym typeface="Tahoma"/>
                  </a:endParaRPr>
                </a:p>
              </p:txBody>
            </p:sp>
            <p:cxnSp>
              <p:nvCxnSpPr>
                <p:cNvPr id="276" name="Google Shape;276;p17"/>
                <p:cNvCxnSpPr/>
                <p:nvPr/>
              </p:nvCxnSpPr>
              <p:spPr>
                <a:xfrm>
                  <a:off x="3321" y="9724"/>
                  <a:ext cx="5580" cy="0"/>
                </a:xfrm>
                <a:prstGeom prst="straightConnector1">
                  <a:avLst/>
                </a:prstGeom>
                <a:noFill/>
                <a:ln cap="flat" cmpd="sng" w="9525">
                  <a:solidFill>
                    <a:schemeClr val="dk1"/>
                  </a:solidFill>
                  <a:prstDash val="solid"/>
                  <a:round/>
                  <a:headEnd len="med" w="med" type="none"/>
                  <a:tailEnd len="med" w="med" type="none"/>
                </a:ln>
              </p:spPr>
            </p:cxnSp>
            <p:cxnSp>
              <p:nvCxnSpPr>
                <p:cNvPr id="277" name="Google Shape;277;p17"/>
                <p:cNvCxnSpPr/>
                <p:nvPr/>
              </p:nvCxnSpPr>
              <p:spPr>
                <a:xfrm>
                  <a:off x="3321" y="9724"/>
                  <a:ext cx="0" cy="360"/>
                </a:xfrm>
                <a:prstGeom prst="straightConnector1">
                  <a:avLst/>
                </a:prstGeom>
                <a:noFill/>
                <a:ln cap="flat" cmpd="sng" w="9525">
                  <a:solidFill>
                    <a:schemeClr val="dk1"/>
                  </a:solidFill>
                  <a:prstDash val="solid"/>
                  <a:round/>
                  <a:headEnd len="med" w="med" type="none"/>
                  <a:tailEnd len="med" w="med" type="none"/>
                </a:ln>
              </p:spPr>
            </p:cxnSp>
            <p:cxnSp>
              <p:nvCxnSpPr>
                <p:cNvPr id="278" name="Google Shape;278;p17"/>
                <p:cNvCxnSpPr/>
                <p:nvPr/>
              </p:nvCxnSpPr>
              <p:spPr>
                <a:xfrm>
                  <a:off x="5301" y="9724"/>
                  <a:ext cx="0" cy="360"/>
                </a:xfrm>
                <a:prstGeom prst="straightConnector1">
                  <a:avLst/>
                </a:prstGeom>
                <a:noFill/>
                <a:ln cap="flat" cmpd="sng" w="9525">
                  <a:solidFill>
                    <a:schemeClr val="dk1"/>
                  </a:solidFill>
                  <a:prstDash val="solid"/>
                  <a:round/>
                  <a:headEnd len="med" w="med" type="none"/>
                  <a:tailEnd len="med" w="med" type="none"/>
                </a:ln>
              </p:spPr>
            </p:cxnSp>
            <p:cxnSp>
              <p:nvCxnSpPr>
                <p:cNvPr id="279" name="Google Shape;279;p17"/>
                <p:cNvCxnSpPr/>
                <p:nvPr/>
              </p:nvCxnSpPr>
              <p:spPr>
                <a:xfrm>
                  <a:off x="7101" y="9724"/>
                  <a:ext cx="0" cy="360"/>
                </a:xfrm>
                <a:prstGeom prst="straightConnector1">
                  <a:avLst/>
                </a:prstGeom>
                <a:noFill/>
                <a:ln cap="flat" cmpd="sng" w="9525">
                  <a:solidFill>
                    <a:schemeClr val="dk1"/>
                  </a:solidFill>
                  <a:prstDash val="solid"/>
                  <a:round/>
                  <a:headEnd len="med" w="med" type="none"/>
                  <a:tailEnd len="med" w="med" type="none"/>
                </a:ln>
              </p:spPr>
            </p:cxnSp>
            <p:cxnSp>
              <p:nvCxnSpPr>
                <p:cNvPr id="280" name="Google Shape;280;p17"/>
                <p:cNvCxnSpPr/>
                <p:nvPr/>
              </p:nvCxnSpPr>
              <p:spPr>
                <a:xfrm>
                  <a:off x="8901" y="9724"/>
                  <a:ext cx="0" cy="360"/>
                </a:xfrm>
                <a:prstGeom prst="straightConnector1">
                  <a:avLst/>
                </a:prstGeom>
                <a:noFill/>
                <a:ln cap="flat" cmpd="sng" w="9525">
                  <a:solidFill>
                    <a:schemeClr val="dk1"/>
                  </a:solidFill>
                  <a:prstDash val="solid"/>
                  <a:round/>
                  <a:headEnd len="med" w="med" type="none"/>
                  <a:tailEnd len="med" w="med" type="none"/>
                </a:ln>
              </p:spPr>
            </p:cxnSp>
            <p:cxnSp>
              <p:nvCxnSpPr>
                <p:cNvPr id="281" name="Google Shape;281;p17"/>
                <p:cNvCxnSpPr/>
                <p:nvPr/>
              </p:nvCxnSpPr>
              <p:spPr>
                <a:xfrm>
                  <a:off x="6021" y="9364"/>
                  <a:ext cx="0" cy="360"/>
                </a:xfrm>
                <a:prstGeom prst="straightConnector1">
                  <a:avLst/>
                </a:prstGeom>
                <a:noFill/>
                <a:ln cap="flat" cmpd="sng" w="9525">
                  <a:solidFill>
                    <a:schemeClr val="dk1"/>
                  </a:solidFill>
                  <a:prstDash val="solid"/>
                  <a:round/>
                  <a:headEnd len="med" w="med" type="none"/>
                  <a:tailEnd len="med" w="med" type="none"/>
                </a:ln>
              </p:spPr>
            </p:cxnSp>
          </p:grpSp>
          <p:sp>
            <p:nvSpPr>
              <p:cNvPr id="282" name="Google Shape;282;p17"/>
              <p:cNvSpPr txBox="1"/>
              <p:nvPr/>
            </p:nvSpPr>
            <p:spPr>
              <a:xfrm>
                <a:off x="846" y="2763"/>
                <a:ext cx="1632" cy="2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400"/>
                  <a:buFont typeface="Noto Sans Symbols"/>
                  <a:buNone/>
                </a:pPr>
                <a:r>
                  <a:rPr b="0" i="0" lang="es-ES" sz="1400" u="none" cap="none" strike="noStrike">
                    <a:solidFill>
                      <a:schemeClr val="dk1"/>
                    </a:solidFill>
                    <a:latin typeface="Tahoma"/>
                    <a:ea typeface="Tahoma"/>
                    <a:cs typeface="Tahoma"/>
                    <a:sym typeface="Tahoma"/>
                  </a:rPr>
                  <a:t>Sistema Registral</a:t>
                </a:r>
                <a:endParaRPr b="0" i="0" sz="3200" u="none" cap="none" strike="noStrike">
                  <a:solidFill>
                    <a:schemeClr val="dk1"/>
                  </a:solidFill>
                  <a:latin typeface="Tahoma"/>
                  <a:ea typeface="Tahoma"/>
                  <a:cs typeface="Tahoma"/>
                  <a:sym typeface="Tahoma"/>
                </a:endParaRPr>
              </a:p>
            </p:txBody>
          </p:sp>
        </p:grpSp>
        <p:cxnSp>
          <p:nvCxnSpPr>
            <p:cNvPr id="283" name="Google Shape;283;p17"/>
            <p:cNvCxnSpPr/>
            <p:nvPr/>
          </p:nvCxnSpPr>
          <p:spPr>
            <a:xfrm>
              <a:off x="846" y="2704"/>
              <a:ext cx="1036"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8"/>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Ejemplo proyecto puro</a:t>
            </a:r>
            <a:endParaRPr/>
          </a:p>
        </p:txBody>
      </p:sp>
      <p:pic>
        <p:nvPicPr>
          <p:cNvPr id="289" name="Google Shape;289;p18"/>
          <p:cNvPicPr preferRelativeResize="0"/>
          <p:nvPr/>
        </p:nvPicPr>
        <p:blipFill rotWithShape="1">
          <a:blip r:embed="rId3">
            <a:alphaModFix/>
          </a:blip>
          <a:srcRect b="0" l="0" r="0" t="17166"/>
          <a:stretch/>
        </p:blipFill>
        <p:spPr>
          <a:xfrm>
            <a:off x="971550" y="1700213"/>
            <a:ext cx="7200900" cy="4778375"/>
          </a:xfrm>
          <a:prstGeom prst="rect">
            <a:avLst/>
          </a:prstGeom>
          <a:noFill/>
          <a:ln>
            <a:noFill/>
          </a:ln>
        </p:spPr>
      </p:pic>
      <p:sp>
        <p:nvSpPr>
          <p:cNvPr id="290" name="Google Shape;290;p18"/>
          <p:cNvSpPr/>
          <p:nvPr/>
        </p:nvSpPr>
        <p:spPr>
          <a:xfrm>
            <a:off x="2627313" y="2565400"/>
            <a:ext cx="1728787" cy="719138"/>
          </a:xfrm>
          <a:prstGeom prst="ellipse">
            <a:avLst/>
          </a:prstGeom>
          <a:noFill/>
          <a:ln cap="flat" cmpd="sng" w="25400">
            <a:solidFill>
              <a:srgbClr val="FF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404040"/>
              </a:buClr>
              <a:buSzPts val="1800"/>
              <a:buFont typeface="Noto Sans Symbols"/>
              <a:buNone/>
            </a:pPr>
            <a:r>
              <a:t/>
            </a:r>
            <a:endParaRPr b="0" i="0" sz="1800" u="none" cap="none" strike="noStrike">
              <a:solidFill>
                <a:schemeClr val="dk1"/>
              </a:solidFill>
              <a:latin typeface="Tahoma"/>
              <a:ea typeface="Tahoma"/>
              <a:cs typeface="Tahoma"/>
              <a:sym typeface="Tahom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9"/>
          <p:cNvSpPr txBox="1"/>
          <p:nvPr>
            <p:ph type="title"/>
          </p:nvPr>
        </p:nvSpPr>
        <p:spPr>
          <a:xfrm>
            <a:off x="684213" y="309563"/>
            <a:ext cx="6346825" cy="13208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s-ES" sz="4000"/>
              <a:t>Ventajas de la organización de proyectos puro </a:t>
            </a:r>
            <a:endParaRPr/>
          </a:p>
        </p:txBody>
      </p:sp>
      <p:sp>
        <p:nvSpPr>
          <p:cNvPr id="296" name="Google Shape;296;p19"/>
          <p:cNvSpPr txBox="1"/>
          <p:nvPr>
            <p:ph idx="1" type="body"/>
          </p:nvPr>
        </p:nvSpPr>
        <p:spPr>
          <a:xfrm>
            <a:off x="536574" y="1772816"/>
            <a:ext cx="8283897" cy="4680520"/>
          </a:xfrm>
          <a:prstGeom prst="rect">
            <a:avLst/>
          </a:prstGeom>
          <a:noFill/>
          <a:ln>
            <a:noFill/>
          </a:ln>
        </p:spPr>
        <p:txBody>
          <a:bodyPr anchorCtr="0" anchor="t" bIns="45700" lIns="91425" spcFirstLastPara="1" rIns="91425" wrap="square" tIns="45700">
            <a:noAutofit/>
          </a:bodyPr>
          <a:lstStyle/>
          <a:p>
            <a:pPr indent="-609600" lvl="0" marL="609600" rtl="0" algn="l">
              <a:lnSpc>
                <a:spcPct val="120000"/>
              </a:lnSpc>
              <a:spcBef>
                <a:spcPts val="0"/>
              </a:spcBef>
              <a:spcAft>
                <a:spcPts val="0"/>
              </a:spcAft>
              <a:buSzPts val="1440"/>
              <a:buFont typeface="Noto Sans Symbols"/>
              <a:buChar char="►"/>
            </a:pPr>
            <a:r>
              <a:rPr lang="es-ES">
                <a:solidFill>
                  <a:srgbClr val="3F3F3F"/>
                </a:solidFill>
              </a:rPr>
              <a:t>El Director del Proyecto tiene todos los recursos que requiere bajo su control directo.</a:t>
            </a:r>
            <a:endParaRPr/>
          </a:p>
          <a:p>
            <a:pPr indent="-609600" lvl="0" marL="609600" rtl="0" algn="l">
              <a:lnSpc>
                <a:spcPct val="120000"/>
              </a:lnSpc>
              <a:spcBef>
                <a:spcPts val="1000"/>
              </a:spcBef>
              <a:spcAft>
                <a:spcPts val="0"/>
              </a:spcAft>
              <a:buSzPts val="1440"/>
              <a:buFont typeface="Noto Sans Symbols"/>
              <a:buChar char="►"/>
            </a:pPr>
            <a:r>
              <a:rPr lang="es-ES">
                <a:solidFill>
                  <a:srgbClr val="3F3F3F"/>
                </a:solidFill>
              </a:rPr>
              <a:t>Una alta moral puede ser generada a causa del alto nivel de actividades, posibles gratificaciones si el proceso es exitoso.</a:t>
            </a:r>
            <a:endParaRPr/>
          </a:p>
          <a:p>
            <a:pPr indent="-609600" lvl="0" marL="609600" rtl="0" algn="l">
              <a:lnSpc>
                <a:spcPct val="120000"/>
              </a:lnSpc>
              <a:spcBef>
                <a:spcPts val="1000"/>
              </a:spcBef>
              <a:spcAft>
                <a:spcPts val="0"/>
              </a:spcAft>
              <a:buSzPts val="1440"/>
              <a:buFont typeface="Noto Sans Symbols"/>
              <a:buChar char="►"/>
            </a:pPr>
            <a:r>
              <a:rPr lang="es-ES">
                <a:solidFill>
                  <a:srgbClr val="3F3F3F"/>
                </a:solidFill>
              </a:rPr>
              <a:t>No hay disturbios en la línea de operaciones del día a día de los grupos funcionales. Continuar o eliminar el proyecto tiene mínimo impacto sobre la línea principal de la organización.</a:t>
            </a:r>
            <a:endParaRPr/>
          </a:p>
          <a:p>
            <a:pPr indent="-609600" lvl="0" marL="609600" rtl="0" algn="l">
              <a:lnSpc>
                <a:spcPct val="120000"/>
              </a:lnSpc>
              <a:spcBef>
                <a:spcPts val="1000"/>
              </a:spcBef>
              <a:spcAft>
                <a:spcPts val="0"/>
              </a:spcAft>
              <a:buSzPts val="1440"/>
              <a:buFont typeface="Noto Sans Symbols"/>
              <a:buChar char="►"/>
            </a:pPr>
            <a:r>
              <a:rPr lang="es-ES">
                <a:solidFill>
                  <a:srgbClr val="3F3F3F"/>
                </a:solidFill>
              </a:rPr>
              <a:t>Desde el punto de vista organizacional, el proyecto puro puede ser un centro de costo independiente y puede ser monitoreado. Los beneficios o pérdidas son más visibles.</a:t>
            </a:r>
            <a:endParaRPr/>
          </a:p>
          <a:p>
            <a:pPr indent="-609600" lvl="0" marL="609600" rtl="0" algn="l">
              <a:lnSpc>
                <a:spcPct val="120000"/>
              </a:lnSpc>
              <a:spcBef>
                <a:spcPts val="1000"/>
              </a:spcBef>
              <a:spcAft>
                <a:spcPts val="0"/>
              </a:spcAft>
              <a:buSzPts val="1440"/>
              <a:buFont typeface="Noto Sans Symbols"/>
              <a:buChar char="►"/>
            </a:pPr>
            <a:r>
              <a:rPr lang="es-ES">
                <a:solidFill>
                  <a:srgbClr val="3F3F3F"/>
                </a:solidFill>
              </a:rPr>
              <a:t>La comunicación y transferencia de información puede ocurrir en una forma más eficiente en la ausencia de barreras organizacionales.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
          <p:cNvSpPr txBox="1"/>
          <p:nvPr>
            <p:ph idx="1" type="body"/>
          </p:nvPr>
        </p:nvSpPr>
        <p:spPr>
          <a:xfrm>
            <a:off x="179388" y="1916113"/>
            <a:ext cx="4319587" cy="4076700"/>
          </a:xfrm>
          <a:prstGeom prst="rect">
            <a:avLst/>
          </a:prstGeom>
          <a:noFill/>
          <a:ln>
            <a:noFill/>
          </a:ln>
        </p:spPr>
        <p:txBody>
          <a:bodyPr anchorCtr="0" anchor="t" bIns="45700" lIns="91425" spcFirstLastPara="1" rIns="91425" wrap="square" tIns="45700">
            <a:normAutofit lnSpcReduction="10000"/>
          </a:bodyPr>
          <a:lstStyle/>
          <a:p>
            <a:pPr indent="-457200" lvl="0" marL="457200" rtl="0" algn="l">
              <a:lnSpc>
                <a:spcPct val="80000"/>
              </a:lnSpc>
              <a:spcBef>
                <a:spcPts val="0"/>
              </a:spcBef>
              <a:spcAft>
                <a:spcPts val="0"/>
              </a:spcAft>
              <a:buSzPts val="2240"/>
              <a:buFont typeface="Noto Sans Symbols"/>
              <a:buChar char="►"/>
            </a:pPr>
            <a:r>
              <a:rPr lang="es-ES" sz="2800">
                <a:solidFill>
                  <a:srgbClr val="3F3F3F"/>
                </a:solidFill>
              </a:rPr>
              <a:t>Introducción</a:t>
            </a:r>
            <a:endParaRPr/>
          </a:p>
          <a:p>
            <a:pPr indent="-457200" lvl="0" marL="457200" rtl="0" algn="l">
              <a:lnSpc>
                <a:spcPct val="80000"/>
              </a:lnSpc>
              <a:spcBef>
                <a:spcPts val="1000"/>
              </a:spcBef>
              <a:spcAft>
                <a:spcPts val="0"/>
              </a:spcAft>
              <a:buSzPts val="2240"/>
              <a:buFont typeface="Noto Sans Symbols"/>
              <a:buChar char="►"/>
            </a:pPr>
            <a:r>
              <a:rPr lang="es-ES" sz="2800">
                <a:solidFill>
                  <a:srgbClr val="3F3F3F"/>
                </a:solidFill>
              </a:rPr>
              <a:t>Organización</a:t>
            </a:r>
            <a:endParaRPr/>
          </a:p>
          <a:p>
            <a:pPr indent="-381000" lvl="1" marL="838200" rtl="0" algn="l">
              <a:lnSpc>
                <a:spcPct val="80000"/>
              </a:lnSpc>
              <a:spcBef>
                <a:spcPts val="1000"/>
              </a:spcBef>
              <a:spcAft>
                <a:spcPts val="0"/>
              </a:spcAft>
              <a:buSzPts val="1920"/>
              <a:buFont typeface="Noto Sans Symbols"/>
              <a:buChar char="►"/>
            </a:pPr>
            <a:r>
              <a:rPr lang="es-ES" sz="2400">
                <a:solidFill>
                  <a:srgbClr val="3F3F3F"/>
                </a:solidFill>
              </a:rPr>
              <a:t>Tipos de Organización</a:t>
            </a:r>
            <a:endParaRPr/>
          </a:p>
          <a:p>
            <a:pPr indent="-381000" lvl="1" marL="838200" rtl="0" algn="l">
              <a:lnSpc>
                <a:spcPct val="80000"/>
              </a:lnSpc>
              <a:spcBef>
                <a:spcPts val="1000"/>
              </a:spcBef>
              <a:spcAft>
                <a:spcPts val="0"/>
              </a:spcAft>
              <a:buSzPts val="1920"/>
              <a:buFont typeface="Noto Sans Symbols"/>
              <a:buChar char="►"/>
            </a:pPr>
            <a:r>
              <a:rPr lang="es-ES" sz="2400">
                <a:solidFill>
                  <a:srgbClr val="3F3F3F"/>
                </a:solidFill>
              </a:rPr>
              <a:t>Dirección</a:t>
            </a:r>
            <a:endParaRPr/>
          </a:p>
          <a:p>
            <a:pPr indent="-381000" lvl="1" marL="838200" rtl="0" algn="l">
              <a:lnSpc>
                <a:spcPct val="80000"/>
              </a:lnSpc>
              <a:spcBef>
                <a:spcPts val="1000"/>
              </a:spcBef>
              <a:spcAft>
                <a:spcPts val="0"/>
              </a:spcAft>
              <a:buSzPts val="1920"/>
              <a:buFont typeface="Noto Sans Symbols"/>
              <a:buChar char="►"/>
            </a:pPr>
            <a:r>
              <a:rPr lang="es-ES" sz="2400">
                <a:solidFill>
                  <a:srgbClr val="3F3F3F"/>
                </a:solidFill>
              </a:rPr>
              <a:t>Funciones</a:t>
            </a:r>
            <a:endParaRPr/>
          </a:p>
          <a:p>
            <a:pPr indent="-457200" lvl="0" marL="457200" rtl="0" algn="l">
              <a:lnSpc>
                <a:spcPct val="80000"/>
              </a:lnSpc>
              <a:spcBef>
                <a:spcPts val="1000"/>
              </a:spcBef>
              <a:spcAft>
                <a:spcPts val="0"/>
              </a:spcAft>
              <a:buSzPts val="2240"/>
              <a:buFont typeface="Noto Sans Symbols"/>
              <a:buChar char="►"/>
            </a:pPr>
            <a:r>
              <a:rPr lang="es-ES" sz="2800">
                <a:solidFill>
                  <a:srgbClr val="3F3F3F"/>
                </a:solidFill>
              </a:rPr>
              <a:t>Personal</a:t>
            </a:r>
            <a:endParaRPr/>
          </a:p>
          <a:p>
            <a:pPr indent="-381000" lvl="1" marL="838200" rtl="0" algn="l">
              <a:lnSpc>
                <a:spcPct val="80000"/>
              </a:lnSpc>
              <a:spcBef>
                <a:spcPts val="1000"/>
              </a:spcBef>
              <a:spcAft>
                <a:spcPts val="0"/>
              </a:spcAft>
              <a:buSzPts val="1920"/>
              <a:buFont typeface="Noto Sans Symbols"/>
              <a:buChar char="►"/>
            </a:pPr>
            <a:r>
              <a:rPr lang="es-ES" sz="2400">
                <a:solidFill>
                  <a:srgbClr val="3F3F3F"/>
                </a:solidFill>
              </a:rPr>
              <a:t>Selección</a:t>
            </a:r>
            <a:endParaRPr/>
          </a:p>
          <a:p>
            <a:pPr indent="-381000" lvl="1" marL="838200" rtl="0" algn="l">
              <a:lnSpc>
                <a:spcPct val="80000"/>
              </a:lnSpc>
              <a:spcBef>
                <a:spcPts val="1000"/>
              </a:spcBef>
              <a:spcAft>
                <a:spcPts val="0"/>
              </a:spcAft>
              <a:buSzPts val="1920"/>
              <a:buFont typeface="Noto Sans Symbols"/>
              <a:buChar char="►"/>
            </a:pPr>
            <a:r>
              <a:rPr lang="es-ES" sz="2400">
                <a:solidFill>
                  <a:srgbClr val="3F3F3F"/>
                </a:solidFill>
              </a:rPr>
              <a:t>Evaluación</a:t>
            </a:r>
            <a:endParaRPr/>
          </a:p>
          <a:p>
            <a:pPr indent="-381000" lvl="1" marL="838200" rtl="0" algn="l">
              <a:lnSpc>
                <a:spcPct val="80000"/>
              </a:lnSpc>
              <a:spcBef>
                <a:spcPts val="1000"/>
              </a:spcBef>
              <a:spcAft>
                <a:spcPts val="0"/>
              </a:spcAft>
              <a:buSzPts val="1920"/>
              <a:buFont typeface="Noto Sans Symbols"/>
              <a:buChar char="►"/>
            </a:pPr>
            <a:r>
              <a:rPr lang="es-ES" sz="2400">
                <a:solidFill>
                  <a:srgbClr val="3F3F3F"/>
                </a:solidFill>
              </a:rPr>
              <a:t>Supervisión</a:t>
            </a:r>
            <a:endParaRPr/>
          </a:p>
          <a:p>
            <a:pPr indent="-381000" lvl="1" marL="838200" rtl="0" algn="l">
              <a:lnSpc>
                <a:spcPct val="80000"/>
              </a:lnSpc>
              <a:spcBef>
                <a:spcPts val="1000"/>
              </a:spcBef>
              <a:spcAft>
                <a:spcPts val="0"/>
              </a:spcAft>
              <a:buSzPts val="1920"/>
              <a:buFont typeface="Noto Sans Symbols"/>
              <a:buChar char="►"/>
            </a:pPr>
            <a:r>
              <a:rPr lang="es-ES" sz="2400">
                <a:solidFill>
                  <a:srgbClr val="3F3F3F"/>
                </a:solidFill>
              </a:rPr>
              <a:t>Relaciones</a:t>
            </a:r>
            <a:endParaRPr/>
          </a:p>
        </p:txBody>
      </p:sp>
      <p:sp>
        <p:nvSpPr>
          <p:cNvPr id="168" name="Google Shape;168;p2"/>
          <p:cNvSpPr/>
          <p:nvPr/>
        </p:nvSpPr>
        <p:spPr>
          <a:xfrm>
            <a:off x="4356100" y="1844675"/>
            <a:ext cx="4319588" cy="460851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hlink"/>
              </a:buClr>
              <a:buSzPts val="1960"/>
              <a:buFont typeface="Noto Sans Symbols"/>
              <a:buChar char="■"/>
            </a:pPr>
            <a:r>
              <a:rPr b="0" i="0" lang="es-ES" sz="2800" u="none" cap="none" strike="noStrike">
                <a:solidFill>
                  <a:schemeClr val="dk1"/>
                </a:solidFill>
                <a:latin typeface="Trebuchet MS"/>
                <a:ea typeface="Trebuchet MS"/>
                <a:cs typeface="Trebuchet MS"/>
                <a:sym typeface="Trebuchet MS"/>
              </a:rPr>
              <a:t>Planificación y Esquema</a:t>
            </a:r>
            <a:endParaRPr b="0" i="0" sz="2800" u="none" cap="none" strike="noStrike">
              <a:solidFill>
                <a:schemeClr val="dk1"/>
              </a:solidFill>
              <a:latin typeface="Trebuchet MS"/>
              <a:ea typeface="Trebuchet MS"/>
              <a:cs typeface="Trebuchet MS"/>
              <a:sym typeface="Trebuchet MS"/>
            </a:endParaRPr>
          </a:p>
          <a:p>
            <a:pPr indent="-285750" lvl="1" marL="742950" marR="0" rtl="0" algn="l">
              <a:spcBef>
                <a:spcPts val="480"/>
              </a:spcBef>
              <a:spcAft>
                <a:spcPts val="0"/>
              </a:spcAft>
              <a:buClr>
                <a:schemeClr val="dk1"/>
              </a:buClr>
              <a:buSzPts val="2400"/>
              <a:buFont typeface="Trebuchet MS"/>
              <a:buChar char="–"/>
            </a:pPr>
            <a:r>
              <a:rPr b="0" i="0" lang="es-ES" sz="2400" u="none" cap="none" strike="noStrike">
                <a:solidFill>
                  <a:schemeClr val="dk1"/>
                </a:solidFill>
                <a:latin typeface="Trebuchet MS"/>
                <a:ea typeface="Trebuchet MS"/>
                <a:cs typeface="Trebuchet MS"/>
                <a:sym typeface="Trebuchet MS"/>
              </a:rPr>
              <a:t>Definición del ámbito</a:t>
            </a:r>
            <a:endParaRPr/>
          </a:p>
          <a:p>
            <a:pPr indent="-285750" lvl="1" marL="742950" marR="0" rtl="0" algn="l">
              <a:spcBef>
                <a:spcPts val="480"/>
              </a:spcBef>
              <a:spcAft>
                <a:spcPts val="0"/>
              </a:spcAft>
              <a:buClr>
                <a:schemeClr val="dk1"/>
              </a:buClr>
              <a:buSzPts val="2400"/>
              <a:buFont typeface="Trebuchet MS"/>
              <a:buChar char="–"/>
            </a:pPr>
            <a:r>
              <a:rPr b="0" i="0" lang="es-ES" sz="2400" u="none" cap="none" strike="noStrike">
                <a:solidFill>
                  <a:schemeClr val="dk1"/>
                </a:solidFill>
                <a:latin typeface="Trebuchet MS"/>
                <a:ea typeface="Trebuchet MS"/>
                <a:cs typeface="Trebuchet MS"/>
                <a:sym typeface="Trebuchet MS"/>
              </a:rPr>
              <a:t>Definición de actividades y resultados</a:t>
            </a:r>
            <a:endParaRPr/>
          </a:p>
          <a:p>
            <a:pPr indent="-285750" lvl="1" marL="742950" marR="0" rtl="0" algn="l">
              <a:spcBef>
                <a:spcPts val="480"/>
              </a:spcBef>
              <a:spcAft>
                <a:spcPts val="0"/>
              </a:spcAft>
              <a:buClr>
                <a:schemeClr val="dk1"/>
              </a:buClr>
              <a:buSzPts val="2400"/>
              <a:buFont typeface="Trebuchet MS"/>
              <a:buChar char="–"/>
            </a:pPr>
            <a:r>
              <a:rPr b="0" i="0" lang="es-ES" sz="2400" u="none" cap="none" strike="noStrike">
                <a:solidFill>
                  <a:schemeClr val="dk1"/>
                </a:solidFill>
                <a:latin typeface="Trebuchet MS"/>
                <a:ea typeface="Trebuchet MS"/>
                <a:cs typeface="Trebuchet MS"/>
                <a:sym typeface="Trebuchet MS"/>
              </a:rPr>
              <a:t>Establecimiento de recursos materiales y humanos</a:t>
            </a:r>
            <a:endParaRPr/>
          </a:p>
          <a:p>
            <a:pPr indent="-285750" lvl="1" marL="742950" marR="0" rtl="0" algn="l">
              <a:spcBef>
                <a:spcPts val="480"/>
              </a:spcBef>
              <a:spcAft>
                <a:spcPts val="0"/>
              </a:spcAft>
              <a:buClr>
                <a:schemeClr val="dk1"/>
              </a:buClr>
              <a:buSzPts val="2400"/>
              <a:buFont typeface="Trebuchet MS"/>
              <a:buChar char="–"/>
            </a:pPr>
            <a:r>
              <a:rPr b="0" i="0" lang="es-ES" sz="2400" u="none" cap="none" strike="noStrike">
                <a:solidFill>
                  <a:schemeClr val="dk1"/>
                </a:solidFill>
                <a:latin typeface="Trebuchet MS"/>
                <a:ea typeface="Trebuchet MS"/>
                <a:cs typeface="Trebuchet MS"/>
                <a:sym typeface="Trebuchet MS"/>
              </a:rPr>
              <a:t>Métodos para el establecimiento de costos…</a:t>
            </a:r>
            <a:endParaRPr b="0" i="0" sz="2400" u="none" cap="none" strike="noStrike">
              <a:solidFill>
                <a:schemeClr val="dk1"/>
              </a:solidFill>
              <a:latin typeface="Trebuchet MS"/>
              <a:ea typeface="Trebuchet MS"/>
              <a:cs typeface="Trebuchet MS"/>
              <a:sym typeface="Trebuchet MS"/>
            </a:endParaRPr>
          </a:p>
        </p:txBody>
      </p:sp>
      <p:cxnSp>
        <p:nvCxnSpPr>
          <p:cNvPr id="169" name="Google Shape;169;p2"/>
          <p:cNvCxnSpPr/>
          <p:nvPr/>
        </p:nvCxnSpPr>
        <p:spPr>
          <a:xfrm>
            <a:off x="4427538" y="1844675"/>
            <a:ext cx="0" cy="4608513"/>
          </a:xfrm>
          <a:prstGeom prst="straightConnector1">
            <a:avLst/>
          </a:prstGeom>
          <a:noFill/>
          <a:ln cap="flat" cmpd="sng" w="9525">
            <a:solidFill>
              <a:schemeClr val="dk1"/>
            </a:solidFill>
            <a:prstDash val="solid"/>
            <a:round/>
            <a:headEnd len="med" w="med" type="none"/>
            <a:tailEnd len="med" w="med" type="none"/>
          </a:ln>
        </p:spPr>
      </p:cxnSp>
      <p:sp>
        <p:nvSpPr>
          <p:cNvPr id="170" name="Google Shape;170;p2"/>
          <p:cNvSpPr/>
          <p:nvPr/>
        </p:nvSpPr>
        <p:spPr>
          <a:xfrm>
            <a:off x="2484438" y="5013325"/>
            <a:ext cx="4319587" cy="1341438"/>
          </a:xfrm>
          <a:prstGeom prst="rect">
            <a:avLst/>
          </a:prstGeom>
          <a:noFill/>
          <a:ln>
            <a:noFill/>
          </a:ln>
        </p:spPr>
        <p:txBody>
          <a:bodyPr anchorCtr="0" anchor="t" bIns="45700" lIns="91425" spcFirstLastPara="1" rIns="91425" wrap="square" tIns="45700">
            <a:noAutofit/>
          </a:bodyPr>
          <a:lstStyle/>
          <a:p>
            <a:pPr indent="-200660" lvl="0" marL="342900" marR="0" rtl="0" algn="l">
              <a:spcBef>
                <a:spcPts val="0"/>
              </a:spcBef>
              <a:spcAft>
                <a:spcPts val="0"/>
              </a:spcAft>
              <a:buClr>
                <a:schemeClr val="hlink"/>
              </a:buClr>
              <a:buSzPts val="2240"/>
              <a:buFont typeface="Noto Sans Symbols"/>
              <a:buNone/>
            </a:pPr>
            <a:r>
              <a:t/>
            </a:r>
            <a:endParaRPr b="0" i="0" sz="3200" u="none" cap="none" strike="noStrike">
              <a:solidFill>
                <a:schemeClr val="dk1"/>
              </a:solidFill>
              <a:latin typeface="Trebuchet MS"/>
              <a:ea typeface="Trebuchet MS"/>
              <a:cs typeface="Trebuchet MS"/>
              <a:sym typeface="Trebuchet MS"/>
            </a:endParaRPr>
          </a:p>
        </p:txBody>
      </p:sp>
      <p:sp>
        <p:nvSpPr>
          <p:cNvPr id="171" name="Google Shape;171;p2"/>
          <p:cNvSpPr/>
          <p:nvPr/>
        </p:nvSpPr>
        <p:spPr>
          <a:xfrm>
            <a:off x="1187450" y="333375"/>
            <a:ext cx="7543800" cy="14319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s-ES" sz="3600" u="none" cap="none" strike="noStrike">
                <a:solidFill>
                  <a:schemeClr val="dk1"/>
                </a:solidFill>
                <a:latin typeface="Trebuchet MS"/>
                <a:ea typeface="Trebuchet MS"/>
                <a:cs typeface="Trebuchet MS"/>
                <a:sym typeface="Trebuchet MS"/>
              </a:rPr>
              <a:t>Contenido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0"/>
          <p:cNvSpPr txBox="1"/>
          <p:nvPr>
            <p:ph type="title"/>
          </p:nvPr>
        </p:nvSpPr>
        <p:spPr>
          <a:xfrm>
            <a:off x="749300" y="304800"/>
            <a:ext cx="8286750" cy="143192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4000"/>
              <a:buFont typeface="Trebuchet MS"/>
              <a:buNone/>
            </a:pPr>
            <a:r>
              <a:rPr lang="es-ES" sz="4000"/>
              <a:t>Desventajas de la organización de proyectos puro</a:t>
            </a:r>
            <a:endParaRPr/>
          </a:p>
        </p:txBody>
      </p:sp>
      <p:sp>
        <p:nvSpPr>
          <p:cNvPr id="302" name="Google Shape;302;p20"/>
          <p:cNvSpPr txBox="1"/>
          <p:nvPr>
            <p:ph idx="1" type="body"/>
          </p:nvPr>
        </p:nvSpPr>
        <p:spPr>
          <a:xfrm>
            <a:off x="749299" y="1772816"/>
            <a:ext cx="7639125"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SzPts val="1760"/>
              <a:buFont typeface="Noto Sans Symbols"/>
              <a:buChar char="►"/>
            </a:pPr>
            <a:r>
              <a:rPr lang="es-ES" sz="2200">
                <a:solidFill>
                  <a:srgbClr val="3F3F3F"/>
                </a:solidFill>
              </a:rPr>
              <a:t>Se requiere un costo considerable para establecer y mantener un proyecto puro. </a:t>
            </a:r>
            <a:endParaRPr/>
          </a:p>
          <a:p>
            <a:pPr indent="-342900" lvl="0" marL="342900" rtl="0" algn="l">
              <a:lnSpc>
                <a:spcPct val="110000"/>
              </a:lnSpc>
              <a:spcBef>
                <a:spcPts val="1000"/>
              </a:spcBef>
              <a:spcAft>
                <a:spcPts val="0"/>
              </a:spcAft>
              <a:buSzPts val="1760"/>
              <a:buFont typeface="Noto Sans Symbols"/>
              <a:buChar char="►"/>
            </a:pPr>
            <a:r>
              <a:rPr lang="es-ES" sz="2200">
                <a:solidFill>
                  <a:srgbClr val="3F3F3F"/>
                </a:solidFill>
              </a:rPr>
              <a:t>Los empleados asignados a un proyecto pueden resistirse por miedo al cambio, por creer que en el proyecto van a tener que trabajar más intensamente o por la incertidumbre sobre cuál será su puesto al reincorporarse a la unidad de origen. </a:t>
            </a:r>
            <a:endParaRPr/>
          </a:p>
          <a:p>
            <a:pPr indent="-342900" lvl="0" marL="342900" rtl="0" algn="l">
              <a:lnSpc>
                <a:spcPct val="110000"/>
              </a:lnSpc>
              <a:spcBef>
                <a:spcPts val="1000"/>
              </a:spcBef>
              <a:spcAft>
                <a:spcPts val="0"/>
              </a:spcAft>
              <a:buSzPts val="1760"/>
              <a:buFont typeface="Noto Sans Symbols"/>
              <a:buChar char="►"/>
            </a:pPr>
            <a:r>
              <a:rPr lang="es-ES" sz="2200">
                <a:solidFill>
                  <a:srgbClr val="3F3F3F"/>
                </a:solidFill>
              </a:rPr>
              <a:t>El personal del proyecto puede experimentar una cierta inseguridad laboral cuando el proyecto termine.</a:t>
            </a:r>
            <a:endParaRPr/>
          </a:p>
          <a:p>
            <a:pPr indent="-342900" lvl="0" marL="342900" rtl="0" algn="l">
              <a:lnSpc>
                <a:spcPct val="110000"/>
              </a:lnSpc>
              <a:spcBef>
                <a:spcPts val="1000"/>
              </a:spcBef>
              <a:spcAft>
                <a:spcPts val="0"/>
              </a:spcAft>
              <a:buSzPts val="1760"/>
              <a:buFont typeface="Noto Sans Symbols"/>
              <a:buChar char="►"/>
            </a:pPr>
            <a:r>
              <a:rPr lang="es-ES" sz="2200">
                <a:solidFill>
                  <a:srgbClr val="3F3F3F"/>
                </a:solidFill>
              </a:rPr>
              <a:t>Si el mismo tipo de profesionalismo es necesario en varios proyectos concurrentes, puede incurrirse en duplicación de costos y uso insuficiente de personal.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1"/>
          <p:cNvSpPr txBox="1"/>
          <p:nvPr>
            <p:ph type="title"/>
          </p:nvPr>
        </p:nvSpPr>
        <p:spPr>
          <a:xfrm>
            <a:off x="749300" y="304800"/>
            <a:ext cx="8286750" cy="143192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4000"/>
              <a:buFont typeface="Trebuchet MS"/>
              <a:buNone/>
            </a:pPr>
            <a:r>
              <a:rPr lang="es-ES" sz="4000"/>
              <a:t>Desventajas de la organización de proyectos puro</a:t>
            </a:r>
            <a:endParaRPr/>
          </a:p>
        </p:txBody>
      </p:sp>
      <p:sp>
        <p:nvSpPr>
          <p:cNvPr id="308" name="Google Shape;308;p21"/>
          <p:cNvSpPr txBox="1"/>
          <p:nvPr>
            <p:ph idx="1" type="body"/>
          </p:nvPr>
        </p:nvSpPr>
        <p:spPr>
          <a:xfrm>
            <a:off x="755651" y="1978024"/>
            <a:ext cx="7632774" cy="4475311"/>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10000"/>
              </a:lnSpc>
              <a:spcBef>
                <a:spcPts val="0"/>
              </a:spcBef>
              <a:spcAft>
                <a:spcPts val="0"/>
              </a:spcAft>
              <a:buSzPts val="1760"/>
              <a:buChar char="►"/>
            </a:pPr>
            <a:r>
              <a:rPr lang="es-ES" sz="2200"/>
              <a:t>Los técnicos y otros especialistas que son separados de sus grupos no tienen las mismas condiciones como si estuvieran en su grupo especializado.</a:t>
            </a:r>
            <a:endParaRPr/>
          </a:p>
          <a:p>
            <a:pPr indent="-342900" lvl="0" marL="342900" rtl="0" algn="l">
              <a:lnSpc>
                <a:spcPct val="110000"/>
              </a:lnSpc>
              <a:spcBef>
                <a:spcPts val="1000"/>
              </a:spcBef>
              <a:spcAft>
                <a:spcPts val="0"/>
              </a:spcAft>
              <a:buSzPts val="1760"/>
              <a:buChar char="►"/>
            </a:pPr>
            <a:r>
              <a:rPr lang="es-ES" sz="2200"/>
              <a:t>El establecimiento de proyectos puros puede ser una perdida excesiva de los recursos de los grupos funcionales.</a:t>
            </a:r>
            <a:endParaRPr/>
          </a:p>
          <a:p>
            <a:pPr indent="-342900" lvl="0" marL="342900" rtl="0" algn="l">
              <a:lnSpc>
                <a:spcPct val="110000"/>
              </a:lnSpc>
              <a:spcBef>
                <a:spcPts val="1000"/>
              </a:spcBef>
              <a:spcAft>
                <a:spcPts val="0"/>
              </a:spcAft>
              <a:buSzPts val="1760"/>
              <a:buChar char="►"/>
            </a:pPr>
            <a:r>
              <a:rPr lang="es-ES" sz="2200"/>
              <a:t>Los responsables funcionales tienden a veces a considerar los empleados que trabajan bajo su mando (y que son recursos de la organización) como "sus" recursos, resistiéndose a desprenderse de determinada gente para aportarlos a un proyecto, cediendo a personal menos calificado.</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2"/>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Organización matricial</a:t>
            </a:r>
            <a:endParaRPr/>
          </a:p>
        </p:txBody>
      </p:sp>
      <p:sp>
        <p:nvSpPr>
          <p:cNvPr id="314" name="Google Shape;314;p22"/>
          <p:cNvSpPr txBox="1"/>
          <p:nvPr>
            <p:ph idx="1" type="body"/>
          </p:nvPr>
        </p:nvSpPr>
        <p:spPr>
          <a:xfrm>
            <a:off x="539750" y="1700808"/>
            <a:ext cx="7704658" cy="4472136"/>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lnSpc>
                <a:spcPct val="120000"/>
              </a:lnSpc>
              <a:spcBef>
                <a:spcPts val="0"/>
              </a:spcBef>
              <a:spcAft>
                <a:spcPts val="0"/>
              </a:spcAft>
              <a:buSzPct val="80000"/>
              <a:buFont typeface="Noto Sans Symbols"/>
              <a:buChar char="►"/>
            </a:pPr>
            <a:r>
              <a:rPr lang="es-ES" sz="2800">
                <a:solidFill>
                  <a:srgbClr val="3F3F3F"/>
                </a:solidFill>
              </a:rPr>
              <a:t>Una matriz organizacional puede ser utilizada en las situaciones donde la compañía tiene un número de proyectos, ninguno de los cuales son suficientemente grandes para garantizar el estatus independiente y costo de un proyecto puro.</a:t>
            </a:r>
            <a:endParaRPr/>
          </a:p>
          <a:p>
            <a:pPr indent="-291084" lvl="0" marL="342900" rtl="0" algn="l">
              <a:lnSpc>
                <a:spcPct val="120000"/>
              </a:lnSpc>
              <a:spcBef>
                <a:spcPts val="1000"/>
              </a:spcBef>
              <a:spcAft>
                <a:spcPts val="0"/>
              </a:spcAft>
              <a:buSzPct val="80000"/>
              <a:buFont typeface="Noto Sans Symbols"/>
              <a:buNone/>
            </a:pPr>
            <a:r>
              <a:t/>
            </a:r>
            <a:endParaRPr sz="1200">
              <a:solidFill>
                <a:srgbClr val="3F3F3F"/>
              </a:solidFill>
            </a:endParaRPr>
          </a:p>
          <a:p>
            <a:pPr indent="-342900" lvl="0" marL="342900" rtl="0" algn="l">
              <a:lnSpc>
                <a:spcPct val="120000"/>
              </a:lnSpc>
              <a:spcBef>
                <a:spcPts val="1000"/>
              </a:spcBef>
              <a:spcAft>
                <a:spcPts val="0"/>
              </a:spcAft>
              <a:buSzPct val="80000"/>
              <a:buFont typeface="Noto Sans Symbols"/>
              <a:buChar char="►"/>
            </a:pPr>
            <a:r>
              <a:rPr lang="es-ES" sz="2800">
                <a:solidFill>
                  <a:srgbClr val="3F3F3F"/>
                </a:solidFill>
              </a:rPr>
              <a:t>Una característica de este tipo de configuración organizacional es que personal que pertenecen normalmente en grupos funcionales llevan a cabo el trabajo para uno o más proyectos.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23"/>
          <p:cNvPicPr preferRelativeResize="0"/>
          <p:nvPr/>
        </p:nvPicPr>
        <p:blipFill rotWithShape="1">
          <a:blip r:embed="rId3">
            <a:alphaModFix/>
          </a:blip>
          <a:srcRect b="0" l="0" r="0" t="0"/>
          <a:stretch/>
        </p:blipFill>
        <p:spPr>
          <a:xfrm>
            <a:off x="533400" y="1190625"/>
            <a:ext cx="8305800" cy="5767388"/>
          </a:xfrm>
          <a:prstGeom prst="rect">
            <a:avLst/>
          </a:prstGeom>
          <a:noFill/>
          <a:ln>
            <a:noFill/>
          </a:ln>
        </p:spPr>
      </p:pic>
      <p:sp>
        <p:nvSpPr>
          <p:cNvPr id="320" name="Google Shape;320;p23"/>
          <p:cNvSpPr/>
          <p:nvPr/>
        </p:nvSpPr>
        <p:spPr>
          <a:xfrm>
            <a:off x="1979613" y="1341438"/>
            <a:ext cx="3960812" cy="431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404040"/>
              </a:buClr>
              <a:buSzPts val="1800"/>
              <a:buFont typeface="Noto Sans Symbols"/>
              <a:buNone/>
            </a:pPr>
            <a:r>
              <a:t/>
            </a:r>
            <a:endParaRPr b="0" i="0" sz="1800" u="none" cap="none" strike="noStrike">
              <a:solidFill>
                <a:schemeClr val="lt1"/>
              </a:solidFill>
              <a:latin typeface="Tahoma"/>
              <a:ea typeface="Tahoma"/>
              <a:cs typeface="Tahoma"/>
              <a:sym typeface="Tahoma"/>
            </a:endParaRPr>
          </a:p>
        </p:txBody>
      </p:sp>
      <p:sp>
        <p:nvSpPr>
          <p:cNvPr id="321" name="Google Shape;321;p23"/>
          <p:cNvSpPr txBox="1"/>
          <p:nvPr>
            <p:ph type="title"/>
          </p:nvPr>
        </p:nvSpPr>
        <p:spPr>
          <a:xfrm>
            <a:off x="1066800" y="412750"/>
            <a:ext cx="7543800" cy="143192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Organización matricial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4"/>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Organización matricial</a:t>
            </a:r>
            <a:endParaRPr/>
          </a:p>
        </p:txBody>
      </p:sp>
      <p:sp>
        <p:nvSpPr>
          <p:cNvPr id="327" name="Google Shape;327;p24"/>
          <p:cNvSpPr txBox="1"/>
          <p:nvPr>
            <p:ph idx="1" type="body"/>
          </p:nvPr>
        </p:nvSpPr>
        <p:spPr>
          <a:xfrm>
            <a:off x="827088" y="1628800"/>
            <a:ext cx="7561336" cy="5040560"/>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SzPts val="1760"/>
              <a:buFont typeface="Noto Sans Symbols"/>
              <a:buChar char="►"/>
            </a:pPr>
            <a:r>
              <a:rPr lang="es-ES" sz="2200">
                <a:solidFill>
                  <a:srgbClr val="3F3F3F"/>
                </a:solidFill>
              </a:rPr>
              <a:t>Un empleado de una unidad funcional que es asignado temporalmente a un proyecto pasa a tener dos jefes: su jefe jerárquico de la unidad funcional, del cual depende formal y habitualmente, y el jefe de proyecto, a las órdenes del cual trabaja sólo en el ámbito del proyecto.</a:t>
            </a:r>
            <a:endParaRPr/>
          </a:p>
          <a:p>
            <a:pPr indent="-342900" lvl="0" marL="342900" rtl="0" algn="l">
              <a:spcBef>
                <a:spcPts val="1000"/>
              </a:spcBef>
              <a:spcAft>
                <a:spcPts val="0"/>
              </a:spcAft>
              <a:buSzPts val="1760"/>
              <a:buFont typeface="Noto Sans Symbols"/>
              <a:buChar char="►"/>
            </a:pPr>
            <a:r>
              <a:rPr lang="es-ES" sz="2200">
                <a:solidFill>
                  <a:srgbClr val="3F3F3F"/>
                </a:solidFill>
              </a:rPr>
              <a:t>El personal puede físicamente ser mantenido en su grupo funcional o pueden mover su ubicación de trabajo al proyecto. </a:t>
            </a:r>
            <a:endParaRPr/>
          </a:p>
          <a:p>
            <a:pPr indent="-342900" lvl="0" marL="342900" rtl="0" algn="l">
              <a:spcBef>
                <a:spcPts val="1000"/>
              </a:spcBef>
              <a:spcAft>
                <a:spcPts val="0"/>
              </a:spcAft>
              <a:buSzPts val="1760"/>
              <a:buFont typeface="Noto Sans Symbols"/>
              <a:buChar char="►"/>
            </a:pPr>
            <a:r>
              <a:rPr lang="es-ES" sz="2200">
                <a:solidFill>
                  <a:srgbClr val="3F3F3F"/>
                </a:solidFill>
              </a:rPr>
              <a:t>Cuando el trabajo de su proyecto es completado, ellos pueden regresar al trabajo del grupo funcional o pueden ser transferidos a otros proyectos.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5"/>
          <p:cNvSpPr txBox="1"/>
          <p:nvPr>
            <p:ph type="title"/>
          </p:nvPr>
        </p:nvSpPr>
        <p:spPr>
          <a:xfrm>
            <a:off x="609599" y="404664"/>
            <a:ext cx="6554689" cy="72008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Organización matricial</a:t>
            </a:r>
            <a:endParaRPr/>
          </a:p>
        </p:txBody>
      </p:sp>
      <p:sp>
        <p:nvSpPr>
          <p:cNvPr id="333" name="Google Shape;333;p25"/>
          <p:cNvSpPr txBox="1"/>
          <p:nvPr>
            <p:ph idx="1" type="body"/>
          </p:nvPr>
        </p:nvSpPr>
        <p:spPr>
          <a:xfrm>
            <a:off x="609598" y="1268760"/>
            <a:ext cx="8138865" cy="4752528"/>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SzPts val="1760"/>
              <a:buFont typeface="Noto Sans Symbols"/>
              <a:buChar char="►"/>
            </a:pPr>
            <a:r>
              <a:rPr lang="es-ES" sz="2200">
                <a:solidFill>
                  <a:srgbClr val="3F3F3F"/>
                </a:solidFill>
              </a:rPr>
              <a:t>Ambos jefes deben colaborar en ciertos aspectos del proyecto, y en particular en el nombramiento de los diferentes técnicos que intervendrán en el proyecto. </a:t>
            </a:r>
            <a:endParaRPr/>
          </a:p>
          <a:p>
            <a:pPr indent="-342900" lvl="0" marL="342900" rtl="0" algn="l">
              <a:lnSpc>
                <a:spcPct val="120000"/>
              </a:lnSpc>
              <a:spcBef>
                <a:spcPts val="1000"/>
              </a:spcBef>
              <a:spcAft>
                <a:spcPts val="0"/>
              </a:spcAft>
              <a:buSzPts val="1760"/>
              <a:buFont typeface="Noto Sans Symbols"/>
              <a:buChar char="►"/>
            </a:pPr>
            <a:r>
              <a:rPr lang="es-ES" sz="2200">
                <a:solidFill>
                  <a:srgbClr val="3F3F3F"/>
                </a:solidFill>
              </a:rPr>
              <a:t>Si el director funcional es el que posee los recursos y conoce la valía personal y forma de trabajar de los mismos, es evidente que será la persona más adecuada para proporcionar las personas que intervendrán en el proyecto. </a:t>
            </a:r>
            <a:endParaRPr/>
          </a:p>
          <a:p>
            <a:pPr indent="-342900" lvl="0" marL="342900" rtl="0" algn="l">
              <a:lnSpc>
                <a:spcPct val="120000"/>
              </a:lnSpc>
              <a:spcBef>
                <a:spcPts val="1000"/>
              </a:spcBef>
              <a:spcAft>
                <a:spcPts val="0"/>
              </a:spcAft>
              <a:buSzPts val="1760"/>
              <a:buFont typeface="Noto Sans Symbols"/>
              <a:buChar char="►"/>
            </a:pPr>
            <a:r>
              <a:rPr lang="es-ES" sz="2200">
                <a:solidFill>
                  <a:srgbClr val="3F3F3F"/>
                </a:solidFill>
              </a:rPr>
              <a:t>Pero si el jefe de proyecto ha de conseguir sus objetivos poniendo en juego los recursos aportados al proyecto, deberá velar porque esos recursos sean idóneos en calidad y cantidad, no pudiendo en caso contrario responsabilizarse de la consecución de los objetivos.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6"/>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Ventajas de la organización matricial</a:t>
            </a:r>
            <a:endParaRPr/>
          </a:p>
        </p:txBody>
      </p:sp>
      <p:sp>
        <p:nvSpPr>
          <p:cNvPr id="339" name="Google Shape;339;p26"/>
          <p:cNvSpPr txBox="1"/>
          <p:nvPr>
            <p:ph idx="1" type="body"/>
          </p:nvPr>
        </p:nvSpPr>
        <p:spPr>
          <a:xfrm>
            <a:off x="827088" y="1981200"/>
            <a:ext cx="7417320" cy="4267200"/>
          </a:xfrm>
          <a:prstGeom prst="rect">
            <a:avLst/>
          </a:prstGeom>
          <a:noFill/>
          <a:ln>
            <a:noFill/>
          </a:ln>
        </p:spPr>
        <p:txBody>
          <a:bodyPr anchorCtr="0" anchor="t" bIns="45700" lIns="91425" spcFirstLastPara="1" rIns="91425" wrap="square" tIns="45700">
            <a:normAutofit/>
          </a:bodyPr>
          <a:lstStyle/>
          <a:p>
            <a:pPr indent="-360363" lvl="0" marL="360363" rtl="0" algn="l">
              <a:spcBef>
                <a:spcPts val="0"/>
              </a:spcBef>
              <a:spcAft>
                <a:spcPts val="0"/>
              </a:spcAft>
              <a:buSzPts val="1760"/>
              <a:buFont typeface="Noto Sans Symbols"/>
              <a:buChar char="►"/>
            </a:pPr>
            <a:r>
              <a:rPr lang="es-ES" sz="2200">
                <a:solidFill>
                  <a:srgbClr val="3F3F3F"/>
                </a:solidFill>
              </a:rPr>
              <a:t>El costo de las personas es menor al ser compartida en diferentes proyectos</a:t>
            </a:r>
            <a:endParaRPr/>
          </a:p>
          <a:p>
            <a:pPr indent="-360363" lvl="0" marL="360363" rtl="0" algn="l">
              <a:spcBef>
                <a:spcPts val="1000"/>
              </a:spcBef>
              <a:spcAft>
                <a:spcPts val="0"/>
              </a:spcAft>
              <a:buSzPts val="1760"/>
              <a:buFont typeface="Noto Sans Symbols"/>
              <a:buChar char="►"/>
            </a:pPr>
            <a:r>
              <a:rPr lang="es-ES" sz="2200">
                <a:solidFill>
                  <a:srgbClr val="3F3F3F"/>
                </a:solidFill>
              </a:rPr>
              <a:t>Cada persona tiene un puesto cuando el proyecto termina</a:t>
            </a:r>
            <a:endParaRPr/>
          </a:p>
          <a:p>
            <a:pPr indent="-360363" lvl="0" marL="360363" rtl="0" algn="l">
              <a:spcBef>
                <a:spcPts val="1000"/>
              </a:spcBef>
              <a:spcAft>
                <a:spcPts val="0"/>
              </a:spcAft>
              <a:buSzPts val="1760"/>
              <a:buFont typeface="Noto Sans Symbols"/>
              <a:buChar char="►"/>
            </a:pPr>
            <a:r>
              <a:rPr lang="es-ES" sz="2200">
                <a:solidFill>
                  <a:srgbClr val="3F3F3F"/>
                </a:solidFill>
              </a:rPr>
              <a:t>Mejor balance entre tiempos, costos y resultados</a:t>
            </a:r>
            <a:endParaRPr/>
          </a:p>
          <a:p>
            <a:pPr indent="-360363" lvl="0" marL="360363" rtl="0" algn="l">
              <a:spcBef>
                <a:spcPts val="1000"/>
              </a:spcBef>
              <a:spcAft>
                <a:spcPts val="0"/>
              </a:spcAft>
              <a:buSzPts val="1760"/>
              <a:buFont typeface="Noto Sans Symbols"/>
              <a:buChar char="►"/>
            </a:pPr>
            <a:r>
              <a:rPr lang="es-ES" sz="2200">
                <a:solidFill>
                  <a:srgbClr val="3F3F3F"/>
                </a:solidFill>
              </a:rPr>
              <a:t>Autoridad y responsabilidad están compartidas</a:t>
            </a:r>
            <a:endParaRPr/>
          </a:p>
          <a:p>
            <a:pPr indent="-360363" lvl="0" marL="360363" rtl="0" algn="l">
              <a:spcBef>
                <a:spcPts val="1000"/>
              </a:spcBef>
              <a:spcAft>
                <a:spcPts val="0"/>
              </a:spcAft>
              <a:buSzPts val="1760"/>
              <a:buFont typeface="Noto Sans Symbols"/>
              <a:buChar char="►"/>
            </a:pPr>
            <a:r>
              <a:rPr lang="es-ES" sz="2200">
                <a:solidFill>
                  <a:srgbClr val="3F3F3F"/>
                </a:solidFill>
              </a:rPr>
              <a:t>El personal es utilizado solamente para la longitud de tiempo que son necesarios en el proyecto, haciendo un costo efectivo de recursos.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7"/>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Ventajas de la organización matricial</a:t>
            </a:r>
            <a:endParaRPr/>
          </a:p>
        </p:txBody>
      </p:sp>
      <p:sp>
        <p:nvSpPr>
          <p:cNvPr id="345" name="Google Shape;345;p27"/>
          <p:cNvSpPr txBox="1"/>
          <p:nvPr>
            <p:ph idx="1" type="body"/>
          </p:nvPr>
        </p:nvSpPr>
        <p:spPr>
          <a:xfrm>
            <a:off x="684337" y="1981200"/>
            <a:ext cx="7776095" cy="4267200"/>
          </a:xfrm>
          <a:prstGeom prst="rect">
            <a:avLst/>
          </a:prstGeom>
          <a:noFill/>
          <a:ln>
            <a:noFill/>
          </a:ln>
        </p:spPr>
        <p:txBody>
          <a:bodyPr anchorCtr="0" anchor="t" bIns="45700" lIns="91425" spcFirstLastPara="1" rIns="91425" wrap="square" tIns="45700">
            <a:normAutofit fontScale="92500" lnSpcReduction="10000"/>
          </a:bodyPr>
          <a:lstStyle/>
          <a:p>
            <a:pPr indent="-360363" lvl="0" marL="360363" rtl="0" algn="l">
              <a:spcBef>
                <a:spcPts val="0"/>
              </a:spcBef>
              <a:spcAft>
                <a:spcPts val="0"/>
              </a:spcAft>
              <a:buSzPct val="80000"/>
              <a:buFont typeface="Noto Sans Symbols"/>
              <a:buChar char="►"/>
            </a:pPr>
            <a:r>
              <a:rPr lang="es-ES" sz="2400">
                <a:solidFill>
                  <a:srgbClr val="3F3F3F"/>
                </a:solidFill>
              </a:rPr>
              <a:t>Los técnicos y otros expertos de las diferentes unidades funcionales pueden ser completamente utilizados. Muchos proyectos presentes en la actualidad tienen requerimientos multidisciplinarios. </a:t>
            </a:r>
            <a:endParaRPr/>
          </a:p>
          <a:p>
            <a:pPr indent="-360363" lvl="0" marL="360363" rtl="0" algn="l">
              <a:spcBef>
                <a:spcPts val="1000"/>
              </a:spcBef>
              <a:spcAft>
                <a:spcPts val="0"/>
              </a:spcAft>
              <a:buSzPct val="80000"/>
              <a:buFont typeface="Noto Sans Symbols"/>
              <a:buChar char="►"/>
            </a:pPr>
            <a:r>
              <a:rPr lang="es-ES" sz="2400">
                <a:solidFill>
                  <a:srgbClr val="3F3F3F"/>
                </a:solidFill>
              </a:rPr>
              <a:t>El Director del Proyecto puede dar más atención para alcanzar los objetivos del proyecto en relación al Gerente Funcional, quien puede tener varios proyectos a su cargo.</a:t>
            </a:r>
            <a:endParaRPr/>
          </a:p>
          <a:p>
            <a:pPr indent="-360363" lvl="0" marL="360363" rtl="0" algn="l">
              <a:spcBef>
                <a:spcPts val="1000"/>
              </a:spcBef>
              <a:spcAft>
                <a:spcPts val="0"/>
              </a:spcAft>
              <a:buSzPct val="80000"/>
              <a:buFont typeface="Noto Sans Symbols"/>
              <a:buChar char="►"/>
            </a:pPr>
            <a:r>
              <a:rPr lang="es-ES" sz="2400">
                <a:solidFill>
                  <a:srgbClr val="3F3F3F"/>
                </a:solidFill>
              </a:rPr>
              <a:t>Desde un punto de vista del personal, la organización matricial tiene ventajas sobre el proyecto puro debido a que este resuelve el problema de que hacer con el personal cuando concluye el proyecto.</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8"/>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Desventajas de la organización matricial</a:t>
            </a:r>
            <a:endParaRPr/>
          </a:p>
        </p:txBody>
      </p:sp>
      <p:sp>
        <p:nvSpPr>
          <p:cNvPr id="351" name="Google Shape;351;p28"/>
          <p:cNvSpPr txBox="1"/>
          <p:nvPr>
            <p:ph idx="1" type="body"/>
          </p:nvPr>
        </p:nvSpPr>
        <p:spPr>
          <a:xfrm>
            <a:off x="468313" y="1978024"/>
            <a:ext cx="7704087" cy="4403303"/>
          </a:xfrm>
          <a:prstGeom prst="rect">
            <a:avLst/>
          </a:prstGeom>
          <a:noFill/>
          <a:ln>
            <a:noFill/>
          </a:ln>
        </p:spPr>
        <p:txBody>
          <a:bodyPr anchorCtr="0" anchor="t" bIns="45700" lIns="91425" spcFirstLastPara="1" rIns="91425" wrap="square" tIns="45700">
            <a:normAutofit fontScale="92500" lnSpcReduction="20000"/>
          </a:bodyPr>
          <a:lstStyle/>
          <a:p>
            <a:pPr indent="-609600" lvl="0" marL="609600" rtl="0" algn="l">
              <a:lnSpc>
                <a:spcPct val="110000"/>
              </a:lnSpc>
              <a:spcBef>
                <a:spcPts val="0"/>
              </a:spcBef>
              <a:spcAft>
                <a:spcPts val="0"/>
              </a:spcAft>
              <a:buSzPct val="80000"/>
              <a:buFont typeface="Noto Sans Symbols"/>
              <a:buChar char="►"/>
            </a:pPr>
            <a:r>
              <a:rPr lang="es-ES" sz="2400">
                <a:solidFill>
                  <a:srgbClr val="3F3F3F"/>
                </a:solidFill>
              </a:rPr>
              <a:t>La situación de los “dos jefes” enfrentada por personal funcional trabajado sobre proyectos puede causar problemas.</a:t>
            </a:r>
            <a:endParaRPr/>
          </a:p>
          <a:p>
            <a:pPr indent="-609600" lvl="0" marL="609600" rtl="0" algn="l">
              <a:lnSpc>
                <a:spcPct val="110000"/>
              </a:lnSpc>
              <a:spcBef>
                <a:spcPts val="1000"/>
              </a:spcBef>
              <a:spcAft>
                <a:spcPts val="0"/>
              </a:spcAft>
              <a:buSzPct val="80000"/>
              <a:buFont typeface="Noto Sans Symbols"/>
              <a:buChar char="►"/>
            </a:pPr>
            <a:r>
              <a:rPr lang="es-ES" sz="2400">
                <a:solidFill>
                  <a:srgbClr val="3F3F3F"/>
                </a:solidFill>
              </a:rPr>
              <a:t>El equipo es creado “Ad hoc" para una operación determinada, y está compuesto en su mayor parte por personas sobre las que el Director del Proyecto no tiene poder jerárquico, provenientes de diversos departamentos o especialidades, lo cual puede resultar complejo y arriesgado.</a:t>
            </a:r>
            <a:endParaRPr/>
          </a:p>
          <a:p>
            <a:pPr indent="-609600" lvl="0" marL="609600" rtl="0" algn="l">
              <a:lnSpc>
                <a:spcPct val="110000"/>
              </a:lnSpc>
              <a:spcBef>
                <a:spcPts val="1000"/>
              </a:spcBef>
              <a:spcAft>
                <a:spcPts val="0"/>
              </a:spcAft>
              <a:buSzPct val="80000"/>
              <a:buFont typeface="Noto Sans Symbols"/>
              <a:buChar char="►"/>
            </a:pPr>
            <a:r>
              <a:rPr lang="es-ES" sz="2400">
                <a:solidFill>
                  <a:srgbClr val="3F3F3F"/>
                </a:solidFill>
              </a:rPr>
              <a:t>Debido a la demanda de recursos para los diferentes proyectos y grupos funcionales, existe un gran potencial de conflictos entre Director del Proyecto y los gerentes funcionales.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9"/>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Estructura de los equipos informáticos</a:t>
            </a:r>
            <a:endParaRPr/>
          </a:p>
        </p:txBody>
      </p:sp>
      <p:sp>
        <p:nvSpPr>
          <p:cNvPr id="357" name="Google Shape;357;p29"/>
          <p:cNvSpPr txBox="1"/>
          <p:nvPr>
            <p:ph idx="1" type="body"/>
          </p:nvPr>
        </p:nvSpPr>
        <p:spPr>
          <a:xfrm>
            <a:off x="609598" y="1930400"/>
            <a:ext cx="7274769" cy="39468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920"/>
              <a:buNone/>
            </a:pPr>
            <a:r>
              <a:rPr lang="es-ES" sz="2400"/>
              <a:t>Se han clasificado las estructuras de los equipos en tres tipos diferentes:</a:t>
            </a:r>
            <a:endParaRPr/>
          </a:p>
          <a:p>
            <a:pPr indent="-292100" lvl="0" marL="342900" rtl="0" algn="l">
              <a:spcBef>
                <a:spcPts val="1000"/>
              </a:spcBef>
              <a:spcAft>
                <a:spcPts val="0"/>
              </a:spcAft>
              <a:buSzPts val="800"/>
              <a:buNone/>
            </a:pPr>
            <a:r>
              <a:t/>
            </a:r>
            <a:endParaRPr sz="1000"/>
          </a:p>
          <a:p>
            <a:pPr indent="-285750" lvl="1" marL="742950" rtl="0" algn="l">
              <a:spcBef>
                <a:spcPts val="1000"/>
              </a:spcBef>
              <a:spcAft>
                <a:spcPts val="0"/>
              </a:spcAft>
              <a:buSzPts val="1920"/>
              <a:buChar char="►"/>
            </a:pPr>
            <a:r>
              <a:rPr lang="es-ES" sz="2400"/>
              <a:t>Equipo no egoísta (Weinberg)</a:t>
            </a:r>
            <a:endParaRPr/>
          </a:p>
          <a:p>
            <a:pPr indent="-285750" lvl="1" marL="742950" rtl="0" algn="l">
              <a:spcBef>
                <a:spcPts val="1000"/>
              </a:spcBef>
              <a:spcAft>
                <a:spcPts val="0"/>
              </a:spcAft>
              <a:buSzPts val="1920"/>
              <a:buChar char="►"/>
            </a:pPr>
            <a:r>
              <a:rPr lang="es-ES" sz="2400"/>
              <a:t>Equipo de Programador Jefe.</a:t>
            </a:r>
            <a:endParaRPr/>
          </a:p>
          <a:p>
            <a:pPr indent="-285750" lvl="1" marL="742950" rtl="0" algn="l">
              <a:spcBef>
                <a:spcPts val="1000"/>
              </a:spcBef>
              <a:spcAft>
                <a:spcPts val="0"/>
              </a:spcAft>
              <a:buSzPts val="1920"/>
              <a:buChar char="►"/>
            </a:pPr>
            <a:r>
              <a:rPr lang="es-ES" sz="2400"/>
              <a:t>Equipo Controlado Descentralizado.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Introducción</a:t>
            </a:r>
            <a:endParaRPr/>
          </a:p>
        </p:txBody>
      </p:sp>
      <p:sp>
        <p:nvSpPr>
          <p:cNvPr id="177" name="Google Shape;177;p3"/>
          <p:cNvSpPr txBox="1"/>
          <p:nvPr>
            <p:ph idx="1" type="body"/>
          </p:nvPr>
        </p:nvSpPr>
        <p:spPr>
          <a:xfrm>
            <a:off x="611188" y="1556792"/>
            <a:ext cx="7993062" cy="4691608"/>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lnSpc>
                <a:spcPct val="110000"/>
              </a:lnSpc>
              <a:spcBef>
                <a:spcPts val="0"/>
              </a:spcBef>
              <a:spcAft>
                <a:spcPts val="0"/>
              </a:spcAft>
              <a:buSzPct val="80000"/>
              <a:buFont typeface="Noto Sans Symbols"/>
              <a:buChar char="►"/>
            </a:pPr>
            <a:r>
              <a:rPr lang="es-ES" sz="2400">
                <a:solidFill>
                  <a:srgbClr val="3F3F3F"/>
                </a:solidFill>
              </a:rPr>
              <a:t>En un pequeño proyecto de desarrollo de software una sola persona puede analizar los requisitos, realizar el diseño, generar el código y llevar a cabo las pruebas. </a:t>
            </a:r>
            <a:endParaRPr/>
          </a:p>
          <a:p>
            <a:pPr indent="-286512" lvl="0" marL="342900" rtl="0" algn="l">
              <a:lnSpc>
                <a:spcPct val="80000"/>
              </a:lnSpc>
              <a:spcBef>
                <a:spcPts val="1000"/>
              </a:spcBef>
              <a:spcAft>
                <a:spcPts val="0"/>
              </a:spcAft>
              <a:buSzPct val="80000"/>
              <a:buFont typeface="Noto Sans Symbols"/>
              <a:buNone/>
            </a:pPr>
            <a:r>
              <a:t/>
            </a:r>
            <a:endParaRPr sz="1200">
              <a:solidFill>
                <a:srgbClr val="3F3F3F"/>
              </a:solidFill>
            </a:endParaRPr>
          </a:p>
          <a:p>
            <a:pPr indent="-342900" lvl="0" marL="342900" rtl="0" algn="l">
              <a:spcBef>
                <a:spcPts val="1000"/>
              </a:spcBef>
              <a:spcAft>
                <a:spcPts val="0"/>
              </a:spcAft>
              <a:buSzPct val="80000"/>
              <a:buFont typeface="Noto Sans Symbols"/>
              <a:buChar char="►"/>
            </a:pPr>
            <a:r>
              <a:rPr lang="es-ES" sz="2400">
                <a:solidFill>
                  <a:srgbClr val="3F3F3F"/>
                </a:solidFill>
              </a:rPr>
              <a:t>A medida que el tamaño del proyecto aumenta, debe involucrarse a más gente. </a:t>
            </a:r>
            <a:endParaRPr/>
          </a:p>
          <a:p>
            <a:pPr indent="-286512" lvl="0" marL="342900" rtl="0" algn="l">
              <a:lnSpc>
                <a:spcPct val="80000"/>
              </a:lnSpc>
              <a:spcBef>
                <a:spcPts val="1000"/>
              </a:spcBef>
              <a:spcAft>
                <a:spcPts val="0"/>
              </a:spcAft>
              <a:buSzPct val="80000"/>
              <a:buFont typeface="Noto Sans Symbols"/>
              <a:buNone/>
            </a:pPr>
            <a:r>
              <a:t/>
            </a:r>
            <a:endParaRPr sz="1200">
              <a:solidFill>
                <a:srgbClr val="3F3F3F"/>
              </a:solidFill>
            </a:endParaRPr>
          </a:p>
          <a:p>
            <a:pPr indent="-342900" lvl="0" marL="342900" rtl="0" algn="l">
              <a:spcBef>
                <a:spcPts val="1000"/>
              </a:spcBef>
              <a:spcAft>
                <a:spcPts val="0"/>
              </a:spcAft>
              <a:buSzPct val="80000"/>
              <a:buFont typeface="Noto Sans Symbols"/>
              <a:buChar char="►"/>
            </a:pPr>
            <a:r>
              <a:rPr lang="es-ES" sz="2400">
                <a:solidFill>
                  <a:srgbClr val="3F3F3F"/>
                </a:solidFill>
              </a:rPr>
              <a:t>Mito: “</a:t>
            </a:r>
            <a:r>
              <a:rPr b="1" i="1" lang="es-ES" sz="2400">
                <a:solidFill>
                  <a:srgbClr val="3F3F3F"/>
                </a:solidFill>
              </a:rPr>
              <a:t>Si nos retrasamos en la agenda, siempre podemos añadir más programadores y más tarde, ponernos al día con el proyecto</a:t>
            </a:r>
            <a:r>
              <a:rPr lang="es-ES" sz="2400">
                <a:solidFill>
                  <a:srgbClr val="3F3F3F"/>
                </a:solidFill>
              </a:rPr>
              <a:t>”. </a:t>
            </a:r>
            <a:endParaRPr/>
          </a:p>
          <a:p>
            <a:pPr indent="-286512" lvl="0" marL="342900" rtl="0" algn="l">
              <a:lnSpc>
                <a:spcPct val="80000"/>
              </a:lnSpc>
              <a:spcBef>
                <a:spcPts val="1000"/>
              </a:spcBef>
              <a:spcAft>
                <a:spcPts val="0"/>
              </a:spcAft>
              <a:buSzPct val="80000"/>
              <a:buFont typeface="Noto Sans Symbols"/>
              <a:buNone/>
            </a:pPr>
            <a:r>
              <a:t/>
            </a:r>
            <a:endParaRPr sz="1200">
              <a:solidFill>
                <a:srgbClr val="3F3F3F"/>
              </a:solidFill>
            </a:endParaRPr>
          </a:p>
          <a:p>
            <a:pPr indent="-342900" lvl="0" marL="342900" rtl="0" algn="l">
              <a:lnSpc>
                <a:spcPct val="110000"/>
              </a:lnSpc>
              <a:spcBef>
                <a:spcPts val="1000"/>
              </a:spcBef>
              <a:spcAft>
                <a:spcPts val="0"/>
              </a:spcAft>
              <a:buSzPct val="80000"/>
              <a:buFont typeface="Noto Sans Symbols"/>
              <a:buChar char="►"/>
            </a:pPr>
            <a:r>
              <a:rPr lang="es-ES" sz="2400">
                <a:solidFill>
                  <a:srgbClr val="3F3F3F"/>
                </a:solidFill>
              </a:rPr>
              <a:t>Añadir posteriormente gente a un proyecto tiene a menudo un efecto destructivo en el mismo, haciendo incluso que la agenda se alargue más.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0"/>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Equipo no Egoísta (Weinberg)</a:t>
            </a:r>
            <a:endParaRPr/>
          </a:p>
        </p:txBody>
      </p:sp>
      <p:sp>
        <p:nvSpPr>
          <p:cNvPr id="363" name="Google Shape;363;p30"/>
          <p:cNvSpPr txBox="1"/>
          <p:nvPr>
            <p:ph idx="1" type="body"/>
          </p:nvPr>
        </p:nvSpPr>
        <p:spPr>
          <a:xfrm>
            <a:off x="641291" y="1700808"/>
            <a:ext cx="7488832" cy="4114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760"/>
              <a:buChar char="►"/>
            </a:pPr>
            <a:r>
              <a:rPr lang="es-ES" sz="2200"/>
              <a:t>Son equipos pequeños (&lt; 10 personas)</a:t>
            </a:r>
            <a:endParaRPr/>
          </a:p>
          <a:p>
            <a:pPr indent="-342900" lvl="0" marL="342900" rtl="0" algn="l">
              <a:spcBef>
                <a:spcPts val="1000"/>
              </a:spcBef>
              <a:spcAft>
                <a:spcPts val="0"/>
              </a:spcAft>
              <a:buSzPts val="1760"/>
              <a:buChar char="►"/>
            </a:pPr>
            <a:r>
              <a:rPr lang="es-ES" sz="2200"/>
              <a:t>Las personas del equipo comparten el código desarrollado, examinando mutuamente lo desarrollado.</a:t>
            </a:r>
            <a:endParaRPr/>
          </a:p>
          <a:p>
            <a:pPr indent="-342900" lvl="0" marL="342900" rtl="0" algn="l">
              <a:spcBef>
                <a:spcPts val="1000"/>
              </a:spcBef>
              <a:spcAft>
                <a:spcPts val="0"/>
              </a:spcAft>
              <a:buSzPts val="1760"/>
              <a:buChar char="►"/>
            </a:pPr>
            <a:r>
              <a:rPr lang="es-ES" sz="2200"/>
              <a:t>Las metas se marcan por consenso.</a:t>
            </a:r>
            <a:endParaRPr/>
          </a:p>
          <a:p>
            <a:pPr indent="-342900" lvl="0" marL="342900" rtl="0" algn="l">
              <a:spcBef>
                <a:spcPts val="1000"/>
              </a:spcBef>
              <a:spcAft>
                <a:spcPts val="0"/>
              </a:spcAft>
              <a:buSzPts val="1760"/>
              <a:buChar char="►"/>
            </a:pPr>
            <a:r>
              <a:rPr lang="es-ES" sz="2200"/>
              <a:t>El liderazgo del grupo es una función rotativa, tratando de pasarsela al individuo más apropiado en cada momento.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grpSp>
        <p:nvGrpSpPr>
          <p:cNvPr id="368" name="Google Shape;368;p31"/>
          <p:cNvGrpSpPr/>
          <p:nvPr/>
        </p:nvGrpSpPr>
        <p:grpSpPr>
          <a:xfrm>
            <a:off x="2895600" y="3273425"/>
            <a:ext cx="3251200" cy="3108325"/>
            <a:chOff x="1696" y="1744"/>
            <a:chExt cx="2176" cy="2080"/>
          </a:xfrm>
        </p:grpSpPr>
        <p:sp>
          <p:nvSpPr>
            <p:cNvPr id="369" name="Google Shape;369;p31"/>
            <p:cNvSpPr/>
            <p:nvPr/>
          </p:nvSpPr>
          <p:spPr>
            <a:xfrm>
              <a:off x="2656" y="1744"/>
              <a:ext cx="352" cy="352"/>
            </a:xfrm>
            <a:prstGeom prst="ellipse">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404040"/>
                </a:buClr>
                <a:buSzPts val="1800"/>
                <a:buFont typeface="Noto Sans Symbols"/>
                <a:buNone/>
              </a:pPr>
              <a:r>
                <a:t/>
              </a:r>
              <a:endParaRPr b="0" i="0" sz="1800" u="none" cap="none" strike="noStrike">
                <a:solidFill>
                  <a:schemeClr val="dk1"/>
                </a:solidFill>
                <a:latin typeface="Tahoma"/>
                <a:ea typeface="Tahoma"/>
                <a:cs typeface="Tahoma"/>
                <a:sym typeface="Tahoma"/>
              </a:endParaRPr>
            </a:p>
          </p:txBody>
        </p:sp>
        <p:sp>
          <p:nvSpPr>
            <p:cNvPr id="370" name="Google Shape;370;p31"/>
            <p:cNvSpPr/>
            <p:nvPr/>
          </p:nvSpPr>
          <p:spPr>
            <a:xfrm>
              <a:off x="3520" y="2416"/>
              <a:ext cx="352" cy="352"/>
            </a:xfrm>
            <a:prstGeom prst="ellipse">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404040"/>
                </a:buClr>
                <a:buSzPts val="1800"/>
                <a:buFont typeface="Noto Sans Symbols"/>
                <a:buNone/>
              </a:pPr>
              <a:r>
                <a:t/>
              </a:r>
              <a:endParaRPr b="0" i="0" sz="1800" u="none" cap="none" strike="noStrike">
                <a:solidFill>
                  <a:schemeClr val="dk1"/>
                </a:solidFill>
                <a:latin typeface="Tahoma"/>
                <a:ea typeface="Tahoma"/>
                <a:cs typeface="Tahoma"/>
                <a:sym typeface="Tahoma"/>
              </a:endParaRPr>
            </a:p>
          </p:txBody>
        </p:sp>
        <p:sp>
          <p:nvSpPr>
            <p:cNvPr id="371" name="Google Shape;371;p31"/>
            <p:cNvSpPr/>
            <p:nvPr/>
          </p:nvSpPr>
          <p:spPr>
            <a:xfrm>
              <a:off x="1696" y="2416"/>
              <a:ext cx="352" cy="352"/>
            </a:xfrm>
            <a:prstGeom prst="ellipse">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404040"/>
                </a:buClr>
                <a:buSzPts val="1800"/>
                <a:buFont typeface="Noto Sans Symbols"/>
                <a:buNone/>
              </a:pPr>
              <a:r>
                <a:t/>
              </a:r>
              <a:endParaRPr b="0" i="0" sz="1800" u="none" cap="none" strike="noStrike">
                <a:solidFill>
                  <a:schemeClr val="dk1"/>
                </a:solidFill>
                <a:latin typeface="Tahoma"/>
                <a:ea typeface="Tahoma"/>
                <a:cs typeface="Tahoma"/>
                <a:sym typeface="Tahoma"/>
              </a:endParaRPr>
            </a:p>
          </p:txBody>
        </p:sp>
        <p:sp>
          <p:nvSpPr>
            <p:cNvPr id="372" name="Google Shape;372;p31"/>
            <p:cNvSpPr/>
            <p:nvPr/>
          </p:nvSpPr>
          <p:spPr>
            <a:xfrm>
              <a:off x="3232" y="3472"/>
              <a:ext cx="352" cy="352"/>
            </a:xfrm>
            <a:prstGeom prst="ellipse">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404040"/>
                </a:buClr>
                <a:buSzPts val="1800"/>
                <a:buFont typeface="Noto Sans Symbols"/>
                <a:buNone/>
              </a:pPr>
              <a:r>
                <a:t/>
              </a:r>
              <a:endParaRPr b="0" i="0" sz="1800" u="none" cap="none" strike="noStrike">
                <a:solidFill>
                  <a:schemeClr val="dk1"/>
                </a:solidFill>
                <a:latin typeface="Tahoma"/>
                <a:ea typeface="Tahoma"/>
                <a:cs typeface="Tahoma"/>
                <a:sym typeface="Tahoma"/>
              </a:endParaRPr>
            </a:p>
          </p:txBody>
        </p:sp>
        <p:sp>
          <p:nvSpPr>
            <p:cNvPr id="373" name="Google Shape;373;p31"/>
            <p:cNvSpPr/>
            <p:nvPr/>
          </p:nvSpPr>
          <p:spPr>
            <a:xfrm>
              <a:off x="2080" y="3472"/>
              <a:ext cx="352" cy="352"/>
            </a:xfrm>
            <a:prstGeom prst="ellipse">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404040"/>
                </a:buClr>
                <a:buSzPts val="1800"/>
                <a:buFont typeface="Noto Sans Symbols"/>
                <a:buNone/>
              </a:pPr>
              <a:r>
                <a:t/>
              </a:r>
              <a:endParaRPr b="0" i="0" sz="1800" u="none" cap="none" strike="noStrike">
                <a:solidFill>
                  <a:schemeClr val="dk1"/>
                </a:solidFill>
                <a:latin typeface="Tahoma"/>
                <a:ea typeface="Tahoma"/>
                <a:cs typeface="Tahoma"/>
                <a:sym typeface="Tahoma"/>
              </a:endParaRPr>
            </a:p>
          </p:txBody>
        </p:sp>
        <p:cxnSp>
          <p:nvCxnSpPr>
            <p:cNvPr id="374" name="Google Shape;374;p31"/>
            <p:cNvCxnSpPr/>
            <p:nvPr/>
          </p:nvCxnSpPr>
          <p:spPr>
            <a:xfrm>
              <a:off x="2448" y="3696"/>
              <a:ext cx="768" cy="0"/>
            </a:xfrm>
            <a:prstGeom prst="straightConnector1">
              <a:avLst/>
            </a:prstGeom>
            <a:noFill/>
            <a:ln cap="flat" cmpd="sng" w="50800">
              <a:solidFill>
                <a:schemeClr val="dk1"/>
              </a:solidFill>
              <a:prstDash val="solid"/>
              <a:round/>
              <a:headEnd len="sm" w="sm" type="none"/>
              <a:tailEnd len="sm" w="sm" type="none"/>
            </a:ln>
          </p:spPr>
        </p:cxnSp>
        <p:cxnSp>
          <p:nvCxnSpPr>
            <p:cNvPr id="375" name="Google Shape;375;p31"/>
            <p:cNvCxnSpPr/>
            <p:nvPr/>
          </p:nvCxnSpPr>
          <p:spPr>
            <a:xfrm>
              <a:off x="1933" y="2759"/>
              <a:ext cx="262" cy="722"/>
            </a:xfrm>
            <a:prstGeom prst="straightConnector1">
              <a:avLst/>
            </a:prstGeom>
            <a:noFill/>
            <a:ln cap="flat" cmpd="sng" w="50800">
              <a:solidFill>
                <a:schemeClr val="dk1"/>
              </a:solidFill>
              <a:prstDash val="solid"/>
              <a:round/>
              <a:headEnd len="sm" w="sm" type="none"/>
              <a:tailEnd len="sm" w="sm" type="none"/>
            </a:ln>
          </p:spPr>
        </p:cxnSp>
        <p:cxnSp>
          <p:nvCxnSpPr>
            <p:cNvPr id="376" name="Google Shape;376;p31"/>
            <p:cNvCxnSpPr/>
            <p:nvPr/>
          </p:nvCxnSpPr>
          <p:spPr>
            <a:xfrm flipH="1" rot="10800000">
              <a:off x="2041" y="2030"/>
              <a:ext cx="622" cy="452"/>
            </a:xfrm>
            <a:prstGeom prst="straightConnector1">
              <a:avLst/>
            </a:prstGeom>
            <a:noFill/>
            <a:ln cap="flat" cmpd="sng" w="50800">
              <a:solidFill>
                <a:schemeClr val="dk1"/>
              </a:solidFill>
              <a:prstDash val="solid"/>
              <a:round/>
              <a:headEnd len="sm" w="sm" type="none"/>
              <a:tailEnd len="sm" w="sm" type="none"/>
            </a:ln>
          </p:spPr>
        </p:cxnSp>
        <p:cxnSp>
          <p:nvCxnSpPr>
            <p:cNvPr id="377" name="Google Shape;377;p31"/>
            <p:cNvCxnSpPr/>
            <p:nvPr/>
          </p:nvCxnSpPr>
          <p:spPr>
            <a:xfrm flipH="1">
              <a:off x="3469" y="2759"/>
              <a:ext cx="262" cy="722"/>
            </a:xfrm>
            <a:prstGeom prst="straightConnector1">
              <a:avLst/>
            </a:prstGeom>
            <a:noFill/>
            <a:ln cap="flat" cmpd="sng" w="50800">
              <a:solidFill>
                <a:schemeClr val="dk1"/>
              </a:solidFill>
              <a:prstDash val="solid"/>
              <a:round/>
              <a:headEnd len="sm" w="sm" type="none"/>
              <a:tailEnd len="sm" w="sm" type="none"/>
            </a:ln>
          </p:spPr>
        </p:cxnSp>
        <p:cxnSp>
          <p:nvCxnSpPr>
            <p:cNvPr id="378" name="Google Shape;378;p31"/>
            <p:cNvCxnSpPr/>
            <p:nvPr/>
          </p:nvCxnSpPr>
          <p:spPr>
            <a:xfrm rot="10800000">
              <a:off x="2953" y="2030"/>
              <a:ext cx="622" cy="452"/>
            </a:xfrm>
            <a:prstGeom prst="straightConnector1">
              <a:avLst/>
            </a:prstGeom>
            <a:noFill/>
            <a:ln cap="flat" cmpd="sng" w="50800">
              <a:solidFill>
                <a:schemeClr val="dk1"/>
              </a:solidFill>
              <a:prstDash val="solid"/>
              <a:round/>
              <a:headEnd len="sm" w="sm" type="none"/>
              <a:tailEnd len="sm" w="sm" type="none"/>
            </a:ln>
          </p:spPr>
        </p:cxnSp>
      </p:grpSp>
      <p:sp>
        <p:nvSpPr>
          <p:cNvPr id="379" name="Google Shape;379;p31"/>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Equipo no Egoísta Estructura de Dirección</a:t>
            </a:r>
            <a:endParaRPr/>
          </a:p>
        </p:txBody>
      </p:sp>
      <p:sp>
        <p:nvSpPr>
          <p:cNvPr id="380" name="Google Shape;380;p31"/>
          <p:cNvSpPr txBox="1"/>
          <p:nvPr>
            <p:ph idx="1" type="body"/>
          </p:nvPr>
        </p:nvSpPr>
        <p:spPr>
          <a:xfrm>
            <a:off x="1066800" y="1989138"/>
            <a:ext cx="746564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760"/>
              <a:buNone/>
            </a:pPr>
            <a:r>
              <a:rPr lang="es-ES" sz="2200"/>
              <a:t>Las personas están en diferentes áreas de conocimientos y niveles de experiencia</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2"/>
          <p:cNvSpPr/>
          <p:nvPr/>
        </p:nvSpPr>
        <p:spPr>
          <a:xfrm>
            <a:off x="4216400" y="3079750"/>
            <a:ext cx="558800" cy="558800"/>
          </a:xfrm>
          <a:prstGeom prst="ellipse">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404040"/>
              </a:buClr>
              <a:buSzPts val="1800"/>
              <a:buFont typeface="Noto Sans Symbols"/>
              <a:buNone/>
            </a:pPr>
            <a:r>
              <a:t/>
            </a:r>
            <a:endParaRPr b="0" i="0" sz="1800" u="none" cap="none" strike="noStrike">
              <a:solidFill>
                <a:schemeClr val="dk1"/>
              </a:solidFill>
              <a:latin typeface="Tahoma"/>
              <a:ea typeface="Tahoma"/>
              <a:cs typeface="Tahoma"/>
              <a:sym typeface="Tahoma"/>
            </a:endParaRPr>
          </a:p>
        </p:txBody>
      </p:sp>
      <p:sp>
        <p:nvSpPr>
          <p:cNvPr id="386" name="Google Shape;386;p32"/>
          <p:cNvSpPr/>
          <p:nvPr/>
        </p:nvSpPr>
        <p:spPr>
          <a:xfrm>
            <a:off x="5588000" y="4146550"/>
            <a:ext cx="558800" cy="558800"/>
          </a:xfrm>
          <a:prstGeom prst="ellipse">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404040"/>
              </a:buClr>
              <a:buSzPts val="1800"/>
              <a:buFont typeface="Noto Sans Symbols"/>
              <a:buNone/>
            </a:pPr>
            <a:r>
              <a:t/>
            </a:r>
            <a:endParaRPr b="0" i="0" sz="1800" u="none" cap="none" strike="noStrike">
              <a:solidFill>
                <a:schemeClr val="dk1"/>
              </a:solidFill>
              <a:latin typeface="Tahoma"/>
              <a:ea typeface="Tahoma"/>
              <a:cs typeface="Tahoma"/>
              <a:sym typeface="Tahoma"/>
            </a:endParaRPr>
          </a:p>
        </p:txBody>
      </p:sp>
      <p:sp>
        <p:nvSpPr>
          <p:cNvPr id="387" name="Google Shape;387;p32"/>
          <p:cNvSpPr/>
          <p:nvPr/>
        </p:nvSpPr>
        <p:spPr>
          <a:xfrm>
            <a:off x="2692400" y="4146550"/>
            <a:ext cx="558800" cy="558800"/>
          </a:xfrm>
          <a:prstGeom prst="ellipse">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404040"/>
              </a:buClr>
              <a:buSzPts val="1800"/>
              <a:buFont typeface="Noto Sans Symbols"/>
              <a:buNone/>
            </a:pPr>
            <a:r>
              <a:t/>
            </a:r>
            <a:endParaRPr b="0" i="0" sz="1800" u="none" cap="none" strike="noStrike">
              <a:solidFill>
                <a:schemeClr val="dk1"/>
              </a:solidFill>
              <a:latin typeface="Tahoma"/>
              <a:ea typeface="Tahoma"/>
              <a:cs typeface="Tahoma"/>
              <a:sym typeface="Tahoma"/>
            </a:endParaRPr>
          </a:p>
        </p:txBody>
      </p:sp>
      <p:sp>
        <p:nvSpPr>
          <p:cNvPr id="388" name="Google Shape;388;p32"/>
          <p:cNvSpPr/>
          <p:nvPr/>
        </p:nvSpPr>
        <p:spPr>
          <a:xfrm>
            <a:off x="5130800" y="5822950"/>
            <a:ext cx="558800" cy="558800"/>
          </a:xfrm>
          <a:prstGeom prst="ellipse">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404040"/>
              </a:buClr>
              <a:buSzPts val="1800"/>
              <a:buFont typeface="Noto Sans Symbols"/>
              <a:buNone/>
            </a:pPr>
            <a:r>
              <a:t/>
            </a:r>
            <a:endParaRPr b="0" i="0" sz="1800" u="none" cap="none" strike="noStrike">
              <a:solidFill>
                <a:schemeClr val="dk1"/>
              </a:solidFill>
              <a:latin typeface="Tahoma"/>
              <a:ea typeface="Tahoma"/>
              <a:cs typeface="Tahoma"/>
              <a:sym typeface="Tahoma"/>
            </a:endParaRPr>
          </a:p>
        </p:txBody>
      </p:sp>
      <p:sp>
        <p:nvSpPr>
          <p:cNvPr id="389" name="Google Shape;389;p32"/>
          <p:cNvSpPr/>
          <p:nvPr/>
        </p:nvSpPr>
        <p:spPr>
          <a:xfrm>
            <a:off x="3302000" y="5822950"/>
            <a:ext cx="558800" cy="558800"/>
          </a:xfrm>
          <a:prstGeom prst="ellipse">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404040"/>
              </a:buClr>
              <a:buSzPts val="1800"/>
              <a:buFont typeface="Noto Sans Symbols"/>
              <a:buNone/>
            </a:pPr>
            <a:r>
              <a:t/>
            </a:r>
            <a:endParaRPr b="0" i="0" sz="1800" u="none" cap="none" strike="noStrike">
              <a:solidFill>
                <a:schemeClr val="dk1"/>
              </a:solidFill>
              <a:latin typeface="Tahoma"/>
              <a:ea typeface="Tahoma"/>
              <a:cs typeface="Tahoma"/>
              <a:sym typeface="Tahoma"/>
            </a:endParaRPr>
          </a:p>
        </p:txBody>
      </p:sp>
      <p:cxnSp>
        <p:nvCxnSpPr>
          <p:cNvPr id="390" name="Google Shape;390;p32"/>
          <p:cNvCxnSpPr/>
          <p:nvPr/>
        </p:nvCxnSpPr>
        <p:spPr>
          <a:xfrm>
            <a:off x="3886200" y="6178550"/>
            <a:ext cx="1219200" cy="0"/>
          </a:xfrm>
          <a:prstGeom prst="straightConnector1">
            <a:avLst/>
          </a:prstGeom>
          <a:noFill/>
          <a:ln cap="flat" cmpd="sng" w="50800">
            <a:solidFill>
              <a:schemeClr val="dk1"/>
            </a:solidFill>
            <a:prstDash val="solid"/>
            <a:round/>
            <a:headEnd len="med" w="med" type="stealth"/>
            <a:tailEnd len="med" w="med" type="stealth"/>
          </a:ln>
        </p:spPr>
      </p:cxnSp>
      <p:cxnSp>
        <p:nvCxnSpPr>
          <p:cNvPr id="391" name="Google Shape;391;p32"/>
          <p:cNvCxnSpPr/>
          <p:nvPr/>
        </p:nvCxnSpPr>
        <p:spPr>
          <a:xfrm>
            <a:off x="3068638" y="4691063"/>
            <a:ext cx="415925" cy="1146175"/>
          </a:xfrm>
          <a:prstGeom prst="straightConnector1">
            <a:avLst/>
          </a:prstGeom>
          <a:noFill/>
          <a:ln cap="flat" cmpd="sng" w="50800">
            <a:solidFill>
              <a:schemeClr val="dk1"/>
            </a:solidFill>
            <a:prstDash val="solid"/>
            <a:round/>
            <a:headEnd len="med" w="med" type="stealth"/>
            <a:tailEnd len="med" w="med" type="stealth"/>
          </a:ln>
        </p:spPr>
      </p:cxnSp>
      <p:cxnSp>
        <p:nvCxnSpPr>
          <p:cNvPr id="392" name="Google Shape;392;p32"/>
          <p:cNvCxnSpPr/>
          <p:nvPr/>
        </p:nvCxnSpPr>
        <p:spPr>
          <a:xfrm flipH="1" rot="10800000">
            <a:off x="3240088" y="3533775"/>
            <a:ext cx="987425" cy="717550"/>
          </a:xfrm>
          <a:prstGeom prst="straightConnector1">
            <a:avLst/>
          </a:prstGeom>
          <a:noFill/>
          <a:ln cap="flat" cmpd="sng" w="50800">
            <a:solidFill>
              <a:schemeClr val="dk1"/>
            </a:solidFill>
            <a:prstDash val="solid"/>
            <a:round/>
            <a:headEnd len="med" w="med" type="stealth"/>
            <a:tailEnd len="med" w="med" type="stealth"/>
          </a:ln>
        </p:spPr>
      </p:cxnSp>
      <p:cxnSp>
        <p:nvCxnSpPr>
          <p:cNvPr id="393" name="Google Shape;393;p32"/>
          <p:cNvCxnSpPr/>
          <p:nvPr/>
        </p:nvCxnSpPr>
        <p:spPr>
          <a:xfrm flipH="1">
            <a:off x="5507038" y="4691063"/>
            <a:ext cx="415925" cy="1146175"/>
          </a:xfrm>
          <a:prstGeom prst="straightConnector1">
            <a:avLst/>
          </a:prstGeom>
          <a:noFill/>
          <a:ln cap="flat" cmpd="sng" w="50800">
            <a:solidFill>
              <a:schemeClr val="dk1"/>
            </a:solidFill>
            <a:prstDash val="solid"/>
            <a:round/>
            <a:headEnd len="med" w="med" type="stealth"/>
            <a:tailEnd len="med" w="med" type="stealth"/>
          </a:ln>
        </p:spPr>
      </p:cxnSp>
      <p:cxnSp>
        <p:nvCxnSpPr>
          <p:cNvPr id="394" name="Google Shape;394;p32"/>
          <p:cNvCxnSpPr/>
          <p:nvPr/>
        </p:nvCxnSpPr>
        <p:spPr>
          <a:xfrm rot="10800000">
            <a:off x="4687888" y="3533775"/>
            <a:ext cx="987425" cy="717550"/>
          </a:xfrm>
          <a:prstGeom prst="straightConnector1">
            <a:avLst/>
          </a:prstGeom>
          <a:noFill/>
          <a:ln cap="flat" cmpd="sng" w="50800">
            <a:solidFill>
              <a:schemeClr val="dk1"/>
            </a:solidFill>
            <a:prstDash val="solid"/>
            <a:round/>
            <a:headEnd len="med" w="med" type="stealth"/>
            <a:tailEnd len="med" w="med" type="stealth"/>
          </a:ln>
        </p:spPr>
      </p:cxnSp>
      <p:cxnSp>
        <p:nvCxnSpPr>
          <p:cNvPr id="395" name="Google Shape;395;p32"/>
          <p:cNvCxnSpPr/>
          <p:nvPr/>
        </p:nvCxnSpPr>
        <p:spPr>
          <a:xfrm>
            <a:off x="3352800" y="4425950"/>
            <a:ext cx="2209800" cy="0"/>
          </a:xfrm>
          <a:prstGeom prst="straightConnector1">
            <a:avLst/>
          </a:prstGeom>
          <a:noFill/>
          <a:ln cap="flat" cmpd="sng" w="50800">
            <a:solidFill>
              <a:schemeClr val="dk1"/>
            </a:solidFill>
            <a:prstDash val="solid"/>
            <a:round/>
            <a:headEnd len="med" w="med" type="stealth"/>
            <a:tailEnd len="med" w="med" type="stealth"/>
          </a:ln>
        </p:spPr>
      </p:cxnSp>
      <p:cxnSp>
        <p:nvCxnSpPr>
          <p:cNvPr id="396" name="Google Shape;396;p32"/>
          <p:cNvCxnSpPr/>
          <p:nvPr/>
        </p:nvCxnSpPr>
        <p:spPr>
          <a:xfrm>
            <a:off x="4572000" y="3740150"/>
            <a:ext cx="685800" cy="2133600"/>
          </a:xfrm>
          <a:prstGeom prst="straightConnector1">
            <a:avLst/>
          </a:prstGeom>
          <a:noFill/>
          <a:ln cap="flat" cmpd="sng" w="50800">
            <a:solidFill>
              <a:schemeClr val="dk1"/>
            </a:solidFill>
            <a:prstDash val="solid"/>
            <a:round/>
            <a:headEnd len="med" w="med" type="stealth"/>
            <a:tailEnd len="med" w="med" type="stealth"/>
          </a:ln>
        </p:spPr>
      </p:cxnSp>
      <p:cxnSp>
        <p:nvCxnSpPr>
          <p:cNvPr id="397" name="Google Shape;397;p32"/>
          <p:cNvCxnSpPr/>
          <p:nvPr/>
        </p:nvCxnSpPr>
        <p:spPr>
          <a:xfrm flipH="1">
            <a:off x="3678238" y="3740150"/>
            <a:ext cx="741362" cy="2097088"/>
          </a:xfrm>
          <a:prstGeom prst="straightConnector1">
            <a:avLst/>
          </a:prstGeom>
          <a:noFill/>
          <a:ln cap="flat" cmpd="sng" w="50800">
            <a:solidFill>
              <a:schemeClr val="dk1"/>
            </a:solidFill>
            <a:prstDash val="solid"/>
            <a:round/>
            <a:headEnd len="med" w="med" type="stealth"/>
            <a:tailEnd len="med" w="med" type="stealth"/>
          </a:ln>
        </p:spPr>
      </p:cxnSp>
      <p:cxnSp>
        <p:nvCxnSpPr>
          <p:cNvPr id="398" name="Google Shape;398;p32"/>
          <p:cNvCxnSpPr/>
          <p:nvPr/>
        </p:nvCxnSpPr>
        <p:spPr>
          <a:xfrm rot="10800000">
            <a:off x="3352800" y="4578350"/>
            <a:ext cx="1789113" cy="1349375"/>
          </a:xfrm>
          <a:prstGeom prst="straightConnector1">
            <a:avLst/>
          </a:prstGeom>
          <a:noFill/>
          <a:ln cap="flat" cmpd="sng" w="50800">
            <a:solidFill>
              <a:schemeClr val="dk1"/>
            </a:solidFill>
            <a:prstDash val="solid"/>
            <a:round/>
            <a:headEnd len="med" w="med" type="stealth"/>
            <a:tailEnd len="med" w="med" type="stealth"/>
          </a:ln>
        </p:spPr>
      </p:cxnSp>
      <p:cxnSp>
        <p:nvCxnSpPr>
          <p:cNvPr id="399" name="Google Shape;399;p32"/>
          <p:cNvCxnSpPr/>
          <p:nvPr/>
        </p:nvCxnSpPr>
        <p:spPr>
          <a:xfrm flipH="1" rot="10800000">
            <a:off x="3810000" y="4654550"/>
            <a:ext cx="1752600" cy="1295400"/>
          </a:xfrm>
          <a:prstGeom prst="straightConnector1">
            <a:avLst/>
          </a:prstGeom>
          <a:noFill/>
          <a:ln cap="flat" cmpd="sng" w="50800">
            <a:solidFill>
              <a:schemeClr val="dk1"/>
            </a:solidFill>
            <a:prstDash val="solid"/>
            <a:round/>
            <a:headEnd len="med" w="med" type="stealth"/>
            <a:tailEnd len="med" w="med" type="stealth"/>
          </a:ln>
        </p:spPr>
      </p:cxnSp>
      <p:sp>
        <p:nvSpPr>
          <p:cNvPr id="400" name="Google Shape;400;p32"/>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Equipo no Egoísta Sistema de Comunicación</a:t>
            </a:r>
            <a:endParaRPr/>
          </a:p>
        </p:txBody>
      </p:sp>
      <p:sp>
        <p:nvSpPr>
          <p:cNvPr id="401" name="Google Shape;401;p32"/>
          <p:cNvSpPr txBox="1"/>
          <p:nvPr>
            <p:ph idx="1" type="body"/>
          </p:nvPr>
        </p:nvSpPr>
        <p:spPr>
          <a:xfrm>
            <a:off x="609598" y="2160590"/>
            <a:ext cx="7058745"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760"/>
              <a:buNone/>
            </a:pPr>
            <a:r>
              <a:rPr lang="es-ES" sz="2200"/>
              <a:t>Todo el mundo puede comunicarse con todo el mundo</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3"/>
          <p:cNvSpPr txBox="1"/>
          <p:nvPr>
            <p:ph type="title"/>
          </p:nvPr>
        </p:nvSpPr>
        <p:spPr>
          <a:xfrm>
            <a:off x="683568" y="588828"/>
            <a:ext cx="8286750" cy="143192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Equipo de Programador Jefe</a:t>
            </a:r>
            <a:endParaRPr/>
          </a:p>
        </p:txBody>
      </p:sp>
      <p:sp>
        <p:nvSpPr>
          <p:cNvPr id="407" name="Google Shape;407;p33"/>
          <p:cNvSpPr txBox="1"/>
          <p:nvPr>
            <p:ph idx="1" type="body"/>
          </p:nvPr>
        </p:nvSpPr>
        <p:spPr>
          <a:xfrm>
            <a:off x="827584" y="1772816"/>
            <a:ext cx="7250113"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920"/>
              <a:buNone/>
            </a:pPr>
            <a:r>
              <a:rPr lang="es-ES" sz="2400"/>
              <a:t>Se trata de equipos pequeños.</a:t>
            </a:r>
            <a:endParaRPr/>
          </a:p>
          <a:p>
            <a:pPr indent="0" lvl="0" marL="0" rtl="0" algn="l">
              <a:spcBef>
                <a:spcPts val="1000"/>
              </a:spcBef>
              <a:spcAft>
                <a:spcPts val="0"/>
              </a:spcAft>
              <a:buSzPts val="1920"/>
              <a:buNone/>
            </a:pPr>
            <a:r>
              <a:t/>
            </a:r>
            <a:endParaRPr sz="2400"/>
          </a:p>
          <a:p>
            <a:pPr indent="0" lvl="0" marL="0" rtl="0" algn="l">
              <a:spcBef>
                <a:spcPts val="1000"/>
              </a:spcBef>
              <a:spcAft>
                <a:spcPts val="0"/>
              </a:spcAft>
              <a:buSzPts val="1920"/>
              <a:buNone/>
            </a:pPr>
            <a:r>
              <a:rPr lang="es-ES" sz="2400"/>
              <a:t>Hay un Jefe Técnico (el programador jefe) que:</a:t>
            </a:r>
            <a:endParaRPr/>
          </a:p>
          <a:p>
            <a:pPr indent="-285750" lvl="1" marL="742950" rtl="0" algn="l">
              <a:spcBef>
                <a:spcPts val="1000"/>
              </a:spcBef>
              <a:spcAft>
                <a:spcPts val="0"/>
              </a:spcAft>
              <a:buSzPts val="1920"/>
              <a:buChar char="►"/>
            </a:pPr>
            <a:r>
              <a:rPr lang="es-ES" sz="2400"/>
              <a:t>Reparte las tareas a realizar. El se queda con las más complejas.</a:t>
            </a:r>
            <a:endParaRPr/>
          </a:p>
          <a:p>
            <a:pPr indent="-285750" lvl="1" marL="742950" rtl="0" algn="l">
              <a:spcBef>
                <a:spcPts val="1000"/>
              </a:spcBef>
              <a:spcAft>
                <a:spcPts val="0"/>
              </a:spcAft>
              <a:buSzPts val="1920"/>
              <a:buChar char="►"/>
            </a:pPr>
            <a:r>
              <a:rPr lang="es-ES" sz="2400"/>
              <a:t>Recibe información del trabajo realizado por cada miembro del equipo.</a:t>
            </a:r>
            <a:endParaRPr/>
          </a:p>
          <a:p>
            <a:pPr indent="-285750" lvl="1" marL="742950" rtl="0" algn="l">
              <a:spcBef>
                <a:spcPts val="1000"/>
              </a:spcBef>
              <a:spcAft>
                <a:spcPts val="0"/>
              </a:spcAft>
              <a:buSzPts val="1920"/>
              <a:buChar char="►"/>
            </a:pPr>
            <a:r>
              <a:rPr lang="es-ES" sz="2400"/>
              <a:t>Toma todas las decisiones importantes.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4"/>
          <p:cNvSpPr/>
          <p:nvPr/>
        </p:nvSpPr>
        <p:spPr>
          <a:xfrm>
            <a:off x="4064000" y="3530600"/>
            <a:ext cx="558800" cy="558800"/>
          </a:xfrm>
          <a:prstGeom prst="ellipse">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404040"/>
              </a:buClr>
              <a:buSzPts val="1800"/>
              <a:buFont typeface="Noto Sans Symbols"/>
              <a:buNone/>
            </a:pPr>
            <a:r>
              <a:t/>
            </a:r>
            <a:endParaRPr b="0" i="0" sz="1800" u="none" cap="none" strike="noStrike">
              <a:solidFill>
                <a:schemeClr val="dk1"/>
              </a:solidFill>
              <a:latin typeface="Tahoma"/>
              <a:ea typeface="Tahoma"/>
              <a:cs typeface="Tahoma"/>
              <a:sym typeface="Tahoma"/>
            </a:endParaRPr>
          </a:p>
        </p:txBody>
      </p:sp>
      <p:sp>
        <p:nvSpPr>
          <p:cNvPr id="413" name="Google Shape;413;p34"/>
          <p:cNvSpPr/>
          <p:nvPr/>
        </p:nvSpPr>
        <p:spPr>
          <a:xfrm>
            <a:off x="5511800" y="4597400"/>
            <a:ext cx="558800" cy="558800"/>
          </a:xfrm>
          <a:prstGeom prst="ellipse">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404040"/>
              </a:buClr>
              <a:buSzPts val="1800"/>
              <a:buFont typeface="Noto Sans Symbols"/>
              <a:buNone/>
            </a:pPr>
            <a:r>
              <a:t/>
            </a:r>
            <a:endParaRPr b="0" i="0" sz="1800" u="none" cap="none" strike="noStrike">
              <a:solidFill>
                <a:schemeClr val="dk1"/>
              </a:solidFill>
              <a:latin typeface="Tahoma"/>
              <a:ea typeface="Tahoma"/>
              <a:cs typeface="Tahoma"/>
              <a:sym typeface="Tahoma"/>
            </a:endParaRPr>
          </a:p>
        </p:txBody>
      </p:sp>
      <p:sp>
        <p:nvSpPr>
          <p:cNvPr id="414" name="Google Shape;414;p34"/>
          <p:cNvSpPr/>
          <p:nvPr/>
        </p:nvSpPr>
        <p:spPr>
          <a:xfrm>
            <a:off x="2540000" y="4597400"/>
            <a:ext cx="558800" cy="558800"/>
          </a:xfrm>
          <a:prstGeom prst="ellipse">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404040"/>
              </a:buClr>
              <a:buSzPts val="1800"/>
              <a:buFont typeface="Noto Sans Symbols"/>
              <a:buNone/>
            </a:pPr>
            <a:r>
              <a:t/>
            </a:r>
            <a:endParaRPr b="0" i="0" sz="1800" u="none" cap="none" strike="noStrike">
              <a:solidFill>
                <a:schemeClr val="dk1"/>
              </a:solidFill>
              <a:latin typeface="Tahoma"/>
              <a:ea typeface="Tahoma"/>
              <a:cs typeface="Tahoma"/>
              <a:sym typeface="Tahoma"/>
            </a:endParaRPr>
          </a:p>
        </p:txBody>
      </p:sp>
      <p:cxnSp>
        <p:nvCxnSpPr>
          <p:cNvPr id="415" name="Google Shape;415;p34"/>
          <p:cNvCxnSpPr/>
          <p:nvPr/>
        </p:nvCxnSpPr>
        <p:spPr>
          <a:xfrm flipH="1" rot="10800000">
            <a:off x="3087688" y="3984625"/>
            <a:ext cx="987425" cy="717550"/>
          </a:xfrm>
          <a:prstGeom prst="straightConnector1">
            <a:avLst/>
          </a:prstGeom>
          <a:noFill/>
          <a:ln cap="flat" cmpd="sng" w="50800">
            <a:solidFill>
              <a:schemeClr val="dk1"/>
            </a:solidFill>
            <a:prstDash val="solid"/>
            <a:round/>
            <a:headEnd len="sm" w="sm" type="none"/>
            <a:tailEnd len="sm" w="sm" type="none"/>
          </a:ln>
        </p:spPr>
      </p:cxnSp>
      <p:cxnSp>
        <p:nvCxnSpPr>
          <p:cNvPr id="416" name="Google Shape;416;p34"/>
          <p:cNvCxnSpPr/>
          <p:nvPr/>
        </p:nvCxnSpPr>
        <p:spPr>
          <a:xfrm rot="10800000">
            <a:off x="4611688" y="3984625"/>
            <a:ext cx="987425" cy="717550"/>
          </a:xfrm>
          <a:prstGeom prst="straightConnector1">
            <a:avLst/>
          </a:prstGeom>
          <a:noFill/>
          <a:ln cap="flat" cmpd="sng" w="50800">
            <a:solidFill>
              <a:schemeClr val="dk1"/>
            </a:solidFill>
            <a:prstDash val="solid"/>
            <a:round/>
            <a:headEnd len="sm" w="sm" type="none"/>
            <a:tailEnd len="sm" w="sm" type="none"/>
          </a:ln>
        </p:spPr>
      </p:cxnSp>
      <p:sp>
        <p:nvSpPr>
          <p:cNvPr id="417" name="Google Shape;417;p34"/>
          <p:cNvSpPr/>
          <p:nvPr/>
        </p:nvSpPr>
        <p:spPr>
          <a:xfrm>
            <a:off x="4064000" y="4597400"/>
            <a:ext cx="558800" cy="558800"/>
          </a:xfrm>
          <a:prstGeom prst="ellipse">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404040"/>
              </a:buClr>
              <a:buSzPts val="1800"/>
              <a:buFont typeface="Noto Sans Symbols"/>
              <a:buNone/>
            </a:pPr>
            <a:r>
              <a:t/>
            </a:r>
            <a:endParaRPr b="0" i="0" sz="1800" u="none" cap="none" strike="noStrike">
              <a:solidFill>
                <a:schemeClr val="dk1"/>
              </a:solidFill>
              <a:latin typeface="Tahoma"/>
              <a:ea typeface="Tahoma"/>
              <a:cs typeface="Tahoma"/>
              <a:sym typeface="Tahoma"/>
            </a:endParaRPr>
          </a:p>
        </p:txBody>
      </p:sp>
      <p:cxnSp>
        <p:nvCxnSpPr>
          <p:cNvPr id="418" name="Google Shape;418;p34"/>
          <p:cNvCxnSpPr/>
          <p:nvPr/>
        </p:nvCxnSpPr>
        <p:spPr>
          <a:xfrm>
            <a:off x="4343400" y="4114800"/>
            <a:ext cx="0" cy="457200"/>
          </a:xfrm>
          <a:prstGeom prst="straightConnector1">
            <a:avLst/>
          </a:prstGeom>
          <a:noFill/>
          <a:ln cap="flat" cmpd="sng" w="50800">
            <a:solidFill>
              <a:schemeClr val="dk1"/>
            </a:solidFill>
            <a:prstDash val="solid"/>
            <a:round/>
            <a:headEnd len="sm" w="sm" type="none"/>
            <a:tailEnd len="sm" w="sm" type="none"/>
          </a:ln>
        </p:spPr>
      </p:cxnSp>
      <p:sp>
        <p:nvSpPr>
          <p:cNvPr id="419" name="Google Shape;419;p34"/>
          <p:cNvSpPr/>
          <p:nvPr/>
        </p:nvSpPr>
        <p:spPr>
          <a:xfrm>
            <a:off x="4876800" y="3429000"/>
            <a:ext cx="3276600" cy="45720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Clr>
                <a:schemeClr val="dk1"/>
              </a:buClr>
              <a:buSzPts val="2400"/>
              <a:buFont typeface="Noto Sans Symbols"/>
              <a:buNone/>
            </a:pPr>
            <a:r>
              <a:rPr b="0" i="0" lang="es-ES" sz="2400" u="none" cap="none" strike="noStrike">
                <a:solidFill>
                  <a:schemeClr val="dk1"/>
                </a:solidFill>
                <a:latin typeface="Arial"/>
                <a:ea typeface="Arial"/>
                <a:cs typeface="Arial"/>
                <a:sym typeface="Arial"/>
              </a:rPr>
              <a:t>Programador Jefe</a:t>
            </a:r>
            <a:endParaRPr/>
          </a:p>
        </p:txBody>
      </p:sp>
      <p:sp>
        <p:nvSpPr>
          <p:cNvPr id="420" name="Google Shape;420;p34"/>
          <p:cNvSpPr/>
          <p:nvPr/>
        </p:nvSpPr>
        <p:spPr>
          <a:xfrm>
            <a:off x="836613" y="5257800"/>
            <a:ext cx="2513012" cy="45720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Clr>
                <a:schemeClr val="dk1"/>
              </a:buClr>
              <a:buSzPts val="2400"/>
              <a:buFont typeface="Noto Sans Symbols"/>
              <a:buNone/>
            </a:pPr>
            <a:r>
              <a:rPr b="0" i="0" lang="es-ES" sz="2400" u="none" cap="none" strike="noStrike">
                <a:solidFill>
                  <a:schemeClr val="dk1"/>
                </a:solidFill>
                <a:latin typeface="Arial"/>
                <a:ea typeface="Arial"/>
                <a:cs typeface="Arial"/>
                <a:sym typeface="Arial"/>
              </a:rPr>
              <a:t>Programadores</a:t>
            </a:r>
            <a:endParaRPr/>
          </a:p>
        </p:txBody>
      </p:sp>
      <p:sp>
        <p:nvSpPr>
          <p:cNvPr id="421" name="Google Shape;421;p34"/>
          <p:cNvSpPr/>
          <p:nvPr/>
        </p:nvSpPr>
        <p:spPr>
          <a:xfrm>
            <a:off x="3122613" y="5257800"/>
            <a:ext cx="2438400" cy="82232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Clr>
                <a:schemeClr val="dk1"/>
              </a:buClr>
              <a:buSzPts val="2400"/>
              <a:buFont typeface="Noto Sans Symbols"/>
              <a:buNone/>
            </a:pPr>
            <a:r>
              <a:rPr b="0" i="0" lang="es-ES" sz="2400" u="none" cap="none" strike="noStrike">
                <a:solidFill>
                  <a:schemeClr val="dk1"/>
                </a:solidFill>
                <a:latin typeface="Arial"/>
                <a:ea typeface="Arial"/>
                <a:cs typeface="Arial"/>
                <a:sym typeface="Arial"/>
              </a:rPr>
              <a:t>Especialistas Bases de Datos</a:t>
            </a:r>
            <a:endParaRPr/>
          </a:p>
        </p:txBody>
      </p:sp>
      <p:sp>
        <p:nvSpPr>
          <p:cNvPr id="422" name="Google Shape;422;p34"/>
          <p:cNvSpPr/>
          <p:nvPr/>
        </p:nvSpPr>
        <p:spPr>
          <a:xfrm>
            <a:off x="5561013" y="5257800"/>
            <a:ext cx="2286000" cy="45720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Clr>
                <a:schemeClr val="dk1"/>
              </a:buClr>
              <a:buSzPts val="2400"/>
              <a:buFont typeface="Noto Sans Symbols"/>
              <a:buNone/>
            </a:pPr>
            <a:r>
              <a:rPr b="0" i="0" lang="es-ES" sz="2400" u="none" cap="none" strike="noStrike">
                <a:solidFill>
                  <a:schemeClr val="dk1"/>
                </a:solidFill>
                <a:latin typeface="Arial"/>
                <a:ea typeface="Arial"/>
                <a:cs typeface="Arial"/>
                <a:sym typeface="Arial"/>
              </a:rPr>
              <a:t>Consultores</a:t>
            </a:r>
            <a:endParaRPr/>
          </a:p>
        </p:txBody>
      </p:sp>
      <p:cxnSp>
        <p:nvCxnSpPr>
          <p:cNvPr id="423" name="Google Shape;423;p34"/>
          <p:cNvCxnSpPr/>
          <p:nvPr/>
        </p:nvCxnSpPr>
        <p:spPr>
          <a:xfrm>
            <a:off x="6172200" y="4876800"/>
            <a:ext cx="1143000" cy="0"/>
          </a:xfrm>
          <a:prstGeom prst="straightConnector1">
            <a:avLst/>
          </a:prstGeom>
          <a:noFill/>
          <a:ln cap="flat" cmpd="sng" w="50800">
            <a:solidFill>
              <a:schemeClr val="dk1"/>
            </a:solidFill>
            <a:prstDash val="dot"/>
            <a:round/>
            <a:headEnd len="sm" w="sm" type="none"/>
            <a:tailEnd len="sm" w="sm" type="none"/>
          </a:ln>
        </p:spPr>
      </p:cxnSp>
      <p:cxnSp>
        <p:nvCxnSpPr>
          <p:cNvPr id="424" name="Google Shape;424;p34"/>
          <p:cNvCxnSpPr/>
          <p:nvPr/>
        </p:nvCxnSpPr>
        <p:spPr>
          <a:xfrm>
            <a:off x="4648200" y="3886200"/>
            <a:ext cx="2133600" cy="838200"/>
          </a:xfrm>
          <a:prstGeom prst="straightConnector1">
            <a:avLst/>
          </a:prstGeom>
          <a:noFill/>
          <a:ln cap="flat" cmpd="sng" w="50800">
            <a:solidFill>
              <a:schemeClr val="dk1"/>
            </a:solidFill>
            <a:prstDash val="dash"/>
            <a:round/>
            <a:headEnd len="sm" w="sm" type="none"/>
            <a:tailEnd len="sm" w="sm" type="none"/>
          </a:ln>
        </p:spPr>
      </p:cxnSp>
      <p:sp>
        <p:nvSpPr>
          <p:cNvPr id="425" name="Google Shape;425;p34"/>
          <p:cNvSpPr txBox="1"/>
          <p:nvPr>
            <p:ph type="title"/>
          </p:nvPr>
        </p:nvSpPr>
        <p:spPr>
          <a:xfrm>
            <a:off x="677863" y="304800"/>
            <a:ext cx="8142287" cy="143192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Equipo de Programador Jefe </a:t>
            </a:r>
            <a:br>
              <a:rPr lang="es-ES"/>
            </a:br>
            <a:r>
              <a:rPr lang="es-ES"/>
              <a:t>Estructura de Dirección</a:t>
            </a:r>
            <a:endParaRPr/>
          </a:p>
        </p:txBody>
      </p:sp>
      <p:sp>
        <p:nvSpPr>
          <p:cNvPr id="426" name="Google Shape;426;p34"/>
          <p:cNvSpPr txBox="1"/>
          <p:nvPr>
            <p:ph idx="1" type="body"/>
          </p:nvPr>
        </p:nvSpPr>
        <p:spPr>
          <a:xfrm>
            <a:off x="650154" y="1945813"/>
            <a:ext cx="6347714"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760"/>
              <a:buNone/>
            </a:pPr>
            <a:r>
              <a:rPr lang="es-ES" sz="2200"/>
              <a:t>Es una estructura autocrática y centralizada</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5"/>
          <p:cNvSpPr/>
          <p:nvPr/>
        </p:nvSpPr>
        <p:spPr>
          <a:xfrm>
            <a:off x="4064000" y="3530600"/>
            <a:ext cx="558800" cy="558800"/>
          </a:xfrm>
          <a:prstGeom prst="ellipse">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404040"/>
              </a:buClr>
              <a:buSzPts val="1800"/>
              <a:buFont typeface="Noto Sans Symbols"/>
              <a:buNone/>
            </a:pPr>
            <a:r>
              <a:t/>
            </a:r>
            <a:endParaRPr b="0" i="0" sz="1800" u="none" cap="none" strike="noStrike">
              <a:solidFill>
                <a:schemeClr val="dk1"/>
              </a:solidFill>
              <a:latin typeface="Tahoma"/>
              <a:ea typeface="Tahoma"/>
              <a:cs typeface="Tahoma"/>
              <a:sym typeface="Tahoma"/>
            </a:endParaRPr>
          </a:p>
        </p:txBody>
      </p:sp>
      <p:sp>
        <p:nvSpPr>
          <p:cNvPr id="432" name="Google Shape;432;p35"/>
          <p:cNvSpPr/>
          <p:nvPr/>
        </p:nvSpPr>
        <p:spPr>
          <a:xfrm>
            <a:off x="5511800" y="4597400"/>
            <a:ext cx="558800" cy="558800"/>
          </a:xfrm>
          <a:prstGeom prst="ellipse">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404040"/>
              </a:buClr>
              <a:buSzPts val="1800"/>
              <a:buFont typeface="Noto Sans Symbols"/>
              <a:buNone/>
            </a:pPr>
            <a:r>
              <a:t/>
            </a:r>
            <a:endParaRPr b="0" i="0" sz="1800" u="none" cap="none" strike="noStrike">
              <a:solidFill>
                <a:schemeClr val="dk1"/>
              </a:solidFill>
              <a:latin typeface="Tahoma"/>
              <a:ea typeface="Tahoma"/>
              <a:cs typeface="Tahoma"/>
              <a:sym typeface="Tahoma"/>
            </a:endParaRPr>
          </a:p>
        </p:txBody>
      </p:sp>
      <p:sp>
        <p:nvSpPr>
          <p:cNvPr id="433" name="Google Shape;433;p35"/>
          <p:cNvSpPr/>
          <p:nvPr/>
        </p:nvSpPr>
        <p:spPr>
          <a:xfrm>
            <a:off x="2540000" y="4597400"/>
            <a:ext cx="558800" cy="558800"/>
          </a:xfrm>
          <a:prstGeom prst="ellipse">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404040"/>
              </a:buClr>
              <a:buSzPts val="1800"/>
              <a:buFont typeface="Noto Sans Symbols"/>
              <a:buNone/>
            </a:pPr>
            <a:r>
              <a:t/>
            </a:r>
            <a:endParaRPr b="0" i="0" sz="1800" u="none" cap="none" strike="noStrike">
              <a:solidFill>
                <a:schemeClr val="dk1"/>
              </a:solidFill>
              <a:latin typeface="Tahoma"/>
              <a:ea typeface="Tahoma"/>
              <a:cs typeface="Tahoma"/>
              <a:sym typeface="Tahoma"/>
            </a:endParaRPr>
          </a:p>
        </p:txBody>
      </p:sp>
      <p:cxnSp>
        <p:nvCxnSpPr>
          <p:cNvPr id="434" name="Google Shape;434;p35"/>
          <p:cNvCxnSpPr/>
          <p:nvPr/>
        </p:nvCxnSpPr>
        <p:spPr>
          <a:xfrm flipH="1" rot="10800000">
            <a:off x="3087688" y="3984625"/>
            <a:ext cx="987425" cy="717550"/>
          </a:xfrm>
          <a:prstGeom prst="straightConnector1">
            <a:avLst/>
          </a:prstGeom>
          <a:noFill/>
          <a:ln cap="flat" cmpd="sng" w="50800">
            <a:solidFill>
              <a:schemeClr val="dk1"/>
            </a:solidFill>
            <a:prstDash val="solid"/>
            <a:round/>
            <a:headEnd len="med" w="med" type="stealth"/>
            <a:tailEnd len="med" w="med" type="stealth"/>
          </a:ln>
        </p:spPr>
      </p:cxnSp>
      <p:cxnSp>
        <p:nvCxnSpPr>
          <p:cNvPr id="435" name="Google Shape;435;p35"/>
          <p:cNvCxnSpPr/>
          <p:nvPr/>
        </p:nvCxnSpPr>
        <p:spPr>
          <a:xfrm rot="10800000">
            <a:off x="4611688" y="3984625"/>
            <a:ext cx="987425" cy="717550"/>
          </a:xfrm>
          <a:prstGeom prst="straightConnector1">
            <a:avLst/>
          </a:prstGeom>
          <a:noFill/>
          <a:ln cap="flat" cmpd="sng" w="50800">
            <a:solidFill>
              <a:schemeClr val="dk1"/>
            </a:solidFill>
            <a:prstDash val="solid"/>
            <a:round/>
            <a:headEnd len="med" w="med" type="stealth"/>
            <a:tailEnd len="med" w="med" type="stealth"/>
          </a:ln>
        </p:spPr>
      </p:cxnSp>
      <p:sp>
        <p:nvSpPr>
          <p:cNvPr id="436" name="Google Shape;436;p35"/>
          <p:cNvSpPr/>
          <p:nvPr/>
        </p:nvSpPr>
        <p:spPr>
          <a:xfrm>
            <a:off x="4064000" y="4902200"/>
            <a:ext cx="558800" cy="558800"/>
          </a:xfrm>
          <a:prstGeom prst="ellipse">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404040"/>
              </a:buClr>
              <a:buSzPts val="1800"/>
              <a:buFont typeface="Noto Sans Symbols"/>
              <a:buNone/>
            </a:pPr>
            <a:r>
              <a:t/>
            </a:r>
            <a:endParaRPr b="0" i="0" sz="1800" u="none" cap="none" strike="noStrike">
              <a:solidFill>
                <a:schemeClr val="dk1"/>
              </a:solidFill>
              <a:latin typeface="Tahoma"/>
              <a:ea typeface="Tahoma"/>
              <a:cs typeface="Tahoma"/>
              <a:sym typeface="Tahoma"/>
            </a:endParaRPr>
          </a:p>
        </p:txBody>
      </p:sp>
      <p:cxnSp>
        <p:nvCxnSpPr>
          <p:cNvPr id="437" name="Google Shape;437;p35"/>
          <p:cNvCxnSpPr/>
          <p:nvPr/>
        </p:nvCxnSpPr>
        <p:spPr>
          <a:xfrm>
            <a:off x="4343400" y="4114800"/>
            <a:ext cx="0" cy="762000"/>
          </a:xfrm>
          <a:prstGeom prst="straightConnector1">
            <a:avLst/>
          </a:prstGeom>
          <a:noFill/>
          <a:ln cap="flat" cmpd="sng" w="50800">
            <a:solidFill>
              <a:schemeClr val="dk1"/>
            </a:solidFill>
            <a:prstDash val="solid"/>
            <a:round/>
            <a:headEnd len="med" w="med" type="stealth"/>
            <a:tailEnd len="med" w="med" type="stealth"/>
          </a:ln>
        </p:spPr>
      </p:cxnSp>
      <p:cxnSp>
        <p:nvCxnSpPr>
          <p:cNvPr id="438" name="Google Shape;438;p35"/>
          <p:cNvCxnSpPr/>
          <p:nvPr/>
        </p:nvCxnSpPr>
        <p:spPr>
          <a:xfrm>
            <a:off x="6172200" y="4876800"/>
            <a:ext cx="1143000" cy="0"/>
          </a:xfrm>
          <a:prstGeom prst="straightConnector1">
            <a:avLst/>
          </a:prstGeom>
          <a:noFill/>
          <a:ln cap="flat" cmpd="sng" w="50800">
            <a:solidFill>
              <a:schemeClr val="dk1"/>
            </a:solidFill>
            <a:prstDash val="dot"/>
            <a:round/>
            <a:headEnd len="sm" w="sm" type="none"/>
            <a:tailEnd len="sm" w="sm" type="none"/>
          </a:ln>
        </p:spPr>
      </p:cxnSp>
      <p:cxnSp>
        <p:nvCxnSpPr>
          <p:cNvPr id="439" name="Google Shape;439;p35"/>
          <p:cNvCxnSpPr/>
          <p:nvPr/>
        </p:nvCxnSpPr>
        <p:spPr>
          <a:xfrm>
            <a:off x="4648200" y="3886200"/>
            <a:ext cx="2133600" cy="838200"/>
          </a:xfrm>
          <a:prstGeom prst="straightConnector1">
            <a:avLst/>
          </a:prstGeom>
          <a:noFill/>
          <a:ln cap="flat" cmpd="sng" w="50800">
            <a:solidFill>
              <a:schemeClr val="dk1"/>
            </a:solidFill>
            <a:prstDash val="dash"/>
            <a:round/>
            <a:headEnd len="med" w="med" type="stealth"/>
            <a:tailEnd len="med" w="med" type="stealth"/>
          </a:ln>
        </p:spPr>
      </p:cxnSp>
      <p:sp>
        <p:nvSpPr>
          <p:cNvPr id="440" name="Google Shape;440;p35"/>
          <p:cNvSpPr txBox="1"/>
          <p:nvPr>
            <p:ph type="title"/>
          </p:nvPr>
        </p:nvSpPr>
        <p:spPr>
          <a:xfrm>
            <a:off x="677863" y="304800"/>
            <a:ext cx="8142287" cy="143192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Equipo de Programador Jefe</a:t>
            </a:r>
            <a:br>
              <a:rPr lang="es-ES"/>
            </a:br>
            <a:r>
              <a:rPr lang="es-ES"/>
              <a:t>Sistema de Comunicación</a:t>
            </a:r>
            <a:endParaRPr/>
          </a:p>
        </p:txBody>
      </p:sp>
      <p:sp>
        <p:nvSpPr>
          <p:cNvPr id="441" name="Google Shape;441;p35"/>
          <p:cNvSpPr txBox="1"/>
          <p:nvPr>
            <p:ph idx="1" type="body"/>
          </p:nvPr>
        </p:nvSpPr>
        <p:spPr>
          <a:xfrm>
            <a:off x="816574" y="2060848"/>
            <a:ext cx="6347714"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760"/>
              <a:buNone/>
            </a:pPr>
            <a:r>
              <a:rPr lang="es-ES" sz="2200"/>
              <a:t>Todas las comunicaciones pasan necesariamente por el programador jefe.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6"/>
          <p:cNvSpPr txBox="1"/>
          <p:nvPr>
            <p:ph type="title"/>
          </p:nvPr>
        </p:nvSpPr>
        <p:spPr>
          <a:xfrm>
            <a:off x="609599" y="609600"/>
            <a:ext cx="7778825" cy="1019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Equipo Controlado Descentralizado</a:t>
            </a:r>
            <a:endParaRPr/>
          </a:p>
        </p:txBody>
      </p:sp>
      <p:sp>
        <p:nvSpPr>
          <p:cNvPr id="447" name="Google Shape;447;p36"/>
          <p:cNvSpPr txBox="1"/>
          <p:nvPr>
            <p:ph idx="1" type="body"/>
          </p:nvPr>
        </p:nvSpPr>
        <p:spPr>
          <a:xfrm>
            <a:off x="960590" y="1772816"/>
            <a:ext cx="6347714"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760"/>
              <a:buChar char="►"/>
            </a:pPr>
            <a:r>
              <a:rPr lang="es-ES" sz="2200"/>
              <a:t>Los equipos pueden ser grandes.</a:t>
            </a:r>
            <a:endParaRPr/>
          </a:p>
          <a:p>
            <a:pPr indent="-342900" lvl="0" marL="342900" rtl="0" algn="l">
              <a:spcBef>
                <a:spcPts val="1000"/>
              </a:spcBef>
              <a:spcAft>
                <a:spcPts val="0"/>
              </a:spcAft>
              <a:buSzPts val="1760"/>
              <a:buChar char="►"/>
            </a:pPr>
            <a:r>
              <a:rPr lang="es-ES" sz="2200"/>
              <a:t>Del líder del proyecto dependen una serie de programadores expertos y estos a su vez gestionan cada uno un grupo de programadores.</a:t>
            </a:r>
            <a:endParaRPr/>
          </a:p>
          <a:p>
            <a:pPr indent="-342900" lvl="0" marL="342900" rtl="0" algn="l">
              <a:spcBef>
                <a:spcPts val="1000"/>
              </a:spcBef>
              <a:spcAft>
                <a:spcPts val="0"/>
              </a:spcAft>
              <a:buSzPts val="1760"/>
              <a:buChar char="►"/>
            </a:pPr>
            <a:r>
              <a:rPr lang="es-ES" sz="2200"/>
              <a:t>Trata de nutrirse de las mejores características de los equipos anteriores.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grpSp>
        <p:nvGrpSpPr>
          <p:cNvPr id="452" name="Google Shape;452;p37"/>
          <p:cNvGrpSpPr/>
          <p:nvPr/>
        </p:nvGrpSpPr>
        <p:grpSpPr>
          <a:xfrm>
            <a:off x="1246188" y="3302000"/>
            <a:ext cx="5207000" cy="2692400"/>
            <a:chOff x="544" y="2224"/>
            <a:chExt cx="3280" cy="1696"/>
          </a:xfrm>
        </p:grpSpPr>
        <p:sp>
          <p:nvSpPr>
            <p:cNvPr id="453" name="Google Shape;453;p37"/>
            <p:cNvSpPr/>
            <p:nvPr/>
          </p:nvSpPr>
          <p:spPr>
            <a:xfrm>
              <a:off x="2032" y="2224"/>
              <a:ext cx="352" cy="352"/>
            </a:xfrm>
            <a:prstGeom prst="ellipse">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404040"/>
                </a:buClr>
                <a:buSzPts val="1800"/>
                <a:buFont typeface="Noto Sans Symbols"/>
                <a:buNone/>
              </a:pPr>
              <a:r>
                <a:t/>
              </a:r>
              <a:endParaRPr b="0" i="0" sz="1800" u="none" cap="none" strike="noStrike">
                <a:solidFill>
                  <a:schemeClr val="dk1"/>
                </a:solidFill>
                <a:latin typeface="Tahoma"/>
                <a:ea typeface="Tahoma"/>
                <a:cs typeface="Tahoma"/>
                <a:sym typeface="Tahoma"/>
              </a:endParaRPr>
            </a:p>
          </p:txBody>
        </p:sp>
        <p:sp>
          <p:nvSpPr>
            <p:cNvPr id="454" name="Google Shape;454;p37"/>
            <p:cNvSpPr/>
            <p:nvPr/>
          </p:nvSpPr>
          <p:spPr>
            <a:xfrm>
              <a:off x="2944" y="2896"/>
              <a:ext cx="352" cy="352"/>
            </a:xfrm>
            <a:prstGeom prst="ellipse">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404040"/>
                </a:buClr>
                <a:buSzPts val="1800"/>
                <a:buFont typeface="Noto Sans Symbols"/>
                <a:buNone/>
              </a:pPr>
              <a:r>
                <a:t/>
              </a:r>
              <a:endParaRPr b="0" i="0" sz="1800" u="none" cap="none" strike="noStrike">
                <a:solidFill>
                  <a:schemeClr val="dk1"/>
                </a:solidFill>
                <a:latin typeface="Tahoma"/>
                <a:ea typeface="Tahoma"/>
                <a:cs typeface="Tahoma"/>
                <a:sym typeface="Tahoma"/>
              </a:endParaRPr>
            </a:p>
          </p:txBody>
        </p:sp>
        <p:sp>
          <p:nvSpPr>
            <p:cNvPr id="455" name="Google Shape;455;p37"/>
            <p:cNvSpPr/>
            <p:nvPr/>
          </p:nvSpPr>
          <p:spPr>
            <a:xfrm>
              <a:off x="1072" y="2896"/>
              <a:ext cx="352" cy="352"/>
            </a:xfrm>
            <a:prstGeom prst="ellipse">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404040"/>
                </a:buClr>
                <a:buSzPts val="1800"/>
                <a:buFont typeface="Noto Sans Symbols"/>
                <a:buNone/>
              </a:pPr>
              <a:r>
                <a:t/>
              </a:r>
              <a:endParaRPr b="0" i="0" sz="1800" u="none" cap="none" strike="noStrike">
                <a:solidFill>
                  <a:schemeClr val="dk1"/>
                </a:solidFill>
                <a:latin typeface="Tahoma"/>
                <a:ea typeface="Tahoma"/>
                <a:cs typeface="Tahoma"/>
                <a:sym typeface="Tahoma"/>
              </a:endParaRPr>
            </a:p>
          </p:txBody>
        </p:sp>
        <p:cxnSp>
          <p:nvCxnSpPr>
            <p:cNvPr id="456" name="Google Shape;456;p37"/>
            <p:cNvCxnSpPr/>
            <p:nvPr/>
          </p:nvCxnSpPr>
          <p:spPr>
            <a:xfrm flipH="1" rot="10800000">
              <a:off x="1417" y="2510"/>
              <a:ext cx="622" cy="452"/>
            </a:xfrm>
            <a:prstGeom prst="straightConnector1">
              <a:avLst/>
            </a:prstGeom>
            <a:noFill/>
            <a:ln cap="flat" cmpd="sng" w="50800">
              <a:solidFill>
                <a:schemeClr val="dk1"/>
              </a:solidFill>
              <a:prstDash val="solid"/>
              <a:round/>
              <a:headEnd len="sm" w="sm" type="none"/>
              <a:tailEnd len="sm" w="sm" type="none"/>
            </a:ln>
          </p:spPr>
        </p:cxnSp>
        <p:cxnSp>
          <p:nvCxnSpPr>
            <p:cNvPr id="457" name="Google Shape;457;p37"/>
            <p:cNvCxnSpPr/>
            <p:nvPr/>
          </p:nvCxnSpPr>
          <p:spPr>
            <a:xfrm rot="10800000">
              <a:off x="2377" y="2510"/>
              <a:ext cx="622" cy="452"/>
            </a:xfrm>
            <a:prstGeom prst="straightConnector1">
              <a:avLst/>
            </a:prstGeom>
            <a:noFill/>
            <a:ln cap="flat" cmpd="sng" w="50800">
              <a:solidFill>
                <a:schemeClr val="dk1"/>
              </a:solidFill>
              <a:prstDash val="solid"/>
              <a:round/>
              <a:headEnd len="sm" w="sm" type="none"/>
              <a:tailEnd len="sm" w="sm" type="none"/>
            </a:ln>
          </p:spPr>
        </p:cxnSp>
        <p:grpSp>
          <p:nvGrpSpPr>
            <p:cNvPr id="458" name="Google Shape;458;p37"/>
            <p:cNvGrpSpPr/>
            <p:nvPr/>
          </p:nvGrpSpPr>
          <p:grpSpPr>
            <a:xfrm>
              <a:off x="544" y="3216"/>
              <a:ext cx="1408" cy="704"/>
              <a:chOff x="544" y="3216"/>
              <a:chExt cx="1408" cy="704"/>
            </a:xfrm>
          </p:grpSpPr>
          <p:sp>
            <p:nvSpPr>
              <p:cNvPr id="459" name="Google Shape;459;p37"/>
              <p:cNvSpPr/>
              <p:nvPr/>
            </p:nvSpPr>
            <p:spPr>
              <a:xfrm>
                <a:off x="1072" y="3568"/>
                <a:ext cx="352" cy="352"/>
              </a:xfrm>
              <a:prstGeom prst="ellipse">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404040"/>
                  </a:buClr>
                  <a:buSzPts val="1800"/>
                  <a:buFont typeface="Noto Sans Symbols"/>
                  <a:buNone/>
                </a:pPr>
                <a:r>
                  <a:t/>
                </a:r>
                <a:endParaRPr b="0" i="0" sz="1800" u="none" cap="none" strike="noStrike">
                  <a:solidFill>
                    <a:schemeClr val="dk1"/>
                  </a:solidFill>
                  <a:latin typeface="Tahoma"/>
                  <a:ea typeface="Tahoma"/>
                  <a:cs typeface="Tahoma"/>
                  <a:sym typeface="Tahoma"/>
                </a:endParaRPr>
              </a:p>
            </p:txBody>
          </p:sp>
          <p:cxnSp>
            <p:nvCxnSpPr>
              <p:cNvPr id="460" name="Google Shape;460;p37"/>
              <p:cNvCxnSpPr/>
              <p:nvPr/>
            </p:nvCxnSpPr>
            <p:spPr>
              <a:xfrm>
                <a:off x="1248" y="3264"/>
                <a:ext cx="0" cy="288"/>
              </a:xfrm>
              <a:prstGeom prst="straightConnector1">
                <a:avLst/>
              </a:prstGeom>
              <a:noFill/>
              <a:ln cap="flat" cmpd="sng" w="50800">
                <a:solidFill>
                  <a:schemeClr val="dk1"/>
                </a:solidFill>
                <a:prstDash val="solid"/>
                <a:round/>
                <a:headEnd len="sm" w="sm" type="none"/>
                <a:tailEnd len="sm" w="sm" type="none"/>
              </a:ln>
            </p:spPr>
          </p:cxnSp>
          <p:sp>
            <p:nvSpPr>
              <p:cNvPr id="461" name="Google Shape;461;p37"/>
              <p:cNvSpPr/>
              <p:nvPr/>
            </p:nvSpPr>
            <p:spPr>
              <a:xfrm>
                <a:off x="544" y="3568"/>
                <a:ext cx="352" cy="352"/>
              </a:xfrm>
              <a:prstGeom prst="ellipse">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404040"/>
                  </a:buClr>
                  <a:buSzPts val="1800"/>
                  <a:buFont typeface="Noto Sans Symbols"/>
                  <a:buNone/>
                </a:pPr>
                <a:r>
                  <a:t/>
                </a:r>
                <a:endParaRPr b="0" i="0" sz="1800" u="none" cap="none" strike="noStrike">
                  <a:solidFill>
                    <a:schemeClr val="dk1"/>
                  </a:solidFill>
                  <a:latin typeface="Tahoma"/>
                  <a:ea typeface="Tahoma"/>
                  <a:cs typeface="Tahoma"/>
                  <a:sym typeface="Tahoma"/>
                </a:endParaRPr>
              </a:p>
            </p:txBody>
          </p:sp>
          <p:sp>
            <p:nvSpPr>
              <p:cNvPr id="462" name="Google Shape;462;p37"/>
              <p:cNvSpPr/>
              <p:nvPr/>
            </p:nvSpPr>
            <p:spPr>
              <a:xfrm>
                <a:off x="1600" y="3568"/>
                <a:ext cx="352" cy="352"/>
              </a:xfrm>
              <a:prstGeom prst="ellipse">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404040"/>
                  </a:buClr>
                  <a:buSzPts val="1800"/>
                  <a:buFont typeface="Noto Sans Symbols"/>
                  <a:buNone/>
                </a:pPr>
                <a:r>
                  <a:t/>
                </a:r>
                <a:endParaRPr b="0" i="0" sz="1800" u="none" cap="none" strike="noStrike">
                  <a:solidFill>
                    <a:schemeClr val="dk1"/>
                  </a:solidFill>
                  <a:latin typeface="Tahoma"/>
                  <a:ea typeface="Tahoma"/>
                  <a:cs typeface="Tahoma"/>
                  <a:sym typeface="Tahoma"/>
                </a:endParaRPr>
              </a:p>
            </p:txBody>
          </p:sp>
          <p:cxnSp>
            <p:nvCxnSpPr>
              <p:cNvPr id="463" name="Google Shape;463;p37"/>
              <p:cNvCxnSpPr/>
              <p:nvPr/>
            </p:nvCxnSpPr>
            <p:spPr>
              <a:xfrm flipH="1" rot="10800000">
                <a:off x="720" y="3216"/>
                <a:ext cx="384" cy="336"/>
              </a:xfrm>
              <a:prstGeom prst="straightConnector1">
                <a:avLst/>
              </a:prstGeom>
              <a:noFill/>
              <a:ln cap="flat" cmpd="sng" w="50800">
                <a:solidFill>
                  <a:schemeClr val="dk1"/>
                </a:solidFill>
                <a:prstDash val="solid"/>
                <a:round/>
                <a:headEnd len="sm" w="sm" type="none"/>
                <a:tailEnd len="sm" w="sm" type="none"/>
              </a:ln>
            </p:spPr>
          </p:cxnSp>
          <p:cxnSp>
            <p:nvCxnSpPr>
              <p:cNvPr id="464" name="Google Shape;464;p37"/>
              <p:cNvCxnSpPr/>
              <p:nvPr/>
            </p:nvCxnSpPr>
            <p:spPr>
              <a:xfrm rot="10800000">
                <a:off x="1392" y="3216"/>
                <a:ext cx="384" cy="336"/>
              </a:xfrm>
              <a:prstGeom prst="straightConnector1">
                <a:avLst/>
              </a:prstGeom>
              <a:noFill/>
              <a:ln cap="flat" cmpd="sng" w="50800">
                <a:solidFill>
                  <a:schemeClr val="dk1"/>
                </a:solidFill>
                <a:prstDash val="solid"/>
                <a:round/>
                <a:headEnd len="sm" w="sm" type="none"/>
                <a:tailEnd len="sm" w="sm" type="none"/>
              </a:ln>
            </p:spPr>
          </p:cxnSp>
        </p:grpSp>
        <p:grpSp>
          <p:nvGrpSpPr>
            <p:cNvPr id="465" name="Google Shape;465;p37"/>
            <p:cNvGrpSpPr/>
            <p:nvPr/>
          </p:nvGrpSpPr>
          <p:grpSpPr>
            <a:xfrm>
              <a:off x="2416" y="3216"/>
              <a:ext cx="1408" cy="704"/>
              <a:chOff x="2416" y="3216"/>
              <a:chExt cx="1408" cy="704"/>
            </a:xfrm>
          </p:grpSpPr>
          <p:sp>
            <p:nvSpPr>
              <p:cNvPr id="466" name="Google Shape;466;p37"/>
              <p:cNvSpPr/>
              <p:nvPr/>
            </p:nvSpPr>
            <p:spPr>
              <a:xfrm>
                <a:off x="2944" y="3568"/>
                <a:ext cx="352" cy="352"/>
              </a:xfrm>
              <a:prstGeom prst="ellipse">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404040"/>
                  </a:buClr>
                  <a:buSzPts val="1800"/>
                  <a:buFont typeface="Noto Sans Symbols"/>
                  <a:buNone/>
                </a:pPr>
                <a:r>
                  <a:t/>
                </a:r>
                <a:endParaRPr b="0" i="0" sz="1800" u="none" cap="none" strike="noStrike">
                  <a:solidFill>
                    <a:schemeClr val="dk1"/>
                  </a:solidFill>
                  <a:latin typeface="Tahoma"/>
                  <a:ea typeface="Tahoma"/>
                  <a:cs typeface="Tahoma"/>
                  <a:sym typeface="Tahoma"/>
                </a:endParaRPr>
              </a:p>
            </p:txBody>
          </p:sp>
          <p:cxnSp>
            <p:nvCxnSpPr>
              <p:cNvPr id="467" name="Google Shape;467;p37"/>
              <p:cNvCxnSpPr/>
              <p:nvPr/>
            </p:nvCxnSpPr>
            <p:spPr>
              <a:xfrm>
                <a:off x="3120" y="3264"/>
                <a:ext cx="0" cy="288"/>
              </a:xfrm>
              <a:prstGeom prst="straightConnector1">
                <a:avLst/>
              </a:prstGeom>
              <a:noFill/>
              <a:ln cap="flat" cmpd="sng" w="50800">
                <a:solidFill>
                  <a:schemeClr val="dk1"/>
                </a:solidFill>
                <a:prstDash val="solid"/>
                <a:round/>
                <a:headEnd len="sm" w="sm" type="none"/>
                <a:tailEnd len="sm" w="sm" type="none"/>
              </a:ln>
            </p:spPr>
          </p:cxnSp>
          <p:sp>
            <p:nvSpPr>
              <p:cNvPr id="468" name="Google Shape;468;p37"/>
              <p:cNvSpPr/>
              <p:nvPr/>
            </p:nvSpPr>
            <p:spPr>
              <a:xfrm>
                <a:off x="2416" y="3568"/>
                <a:ext cx="352" cy="352"/>
              </a:xfrm>
              <a:prstGeom prst="ellipse">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404040"/>
                  </a:buClr>
                  <a:buSzPts val="1800"/>
                  <a:buFont typeface="Noto Sans Symbols"/>
                  <a:buNone/>
                </a:pPr>
                <a:r>
                  <a:t/>
                </a:r>
                <a:endParaRPr b="0" i="0" sz="1800" u="none" cap="none" strike="noStrike">
                  <a:solidFill>
                    <a:schemeClr val="dk1"/>
                  </a:solidFill>
                  <a:latin typeface="Tahoma"/>
                  <a:ea typeface="Tahoma"/>
                  <a:cs typeface="Tahoma"/>
                  <a:sym typeface="Tahoma"/>
                </a:endParaRPr>
              </a:p>
            </p:txBody>
          </p:sp>
          <p:sp>
            <p:nvSpPr>
              <p:cNvPr id="469" name="Google Shape;469;p37"/>
              <p:cNvSpPr/>
              <p:nvPr/>
            </p:nvSpPr>
            <p:spPr>
              <a:xfrm>
                <a:off x="3472" y="3568"/>
                <a:ext cx="352" cy="352"/>
              </a:xfrm>
              <a:prstGeom prst="ellipse">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404040"/>
                  </a:buClr>
                  <a:buSzPts val="1800"/>
                  <a:buFont typeface="Noto Sans Symbols"/>
                  <a:buNone/>
                </a:pPr>
                <a:r>
                  <a:t/>
                </a:r>
                <a:endParaRPr b="0" i="0" sz="1800" u="none" cap="none" strike="noStrike">
                  <a:solidFill>
                    <a:schemeClr val="dk1"/>
                  </a:solidFill>
                  <a:latin typeface="Tahoma"/>
                  <a:ea typeface="Tahoma"/>
                  <a:cs typeface="Tahoma"/>
                  <a:sym typeface="Tahoma"/>
                </a:endParaRPr>
              </a:p>
            </p:txBody>
          </p:sp>
          <p:cxnSp>
            <p:nvCxnSpPr>
              <p:cNvPr id="470" name="Google Shape;470;p37"/>
              <p:cNvCxnSpPr/>
              <p:nvPr/>
            </p:nvCxnSpPr>
            <p:spPr>
              <a:xfrm flipH="1" rot="10800000">
                <a:off x="2592" y="3216"/>
                <a:ext cx="384" cy="336"/>
              </a:xfrm>
              <a:prstGeom prst="straightConnector1">
                <a:avLst/>
              </a:prstGeom>
              <a:noFill/>
              <a:ln cap="flat" cmpd="sng" w="50800">
                <a:solidFill>
                  <a:schemeClr val="dk1"/>
                </a:solidFill>
                <a:prstDash val="solid"/>
                <a:round/>
                <a:headEnd len="sm" w="sm" type="none"/>
                <a:tailEnd len="sm" w="sm" type="none"/>
              </a:ln>
            </p:spPr>
          </p:cxnSp>
          <p:cxnSp>
            <p:nvCxnSpPr>
              <p:cNvPr id="471" name="Google Shape;471;p37"/>
              <p:cNvCxnSpPr/>
              <p:nvPr/>
            </p:nvCxnSpPr>
            <p:spPr>
              <a:xfrm rot="10800000">
                <a:off x="3264" y="3216"/>
                <a:ext cx="384" cy="336"/>
              </a:xfrm>
              <a:prstGeom prst="straightConnector1">
                <a:avLst/>
              </a:prstGeom>
              <a:noFill/>
              <a:ln cap="flat" cmpd="sng" w="50800">
                <a:solidFill>
                  <a:schemeClr val="dk1"/>
                </a:solidFill>
                <a:prstDash val="solid"/>
                <a:round/>
                <a:headEnd len="sm" w="sm" type="none"/>
                <a:tailEnd len="sm" w="sm" type="none"/>
              </a:ln>
            </p:spPr>
          </p:cxnSp>
        </p:grpSp>
      </p:grpSp>
      <p:sp>
        <p:nvSpPr>
          <p:cNvPr id="472" name="Google Shape;472;p37"/>
          <p:cNvSpPr/>
          <p:nvPr/>
        </p:nvSpPr>
        <p:spPr>
          <a:xfrm>
            <a:off x="4419600" y="3124200"/>
            <a:ext cx="3581400" cy="45720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Clr>
                <a:schemeClr val="dk1"/>
              </a:buClr>
              <a:buSzPts val="2400"/>
              <a:buFont typeface="Noto Sans Symbols"/>
              <a:buNone/>
            </a:pPr>
            <a:r>
              <a:rPr b="0" i="0" lang="es-ES" sz="2400" u="none" cap="none" strike="noStrike">
                <a:solidFill>
                  <a:schemeClr val="dk1"/>
                </a:solidFill>
                <a:latin typeface="Times New Roman"/>
                <a:ea typeface="Times New Roman"/>
                <a:cs typeface="Times New Roman"/>
                <a:sym typeface="Times New Roman"/>
              </a:rPr>
              <a:t>Líder del Proyecto</a:t>
            </a:r>
            <a:endParaRPr/>
          </a:p>
        </p:txBody>
      </p:sp>
      <p:sp>
        <p:nvSpPr>
          <p:cNvPr id="473" name="Google Shape;473;p37"/>
          <p:cNvSpPr/>
          <p:nvPr/>
        </p:nvSpPr>
        <p:spPr>
          <a:xfrm>
            <a:off x="5792788" y="4343400"/>
            <a:ext cx="2438400" cy="82232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Clr>
                <a:schemeClr val="dk1"/>
              </a:buClr>
              <a:buSzPts val="2400"/>
              <a:buFont typeface="Noto Sans Symbols"/>
              <a:buNone/>
            </a:pPr>
            <a:r>
              <a:rPr b="0" i="0" lang="es-ES" sz="2400" u="none" cap="none" strike="noStrike">
                <a:solidFill>
                  <a:schemeClr val="dk1"/>
                </a:solidFill>
                <a:latin typeface="Times New Roman"/>
                <a:ea typeface="Times New Roman"/>
                <a:cs typeface="Times New Roman"/>
                <a:sym typeface="Times New Roman"/>
              </a:rPr>
              <a:t>Programador Experto</a:t>
            </a:r>
            <a:endParaRPr/>
          </a:p>
        </p:txBody>
      </p:sp>
      <p:sp>
        <p:nvSpPr>
          <p:cNvPr id="474" name="Google Shape;474;p37"/>
          <p:cNvSpPr/>
          <p:nvPr/>
        </p:nvSpPr>
        <p:spPr>
          <a:xfrm>
            <a:off x="6629400" y="5410200"/>
            <a:ext cx="2362200" cy="45720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Clr>
                <a:schemeClr val="dk1"/>
              </a:buClr>
              <a:buSzPts val="2400"/>
              <a:buFont typeface="Noto Sans Symbols"/>
              <a:buNone/>
            </a:pPr>
            <a:r>
              <a:rPr b="0" i="0" lang="es-ES" sz="2400" u="none" cap="none" strike="noStrike">
                <a:solidFill>
                  <a:schemeClr val="dk1"/>
                </a:solidFill>
                <a:latin typeface="Times New Roman"/>
                <a:ea typeface="Times New Roman"/>
                <a:cs typeface="Times New Roman"/>
                <a:sym typeface="Times New Roman"/>
              </a:rPr>
              <a:t>Programador</a:t>
            </a:r>
            <a:endParaRPr/>
          </a:p>
        </p:txBody>
      </p:sp>
      <p:sp>
        <p:nvSpPr>
          <p:cNvPr id="475" name="Google Shape;475;p37"/>
          <p:cNvSpPr txBox="1"/>
          <p:nvPr>
            <p:ph type="title"/>
          </p:nvPr>
        </p:nvSpPr>
        <p:spPr>
          <a:xfrm>
            <a:off x="762000" y="228600"/>
            <a:ext cx="8382000" cy="11430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s-ES"/>
              <a:t>Equipo Controlado-descentralizado</a:t>
            </a:r>
            <a:br>
              <a:rPr lang="es-ES" sz="4000"/>
            </a:br>
            <a:r>
              <a:rPr lang="es-ES"/>
              <a:t>Estructura de Dirección</a:t>
            </a:r>
            <a:endParaRPr/>
          </a:p>
        </p:txBody>
      </p:sp>
      <p:sp>
        <p:nvSpPr>
          <p:cNvPr id="476" name="Google Shape;476;p37"/>
          <p:cNvSpPr txBox="1"/>
          <p:nvPr>
            <p:ph idx="1" type="body"/>
          </p:nvPr>
        </p:nvSpPr>
        <p:spPr>
          <a:xfrm>
            <a:off x="990600" y="1815638"/>
            <a:ext cx="6858000"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760"/>
              <a:buNone/>
            </a:pPr>
            <a:r>
              <a:rPr lang="es-ES" sz="2200"/>
              <a:t>La responsabilidad es del líder y los programadores expertos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38"/>
          <p:cNvSpPr txBox="1"/>
          <p:nvPr>
            <p:ph type="title"/>
          </p:nvPr>
        </p:nvSpPr>
        <p:spPr>
          <a:xfrm>
            <a:off x="733425" y="341313"/>
            <a:ext cx="8231188" cy="1143000"/>
          </a:xfrm>
          <a:prstGeom prst="rect">
            <a:avLst/>
          </a:prstGeom>
          <a:noFill/>
          <a:ln>
            <a:noFill/>
          </a:ln>
        </p:spPr>
        <p:txBody>
          <a:bodyPr anchorCtr="0" anchor="t" bIns="46025" lIns="92075" spcFirstLastPara="1" rIns="92075" wrap="square" tIns="46025">
            <a:normAutofit fontScale="90000"/>
          </a:bodyPr>
          <a:lstStyle/>
          <a:p>
            <a:pPr indent="0" lvl="0" marL="0" rtl="0" algn="l">
              <a:spcBef>
                <a:spcPts val="0"/>
              </a:spcBef>
              <a:spcAft>
                <a:spcPts val="0"/>
              </a:spcAft>
              <a:buClr>
                <a:schemeClr val="accent1"/>
              </a:buClr>
              <a:buSzPct val="100000"/>
              <a:buFont typeface="Trebuchet MS"/>
              <a:buNone/>
            </a:pPr>
            <a:r>
              <a:rPr lang="es-ES"/>
              <a:t>Equipo Controlado Descentralizado</a:t>
            </a:r>
            <a:br>
              <a:rPr lang="es-ES"/>
            </a:br>
            <a:r>
              <a:rPr lang="es-ES"/>
              <a:t>Sistema de Comunicación</a:t>
            </a:r>
            <a:endParaRPr/>
          </a:p>
        </p:txBody>
      </p:sp>
      <p:sp>
        <p:nvSpPr>
          <p:cNvPr id="482" name="Google Shape;482;p38"/>
          <p:cNvSpPr txBox="1"/>
          <p:nvPr>
            <p:ph idx="1" type="body"/>
          </p:nvPr>
        </p:nvSpPr>
        <p:spPr>
          <a:xfrm>
            <a:off x="1066800" y="1844824"/>
            <a:ext cx="6807200" cy="4114800"/>
          </a:xfrm>
          <a:prstGeom prst="rect">
            <a:avLst/>
          </a:prstGeom>
          <a:noFill/>
          <a:ln>
            <a:noFill/>
          </a:ln>
        </p:spPr>
        <p:txBody>
          <a:bodyPr anchorCtr="0" anchor="t" bIns="46025" lIns="92075" spcFirstLastPara="1" rIns="92075" wrap="square" tIns="46025">
            <a:normAutofit/>
          </a:bodyPr>
          <a:lstStyle/>
          <a:p>
            <a:pPr indent="0" lvl="0" marL="0" rtl="0" algn="l">
              <a:spcBef>
                <a:spcPts val="0"/>
              </a:spcBef>
              <a:spcAft>
                <a:spcPts val="0"/>
              </a:spcAft>
              <a:buSzPts val="1760"/>
              <a:buNone/>
            </a:pPr>
            <a:r>
              <a:rPr lang="es-ES" sz="2200"/>
              <a:t>Los grupos formados por personas a un mismo nivel y sus superiores se comunican de forma descentralizada</a:t>
            </a:r>
            <a:endParaRPr/>
          </a:p>
        </p:txBody>
      </p:sp>
      <p:sp>
        <p:nvSpPr>
          <p:cNvPr id="483" name="Google Shape;483;p38"/>
          <p:cNvSpPr/>
          <p:nvPr/>
        </p:nvSpPr>
        <p:spPr>
          <a:xfrm>
            <a:off x="5588000" y="2921000"/>
            <a:ext cx="558800" cy="558800"/>
          </a:xfrm>
          <a:prstGeom prst="ellipse">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404040"/>
              </a:buClr>
              <a:buSzPts val="1800"/>
              <a:buFont typeface="Noto Sans Symbols"/>
              <a:buNone/>
            </a:pPr>
            <a:r>
              <a:t/>
            </a:r>
            <a:endParaRPr b="0" i="0" sz="1800" u="none" cap="none" strike="noStrike">
              <a:solidFill>
                <a:schemeClr val="dk1"/>
              </a:solidFill>
              <a:latin typeface="Tahoma"/>
              <a:ea typeface="Tahoma"/>
              <a:cs typeface="Tahoma"/>
              <a:sym typeface="Tahoma"/>
            </a:endParaRPr>
          </a:p>
        </p:txBody>
      </p:sp>
      <p:sp>
        <p:nvSpPr>
          <p:cNvPr id="484" name="Google Shape;484;p38"/>
          <p:cNvSpPr/>
          <p:nvPr/>
        </p:nvSpPr>
        <p:spPr>
          <a:xfrm>
            <a:off x="7035800" y="3987800"/>
            <a:ext cx="558800" cy="558800"/>
          </a:xfrm>
          <a:prstGeom prst="ellipse">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404040"/>
              </a:buClr>
              <a:buSzPts val="1800"/>
              <a:buFont typeface="Noto Sans Symbols"/>
              <a:buNone/>
            </a:pPr>
            <a:r>
              <a:t/>
            </a:r>
            <a:endParaRPr b="0" i="0" sz="1800" u="none" cap="none" strike="noStrike">
              <a:solidFill>
                <a:schemeClr val="dk1"/>
              </a:solidFill>
              <a:latin typeface="Tahoma"/>
              <a:ea typeface="Tahoma"/>
              <a:cs typeface="Tahoma"/>
              <a:sym typeface="Tahoma"/>
            </a:endParaRPr>
          </a:p>
        </p:txBody>
      </p:sp>
      <p:sp>
        <p:nvSpPr>
          <p:cNvPr id="485" name="Google Shape;485;p38"/>
          <p:cNvSpPr/>
          <p:nvPr/>
        </p:nvSpPr>
        <p:spPr>
          <a:xfrm>
            <a:off x="4064000" y="3987800"/>
            <a:ext cx="558800" cy="558800"/>
          </a:xfrm>
          <a:prstGeom prst="ellipse">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404040"/>
              </a:buClr>
              <a:buSzPts val="1800"/>
              <a:buFont typeface="Noto Sans Symbols"/>
              <a:buNone/>
            </a:pPr>
            <a:r>
              <a:t/>
            </a:r>
            <a:endParaRPr b="0" i="0" sz="1800" u="none" cap="none" strike="noStrike">
              <a:solidFill>
                <a:schemeClr val="dk1"/>
              </a:solidFill>
              <a:latin typeface="Tahoma"/>
              <a:ea typeface="Tahoma"/>
              <a:cs typeface="Tahoma"/>
              <a:sym typeface="Tahoma"/>
            </a:endParaRPr>
          </a:p>
        </p:txBody>
      </p:sp>
      <p:cxnSp>
        <p:nvCxnSpPr>
          <p:cNvPr id="486" name="Google Shape;486;p38"/>
          <p:cNvCxnSpPr/>
          <p:nvPr/>
        </p:nvCxnSpPr>
        <p:spPr>
          <a:xfrm flipH="1" rot="10800000">
            <a:off x="4611688" y="3375025"/>
            <a:ext cx="987425" cy="717550"/>
          </a:xfrm>
          <a:prstGeom prst="straightConnector1">
            <a:avLst/>
          </a:prstGeom>
          <a:noFill/>
          <a:ln cap="flat" cmpd="sng" w="50800">
            <a:solidFill>
              <a:schemeClr val="dk1"/>
            </a:solidFill>
            <a:prstDash val="solid"/>
            <a:round/>
            <a:headEnd len="med" w="med" type="stealth"/>
            <a:tailEnd len="med" w="med" type="stealth"/>
          </a:ln>
        </p:spPr>
      </p:cxnSp>
      <p:cxnSp>
        <p:nvCxnSpPr>
          <p:cNvPr id="487" name="Google Shape;487;p38"/>
          <p:cNvCxnSpPr/>
          <p:nvPr/>
        </p:nvCxnSpPr>
        <p:spPr>
          <a:xfrm rot="10800000">
            <a:off x="6135688" y="3375025"/>
            <a:ext cx="987425" cy="717550"/>
          </a:xfrm>
          <a:prstGeom prst="straightConnector1">
            <a:avLst/>
          </a:prstGeom>
          <a:noFill/>
          <a:ln cap="flat" cmpd="sng" w="50800">
            <a:solidFill>
              <a:schemeClr val="dk1"/>
            </a:solidFill>
            <a:prstDash val="solid"/>
            <a:round/>
            <a:headEnd len="med" w="med" type="stealth"/>
            <a:tailEnd len="med" w="med" type="stealth"/>
          </a:ln>
        </p:spPr>
      </p:cxnSp>
      <p:sp>
        <p:nvSpPr>
          <p:cNvPr id="488" name="Google Shape;488;p38"/>
          <p:cNvSpPr/>
          <p:nvPr/>
        </p:nvSpPr>
        <p:spPr>
          <a:xfrm>
            <a:off x="4064000" y="5054600"/>
            <a:ext cx="558800" cy="558800"/>
          </a:xfrm>
          <a:prstGeom prst="ellipse">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404040"/>
              </a:buClr>
              <a:buSzPts val="1800"/>
              <a:buFont typeface="Noto Sans Symbols"/>
              <a:buNone/>
            </a:pPr>
            <a:r>
              <a:t/>
            </a:r>
            <a:endParaRPr b="0" i="0" sz="1800" u="none" cap="none" strike="noStrike">
              <a:solidFill>
                <a:schemeClr val="dk1"/>
              </a:solidFill>
              <a:latin typeface="Tahoma"/>
              <a:ea typeface="Tahoma"/>
              <a:cs typeface="Tahoma"/>
              <a:sym typeface="Tahoma"/>
            </a:endParaRPr>
          </a:p>
        </p:txBody>
      </p:sp>
      <p:cxnSp>
        <p:nvCxnSpPr>
          <p:cNvPr id="489" name="Google Shape;489;p38"/>
          <p:cNvCxnSpPr/>
          <p:nvPr/>
        </p:nvCxnSpPr>
        <p:spPr>
          <a:xfrm>
            <a:off x="4343400" y="4572000"/>
            <a:ext cx="0" cy="457200"/>
          </a:xfrm>
          <a:prstGeom prst="straightConnector1">
            <a:avLst/>
          </a:prstGeom>
          <a:noFill/>
          <a:ln cap="flat" cmpd="sng" w="50800">
            <a:solidFill>
              <a:schemeClr val="dk1"/>
            </a:solidFill>
            <a:prstDash val="solid"/>
            <a:round/>
            <a:headEnd len="med" w="med" type="stealth"/>
            <a:tailEnd len="med" w="med" type="stealth"/>
          </a:ln>
        </p:spPr>
      </p:cxnSp>
      <p:sp>
        <p:nvSpPr>
          <p:cNvPr id="490" name="Google Shape;490;p38"/>
          <p:cNvSpPr/>
          <p:nvPr/>
        </p:nvSpPr>
        <p:spPr>
          <a:xfrm>
            <a:off x="3225800" y="5054600"/>
            <a:ext cx="558800" cy="558800"/>
          </a:xfrm>
          <a:prstGeom prst="ellipse">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404040"/>
              </a:buClr>
              <a:buSzPts val="1800"/>
              <a:buFont typeface="Noto Sans Symbols"/>
              <a:buNone/>
            </a:pPr>
            <a:r>
              <a:t/>
            </a:r>
            <a:endParaRPr b="0" i="0" sz="1800" u="none" cap="none" strike="noStrike">
              <a:solidFill>
                <a:schemeClr val="dk1"/>
              </a:solidFill>
              <a:latin typeface="Tahoma"/>
              <a:ea typeface="Tahoma"/>
              <a:cs typeface="Tahoma"/>
              <a:sym typeface="Tahoma"/>
            </a:endParaRPr>
          </a:p>
        </p:txBody>
      </p:sp>
      <p:sp>
        <p:nvSpPr>
          <p:cNvPr id="491" name="Google Shape;491;p38"/>
          <p:cNvSpPr/>
          <p:nvPr/>
        </p:nvSpPr>
        <p:spPr>
          <a:xfrm>
            <a:off x="4902200" y="5054600"/>
            <a:ext cx="558800" cy="558800"/>
          </a:xfrm>
          <a:prstGeom prst="ellipse">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404040"/>
              </a:buClr>
              <a:buSzPts val="1800"/>
              <a:buFont typeface="Noto Sans Symbols"/>
              <a:buNone/>
            </a:pPr>
            <a:r>
              <a:t/>
            </a:r>
            <a:endParaRPr b="0" i="0" sz="1800" u="none" cap="none" strike="noStrike">
              <a:solidFill>
                <a:schemeClr val="dk1"/>
              </a:solidFill>
              <a:latin typeface="Tahoma"/>
              <a:ea typeface="Tahoma"/>
              <a:cs typeface="Tahoma"/>
              <a:sym typeface="Tahoma"/>
            </a:endParaRPr>
          </a:p>
        </p:txBody>
      </p:sp>
      <p:cxnSp>
        <p:nvCxnSpPr>
          <p:cNvPr id="492" name="Google Shape;492;p38"/>
          <p:cNvCxnSpPr/>
          <p:nvPr/>
        </p:nvCxnSpPr>
        <p:spPr>
          <a:xfrm flipH="1" rot="10800000">
            <a:off x="3505200" y="4495800"/>
            <a:ext cx="609600" cy="533400"/>
          </a:xfrm>
          <a:prstGeom prst="straightConnector1">
            <a:avLst/>
          </a:prstGeom>
          <a:noFill/>
          <a:ln cap="flat" cmpd="sng" w="50800">
            <a:solidFill>
              <a:schemeClr val="dk1"/>
            </a:solidFill>
            <a:prstDash val="solid"/>
            <a:round/>
            <a:headEnd len="med" w="med" type="stealth"/>
            <a:tailEnd len="med" w="med" type="stealth"/>
          </a:ln>
        </p:spPr>
      </p:cxnSp>
      <p:cxnSp>
        <p:nvCxnSpPr>
          <p:cNvPr id="493" name="Google Shape;493;p38"/>
          <p:cNvCxnSpPr/>
          <p:nvPr/>
        </p:nvCxnSpPr>
        <p:spPr>
          <a:xfrm rot="10800000">
            <a:off x="4572000" y="4495800"/>
            <a:ext cx="609600" cy="533400"/>
          </a:xfrm>
          <a:prstGeom prst="straightConnector1">
            <a:avLst/>
          </a:prstGeom>
          <a:noFill/>
          <a:ln cap="flat" cmpd="sng" w="50800">
            <a:solidFill>
              <a:schemeClr val="dk1"/>
            </a:solidFill>
            <a:prstDash val="solid"/>
            <a:round/>
            <a:headEnd len="med" w="med" type="stealth"/>
            <a:tailEnd len="med" w="med" type="stealth"/>
          </a:ln>
        </p:spPr>
      </p:cxnSp>
      <p:sp>
        <p:nvSpPr>
          <p:cNvPr id="494" name="Google Shape;494;p38"/>
          <p:cNvSpPr/>
          <p:nvPr/>
        </p:nvSpPr>
        <p:spPr>
          <a:xfrm>
            <a:off x="7035800" y="5054600"/>
            <a:ext cx="558800" cy="558800"/>
          </a:xfrm>
          <a:prstGeom prst="ellipse">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404040"/>
              </a:buClr>
              <a:buSzPts val="1800"/>
              <a:buFont typeface="Noto Sans Symbols"/>
              <a:buNone/>
            </a:pPr>
            <a:r>
              <a:t/>
            </a:r>
            <a:endParaRPr b="0" i="0" sz="1800" u="none" cap="none" strike="noStrike">
              <a:solidFill>
                <a:schemeClr val="dk1"/>
              </a:solidFill>
              <a:latin typeface="Tahoma"/>
              <a:ea typeface="Tahoma"/>
              <a:cs typeface="Tahoma"/>
              <a:sym typeface="Tahoma"/>
            </a:endParaRPr>
          </a:p>
        </p:txBody>
      </p:sp>
      <p:cxnSp>
        <p:nvCxnSpPr>
          <p:cNvPr id="495" name="Google Shape;495;p38"/>
          <p:cNvCxnSpPr/>
          <p:nvPr/>
        </p:nvCxnSpPr>
        <p:spPr>
          <a:xfrm>
            <a:off x="7315200" y="4572000"/>
            <a:ext cx="0" cy="457200"/>
          </a:xfrm>
          <a:prstGeom prst="straightConnector1">
            <a:avLst/>
          </a:prstGeom>
          <a:noFill/>
          <a:ln cap="flat" cmpd="sng" w="50800">
            <a:solidFill>
              <a:schemeClr val="dk1"/>
            </a:solidFill>
            <a:prstDash val="solid"/>
            <a:round/>
            <a:headEnd len="med" w="med" type="stealth"/>
            <a:tailEnd len="med" w="med" type="stealth"/>
          </a:ln>
        </p:spPr>
      </p:cxnSp>
      <p:sp>
        <p:nvSpPr>
          <p:cNvPr id="496" name="Google Shape;496;p38"/>
          <p:cNvSpPr/>
          <p:nvPr/>
        </p:nvSpPr>
        <p:spPr>
          <a:xfrm>
            <a:off x="6197600" y="5054600"/>
            <a:ext cx="558800" cy="558800"/>
          </a:xfrm>
          <a:prstGeom prst="ellipse">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404040"/>
              </a:buClr>
              <a:buSzPts val="1800"/>
              <a:buFont typeface="Noto Sans Symbols"/>
              <a:buNone/>
            </a:pPr>
            <a:r>
              <a:t/>
            </a:r>
            <a:endParaRPr b="0" i="0" sz="1800" u="none" cap="none" strike="noStrike">
              <a:solidFill>
                <a:schemeClr val="dk1"/>
              </a:solidFill>
              <a:latin typeface="Tahoma"/>
              <a:ea typeface="Tahoma"/>
              <a:cs typeface="Tahoma"/>
              <a:sym typeface="Tahoma"/>
            </a:endParaRPr>
          </a:p>
        </p:txBody>
      </p:sp>
      <p:sp>
        <p:nvSpPr>
          <p:cNvPr id="497" name="Google Shape;497;p38"/>
          <p:cNvSpPr/>
          <p:nvPr/>
        </p:nvSpPr>
        <p:spPr>
          <a:xfrm>
            <a:off x="7874000" y="5054600"/>
            <a:ext cx="558800" cy="558800"/>
          </a:xfrm>
          <a:prstGeom prst="ellipse">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404040"/>
              </a:buClr>
              <a:buSzPts val="1800"/>
              <a:buFont typeface="Noto Sans Symbols"/>
              <a:buNone/>
            </a:pPr>
            <a:r>
              <a:t/>
            </a:r>
            <a:endParaRPr b="0" i="0" sz="1800" u="none" cap="none" strike="noStrike">
              <a:solidFill>
                <a:schemeClr val="dk1"/>
              </a:solidFill>
              <a:latin typeface="Tahoma"/>
              <a:ea typeface="Tahoma"/>
              <a:cs typeface="Tahoma"/>
              <a:sym typeface="Tahoma"/>
            </a:endParaRPr>
          </a:p>
        </p:txBody>
      </p:sp>
      <p:cxnSp>
        <p:nvCxnSpPr>
          <p:cNvPr id="498" name="Google Shape;498;p38"/>
          <p:cNvCxnSpPr/>
          <p:nvPr/>
        </p:nvCxnSpPr>
        <p:spPr>
          <a:xfrm flipH="1" rot="10800000">
            <a:off x="6477000" y="4495800"/>
            <a:ext cx="609600" cy="533400"/>
          </a:xfrm>
          <a:prstGeom prst="straightConnector1">
            <a:avLst/>
          </a:prstGeom>
          <a:noFill/>
          <a:ln cap="flat" cmpd="sng" w="50800">
            <a:solidFill>
              <a:schemeClr val="dk1"/>
            </a:solidFill>
            <a:prstDash val="solid"/>
            <a:round/>
            <a:headEnd len="med" w="med" type="stealth"/>
            <a:tailEnd len="med" w="med" type="stealth"/>
          </a:ln>
        </p:spPr>
      </p:cxnSp>
      <p:cxnSp>
        <p:nvCxnSpPr>
          <p:cNvPr id="499" name="Google Shape;499;p38"/>
          <p:cNvCxnSpPr/>
          <p:nvPr/>
        </p:nvCxnSpPr>
        <p:spPr>
          <a:xfrm rot="10800000">
            <a:off x="7543800" y="4495800"/>
            <a:ext cx="609600" cy="533400"/>
          </a:xfrm>
          <a:prstGeom prst="straightConnector1">
            <a:avLst/>
          </a:prstGeom>
          <a:noFill/>
          <a:ln cap="flat" cmpd="sng" w="50800">
            <a:solidFill>
              <a:schemeClr val="dk1"/>
            </a:solidFill>
            <a:prstDash val="solid"/>
            <a:round/>
            <a:headEnd len="med" w="med" type="stealth"/>
            <a:tailEnd len="med" w="med" type="stealth"/>
          </a:ln>
        </p:spPr>
      </p:cxnSp>
      <p:grpSp>
        <p:nvGrpSpPr>
          <p:cNvPr id="500" name="Google Shape;500;p38"/>
          <p:cNvGrpSpPr/>
          <p:nvPr/>
        </p:nvGrpSpPr>
        <p:grpSpPr>
          <a:xfrm>
            <a:off x="3354388" y="5603875"/>
            <a:ext cx="1981200" cy="722313"/>
            <a:chOff x="2113" y="3530"/>
            <a:chExt cx="1248" cy="455"/>
          </a:xfrm>
        </p:grpSpPr>
        <p:sp>
          <p:nvSpPr>
            <p:cNvPr id="501" name="Google Shape;501;p38"/>
            <p:cNvSpPr/>
            <p:nvPr/>
          </p:nvSpPr>
          <p:spPr>
            <a:xfrm>
              <a:off x="2113" y="3530"/>
              <a:ext cx="1248" cy="455"/>
            </a:xfrm>
            <a:custGeom>
              <a:rect b="b" l="l" r="r" t="t"/>
              <a:pathLst>
                <a:path extrusionOk="0" fill="none" h="22748" w="43200">
                  <a:moveTo>
                    <a:pt x="43200" y="1148"/>
                  </a:moveTo>
                  <a:cubicBezTo>
                    <a:pt x="43200" y="13077"/>
                    <a:pt x="33529" y="22748"/>
                    <a:pt x="21600" y="22748"/>
                  </a:cubicBezTo>
                  <a:cubicBezTo>
                    <a:pt x="9670" y="22748"/>
                    <a:pt x="0" y="13077"/>
                    <a:pt x="0" y="1148"/>
                  </a:cubicBezTo>
                  <a:cubicBezTo>
                    <a:pt x="-1" y="765"/>
                    <a:pt x="10" y="382"/>
                    <a:pt x="30" y="-1"/>
                  </a:cubicBezTo>
                </a:path>
                <a:path extrusionOk="0" h="22748" w="43200">
                  <a:moveTo>
                    <a:pt x="43200" y="1148"/>
                  </a:moveTo>
                  <a:cubicBezTo>
                    <a:pt x="43200" y="13077"/>
                    <a:pt x="33529" y="22748"/>
                    <a:pt x="21600" y="22748"/>
                  </a:cubicBezTo>
                  <a:cubicBezTo>
                    <a:pt x="9670" y="22748"/>
                    <a:pt x="0" y="13077"/>
                    <a:pt x="0" y="1148"/>
                  </a:cubicBezTo>
                  <a:cubicBezTo>
                    <a:pt x="-1" y="765"/>
                    <a:pt x="10" y="382"/>
                    <a:pt x="30" y="-1"/>
                  </a:cubicBezTo>
                  <a:lnTo>
                    <a:pt x="21600" y="1148"/>
                  </a:lnTo>
                  <a:lnTo>
                    <a:pt x="43200" y="1148"/>
                  </a:lnTo>
                  <a:close/>
                </a:path>
              </a:pathLst>
            </a:custGeom>
            <a:noFill/>
            <a:ln cap="rnd"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02" name="Google Shape;502;p38"/>
            <p:cNvSpPr/>
            <p:nvPr/>
          </p:nvSpPr>
          <p:spPr>
            <a:xfrm>
              <a:off x="2305" y="3530"/>
              <a:ext cx="336" cy="311"/>
            </a:xfrm>
            <a:custGeom>
              <a:rect b="b" l="l" r="r" t="t"/>
              <a:pathLst>
                <a:path extrusionOk="0" fill="none" h="22768" w="43200">
                  <a:moveTo>
                    <a:pt x="43199" y="1095"/>
                  </a:moveTo>
                  <a:cubicBezTo>
                    <a:pt x="43199" y="1119"/>
                    <a:pt x="43200" y="1143"/>
                    <a:pt x="43200" y="1168"/>
                  </a:cubicBezTo>
                  <a:cubicBezTo>
                    <a:pt x="43200" y="13097"/>
                    <a:pt x="33529" y="22768"/>
                    <a:pt x="21600" y="22768"/>
                  </a:cubicBezTo>
                  <a:cubicBezTo>
                    <a:pt x="9670" y="22768"/>
                    <a:pt x="0" y="13097"/>
                    <a:pt x="0" y="1168"/>
                  </a:cubicBezTo>
                  <a:cubicBezTo>
                    <a:pt x="-1" y="778"/>
                    <a:pt x="10" y="388"/>
                    <a:pt x="31" y="-1"/>
                  </a:cubicBezTo>
                </a:path>
                <a:path extrusionOk="0" h="22768" w="43200">
                  <a:moveTo>
                    <a:pt x="43199" y="1095"/>
                  </a:moveTo>
                  <a:cubicBezTo>
                    <a:pt x="43199" y="1119"/>
                    <a:pt x="43200" y="1143"/>
                    <a:pt x="43200" y="1168"/>
                  </a:cubicBezTo>
                  <a:cubicBezTo>
                    <a:pt x="43200" y="13097"/>
                    <a:pt x="33529" y="22768"/>
                    <a:pt x="21600" y="22768"/>
                  </a:cubicBezTo>
                  <a:cubicBezTo>
                    <a:pt x="9670" y="22768"/>
                    <a:pt x="0" y="13097"/>
                    <a:pt x="0" y="1168"/>
                  </a:cubicBezTo>
                  <a:cubicBezTo>
                    <a:pt x="-1" y="778"/>
                    <a:pt x="10" y="388"/>
                    <a:pt x="31" y="-1"/>
                  </a:cubicBezTo>
                  <a:lnTo>
                    <a:pt x="21600" y="1168"/>
                  </a:lnTo>
                  <a:lnTo>
                    <a:pt x="43199" y="1095"/>
                  </a:lnTo>
                  <a:close/>
                </a:path>
              </a:pathLst>
            </a:custGeom>
            <a:noFill/>
            <a:ln cap="rnd"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03" name="Google Shape;503;p38"/>
            <p:cNvSpPr/>
            <p:nvPr/>
          </p:nvSpPr>
          <p:spPr>
            <a:xfrm>
              <a:off x="2833" y="3530"/>
              <a:ext cx="336" cy="311"/>
            </a:xfrm>
            <a:custGeom>
              <a:rect b="b" l="l" r="r" t="t"/>
              <a:pathLst>
                <a:path extrusionOk="0" fill="none" h="22768" w="43200">
                  <a:moveTo>
                    <a:pt x="43199" y="1095"/>
                  </a:moveTo>
                  <a:cubicBezTo>
                    <a:pt x="43199" y="1119"/>
                    <a:pt x="43200" y="1143"/>
                    <a:pt x="43200" y="1168"/>
                  </a:cubicBezTo>
                  <a:cubicBezTo>
                    <a:pt x="43200" y="13097"/>
                    <a:pt x="33529" y="22768"/>
                    <a:pt x="21600" y="22768"/>
                  </a:cubicBezTo>
                  <a:cubicBezTo>
                    <a:pt x="9670" y="22768"/>
                    <a:pt x="0" y="13097"/>
                    <a:pt x="0" y="1168"/>
                  </a:cubicBezTo>
                  <a:cubicBezTo>
                    <a:pt x="-1" y="778"/>
                    <a:pt x="10" y="388"/>
                    <a:pt x="31" y="-1"/>
                  </a:cubicBezTo>
                </a:path>
                <a:path extrusionOk="0" h="22768" w="43200">
                  <a:moveTo>
                    <a:pt x="43199" y="1095"/>
                  </a:moveTo>
                  <a:cubicBezTo>
                    <a:pt x="43199" y="1119"/>
                    <a:pt x="43200" y="1143"/>
                    <a:pt x="43200" y="1168"/>
                  </a:cubicBezTo>
                  <a:cubicBezTo>
                    <a:pt x="43200" y="13097"/>
                    <a:pt x="33529" y="22768"/>
                    <a:pt x="21600" y="22768"/>
                  </a:cubicBezTo>
                  <a:cubicBezTo>
                    <a:pt x="9670" y="22768"/>
                    <a:pt x="0" y="13097"/>
                    <a:pt x="0" y="1168"/>
                  </a:cubicBezTo>
                  <a:cubicBezTo>
                    <a:pt x="-1" y="778"/>
                    <a:pt x="10" y="388"/>
                    <a:pt x="31" y="-1"/>
                  </a:cubicBezTo>
                  <a:lnTo>
                    <a:pt x="21600" y="1168"/>
                  </a:lnTo>
                  <a:lnTo>
                    <a:pt x="43199" y="1095"/>
                  </a:lnTo>
                  <a:close/>
                </a:path>
              </a:pathLst>
            </a:custGeom>
            <a:noFill/>
            <a:ln cap="rnd"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grpSp>
        <p:nvGrpSpPr>
          <p:cNvPr id="504" name="Google Shape;504;p38"/>
          <p:cNvGrpSpPr/>
          <p:nvPr/>
        </p:nvGrpSpPr>
        <p:grpSpPr>
          <a:xfrm>
            <a:off x="6402388" y="5603875"/>
            <a:ext cx="1981200" cy="722313"/>
            <a:chOff x="4033" y="3530"/>
            <a:chExt cx="1248" cy="455"/>
          </a:xfrm>
        </p:grpSpPr>
        <p:sp>
          <p:nvSpPr>
            <p:cNvPr id="505" name="Google Shape;505;p38"/>
            <p:cNvSpPr/>
            <p:nvPr/>
          </p:nvSpPr>
          <p:spPr>
            <a:xfrm>
              <a:off x="4033" y="3530"/>
              <a:ext cx="1248" cy="455"/>
            </a:xfrm>
            <a:custGeom>
              <a:rect b="b" l="l" r="r" t="t"/>
              <a:pathLst>
                <a:path extrusionOk="0" fill="none" h="22748" w="43200">
                  <a:moveTo>
                    <a:pt x="43200" y="1148"/>
                  </a:moveTo>
                  <a:cubicBezTo>
                    <a:pt x="43200" y="13077"/>
                    <a:pt x="33529" y="22748"/>
                    <a:pt x="21600" y="22748"/>
                  </a:cubicBezTo>
                  <a:cubicBezTo>
                    <a:pt x="9670" y="22748"/>
                    <a:pt x="0" y="13077"/>
                    <a:pt x="0" y="1148"/>
                  </a:cubicBezTo>
                  <a:cubicBezTo>
                    <a:pt x="-1" y="765"/>
                    <a:pt x="10" y="382"/>
                    <a:pt x="30" y="-1"/>
                  </a:cubicBezTo>
                </a:path>
                <a:path extrusionOk="0" h="22748" w="43200">
                  <a:moveTo>
                    <a:pt x="43200" y="1148"/>
                  </a:moveTo>
                  <a:cubicBezTo>
                    <a:pt x="43200" y="13077"/>
                    <a:pt x="33529" y="22748"/>
                    <a:pt x="21600" y="22748"/>
                  </a:cubicBezTo>
                  <a:cubicBezTo>
                    <a:pt x="9670" y="22748"/>
                    <a:pt x="0" y="13077"/>
                    <a:pt x="0" y="1148"/>
                  </a:cubicBezTo>
                  <a:cubicBezTo>
                    <a:pt x="-1" y="765"/>
                    <a:pt x="10" y="382"/>
                    <a:pt x="30" y="-1"/>
                  </a:cubicBezTo>
                  <a:lnTo>
                    <a:pt x="21600" y="1148"/>
                  </a:lnTo>
                  <a:lnTo>
                    <a:pt x="43200" y="1148"/>
                  </a:lnTo>
                  <a:close/>
                </a:path>
              </a:pathLst>
            </a:custGeom>
            <a:noFill/>
            <a:ln cap="rnd"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06" name="Google Shape;506;p38"/>
            <p:cNvSpPr/>
            <p:nvPr/>
          </p:nvSpPr>
          <p:spPr>
            <a:xfrm>
              <a:off x="4225" y="3530"/>
              <a:ext cx="336" cy="311"/>
            </a:xfrm>
            <a:custGeom>
              <a:rect b="b" l="l" r="r" t="t"/>
              <a:pathLst>
                <a:path extrusionOk="0" fill="none" h="22768" w="43200">
                  <a:moveTo>
                    <a:pt x="43199" y="1095"/>
                  </a:moveTo>
                  <a:cubicBezTo>
                    <a:pt x="43199" y="1119"/>
                    <a:pt x="43200" y="1143"/>
                    <a:pt x="43200" y="1168"/>
                  </a:cubicBezTo>
                  <a:cubicBezTo>
                    <a:pt x="43200" y="13097"/>
                    <a:pt x="33529" y="22768"/>
                    <a:pt x="21600" y="22768"/>
                  </a:cubicBezTo>
                  <a:cubicBezTo>
                    <a:pt x="9670" y="22768"/>
                    <a:pt x="0" y="13097"/>
                    <a:pt x="0" y="1168"/>
                  </a:cubicBezTo>
                  <a:cubicBezTo>
                    <a:pt x="-1" y="778"/>
                    <a:pt x="10" y="388"/>
                    <a:pt x="31" y="-1"/>
                  </a:cubicBezTo>
                </a:path>
                <a:path extrusionOk="0" h="22768" w="43200">
                  <a:moveTo>
                    <a:pt x="43199" y="1095"/>
                  </a:moveTo>
                  <a:cubicBezTo>
                    <a:pt x="43199" y="1119"/>
                    <a:pt x="43200" y="1143"/>
                    <a:pt x="43200" y="1168"/>
                  </a:cubicBezTo>
                  <a:cubicBezTo>
                    <a:pt x="43200" y="13097"/>
                    <a:pt x="33529" y="22768"/>
                    <a:pt x="21600" y="22768"/>
                  </a:cubicBezTo>
                  <a:cubicBezTo>
                    <a:pt x="9670" y="22768"/>
                    <a:pt x="0" y="13097"/>
                    <a:pt x="0" y="1168"/>
                  </a:cubicBezTo>
                  <a:cubicBezTo>
                    <a:pt x="-1" y="778"/>
                    <a:pt x="10" y="388"/>
                    <a:pt x="31" y="-1"/>
                  </a:cubicBezTo>
                  <a:lnTo>
                    <a:pt x="21600" y="1168"/>
                  </a:lnTo>
                  <a:lnTo>
                    <a:pt x="43199" y="1095"/>
                  </a:lnTo>
                  <a:close/>
                </a:path>
              </a:pathLst>
            </a:custGeom>
            <a:noFill/>
            <a:ln cap="rnd"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07" name="Google Shape;507;p38"/>
            <p:cNvSpPr/>
            <p:nvPr/>
          </p:nvSpPr>
          <p:spPr>
            <a:xfrm>
              <a:off x="4753" y="3530"/>
              <a:ext cx="336" cy="311"/>
            </a:xfrm>
            <a:custGeom>
              <a:rect b="b" l="l" r="r" t="t"/>
              <a:pathLst>
                <a:path extrusionOk="0" fill="none" h="22768" w="43200">
                  <a:moveTo>
                    <a:pt x="43199" y="1095"/>
                  </a:moveTo>
                  <a:cubicBezTo>
                    <a:pt x="43199" y="1119"/>
                    <a:pt x="43200" y="1143"/>
                    <a:pt x="43200" y="1168"/>
                  </a:cubicBezTo>
                  <a:cubicBezTo>
                    <a:pt x="43200" y="13097"/>
                    <a:pt x="33529" y="22768"/>
                    <a:pt x="21600" y="22768"/>
                  </a:cubicBezTo>
                  <a:cubicBezTo>
                    <a:pt x="9670" y="22768"/>
                    <a:pt x="0" y="13097"/>
                    <a:pt x="0" y="1168"/>
                  </a:cubicBezTo>
                  <a:cubicBezTo>
                    <a:pt x="-1" y="778"/>
                    <a:pt x="10" y="388"/>
                    <a:pt x="31" y="-1"/>
                  </a:cubicBezTo>
                </a:path>
                <a:path extrusionOk="0" h="22768" w="43200">
                  <a:moveTo>
                    <a:pt x="43199" y="1095"/>
                  </a:moveTo>
                  <a:cubicBezTo>
                    <a:pt x="43199" y="1119"/>
                    <a:pt x="43200" y="1143"/>
                    <a:pt x="43200" y="1168"/>
                  </a:cubicBezTo>
                  <a:cubicBezTo>
                    <a:pt x="43200" y="13097"/>
                    <a:pt x="33529" y="22768"/>
                    <a:pt x="21600" y="22768"/>
                  </a:cubicBezTo>
                  <a:cubicBezTo>
                    <a:pt x="9670" y="22768"/>
                    <a:pt x="0" y="13097"/>
                    <a:pt x="0" y="1168"/>
                  </a:cubicBezTo>
                  <a:cubicBezTo>
                    <a:pt x="-1" y="778"/>
                    <a:pt x="10" y="388"/>
                    <a:pt x="31" y="-1"/>
                  </a:cubicBezTo>
                  <a:lnTo>
                    <a:pt x="21600" y="1168"/>
                  </a:lnTo>
                  <a:lnTo>
                    <a:pt x="43199" y="1095"/>
                  </a:lnTo>
                  <a:close/>
                </a:path>
              </a:pathLst>
            </a:custGeom>
            <a:noFill/>
            <a:ln cap="rnd"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cxnSp>
        <p:nvCxnSpPr>
          <p:cNvPr id="508" name="Google Shape;508;p38"/>
          <p:cNvCxnSpPr/>
          <p:nvPr/>
        </p:nvCxnSpPr>
        <p:spPr>
          <a:xfrm>
            <a:off x="4724400" y="4267200"/>
            <a:ext cx="2286000" cy="0"/>
          </a:xfrm>
          <a:prstGeom prst="straightConnector1">
            <a:avLst/>
          </a:prstGeom>
          <a:noFill/>
          <a:ln cap="flat" cmpd="sng" w="50800">
            <a:solidFill>
              <a:schemeClr val="dk1"/>
            </a:solidFill>
            <a:prstDash val="solid"/>
            <a:round/>
            <a:headEnd len="med" w="med" type="stealth"/>
            <a:tailEnd len="med" w="med" type="stealth"/>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39"/>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Dirección</a:t>
            </a:r>
            <a:endParaRPr/>
          </a:p>
        </p:txBody>
      </p:sp>
      <p:sp>
        <p:nvSpPr>
          <p:cNvPr id="514" name="Google Shape;514;p39"/>
          <p:cNvSpPr txBox="1"/>
          <p:nvPr>
            <p:ph idx="1" type="body"/>
          </p:nvPr>
        </p:nvSpPr>
        <p:spPr>
          <a:xfrm>
            <a:off x="612329" y="1484784"/>
            <a:ext cx="8064127" cy="4536504"/>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SzPts val="1760"/>
              <a:buFont typeface="Noto Sans Symbols"/>
              <a:buChar char="►"/>
            </a:pPr>
            <a:r>
              <a:rPr lang="es-ES" sz="2200">
                <a:solidFill>
                  <a:srgbClr val="3F3F3F"/>
                </a:solidFill>
              </a:rPr>
              <a:t>El Director de Proyecto se destaca como la figura clave en la planificación, ejecución y control del proyecto y es el motor que ha de impulsar el avance del mismo mediante la toma de decisiones para la consecución de los objetivos. </a:t>
            </a:r>
            <a:endParaRPr/>
          </a:p>
          <a:p>
            <a:pPr indent="-342900" lvl="0" marL="342900" rtl="0" algn="l">
              <a:lnSpc>
                <a:spcPct val="120000"/>
              </a:lnSpc>
              <a:spcBef>
                <a:spcPts val="1000"/>
              </a:spcBef>
              <a:spcAft>
                <a:spcPts val="0"/>
              </a:spcAft>
              <a:buSzPts val="1760"/>
              <a:buFont typeface="Noto Sans Symbols"/>
              <a:buChar char="►"/>
            </a:pPr>
            <a:r>
              <a:rPr lang="es-ES" sz="2200">
                <a:solidFill>
                  <a:srgbClr val="3F3F3F"/>
                </a:solidFill>
              </a:rPr>
              <a:t>Es un </a:t>
            </a:r>
            <a:r>
              <a:rPr b="1" lang="es-ES" sz="2200">
                <a:solidFill>
                  <a:srgbClr val="3F3F3F"/>
                </a:solidFill>
              </a:rPr>
              <a:t>verdadero jefe</a:t>
            </a:r>
            <a:r>
              <a:rPr lang="es-ES" sz="2200">
                <a:solidFill>
                  <a:srgbClr val="3F3F3F"/>
                </a:solidFill>
              </a:rPr>
              <a:t>, tiene poder ejecutivo y autoridad para mandar y tomar decisiones dentro del ámbito y objetivos del proyecto. No es un mero coordinador o animador. </a:t>
            </a:r>
            <a:endParaRPr/>
          </a:p>
          <a:p>
            <a:pPr indent="-342900" lvl="0" marL="342900" rtl="0" algn="l">
              <a:lnSpc>
                <a:spcPct val="120000"/>
              </a:lnSpc>
              <a:spcBef>
                <a:spcPts val="1000"/>
              </a:spcBef>
              <a:spcAft>
                <a:spcPts val="0"/>
              </a:spcAft>
              <a:buSzPts val="1760"/>
              <a:buFont typeface="Noto Sans Symbols"/>
              <a:buChar char="►"/>
            </a:pPr>
            <a:r>
              <a:rPr lang="es-ES" sz="2200">
                <a:solidFill>
                  <a:srgbClr val="3F3F3F"/>
                </a:solidFill>
              </a:rPr>
              <a:t>No es correcto pensar que el Director de Proyecto tiene un poder absoluto y dictatorial sobre el mismo, ya que se encuentra inmerso en la estructura y organización de la empresa.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4"/>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Introducción</a:t>
            </a:r>
            <a:endParaRPr/>
          </a:p>
        </p:txBody>
      </p:sp>
      <p:sp>
        <p:nvSpPr>
          <p:cNvPr id="183" name="Google Shape;183;p4"/>
          <p:cNvSpPr txBox="1"/>
          <p:nvPr>
            <p:ph idx="1" type="body"/>
          </p:nvPr>
        </p:nvSpPr>
        <p:spPr>
          <a:xfrm>
            <a:off x="539750" y="1556792"/>
            <a:ext cx="8070850" cy="4539208"/>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lnSpc>
                <a:spcPct val="110000"/>
              </a:lnSpc>
              <a:spcBef>
                <a:spcPts val="0"/>
              </a:spcBef>
              <a:spcAft>
                <a:spcPts val="0"/>
              </a:spcAft>
              <a:buSzPct val="80000"/>
              <a:buFont typeface="Noto Sans Symbols"/>
              <a:buChar char="►"/>
            </a:pPr>
            <a:r>
              <a:rPr lang="es-ES" sz="2800">
                <a:solidFill>
                  <a:srgbClr val="3F3F3F"/>
                </a:solidFill>
              </a:rPr>
              <a:t>La gente que se agregue tendrá que comprender el sistema y la gente que les enseñe será la misma que esté realizando el trabajo, mientras se enseña no se trabaja y el proyecto se retrasa. </a:t>
            </a:r>
            <a:endParaRPr/>
          </a:p>
          <a:p>
            <a:pPr indent="-291084" lvl="0" marL="342900" rtl="0" algn="l">
              <a:lnSpc>
                <a:spcPct val="110000"/>
              </a:lnSpc>
              <a:spcBef>
                <a:spcPts val="1000"/>
              </a:spcBef>
              <a:spcAft>
                <a:spcPts val="0"/>
              </a:spcAft>
              <a:buSzPct val="80000"/>
              <a:buFont typeface="Noto Sans Symbols"/>
              <a:buNone/>
            </a:pPr>
            <a:r>
              <a:t/>
            </a:r>
            <a:endParaRPr sz="1200">
              <a:solidFill>
                <a:srgbClr val="3F3F3F"/>
              </a:solidFill>
            </a:endParaRPr>
          </a:p>
          <a:p>
            <a:pPr indent="-342900" lvl="0" marL="342900" rtl="0" algn="l">
              <a:lnSpc>
                <a:spcPct val="110000"/>
              </a:lnSpc>
              <a:spcBef>
                <a:spcPts val="1000"/>
              </a:spcBef>
              <a:spcAft>
                <a:spcPts val="0"/>
              </a:spcAft>
              <a:buSzPct val="80000"/>
              <a:buFont typeface="Noto Sans Symbols"/>
              <a:buChar char="►"/>
            </a:pPr>
            <a:r>
              <a:rPr lang="es-ES" sz="2800">
                <a:solidFill>
                  <a:srgbClr val="3F3F3F"/>
                </a:solidFill>
              </a:rPr>
              <a:t>Además del tiempo que lleva comprender el sistema, también se amplían los caminos de comunicación en todo el proyecto. </a:t>
            </a:r>
            <a:endParaRPr/>
          </a:p>
          <a:p>
            <a:pPr indent="-291084" lvl="0" marL="342900" rtl="0" algn="l">
              <a:lnSpc>
                <a:spcPct val="110000"/>
              </a:lnSpc>
              <a:spcBef>
                <a:spcPts val="1000"/>
              </a:spcBef>
              <a:spcAft>
                <a:spcPts val="0"/>
              </a:spcAft>
              <a:buSzPct val="80000"/>
              <a:buFont typeface="Noto Sans Symbols"/>
              <a:buNone/>
            </a:pPr>
            <a:r>
              <a:t/>
            </a:r>
            <a:endParaRPr sz="1200">
              <a:solidFill>
                <a:srgbClr val="3F3F3F"/>
              </a:solidFill>
            </a:endParaRPr>
          </a:p>
          <a:p>
            <a:pPr indent="-342900" lvl="0" marL="342900" rtl="0" algn="l">
              <a:lnSpc>
                <a:spcPct val="110000"/>
              </a:lnSpc>
              <a:spcBef>
                <a:spcPts val="1000"/>
              </a:spcBef>
              <a:spcAft>
                <a:spcPts val="0"/>
              </a:spcAft>
              <a:buSzPct val="80000"/>
              <a:buFont typeface="Noto Sans Symbols"/>
              <a:buChar char="►"/>
            </a:pPr>
            <a:r>
              <a:rPr lang="es-ES" sz="2800">
                <a:solidFill>
                  <a:srgbClr val="3F3F3F"/>
                </a:solidFill>
              </a:rPr>
              <a:t>Siendo la comunicación absolutamente esencial para un fructífero desarrollo de software, cada nuevo camino requiere un esfuerzo adicional y por lo tanto un tiempo adicional.</a:t>
            </a:r>
            <a:endParaRPr sz="2000">
              <a:solidFill>
                <a:srgbClr val="3F3F3F"/>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41"/>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Funciones</a:t>
            </a:r>
            <a:endParaRPr/>
          </a:p>
        </p:txBody>
      </p:sp>
      <p:sp>
        <p:nvSpPr>
          <p:cNvPr id="520" name="Google Shape;520;p41"/>
          <p:cNvSpPr txBox="1"/>
          <p:nvPr>
            <p:ph idx="1" type="body"/>
          </p:nvPr>
        </p:nvSpPr>
        <p:spPr>
          <a:xfrm>
            <a:off x="1187624" y="2925763"/>
            <a:ext cx="7128792" cy="3240087"/>
          </a:xfrm>
          <a:prstGeom prst="rect">
            <a:avLst/>
          </a:prstGeom>
          <a:noFill/>
          <a:ln>
            <a:noFill/>
          </a:ln>
        </p:spPr>
        <p:txBody>
          <a:bodyPr anchorCtr="0" anchor="t" bIns="45700" lIns="91425" spcFirstLastPara="1" rIns="91425" wrap="square" tIns="45700">
            <a:normAutofit fontScale="92500"/>
          </a:bodyPr>
          <a:lstStyle/>
          <a:p>
            <a:pPr indent="-360363" lvl="0" marL="360363" rtl="0" algn="l">
              <a:lnSpc>
                <a:spcPct val="110000"/>
              </a:lnSpc>
              <a:spcBef>
                <a:spcPts val="0"/>
              </a:spcBef>
              <a:spcAft>
                <a:spcPts val="0"/>
              </a:spcAft>
              <a:buSzPct val="80000"/>
              <a:buFont typeface="Noto Sans Symbols"/>
              <a:buChar char="►"/>
            </a:pPr>
            <a:r>
              <a:rPr lang="es-ES" sz="2400">
                <a:solidFill>
                  <a:srgbClr val="3F3F3F"/>
                </a:solidFill>
              </a:rPr>
              <a:t>Colaboración con el cliente en la definición y consecución de los objetivos del proyecto. </a:t>
            </a:r>
            <a:endParaRPr/>
          </a:p>
          <a:p>
            <a:pPr indent="-360363" lvl="0" marL="360363" rtl="0" algn="l">
              <a:lnSpc>
                <a:spcPct val="110000"/>
              </a:lnSpc>
              <a:spcBef>
                <a:spcPts val="1000"/>
              </a:spcBef>
              <a:spcAft>
                <a:spcPts val="0"/>
              </a:spcAft>
              <a:buSzPct val="80000"/>
              <a:buFont typeface="Noto Sans Symbols"/>
              <a:buChar char="►"/>
            </a:pPr>
            <a:r>
              <a:rPr lang="es-ES" sz="2400">
                <a:solidFill>
                  <a:srgbClr val="3F3F3F"/>
                </a:solidFill>
              </a:rPr>
              <a:t>Planificación del proyecto en todos sus aspectos, identificando las actividades a realizar, los recursos a poner en juego, los plazos y los costos previstos. </a:t>
            </a:r>
            <a:endParaRPr/>
          </a:p>
          <a:p>
            <a:pPr indent="-360363" lvl="0" marL="360363" rtl="0" algn="l">
              <a:lnSpc>
                <a:spcPct val="110000"/>
              </a:lnSpc>
              <a:spcBef>
                <a:spcPts val="1000"/>
              </a:spcBef>
              <a:spcAft>
                <a:spcPts val="0"/>
              </a:spcAft>
              <a:buSzPct val="80000"/>
              <a:buFont typeface="Noto Sans Symbols"/>
              <a:buChar char="►"/>
            </a:pPr>
            <a:r>
              <a:rPr lang="es-ES" sz="2400">
                <a:solidFill>
                  <a:srgbClr val="3F3F3F"/>
                </a:solidFill>
              </a:rPr>
              <a:t>Dirección y coordinación de todos los recursos empleados en el proyecto. </a:t>
            </a:r>
            <a:endParaRPr/>
          </a:p>
        </p:txBody>
      </p:sp>
      <p:sp>
        <p:nvSpPr>
          <p:cNvPr id="521" name="Google Shape;521;p41"/>
          <p:cNvSpPr/>
          <p:nvPr/>
        </p:nvSpPr>
        <p:spPr>
          <a:xfrm>
            <a:off x="895355" y="1700808"/>
            <a:ext cx="7875587" cy="954107"/>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Clr>
                <a:schemeClr val="hlink"/>
              </a:buClr>
              <a:buSzPts val="1960"/>
              <a:buFont typeface="Noto Sans Symbols"/>
              <a:buNone/>
            </a:pPr>
            <a:r>
              <a:rPr b="1" lang="es-ES" sz="2800">
                <a:solidFill>
                  <a:schemeClr val="dk1"/>
                </a:solidFill>
                <a:latin typeface="Trebuchet MS"/>
                <a:ea typeface="Trebuchet MS"/>
                <a:cs typeface="Trebuchet MS"/>
                <a:sym typeface="Trebuchet MS"/>
              </a:rPr>
              <a:t>Dirigir el equipo de que dispone para alcanzar los objetivos del proyecto</a:t>
            </a:r>
            <a:r>
              <a:rPr lang="es-ES" sz="2800">
                <a:solidFill>
                  <a:schemeClr val="dk1"/>
                </a:solidFill>
                <a:latin typeface="Trebuchet MS"/>
                <a:ea typeface="Trebuchet MS"/>
                <a:cs typeface="Trebuchet MS"/>
                <a:sym typeface="Trebuchet MS"/>
              </a:rPr>
              <a:t>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42"/>
          <p:cNvSpPr txBox="1"/>
          <p:nvPr>
            <p:ph type="title"/>
          </p:nvPr>
        </p:nvSpPr>
        <p:spPr>
          <a:xfrm>
            <a:off x="609599" y="476672"/>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Funciones</a:t>
            </a:r>
            <a:endParaRPr/>
          </a:p>
        </p:txBody>
      </p:sp>
      <p:sp>
        <p:nvSpPr>
          <p:cNvPr id="527" name="Google Shape;527;p42"/>
          <p:cNvSpPr txBox="1"/>
          <p:nvPr>
            <p:ph idx="1" type="body"/>
          </p:nvPr>
        </p:nvSpPr>
        <p:spPr>
          <a:xfrm>
            <a:off x="609598" y="1268760"/>
            <a:ext cx="8138865" cy="4320480"/>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SzPts val="1760"/>
              <a:buFont typeface="Noto Sans Symbols"/>
              <a:buChar char="►"/>
            </a:pPr>
            <a:r>
              <a:rPr lang="es-ES" sz="2200">
                <a:solidFill>
                  <a:srgbClr val="3F3F3F"/>
                </a:solidFill>
              </a:rPr>
              <a:t>Mantenimiento permanente de las relaciones externas del proyecto: clientes, proveedores, subcontratistas, otras direcciones, etc. </a:t>
            </a:r>
            <a:endParaRPr/>
          </a:p>
          <a:p>
            <a:pPr indent="-342900" lvl="0" marL="342900" rtl="0" algn="l">
              <a:lnSpc>
                <a:spcPct val="110000"/>
              </a:lnSpc>
              <a:spcBef>
                <a:spcPts val="1000"/>
              </a:spcBef>
              <a:spcAft>
                <a:spcPts val="0"/>
              </a:spcAft>
              <a:buSzPts val="1760"/>
              <a:buFont typeface="Noto Sans Symbols"/>
              <a:buChar char="►"/>
            </a:pPr>
            <a:r>
              <a:rPr lang="es-ES" sz="2200">
                <a:solidFill>
                  <a:srgbClr val="3F3F3F"/>
                </a:solidFill>
              </a:rPr>
              <a:t>Toma de decisiones necesarias para conocer en todo momento la situación en relación con los objetivos establecidos. </a:t>
            </a:r>
            <a:endParaRPr/>
          </a:p>
          <a:p>
            <a:pPr indent="-342900" lvl="0" marL="342900" rtl="0" algn="l">
              <a:lnSpc>
                <a:spcPct val="110000"/>
              </a:lnSpc>
              <a:spcBef>
                <a:spcPts val="1000"/>
              </a:spcBef>
              <a:spcAft>
                <a:spcPts val="0"/>
              </a:spcAft>
              <a:buSzPts val="1760"/>
              <a:buFont typeface="Noto Sans Symbols"/>
              <a:buChar char="►"/>
            </a:pPr>
            <a:r>
              <a:rPr lang="es-ES" sz="2200">
                <a:solidFill>
                  <a:srgbClr val="3F3F3F"/>
                </a:solidFill>
              </a:rPr>
              <a:t>Adopción de las medidas correctivas pertinentes para poner remedio a las desviaciones que se hubieran detectado. </a:t>
            </a:r>
            <a:endParaRPr/>
          </a:p>
          <a:p>
            <a:pPr indent="-342900" lvl="0" marL="342900" rtl="0" algn="l">
              <a:lnSpc>
                <a:spcPct val="110000"/>
              </a:lnSpc>
              <a:spcBef>
                <a:spcPts val="1000"/>
              </a:spcBef>
              <a:spcAft>
                <a:spcPts val="0"/>
              </a:spcAft>
              <a:buSzPts val="1760"/>
              <a:buFont typeface="Noto Sans Symbols"/>
              <a:buChar char="►"/>
            </a:pPr>
            <a:r>
              <a:rPr lang="es-ES" sz="2200">
                <a:solidFill>
                  <a:srgbClr val="3F3F3F"/>
                </a:solidFill>
              </a:rPr>
              <a:t>Responder ante clientes y superiores de la consecución de los objetivos del proyecto. </a:t>
            </a:r>
            <a:endParaRPr/>
          </a:p>
          <a:p>
            <a:pPr indent="-342900" lvl="0" marL="342900" rtl="0" algn="l">
              <a:lnSpc>
                <a:spcPct val="110000"/>
              </a:lnSpc>
              <a:spcBef>
                <a:spcPts val="1000"/>
              </a:spcBef>
              <a:spcAft>
                <a:spcPts val="0"/>
              </a:spcAft>
              <a:buSzPts val="1760"/>
              <a:buFont typeface="Noto Sans Symbols"/>
              <a:buChar char="►"/>
            </a:pPr>
            <a:r>
              <a:rPr lang="es-ES" sz="2200">
                <a:solidFill>
                  <a:srgbClr val="3F3F3F"/>
                </a:solidFill>
              </a:rPr>
              <a:t>Proponer, en su caso, modificaciones a los límites u objetivos básicos del proyecto cuando ocurran circunstancias que así lo aconsejen.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43"/>
          <p:cNvSpPr txBox="1"/>
          <p:nvPr>
            <p:ph type="title"/>
          </p:nvPr>
        </p:nvSpPr>
        <p:spPr>
          <a:xfrm>
            <a:off x="827584" y="260649"/>
            <a:ext cx="7747279" cy="72008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Perfil del Jefe del Proyecto</a:t>
            </a:r>
            <a:endParaRPr/>
          </a:p>
        </p:txBody>
      </p:sp>
      <p:sp>
        <p:nvSpPr>
          <p:cNvPr id="533" name="Google Shape;533;p43"/>
          <p:cNvSpPr txBox="1"/>
          <p:nvPr>
            <p:ph idx="1" type="body"/>
          </p:nvPr>
        </p:nvSpPr>
        <p:spPr>
          <a:xfrm>
            <a:off x="670701" y="1556792"/>
            <a:ext cx="7904162" cy="452773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Font typeface="Noto Sans Symbols"/>
              <a:buChar char="►"/>
            </a:pPr>
            <a:r>
              <a:rPr b="1" lang="es-ES" sz="2000">
                <a:solidFill>
                  <a:srgbClr val="3F3F3F"/>
                </a:solidFill>
              </a:rPr>
              <a:t>Técnico</a:t>
            </a:r>
            <a:r>
              <a:rPr lang="es-ES" sz="2000">
                <a:solidFill>
                  <a:srgbClr val="3F3F3F"/>
                </a:solidFill>
              </a:rPr>
              <a:t>: El dominio de la tecnología principal del proyecto es el punto de partida necesario para que el Jefe de Proyecto pueda comprender los puntos clave del mismo, planificar los recursos, generar ideas y soluciones eficaces, controlar la calidad, etc. </a:t>
            </a:r>
            <a:endParaRPr/>
          </a:p>
          <a:p>
            <a:pPr indent="-342900" lvl="0" marL="342900" rtl="0" algn="l">
              <a:spcBef>
                <a:spcPts val="1000"/>
              </a:spcBef>
              <a:spcAft>
                <a:spcPts val="0"/>
              </a:spcAft>
              <a:buSzPts val="1600"/>
              <a:buFont typeface="Noto Sans Symbols"/>
              <a:buChar char="►"/>
            </a:pPr>
            <a:r>
              <a:rPr b="1" lang="es-ES" sz="2000">
                <a:solidFill>
                  <a:srgbClr val="3F3F3F"/>
                </a:solidFill>
              </a:rPr>
              <a:t>Gestor</a:t>
            </a:r>
            <a:r>
              <a:rPr lang="es-ES" sz="2000">
                <a:solidFill>
                  <a:srgbClr val="3F3F3F"/>
                </a:solidFill>
              </a:rPr>
              <a:t>: Debe ser un notable gestor para conseguir los objetivos del proyecto, incluyendo los financieros y de plazo, que suelen ser los más críticos y más frecuentemente incumplidos.</a:t>
            </a:r>
            <a:endParaRPr/>
          </a:p>
          <a:p>
            <a:pPr indent="-342900" lvl="0" marL="342900" rtl="0" algn="l">
              <a:spcBef>
                <a:spcPts val="1000"/>
              </a:spcBef>
              <a:spcAft>
                <a:spcPts val="0"/>
              </a:spcAft>
              <a:buSzPts val="1600"/>
              <a:buFont typeface="Noto Sans Symbols"/>
              <a:buChar char="►"/>
            </a:pPr>
            <a:r>
              <a:rPr b="1" lang="es-ES" sz="2000">
                <a:solidFill>
                  <a:srgbClr val="3F3F3F"/>
                </a:solidFill>
              </a:rPr>
              <a:t>Relaciones personales</a:t>
            </a:r>
            <a:r>
              <a:rPr lang="es-ES" sz="2000">
                <a:solidFill>
                  <a:srgbClr val="3F3F3F"/>
                </a:solidFill>
              </a:rPr>
              <a:t>: Debe poseer una capacidad destacada para las relaciones personales, puesto por un lado, es el representante principal del proyecto ante clientes, proveedores, subcontratistas, otras direcciones funcionales, la propia empresa..., y por otro, debe dirigir a un conjunto de personas sobre los que normalmente no tiene poder jerárquico, y por lo tanto, es necesario hacerlo con grandes dosis de autoridad personal, tacto, habilidad y capacidad de convicción.</a:t>
            </a:r>
            <a:endParaRPr sz="2000">
              <a:solidFill>
                <a:srgbClr val="3F3F3F"/>
              </a:solidFill>
            </a:endParaRPr>
          </a:p>
        </p:txBody>
      </p:sp>
      <p:sp>
        <p:nvSpPr>
          <p:cNvPr id="534" name="Google Shape;534;p43"/>
          <p:cNvSpPr/>
          <p:nvPr/>
        </p:nvSpPr>
        <p:spPr>
          <a:xfrm>
            <a:off x="539552" y="908720"/>
            <a:ext cx="735727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dk1"/>
                </a:solidFill>
                <a:latin typeface="Trebuchet MS"/>
                <a:ea typeface="Trebuchet MS"/>
                <a:cs typeface="Trebuchet MS"/>
                <a:sym typeface="Trebuchet MS"/>
              </a:rPr>
              <a:t>El Jefe de Proyecto necesita un triple perfil:</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45"/>
          <p:cNvSpPr txBox="1"/>
          <p:nvPr>
            <p:ph type="title"/>
          </p:nvPr>
        </p:nvSpPr>
        <p:spPr>
          <a:xfrm>
            <a:off x="609599" y="465584"/>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Planificación y Esquema</a:t>
            </a:r>
            <a:endParaRPr/>
          </a:p>
        </p:txBody>
      </p:sp>
      <p:sp>
        <p:nvSpPr>
          <p:cNvPr id="540" name="Google Shape;540;p45"/>
          <p:cNvSpPr txBox="1"/>
          <p:nvPr>
            <p:ph idx="1" type="body"/>
          </p:nvPr>
        </p:nvSpPr>
        <p:spPr>
          <a:xfrm>
            <a:off x="683567" y="2348880"/>
            <a:ext cx="7992889" cy="3456384"/>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SzPts val="1760"/>
              <a:buFont typeface="Noto Sans Symbols"/>
              <a:buChar char="►"/>
            </a:pPr>
            <a:r>
              <a:rPr lang="es-ES" sz="2200">
                <a:solidFill>
                  <a:srgbClr val="3F3F3F"/>
                </a:solidFill>
              </a:rPr>
              <a:t>¿Cuáles son las metas y objetivos específicos del proyecto?</a:t>
            </a:r>
            <a:endParaRPr/>
          </a:p>
          <a:p>
            <a:pPr indent="-342900" lvl="0" marL="342900" rtl="0" algn="l">
              <a:lnSpc>
                <a:spcPct val="110000"/>
              </a:lnSpc>
              <a:spcBef>
                <a:spcPts val="1000"/>
              </a:spcBef>
              <a:spcAft>
                <a:spcPts val="0"/>
              </a:spcAft>
              <a:buSzPts val="1760"/>
              <a:buFont typeface="Noto Sans Symbols"/>
              <a:buChar char="►"/>
            </a:pPr>
            <a:r>
              <a:rPr lang="es-ES" sz="2200">
                <a:solidFill>
                  <a:srgbClr val="3F3F3F"/>
                </a:solidFill>
              </a:rPr>
              <a:t>¿Cómo será estructurado el proyecto?</a:t>
            </a:r>
            <a:endParaRPr/>
          </a:p>
          <a:p>
            <a:pPr indent="-342900" lvl="0" marL="342900" rtl="0" algn="l">
              <a:lnSpc>
                <a:spcPct val="110000"/>
              </a:lnSpc>
              <a:spcBef>
                <a:spcPts val="1000"/>
              </a:spcBef>
              <a:spcAft>
                <a:spcPts val="0"/>
              </a:spcAft>
              <a:buSzPts val="1760"/>
              <a:buFont typeface="Noto Sans Symbols"/>
              <a:buChar char="►"/>
            </a:pPr>
            <a:r>
              <a:rPr lang="es-ES" sz="2200">
                <a:solidFill>
                  <a:srgbClr val="3F3F3F"/>
                </a:solidFill>
              </a:rPr>
              <a:t>¿Cuáles son las tareas y eventos importantes del proyecto y como podrían ser secuenciados y/o programados?</a:t>
            </a:r>
            <a:endParaRPr/>
          </a:p>
          <a:p>
            <a:pPr indent="-342900" lvl="0" marL="342900" rtl="0" algn="l">
              <a:lnSpc>
                <a:spcPct val="110000"/>
              </a:lnSpc>
              <a:spcBef>
                <a:spcPts val="1000"/>
              </a:spcBef>
              <a:spcAft>
                <a:spcPts val="0"/>
              </a:spcAft>
              <a:buSzPts val="1760"/>
              <a:buFont typeface="Noto Sans Symbols"/>
              <a:buChar char="►"/>
            </a:pPr>
            <a:r>
              <a:rPr lang="es-ES" sz="2200">
                <a:solidFill>
                  <a:srgbClr val="3F3F3F"/>
                </a:solidFill>
              </a:rPr>
              <a:t>¿Cómo será utilizado el personal?</a:t>
            </a:r>
            <a:endParaRPr/>
          </a:p>
          <a:p>
            <a:pPr indent="-342900" lvl="0" marL="342900" rtl="0" algn="l">
              <a:lnSpc>
                <a:spcPct val="110000"/>
              </a:lnSpc>
              <a:spcBef>
                <a:spcPts val="1000"/>
              </a:spcBef>
              <a:spcAft>
                <a:spcPts val="0"/>
              </a:spcAft>
              <a:buSzPts val="1760"/>
              <a:buFont typeface="Noto Sans Symbols"/>
              <a:buChar char="►"/>
            </a:pPr>
            <a:r>
              <a:rPr lang="es-ES" sz="2200">
                <a:solidFill>
                  <a:srgbClr val="3F3F3F"/>
                </a:solidFill>
              </a:rPr>
              <a:t>¿Cómo se distribuye (dinero, equipo, materiales, facilidades y así sucesivamente) la cantidad de recursos en las diferentes tareas?</a:t>
            </a:r>
            <a:endParaRPr/>
          </a:p>
          <a:p>
            <a:pPr indent="-342900" lvl="0" marL="342900" rtl="0" algn="l">
              <a:lnSpc>
                <a:spcPct val="110000"/>
              </a:lnSpc>
              <a:spcBef>
                <a:spcPts val="1000"/>
              </a:spcBef>
              <a:spcAft>
                <a:spcPts val="0"/>
              </a:spcAft>
              <a:buSzPts val="1760"/>
              <a:buFont typeface="Noto Sans Symbols"/>
              <a:buChar char="►"/>
            </a:pPr>
            <a:r>
              <a:rPr lang="es-ES" sz="2200">
                <a:solidFill>
                  <a:srgbClr val="3F3F3F"/>
                </a:solidFill>
              </a:rPr>
              <a:t>¿Cuál podría ser el principal cuello de botellas en la realización del proyecto y como podrían ser manejados?</a:t>
            </a:r>
            <a:endParaRPr/>
          </a:p>
        </p:txBody>
      </p:sp>
      <p:sp>
        <p:nvSpPr>
          <p:cNvPr id="541" name="Google Shape;541;p45"/>
          <p:cNvSpPr/>
          <p:nvPr/>
        </p:nvSpPr>
        <p:spPr>
          <a:xfrm>
            <a:off x="683568" y="1250757"/>
            <a:ext cx="7488237"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hlink"/>
              </a:buClr>
              <a:buSzPts val="1960"/>
              <a:buFont typeface="Noto Sans Symbols"/>
              <a:buNone/>
            </a:pPr>
            <a:r>
              <a:rPr lang="es-ES" sz="2800">
                <a:solidFill>
                  <a:schemeClr val="dk1"/>
                </a:solidFill>
                <a:latin typeface="Trebuchet MS"/>
                <a:ea typeface="Trebuchet MS"/>
                <a:cs typeface="Trebuchet MS"/>
                <a:sym typeface="Trebuchet MS"/>
              </a:rPr>
              <a:t>La planificación debe proveer respuestas a las siguientes preguntas: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47"/>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Definición de actividades y resultados</a:t>
            </a:r>
            <a:endParaRPr/>
          </a:p>
        </p:txBody>
      </p:sp>
      <p:sp>
        <p:nvSpPr>
          <p:cNvPr id="547" name="Google Shape;547;p47"/>
          <p:cNvSpPr txBox="1"/>
          <p:nvPr>
            <p:ph idx="1" type="body"/>
          </p:nvPr>
        </p:nvSpPr>
        <p:spPr>
          <a:xfrm>
            <a:off x="1066800" y="1981200"/>
            <a:ext cx="7321550" cy="4114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Char char="►"/>
            </a:pPr>
            <a:r>
              <a:rPr lang="es-ES" sz="2400"/>
              <a:t>Las actividades a realizar en un proyecto se pueden identificar a partir de:</a:t>
            </a:r>
            <a:endParaRPr/>
          </a:p>
          <a:p>
            <a:pPr indent="-285750" lvl="1" marL="742950" rtl="0" algn="l">
              <a:spcBef>
                <a:spcPts val="1000"/>
              </a:spcBef>
              <a:spcAft>
                <a:spcPts val="0"/>
              </a:spcAft>
              <a:buSzPts val="1760"/>
              <a:buChar char="►"/>
            </a:pPr>
            <a:r>
              <a:rPr lang="es-ES" sz="2200"/>
              <a:t>la descomposición del problema (descomposición funcional) o </a:t>
            </a:r>
            <a:endParaRPr/>
          </a:p>
          <a:p>
            <a:pPr indent="-285750" lvl="1" marL="742950" rtl="0" algn="l">
              <a:spcBef>
                <a:spcPts val="1000"/>
              </a:spcBef>
              <a:spcAft>
                <a:spcPts val="0"/>
              </a:spcAft>
              <a:buSzPts val="1760"/>
              <a:buChar char="►"/>
            </a:pPr>
            <a:r>
              <a:rPr lang="es-ES" sz="2200"/>
              <a:t>la descomposición del proceso (ciclo de desarrollo del software).</a:t>
            </a:r>
            <a:endParaRPr/>
          </a:p>
          <a:p>
            <a:pPr indent="-234950" lvl="1" marL="742950" rtl="0" algn="l">
              <a:spcBef>
                <a:spcPts val="1000"/>
              </a:spcBef>
              <a:spcAft>
                <a:spcPts val="0"/>
              </a:spcAft>
              <a:buSzPts val="800"/>
              <a:buNone/>
            </a:pPr>
            <a:r>
              <a:t/>
            </a:r>
            <a:endParaRPr sz="1000"/>
          </a:p>
          <a:p>
            <a:pPr indent="-342900" lvl="0" marL="342900" rtl="0" algn="l">
              <a:spcBef>
                <a:spcPts val="1000"/>
              </a:spcBef>
              <a:spcAft>
                <a:spcPts val="0"/>
              </a:spcAft>
              <a:buSzPts val="1920"/>
              <a:buChar char="►"/>
            </a:pPr>
            <a:r>
              <a:rPr lang="es-ES" sz="2400"/>
              <a:t>Los resultados son los productos generados por la actividad.</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48"/>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Descomposición del problema</a:t>
            </a:r>
            <a:endParaRPr/>
          </a:p>
        </p:txBody>
      </p:sp>
      <p:sp>
        <p:nvSpPr>
          <p:cNvPr id="553" name="Google Shape;553;p48"/>
          <p:cNvSpPr txBox="1"/>
          <p:nvPr>
            <p:ph idx="1" type="body"/>
          </p:nvPr>
        </p:nvSpPr>
        <p:spPr>
          <a:xfrm>
            <a:off x="827584" y="1488613"/>
            <a:ext cx="6696744"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760"/>
              <a:buChar char="►"/>
            </a:pPr>
            <a:r>
              <a:rPr lang="es-ES" sz="2200"/>
              <a:t>La descomposición del problema es una actividad basada en el análisis de requisitos del software.</a:t>
            </a:r>
            <a:endParaRPr/>
          </a:p>
          <a:p>
            <a:pPr indent="-342900" lvl="0" marL="342900" rtl="0" algn="l">
              <a:spcBef>
                <a:spcPts val="1000"/>
              </a:spcBef>
              <a:spcAft>
                <a:spcPts val="0"/>
              </a:spcAft>
              <a:buSzPts val="1760"/>
              <a:buChar char="►"/>
            </a:pPr>
            <a:r>
              <a:rPr lang="es-ES" sz="2200"/>
              <a:t>Las funciones del software, descritas al enunciar el ámbito, se evalúan y refinan para proporcionar mas detalles antes de comenzar la estimación.</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49"/>
          <p:cNvSpPr txBox="1"/>
          <p:nvPr>
            <p:ph type="title"/>
          </p:nvPr>
        </p:nvSpPr>
        <p:spPr>
          <a:xfrm>
            <a:off x="1066800" y="-100013"/>
            <a:ext cx="7543800" cy="143192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Ejemplo descomposición del problema</a:t>
            </a:r>
            <a:endParaRPr/>
          </a:p>
        </p:txBody>
      </p:sp>
      <p:sp>
        <p:nvSpPr>
          <p:cNvPr id="559" name="Google Shape;559;p49"/>
          <p:cNvSpPr txBox="1"/>
          <p:nvPr>
            <p:ph idx="1" type="body"/>
          </p:nvPr>
        </p:nvSpPr>
        <p:spPr>
          <a:xfrm>
            <a:off x="1066800" y="1341438"/>
            <a:ext cx="6241504"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600"/>
              <a:buFont typeface="Noto Sans Symbols"/>
              <a:buChar char="►"/>
            </a:pPr>
            <a:r>
              <a:rPr lang="es-ES" sz="2000">
                <a:solidFill>
                  <a:srgbClr val="3F3F3F"/>
                </a:solidFill>
              </a:rPr>
              <a:t>Sistema de renta vehicular</a:t>
            </a:r>
            <a:endParaRPr/>
          </a:p>
          <a:p>
            <a:pPr indent="-285750" lvl="1" marL="742950" rtl="0" algn="l">
              <a:lnSpc>
                <a:spcPct val="90000"/>
              </a:lnSpc>
              <a:spcBef>
                <a:spcPts val="1000"/>
              </a:spcBef>
              <a:spcAft>
                <a:spcPts val="0"/>
              </a:spcAft>
              <a:buSzPts val="1600"/>
              <a:buFont typeface="Noto Sans Symbols"/>
              <a:buChar char="►"/>
            </a:pPr>
            <a:r>
              <a:rPr lang="es-ES" sz="2000">
                <a:solidFill>
                  <a:srgbClr val="3F3F3F"/>
                </a:solidFill>
              </a:rPr>
              <a:t>Gestión de vehículos</a:t>
            </a:r>
            <a:endParaRPr/>
          </a:p>
          <a:p>
            <a:pPr indent="-228600" lvl="2" marL="1143000" rtl="0" algn="l">
              <a:lnSpc>
                <a:spcPct val="90000"/>
              </a:lnSpc>
              <a:spcBef>
                <a:spcPts val="1000"/>
              </a:spcBef>
              <a:spcAft>
                <a:spcPts val="0"/>
              </a:spcAft>
              <a:buSzPts val="1600"/>
              <a:buFont typeface="Noto Sans Symbols"/>
              <a:buChar char="►"/>
            </a:pPr>
            <a:r>
              <a:rPr lang="es-ES" sz="2000">
                <a:solidFill>
                  <a:srgbClr val="3F3F3F"/>
                </a:solidFill>
              </a:rPr>
              <a:t>Nuevo modelo de vehículo</a:t>
            </a:r>
            <a:endParaRPr/>
          </a:p>
          <a:p>
            <a:pPr indent="-228600" lvl="2" marL="1143000" rtl="0" algn="l">
              <a:lnSpc>
                <a:spcPct val="90000"/>
              </a:lnSpc>
              <a:spcBef>
                <a:spcPts val="1000"/>
              </a:spcBef>
              <a:spcAft>
                <a:spcPts val="0"/>
              </a:spcAft>
              <a:buSzPts val="1600"/>
              <a:buFont typeface="Noto Sans Symbols"/>
              <a:buChar char="►"/>
            </a:pPr>
            <a:r>
              <a:rPr lang="es-ES" sz="2000">
                <a:solidFill>
                  <a:srgbClr val="3F3F3F"/>
                </a:solidFill>
              </a:rPr>
              <a:t>Nuevo vehículo</a:t>
            </a:r>
            <a:endParaRPr/>
          </a:p>
          <a:p>
            <a:pPr indent="-228600" lvl="2" marL="1143000" rtl="0" algn="l">
              <a:lnSpc>
                <a:spcPct val="90000"/>
              </a:lnSpc>
              <a:spcBef>
                <a:spcPts val="1000"/>
              </a:spcBef>
              <a:spcAft>
                <a:spcPts val="0"/>
              </a:spcAft>
              <a:buSzPts val="1600"/>
              <a:buFont typeface="Noto Sans Symbols"/>
              <a:buChar char="►"/>
            </a:pPr>
            <a:r>
              <a:rPr lang="es-ES" sz="2000">
                <a:solidFill>
                  <a:srgbClr val="3F3F3F"/>
                </a:solidFill>
              </a:rPr>
              <a:t>Baja de vehículo</a:t>
            </a:r>
            <a:endParaRPr/>
          </a:p>
          <a:p>
            <a:pPr indent="-228600" lvl="2" marL="1143000" rtl="0" algn="l">
              <a:lnSpc>
                <a:spcPct val="90000"/>
              </a:lnSpc>
              <a:spcBef>
                <a:spcPts val="1000"/>
              </a:spcBef>
              <a:spcAft>
                <a:spcPts val="0"/>
              </a:spcAft>
              <a:buSzPts val="1600"/>
              <a:buFont typeface="Noto Sans Symbols"/>
              <a:buChar char="►"/>
            </a:pPr>
            <a:r>
              <a:rPr lang="es-ES" sz="2000">
                <a:solidFill>
                  <a:srgbClr val="3F3F3F"/>
                </a:solidFill>
              </a:rPr>
              <a:t>Clasificación de precios</a:t>
            </a:r>
            <a:endParaRPr/>
          </a:p>
          <a:p>
            <a:pPr indent="-285750" lvl="1" marL="742950" rtl="0" algn="l">
              <a:lnSpc>
                <a:spcPct val="90000"/>
              </a:lnSpc>
              <a:spcBef>
                <a:spcPts val="1000"/>
              </a:spcBef>
              <a:spcAft>
                <a:spcPts val="0"/>
              </a:spcAft>
              <a:buSzPts val="1600"/>
              <a:buFont typeface="Noto Sans Symbols"/>
              <a:buChar char="►"/>
            </a:pPr>
            <a:r>
              <a:rPr lang="es-ES" sz="2000">
                <a:solidFill>
                  <a:srgbClr val="3F3F3F"/>
                </a:solidFill>
              </a:rPr>
              <a:t>Reservación de vehículo</a:t>
            </a:r>
            <a:endParaRPr/>
          </a:p>
          <a:p>
            <a:pPr indent="-228600" lvl="2" marL="1143000" rtl="0" algn="l">
              <a:lnSpc>
                <a:spcPct val="90000"/>
              </a:lnSpc>
              <a:spcBef>
                <a:spcPts val="1000"/>
              </a:spcBef>
              <a:spcAft>
                <a:spcPts val="0"/>
              </a:spcAft>
              <a:buSzPts val="1600"/>
              <a:buFont typeface="Noto Sans Symbols"/>
              <a:buChar char="►"/>
            </a:pPr>
            <a:r>
              <a:rPr lang="es-ES" sz="2000">
                <a:solidFill>
                  <a:srgbClr val="3F3F3F"/>
                </a:solidFill>
              </a:rPr>
              <a:t>Nueva reservación</a:t>
            </a:r>
            <a:endParaRPr/>
          </a:p>
          <a:p>
            <a:pPr indent="-228600" lvl="2" marL="1143000" rtl="0" algn="l">
              <a:lnSpc>
                <a:spcPct val="90000"/>
              </a:lnSpc>
              <a:spcBef>
                <a:spcPts val="1000"/>
              </a:spcBef>
              <a:spcAft>
                <a:spcPts val="0"/>
              </a:spcAft>
              <a:buSzPts val="1600"/>
              <a:buFont typeface="Noto Sans Symbols"/>
              <a:buChar char="►"/>
            </a:pPr>
            <a:r>
              <a:rPr lang="es-ES" sz="2000">
                <a:solidFill>
                  <a:srgbClr val="3F3F3F"/>
                </a:solidFill>
              </a:rPr>
              <a:t>Cambio de reservación</a:t>
            </a:r>
            <a:endParaRPr/>
          </a:p>
          <a:p>
            <a:pPr indent="-228600" lvl="2" marL="1143000" rtl="0" algn="l">
              <a:lnSpc>
                <a:spcPct val="90000"/>
              </a:lnSpc>
              <a:spcBef>
                <a:spcPts val="1000"/>
              </a:spcBef>
              <a:spcAft>
                <a:spcPts val="0"/>
              </a:spcAft>
              <a:buSzPts val="1600"/>
              <a:buFont typeface="Noto Sans Symbols"/>
              <a:buChar char="►"/>
            </a:pPr>
            <a:r>
              <a:rPr lang="es-ES" sz="2000">
                <a:solidFill>
                  <a:srgbClr val="3F3F3F"/>
                </a:solidFill>
              </a:rPr>
              <a:t>Cancelación de reservación</a:t>
            </a:r>
            <a:endParaRPr/>
          </a:p>
          <a:p>
            <a:pPr indent="-285750" lvl="1" marL="742950" rtl="0" algn="l">
              <a:lnSpc>
                <a:spcPct val="90000"/>
              </a:lnSpc>
              <a:spcBef>
                <a:spcPts val="1000"/>
              </a:spcBef>
              <a:spcAft>
                <a:spcPts val="0"/>
              </a:spcAft>
              <a:buSzPts val="1600"/>
              <a:buFont typeface="Noto Sans Symbols"/>
              <a:buChar char="►"/>
            </a:pPr>
            <a:r>
              <a:rPr lang="es-ES" sz="2000">
                <a:solidFill>
                  <a:srgbClr val="3F3F3F"/>
                </a:solidFill>
              </a:rPr>
              <a:t>Alquiler de vehículo</a:t>
            </a:r>
            <a:endParaRPr/>
          </a:p>
          <a:p>
            <a:pPr indent="-228600" lvl="2" marL="1143000" rtl="0" algn="l">
              <a:lnSpc>
                <a:spcPct val="90000"/>
              </a:lnSpc>
              <a:spcBef>
                <a:spcPts val="1000"/>
              </a:spcBef>
              <a:spcAft>
                <a:spcPts val="0"/>
              </a:spcAft>
              <a:buSzPts val="1600"/>
              <a:buFont typeface="Noto Sans Symbols"/>
              <a:buChar char="►"/>
            </a:pPr>
            <a:r>
              <a:rPr lang="es-ES" sz="2000">
                <a:solidFill>
                  <a:srgbClr val="3F3F3F"/>
                </a:solidFill>
              </a:rPr>
              <a:t>Alquiler por reserva</a:t>
            </a:r>
            <a:endParaRPr/>
          </a:p>
          <a:p>
            <a:pPr indent="-228600" lvl="2" marL="1143000" rtl="0" algn="l">
              <a:lnSpc>
                <a:spcPct val="90000"/>
              </a:lnSpc>
              <a:spcBef>
                <a:spcPts val="1000"/>
              </a:spcBef>
              <a:spcAft>
                <a:spcPts val="0"/>
              </a:spcAft>
              <a:buSzPts val="1600"/>
              <a:buFont typeface="Noto Sans Symbols"/>
              <a:buChar char="►"/>
            </a:pPr>
            <a:r>
              <a:rPr lang="es-ES" sz="2000">
                <a:solidFill>
                  <a:srgbClr val="3F3F3F"/>
                </a:solidFill>
              </a:rPr>
              <a: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50"/>
          <p:cNvSpPr txBox="1"/>
          <p:nvPr>
            <p:ph type="title"/>
          </p:nvPr>
        </p:nvSpPr>
        <p:spPr>
          <a:xfrm>
            <a:off x="1066800" y="-26988"/>
            <a:ext cx="7543800" cy="143192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Ejemplo descomposición del problema</a:t>
            </a:r>
            <a:endParaRPr/>
          </a:p>
        </p:txBody>
      </p:sp>
      <p:sp>
        <p:nvSpPr>
          <p:cNvPr id="565" name="Google Shape;565;p50"/>
          <p:cNvSpPr txBox="1"/>
          <p:nvPr>
            <p:ph idx="1" type="body"/>
          </p:nvPr>
        </p:nvSpPr>
        <p:spPr>
          <a:xfrm>
            <a:off x="1066800" y="1431189"/>
            <a:ext cx="6889576" cy="509415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Font typeface="Noto Sans Symbols"/>
              <a:buChar char="►"/>
            </a:pPr>
            <a:r>
              <a:rPr lang="es-ES" sz="2000">
                <a:solidFill>
                  <a:srgbClr val="3F3F3F"/>
                </a:solidFill>
              </a:rPr>
              <a:t>Sistema de Gestión de RRHH</a:t>
            </a:r>
            <a:endParaRPr/>
          </a:p>
          <a:p>
            <a:pPr indent="-285750" lvl="1" marL="742950" rtl="0" algn="l">
              <a:spcBef>
                <a:spcPts val="1000"/>
              </a:spcBef>
              <a:spcAft>
                <a:spcPts val="0"/>
              </a:spcAft>
              <a:buSzPts val="1600"/>
              <a:buFont typeface="Noto Sans Symbols"/>
              <a:buChar char="►"/>
            </a:pPr>
            <a:r>
              <a:rPr lang="es-ES" sz="2000">
                <a:solidFill>
                  <a:srgbClr val="3F3F3F"/>
                </a:solidFill>
              </a:rPr>
              <a:t>Administración de sueldos y salarios</a:t>
            </a:r>
            <a:endParaRPr/>
          </a:p>
          <a:p>
            <a:pPr indent="-228600" lvl="3" marL="1600200" rtl="0" algn="l">
              <a:spcBef>
                <a:spcPts val="1000"/>
              </a:spcBef>
              <a:spcAft>
                <a:spcPts val="0"/>
              </a:spcAft>
              <a:buSzPts val="1600"/>
              <a:buFont typeface="Noto Sans Symbols"/>
              <a:buChar char="►"/>
            </a:pPr>
            <a:r>
              <a:rPr lang="es-ES" sz="2000">
                <a:solidFill>
                  <a:srgbClr val="3F3F3F"/>
                </a:solidFill>
              </a:rPr>
              <a:t>Estructura de cargos</a:t>
            </a:r>
            <a:endParaRPr/>
          </a:p>
          <a:p>
            <a:pPr indent="-228600" lvl="3" marL="1600200" rtl="0" algn="l">
              <a:spcBef>
                <a:spcPts val="1000"/>
              </a:spcBef>
              <a:spcAft>
                <a:spcPts val="0"/>
              </a:spcAft>
              <a:buSzPts val="1600"/>
              <a:buFont typeface="Noto Sans Symbols"/>
              <a:buChar char="►"/>
            </a:pPr>
            <a:r>
              <a:rPr lang="es-ES" sz="2000">
                <a:solidFill>
                  <a:srgbClr val="3F3F3F"/>
                </a:solidFill>
              </a:rPr>
              <a:t>Estructura salarial</a:t>
            </a:r>
            <a:endParaRPr/>
          </a:p>
          <a:p>
            <a:pPr indent="-228600" lvl="3" marL="1600200" rtl="0" algn="l">
              <a:spcBef>
                <a:spcPts val="1000"/>
              </a:spcBef>
              <a:spcAft>
                <a:spcPts val="0"/>
              </a:spcAft>
              <a:buSzPts val="1600"/>
              <a:buFont typeface="Noto Sans Symbols"/>
              <a:buChar char="►"/>
            </a:pPr>
            <a:r>
              <a:rPr lang="es-ES" sz="2000">
                <a:solidFill>
                  <a:srgbClr val="3F3F3F"/>
                </a:solidFill>
              </a:rPr>
              <a:t>Aumento salarial</a:t>
            </a:r>
            <a:endParaRPr/>
          </a:p>
          <a:p>
            <a:pPr indent="-285750" lvl="1" marL="742950" rtl="0" algn="l">
              <a:spcBef>
                <a:spcPts val="1000"/>
              </a:spcBef>
              <a:spcAft>
                <a:spcPts val="0"/>
              </a:spcAft>
              <a:buSzPts val="1600"/>
              <a:buFont typeface="Noto Sans Symbols"/>
              <a:buChar char="►"/>
            </a:pPr>
            <a:r>
              <a:rPr lang="es-ES" sz="2000">
                <a:solidFill>
                  <a:srgbClr val="3F3F3F"/>
                </a:solidFill>
              </a:rPr>
              <a:t>Administración de beneficios</a:t>
            </a:r>
            <a:endParaRPr/>
          </a:p>
          <a:p>
            <a:pPr indent="-228600" lvl="2" marL="1143000" rtl="0" algn="l">
              <a:spcBef>
                <a:spcPts val="1000"/>
              </a:spcBef>
              <a:spcAft>
                <a:spcPts val="0"/>
              </a:spcAft>
              <a:buSzPts val="1600"/>
              <a:buFont typeface="Noto Sans Symbols"/>
              <a:buChar char="►"/>
            </a:pPr>
            <a:r>
              <a:rPr lang="es-ES" sz="2000">
                <a:solidFill>
                  <a:srgbClr val="3F3F3F"/>
                </a:solidFill>
              </a:rPr>
              <a:t>Administración de vacaciones</a:t>
            </a:r>
            <a:endParaRPr/>
          </a:p>
          <a:p>
            <a:pPr indent="-228600" lvl="3" marL="1600200" rtl="0" algn="l">
              <a:spcBef>
                <a:spcPts val="1000"/>
              </a:spcBef>
              <a:spcAft>
                <a:spcPts val="0"/>
              </a:spcAft>
              <a:buSzPts val="1600"/>
              <a:buFont typeface="Noto Sans Symbols"/>
              <a:buChar char="►"/>
            </a:pPr>
            <a:r>
              <a:rPr lang="es-ES" sz="2000">
                <a:solidFill>
                  <a:srgbClr val="3F3F3F"/>
                </a:solidFill>
              </a:rPr>
              <a:t>Plan de vacaciones</a:t>
            </a:r>
            <a:endParaRPr/>
          </a:p>
          <a:p>
            <a:pPr indent="-228600" lvl="3" marL="1600200" rtl="0" algn="l">
              <a:spcBef>
                <a:spcPts val="1000"/>
              </a:spcBef>
              <a:spcAft>
                <a:spcPts val="0"/>
              </a:spcAft>
              <a:buSzPts val="1600"/>
              <a:buFont typeface="Noto Sans Symbols"/>
              <a:buChar char="►"/>
            </a:pPr>
            <a:r>
              <a:rPr lang="es-ES" sz="2000">
                <a:solidFill>
                  <a:srgbClr val="3F3F3F"/>
                </a:solidFill>
              </a:rPr>
              <a:t>Control de vacaciones</a:t>
            </a:r>
            <a:endParaRPr/>
          </a:p>
          <a:p>
            <a:pPr indent="-228600" lvl="3" marL="1600200" rtl="0" algn="l">
              <a:spcBef>
                <a:spcPts val="1000"/>
              </a:spcBef>
              <a:spcAft>
                <a:spcPts val="0"/>
              </a:spcAft>
              <a:buSzPts val="1600"/>
              <a:buFont typeface="Noto Sans Symbols"/>
              <a:buChar char="►"/>
            </a:pPr>
            <a:r>
              <a:rPr lang="es-ES" sz="2000">
                <a:solidFill>
                  <a:srgbClr val="3F3F3F"/>
                </a:solidFill>
              </a:rPr>
              <a:t>Solicitudes de vacaciones</a:t>
            </a:r>
            <a:endParaRPr/>
          </a:p>
          <a:p>
            <a:pPr indent="-285750" lvl="1" marL="742950" rtl="0" algn="l">
              <a:spcBef>
                <a:spcPts val="1000"/>
              </a:spcBef>
              <a:spcAft>
                <a:spcPts val="0"/>
              </a:spcAft>
              <a:buSzPts val="1600"/>
              <a:buFont typeface="Noto Sans Symbols"/>
              <a:buChar char="►"/>
            </a:pPr>
            <a:r>
              <a:rPr lang="es-ES" sz="2000">
                <a:solidFill>
                  <a:srgbClr val="3F3F3F"/>
                </a:solidFill>
              </a:rPr>
              <a: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51"/>
          <p:cNvSpPr txBox="1"/>
          <p:nvPr>
            <p:ph type="title"/>
          </p:nvPr>
        </p:nvSpPr>
        <p:spPr>
          <a:xfrm>
            <a:off x="609599" y="740048"/>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Descomposición del proceso</a:t>
            </a:r>
            <a:endParaRPr/>
          </a:p>
        </p:txBody>
      </p:sp>
      <p:sp>
        <p:nvSpPr>
          <p:cNvPr id="571" name="Google Shape;571;p51"/>
          <p:cNvSpPr txBox="1"/>
          <p:nvPr>
            <p:ph idx="1" type="body"/>
          </p:nvPr>
        </p:nvSpPr>
        <p:spPr>
          <a:xfrm>
            <a:off x="609598" y="2060848"/>
            <a:ext cx="7130753" cy="198849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Char char="►"/>
            </a:pPr>
            <a:r>
              <a:rPr lang="es-ES" sz="2400"/>
              <a:t>Es una actividad basada en la  selección de un paradigma de ingeniería de software adecuado (ciclo de vida de desarrollo del software), a partir del cual se define un conjunto de tareas para llevar a cabo el trabajo</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52"/>
          <p:cNvSpPr txBox="1"/>
          <p:nvPr>
            <p:ph type="title"/>
          </p:nvPr>
        </p:nvSpPr>
        <p:spPr>
          <a:xfrm>
            <a:off x="179512" y="18864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Ejemplo descomposición del proceso</a:t>
            </a:r>
            <a:endParaRPr/>
          </a:p>
        </p:txBody>
      </p:sp>
      <p:sp>
        <p:nvSpPr>
          <p:cNvPr id="577" name="Google Shape;577;p52"/>
          <p:cNvSpPr txBox="1"/>
          <p:nvPr>
            <p:ph idx="1" type="body"/>
          </p:nvPr>
        </p:nvSpPr>
        <p:spPr>
          <a:xfrm>
            <a:off x="251520" y="1488613"/>
            <a:ext cx="6347714" cy="388077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920"/>
              <a:buFont typeface="Noto Sans Symbols"/>
              <a:buChar char="►"/>
            </a:pPr>
            <a:r>
              <a:rPr lang="es-ES" sz="2400">
                <a:solidFill>
                  <a:srgbClr val="3F3F3F"/>
                </a:solidFill>
              </a:rPr>
              <a:t>App Taxix</a:t>
            </a:r>
            <a:endParaRPr sz="2400">
              <a:solidFill>
                <a:srgbClr val="3F3F3F"/>
              </a:solidFill>
            </a:endParaRPr>
          </a:p>
          <a:p>
            <a:pPr indent="-285750" lvl="1" marL="742950" rtl="0" algn="l">
              <a:lnSpc>
                <a:spcPct val="90000"/>
              </a:lnSpc>
              <a:spcBef>
                <a:spcPts val="1000"/>
              </a:spcBef>
              <a:spcAft>
                <a:spcPts val="0"/>
              </a:spcAft>
              <a:buSzPts val="1920"/>
              <a:buFont typeface="Noto Sans Symbols"/>
              <a:buChar char="►"/>
            </a:pPr>
            <a:r>
              <a:rPr lang="es-ES" sz="2400">
                <a:solidFill>
                  <a:srgbClr val="3F3F3F"/>
                </a:solidFill>
              </a:rPr>
              <a:t>Análisis</a:t>
            </a:r>
            <a:endParaRPr/>
          </a:p>
          <a:p>
            <a:pPr indent="-228600" lvl="2" marL="1143000" rtl="0" algn="l">
              <a:lnSpc>
                <a:spcPct val="90000"/>
              </a:lnSpc>
              <a:spcBef>
                <a:spcPts val="1000"/>
              </a:spcBef>
              <a:spcAft>
                <a:spcPts val="0"/>
              </a:spcAft>
              <a:buSzPts val="1920"/>
              <a:buFont typeface="Noto Sans Symbols"/>
              <a:buChar char="►"/>
            </a:pPr>
            <a:r>
              <a:rPr lang="es-ES" sz="2400">
                <a:solidFill>
                  <a:srgbClr val="3F3F3F"/>
                </a:solidFill>
              </a:rPr>
              <a:t>Reunión inicial con el cliente</a:t>
            </a:r>
            <a:endParaRPr/>
          </a:p>
          <a:p>
            <a:pPr indent="-228600" lvl="2" marL="1143000" rtl="0" algn="l">
              <a:lnSpc>
                <a:spcPct val="90000"/>
              </a:lnSpc>
              <a:spcBef>
                <a:spcPts val="1000"/>
              </a:spcBef>
              <a:spcAft>
                <a:spcPts val="0"/>
              </a:spcAft>
              <a:buSzPts val="1920"/>
              <a:buFont typeface="Noto Sans Symbols"/>
              <a:buChar char="►"/>
            </a:pPr>
            <a:r>
              <a:rPr lang="es-ES" sz="2400">
                <a:solidFill>
                  <a:srgbClr val="3F3F3F"/>
                </a:solidFill>
              </a:rPr>
              <a:t>Recopilación de requisitos</a:t>
            </a:r>
            <a:endParaRPr/>
          </a:p>
          <a:p>
            <a:pPr indent="-228600" lvl="2" marL="1143000" rtl="0" algn="l">
              <a:lnSpc>
                <a:spcPct val="90000"/>
              </a:lnSpc>
              <a:spcBef>
                <a:spcPts val="1000"/>
              </a:spcBef>
              <a:spcAft>
                <a:spcPts val="0"/>
              </a:spcAft>
              <a:buSzPts val="1920"/>
              <a:buFont typeface="Noto Sans Symbols"/>
              <a:buChar char="►"/>
            </a:pPr>
            <a:r>
              <a:rPr lang="es-ES" sz="2400">
                <a:solidFill>
                  <a:srgbClr val="3F3F3F"/>
                </a:solidFill>
              </a:rPr>
              <a:t>Modelado de requisitos</a:t>
            </a:r>
            <a:endParaRPr/>
          </a:p>
          <a:p>
            <a:pPr indent="-228600" lvl="2" marL="1143000" rtl="0" algn="l">
              <a:lnSpc>
                <a:spcPct val="90000"/>
              </a:lnSpc>
              <a:spcBef>
                <a:spcPts val="1000"/>
              </a:spcBef>
              <a:spcAft>
                <a:spcPts val="0"/>
              </a:spcAft>
              <a:buSzPts val="1920"/>
              <a:buFont typeface="Noto Sans Symbols"/>
              <a:buChar char="►"/>
            </a:pPr>
            <a:r>
              <a:rPr lang="es-ES" sz="2400">
                <a:solidFill>
                  <a:srgbClr val="3F3F3F"/>
                </a:solidFill>
              </a:rPr>
              <a:t>Validación de requisitos</a:t>
            </a:r>
            <a:endParaRPr/>
          </a:p>
          <a:p>
            <a:pPr indent="-285750" lvl="1" marL="742950" rtl="0" algn="l">
              <a:lnSpc>
                <a:spcPct val="90000"/>
              </a:lnSpc>
              <a:spcBef>
                <a:spcPts val="1000"/>
              </a:spcBef>
              <a:spcAft>
                <a:spcPts val="0"/>
              </a:spcAft>
              <a:buSzPts val="1920"/>
              <a:buFont typeface="Noto Sans Symbols"/>
              <a:buChar char="►"/>
            </a:pPr>
            <a:r>
              <a:rPr lang="es-ES" sz="2400">
                <a:solidFill>
                  <a:srgbClr val="3F3F3F"/>
                </a:solidFill>
              </a:rPr>
              <a:t>Diseño</a:t>
            </a:r>
            <a:endParaRPr/>
          </a:p>
          <a:p>
            <a:pPr indent="-228600" lvl="2" marL="1143000" rtl="0" algn="l">
              <a:lnSpc>
                <a:spcPct val="90000"/>
              </a:lnSpc>
              <a:spcBef>
                <a:spcPts val="1000"/>
              </a:spcBef>
              <a:spcAft>
                <a:spcPts val="0"/>
              </a:spcAft>
              <a:buSzPts val="1920"/>
              <a:buFont typeface="Noto Sans Symbols"/>
              <a:buChar char="►"/>
            </a:pPr>
            <a:r>
              <a:rPr lang="es-ES" sz="2400">
                <a:solidFill>
                  <a:srgbClr val="3F3F3F"/>
                </a:solidFill>
              </a:rPr>
              <a:t>Diseño de datos</a:t>
            </a:r>
            <a:endParaRPr/>
          </a:p>
          <a:p>
            <a:pPr indent="-228600" lvl="2" marL="1143000" rtl="0" algn="l">
              <a:lnSpc>
                <a:spcPct val="90000"/>
              </a:lnSpc>
              <a:spcBef>
                <a:spcPts val="1000"/>
              </a:spcBef>
              <a:spcAft>
                <a:spcPts val="0"/>
              </a:spcAft>
              <a:buSzPts val="1920"/>
              <a:buFont typeface="Noto Sans Symbols"/>
              <a:buChar char="►"/>
            </a:pPr>
            <a:r>
              <a:rPr lang="es-ES" sz="2400">
                <a:solidFill>
                  <a:srgbClr val="3F3F3F"/>
                </a:solidFill>
              </a:rPr>
              <a:t>Diseño arquitectural</a:t>
            </a:r>
            <a:endParaRPr/>
          </a:p>
          <a:p>
            <a:pPr indent="-228600" lvl="2" marL="1143000" rtl="0" algn="l">
              <a:lnSpc>
                <a:spcPct val="90000"/>
              </a:lnSpc>
              <a:spcBef>
                <a:spcPts val="1000"/>
              </a:spcBef>
              <a:spcAft>
                <a:spcPts val="0"/>
              </a:spcAft>
              <a:buSzPts val="1920"/>
              <a:buFont typeface="Noto Sans Symbols"/>
              <a:buChar char="►"/>
            </a:pPr>
            <a:r>
              <a:rPr lang="es-ES" sz="2400">
                <a:solidFill>
                  <a:srgbClr val="3F3F3F"/>
                </a:solidFill>
              </a:rPr>
              <a:t>Diseño de la interfaz de la App móvil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5"/>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Introducción</a:t>
            </a:r>
            <a:endParaRPr/>
          </a:p>
        </p:txBody>
      </p:sp>
      <p:sp>
        <p:nvSpPr>
          <p:cNvPr id="189" name="Google Shape;189;p5"/>
          <p:cNvSpPr txBox="1"/>
          <p:nvPr>
            <p:ph idx="1" type="body"/>
          </p:nvPr>
        </p:nvSpPr>
        <p:spPr>
          <a:xfrm>
            <a:off x="539750" y="1412776"/>
            <a:ext cx="8070850" cy="5112567"/>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lnSpc>
                <a:spcPct val="110000"/>
              </a:lnSpc>
              <a:spcBef>
                <a:spcPts val="0"/>
              </a:spcBef>
              <a:spcAft>
                <a:spcPts val="0"/>
              </a:spcAft>
              <a:buSzPct val="80000"/>
              <a:buFont typeface="Noto Sans Symbols"/>
              <a:buChar char="►"/>
            </a:pPr>
            <a:r>
              <a:rPr lang="es-ES" sz="2400">
                <a:solidFill>
                  <a:srgbClr val="3F3F3F"/>
                </a:solidFill>
              </a:rPr>
              <a:t>El proceso de la dirección implica una comunicación interpersonal entre los gerentes o directores y sus subalternos, con el fin de llevar a un trabajo. </a:t>
            </a:r>
            <a:endParaRPr/>
          </a:p>
          <a:p>
            <a:pPr indent="-286512" lvl="0" marL="342900" rtl="0" algn="l">
              <a:lnSpc>
                <a:spcPct val="110000"/>
              </a:lnSpc>
              <a:spcBef>
                <a:spcPts val="1000"/>
              </a:spcBef>
              <a:spcAft>
                <a:spcPts val="0"/>
              </a:spcAft>
              <a:buSzPct val="80000"/>
              <a:buFont typeface="Noto Sans Symbols"/>
              <a:buNone/>
            </a:pPr>
            <a:r>
              <a:t/>
            </a:r>
            <a:endParaRPr sz="1200">
              <a:solidFill>
                <a:srgbClr val="3F3F3F"/>
              </a:solidFill>
            </a:endParaRPr>
          </a:p>
          <a:p>
            <a:pPr indent="-342900" lvl="0" marL="342900" rtl="0" algn="l">
              <a:lnSpc>
                <a:spcPct val="110000"/>
              </a:lnSpc>
              <a:spcBef>
                <a:spcPts val="1000"/>
              </a:spcBef>
              <a:spcAft>
                <a:spcPts val="0"/>
              </a:spcAft>
              <a:buSzPct val="80000"/>
              <a:buFont typeface="Noto Sans Symbols"/>
              <a:buChar char="►"/>
            </a:pPr>
            <a:r>
              <a:rPr lang="es-ES" sz="2400">
                <a:solidFill>
                  <a:srgbClr val="3F3F3F"/>
                </a:solidFill>
              </a:rPr>
              <a:t>Para poder realizar la dirección de una forma efectiva, es necesario la utilización de una </a:t>
            </a:r>
            <a:r>
              <a:rPr b="1" lang="es-ES" sz="2400">
                <a:solidFill>
                  <a:srgbClr val="3F3F3F"/>
                </a:solidFill>
              </a:rPr>
              <a:t>Estructura Organizacional</a:t>
            </a:r>
            <a:r>
              <a:rPr lang="es-ES" sz="2400">
                <a:solidFill>
                  <a:srgbClr val="3F3F3F"/>
                </a:solidFill>
              </a:rPr>
              <a:t> que permita trabajar en forma óptima con los recursos disponibles. </a:t>
            </a:r>
            <a:endParaRPr/>
          </a:p>
          <a:p>
            <a:pPr indent="-286512" lvl="0" marL="342900" rtl="0" algn="l">
              <a:lnSpc>
                <a:spcPct val="110000"/>
              </a:lnSpc>
              <a:spcBef>
                <a:spcPts val="1000"/>
              </a:spcBef>
              <a:spcAft>
                <a:spcPts val="0"/>
              </a:spcAft>
              <a:buSzPct val="80000"/>
              <a:buFont typeface="Noto Sans Symbols"/>
              <a:buNone/>
            </a:pPr>
            <a:r>
              <a:t/>
            </a:r>
            <a:endParaRPr sz="1200">
              <a:solidFill>
                <a:srgbClr val="3F3F3F"/>
              </a:solidFill>
            </a:endParaRPr>
          </a:p>
          <a:p>
            <a:pPr indent="-342900" lvl="0" marL="342900" rtl="0" algn="l">
              <a:lnSpc>
                <a:spcPct val="110000"/>
              </a:lnSpc>
              <a:spcBef>
                <a:spcPts val="1000"/>
              </a:spcBef>
              <a:spcAft>
                <a:spcPts val="0"/>
              </a:spcAft>
              <a:buSzPct val="80000"/>
              <a:buFont typeface="Noto Sans Symbols"/>
              <a:buChar char="►"/>
            </a:pPr>
            <a:r>
              <a:rPr lang="es-ES" sz="2400">
                <a:solidFill>
                  <a:srgbClr val="3F3F3F"/>
                </a:solidFill>
              </a:rPr>
              <a:t>Una única estructura organizacional que se adapte perfectamente para dirigir todos los tipos de proyectos no existe, sin embargo, existe una variada gama de estructuras organizacionales alternativas que se adaptan de mejor o peor forma a los distintos tipos de proyectos.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53"/>
          <p:cNvSpPr txBox="1"/>
          <p:nvPr>
            <p:ph type="title"/>
          </p:nvPr>
        </p:nvSpPr>
        <p:spPr>
          <a:xfrm>
            <a:off x="251520" y="18864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Ejemplo descomposición del proceso</a:t>
            </a:r>
            <a:endParaRPr/>
          </a:p>
        </p:txBody>
      </p:sp>
      <p:sp>
        <p:nvSpPr>
          <p:cNvPr id="583" name="Google Shape;583;p53"/>
          <p:cNvSpPr txBox="1"/>
          <p:nvPr>
            <p:ph idx="1" type="body"/>
          </p:nvPr>
        </p:nvSpPr>
        <p:spPr>
          <a:xfrm>
            <a:off x="395536" y="1488613"/>
            <a:ext cx="7416824" cy="388077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600"/>
              <a:buFont typeface="Noto Sans Symbols"/>
              <a:buChar char="►"/>
            </a:pPr>
            <a:r>
              <a:rPr lang="es-ES" sz="2000">
                <a:solidFill>
                  <a:srgbClr val="3F3F3F"/>
                </a:solidFill>
              </a:rPr>
              <a:t>Codificación</a:t>
            </a:r>
            <a:endParaRPr/>
          </a:p>
          <a:p>
            <a:pPr indent="-285750" lvl="1" marL="742950" rtl="0" algn="l">
              <a:lnSpc>
                <a:spcPct val="90000"/>
              </a:lnSpc>
              <a:spcBef>
                <a:spcPts val="1000"/>
              </a:spcBef>
              <a:spcAft>
                <a:spcPts val="0"/>
              </a:spcAft>
              <a:buSzPts val="1600"/>
              <a:buFont typeface="Noto Sans Symbols"/>
              <a:buChar char="►"/>
            </a:pPr>
            <a:r>
              <a:rPr lang="es-ES" sz="2000">
                <a:solidFill>
                  <a:srgbClr val="3F3F3F"/>
                </a:solidFill>
              </a:rPr>
              <a:t>Generación de código fuente</a:t>
            </a:r>
            <a:endParaRPr/>
          </a:p>
          <a:p>
            <a:pPr indent="-285750" lvl="1" marL="742950" rtl="0" algn="l">
              <a:lnSpc>
                <a:spcPct val="90000"/>
              </a:lnSpc>
              <a:spcBef>
                <a:spcPts val="1000"/>
              </a:spcBef>
              <a:spcAft>
                <a:spcPts val="0"/>
              </a:spcAft>
              <a:buSzPts val="1600"/>
              <a:buFont typeface="Noto Sans Symbols"/>
              <a:buChar char="►"/>
            </a:pPr>
            <a:r>
              <a:rPr lang="es-ES" sz="2000">
                <a:solidFill>
                  <a:srgbClr val="3F3F3F"/>
                </a:solidFill>
              </a:rPr>
              <a:t>Creación del Wireframe y mockup </a:t>
            </a:r>
            <a:endParaRPr/>
          </a:p>
          <a:p>
            <a:pPr indent="-285750" lvl="1" marL="742950" rtl="0" algn="l">
              <a:lnSpc>
                <a:spcPct val="90000"/>
              </a:lnSpc>
              <a:spcBef>
                <a:spcPts val="1000"/>
              </a:spcBef>
              <a:spcAft>
                <a:spcPts val="0"/>
              </a:spcAft>
              <a:buSzPts val="1600"/>
              <a:buFont typeface="Noto Sans Symbols"/>
              <a:buChar char="►"/>
            </a:pPr>
            <a:r>
              <a:rPr lang="es-ES" sz="2000">
                <a:solidFill>
                  <a:srgbClr val="3F3F3F"/>
                </a:solidFill>
              </a:rPr>
              <a:t>Integración de frameworks</a:t>
            </a:r>
            <a:endParaRPr sz="2000">
              <a:solidFill>
                <a:srgbClr val="3F3F3F"/>
              </a:solidFill>
            </a:endParaRPr>
          </a:p>
          <a:p>
            <a:pPr indent="-285750" lvl="1" marL="742950" rtl="0" algn="l">
              <a:lnSpc>
                <a:spcPct val="90000"/>
              </a:lnSpc>
              <a:spcBef>
                <a:spcPts val="1000"/>
              </a:spcBef>
              <a:spcAft>
                <a:spcPts val="0"/>
              </a:spcAft>
              <a:buSzPts val="1600"/>
              <a:buFont typeface="Noto Sans Symbols"/>
              <a:buChar char="►"/>
            </a:pPr>
            <a:r>
              <a:rPr lang="es-ES" sz="2000">
                <a:solidFill>
                  <a:srgbClr val="3F3F3F"/>
                </a:solidFill>
              </a:rPr>
              <a:t>Test verificación</a:t>
            </a:r>
            <a:endParaRPr sz="2000">
              <a:solidFill>
                <a:srgbClr val="3F3F3F"/>
              </a:solidFill>
            </a:endParaRPr>
          </a:p>
          <a:p>
            <a:pPr indent="-342900" lvl="0" marL="342900" rtl="0" algn="l">
              <a:lnSpc>
                <a:spcPct val="90000"/>
              </a:lnSpc>
              <a:spcBef>
                <a:spcPts val="1000"/>
              </a:spcBef>
              <a:spcAft>
                <a:spcPts val="0"/>
              </a:spcAft>
              <a:buSzPts val="1600"/>
              <a:buFont typeface="Noto Sans Symbols"/>
              <a:buChar char="►"/>
            </a:pPr>
            <a:r>
              <a:rPr lang="es-ES" sz="2000">
                <a:solidFill>
                  <a:srgbClr val="3F3F3F"/>
                </a:solidFill>
              </a:rPr>
              <a:t>Pruebas</a:t>
            </a:r>
            <a:endParaRPr/>
          </a:p>
          <a:p>
            <a:pPr indent="-285750" lvl="1" marL="742950" rtl="0" algn="l">
              <a:lnSpc>
                <a:spcPct val="90000"/>
              </a:lnSpc>
              <a:spcBef>
                <a:spcPts val="1000"/>
              </a:spcBef>
              <a:spcAft>
                <a:spcPts val="0"/>
              </a:spcAft>
              <a:buSzPts val="1600"/>
              <a:buFont typeface="Noto Sans Symbols"/>
              <a:buChar char="►"/>
            </a:pPr>
            <a:r>
              <a:rPr lang="es-ES" sz="2000">
                <a:solidFill>
                  <a:srgbClr val="3F3F3F"/>
                </a:solidFill>
              </a:rPr>
              <a:t>Elaboración de plan de pruebas</a:t>
            </a:r>
            <a:endParaRPr/>
          </a:p>
          <a:p>
            <a:pPr indent="-285750" lvl="1" marL="742950" rtl="0" algn="l">
              <a:lnSpc>
                <a:spcPct val="90000"/>
              </a:lnSpc>
              <a:spcBef>
                <a:spcPts val="1000"/>
              </a:spcBef>
              <a:spcAft>
                <a:spcPts val="0"/>
              </a:spcAft>
              <a:buSzPts val="1600"/>
              <a:buFont typeface="Noto Sans Symbols"/>
              <a:buChar char="►"/>
            </a:pPr>
            <a:r>
              <a:rPr lang="es-ES" sz="2000">
                <a:solidFill>
                  <a:srgbClr val="3F3F3F"/>
                </a:solidFill>
              </a:rPr>
              <a:t>Pruebas en escenarios controlados</a:t>
            </a:r>
            <a:endParaRPr/>
          </a:p>
          <a:p>
            <a:pPr indent="-342900" lvl="0" marL="342900" rtl="0" algn="l">
              <a:lnSpc>
                <a:spcPct val="90000"/>
              </a:lnSpc>
              <a:spcBef>
                <a:spcPts val="1000"/>
              </a:spcBef>
              <a:spcAft>
                <a:spcPts val="0"/>
              </a:spcAft>
              <a:buSzPts val="1600"/>
              <a:buFont typeface="Noto Sans Symbols"/>
              <a:buChar char="►"/>
            </a:pPr>
            <a:r>
              <a:rPr lang="es-ES" sz="2000">
                <a:solidFill>
                  <a:srgbClr val="3F3F3F"/>
                </a:solidFill>
              </a:rPr>
              <a:t>Despliegue</a:t>
            </a:r>
            <a:endParaRPr/>
          </a:p>
          <a:p>
            <a:pPr indent="-285750" lvl="1" marL="742950" rtl="0" algn="l">
              <a:lnSpc>
                <a:spcPct val="90000"/>
              </a:lnSpc>
              <a:spcBef>
                <a:spcPts val="1000"/>
              </a:spcBef>
              <a:spcAft>
                <a:spcPts val="0"/>
              </a:spcAft>
              <a:buSzPts val="1600"/>
              <a:buFont typeface="Noto Sans Symbols"/>
              <a:buChar char="►"/>
            </a:pPr>
            <a:r>
              <a:rPr lang="es-ES" sz="2000">
                <a:solidFill>
                  <a:srgbClr val="3F3F3F"/>
                </a:solidFill>
              </a:rPr>
              <a:t>Publicación de la App</a:t>
            </a:r>
            <a:endParaRPr/>
          </a:p>
          <a:p>
            <a:pPr indent="-285750" lvl="1" marL="742950" rtl="0" algn="l">
              <a:lnSpc>
                <a:spcPct val="90000"/>
              </a:lnSpc>
              <a:spcBef>
                <a:spcPts val="1000"/>
              </a:spcBef>
              <a:spcAft>
                <a:spcPts val="0"/>
              </a:spcAft>
              <a:buSzPts val="1600"/>
              <a:buFont typeface="Noto Sans Symbols"/>
              <a:buChar char="►"/>
            </a:pPr>
            <a:r>
              <a:rPr lang="es-ES" sz="2000">
                <a:solidFill>
                  <a:srgbClr val="3F3F3F"/>
                </a:solidFill>
              </a:rPr>
              <a:t>Alojamiento de aplicación en Store móviles</a:t>
            </a:r>
            <a:endParaRPr sz="2000">
              <a:solidFill>
                <a:srgbClr val="3F3F3F"/>
              </a:solidFill>
            </a:endParaRPr>
          </a:p>
          <a:p>
            <a:pPr indent="-285750" lvl="1" marL="742950" rtl="0" algn="l">
              <a:lnSpc>
                <a:spcPct val="90000"/>
              </a:lnSpc>
              <a:spcBef>
                <a:spcPts val="1000"/>
              </a:spcBef>
              <a:spcAft>
                <a:spcPts val="0"/>
              </a:spcAft>
              <a:buSzPts val="1600"/>
              <a:buFont typeface="Noto Sans Symbols"/>
              <a:buChar char="►"/>
            </a:pPr>
            <a:r>
              <a:rPr lang="es-ES" sz="2000">
                <a:solidFill>
                  <a:srgbClr val="3F3F3F"/>
                </a:solidFill>
              </a:rPr>
              <a:t>Ejecución y descargas de la App en dispositivos móviles</a:t>
            </a:r>
            <a:endParaRPr sz="2000">
              <a:solidFill>
                <a:srgbClr val="3F3F3F"/>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54"/>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Técnicas de estimación de costo y esfuerzo</a:t>
            </a:r>
            <a:endParaRPr/>
          </a:p>
        </p:txBody>
      </p:sp>
      <p:sp>
        <p:nvSpPr>
          <p:cNvPr id="589" name="Google Shape;589;p54"/>
          <p:cNvSpPr txBox="1"/>
          <p:nvPr>
            <p:ph idx="1" type="body"/>
          </p:nvPr>
        </p:nvSpPr>
        <p:spPr>
          <a:xfrm>
            <a:off x="609598" y="2160591"/>
            <a:ext cx="7490794" cy="2996602"/>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SzPts val="1760"/>
              <a:buFont typeface="Noto Sans Symbols"/>
              <a:buChar char="►"/>
            </a:pPr>
            <a:r>
              <a:rPr lang="es-ES" sz="2200">
                <a:solidFill>
                  <a:srgbClr val="3F3F3F"/>
                </a:solidFill>
              </a:rPr>
              <a:t>Cuando se planifica un proyecto se deben hacer estimaciones del esfuerzo humano requerido, de la duración cronológica del proyecto y del costo.</a:t>
            </a:r>
            <a:endParaRPr/>
          </a:p>
          <a:p>
            <a:pPr indent="-342900" lvl="0" marL="342900" rtl="0" algn="l">
              <a:lnSpc>
                <a:spcPct val="110000"/>
              </a:lnSpc>
              <a:spcBef>
                <a:spcPts val="1000"/>
              </a:spcBef>
              <a:spcAft>
                <a:spcPts val="0"/>
              </a:spcAft>
              <a:buSzPts val="1760"/>
              <a:buFont typeface="Noto Sans Symbols"/>
              <a:buChar char="►"/>
            </a:pPr>
            <a:r>
              <a:rPr lang="es-ES" sz="2200">
                <a:solidFill>
                  <a:srgbClr val="3F3F3F"/>
                </a:solidFill>
              </a:rPr>
              <a:t>En la mayoría de los casos las estimaciones se hacen valiéndose de la experiencia pasada como única guía. Aunque en algunos casos puede que la experiencia no sea suficiente.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55"/>
          <p:cNvSpPr txBox="1"/>
          <p:nvPr>
            <p:ph type="title"/>
          </p:nvPr>
        </p:nvSpPr>
        <p:spPr>
          <a:xfrm>
            <a:off x="893763" y="304800"/>
            <a:ext cx="8250237" cy="143192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4000"/>
              <a:buFont typeface="Trebuchet MS"/>
              <a:buNone/>
            </a:pPr>
            <a:r>
              <a:rPr lang="es-ES" sz="4000"/>
              <a:t>Métodos utilizados para la estimación de costo y esfuerzo</a:t>
            </a:r>
            <a:endParaRPr/>
          </a:p>
        </p:txBody>
      </p:sp>
      <p:sp>
        <p:nvSpPr>
          <p:cNvPr id="596" name="Google Shape;596;p55"/>
          <p:cNvSpPr txBox="1"/>
          <p:nvPr>
            <p:ph idx="1" type="body"/>
          </p:nvPr>
        </p:nvSpPr>
        <p:spPr>
          <a:xfrm>
            <a:off x="658812" y="1760451"/>
            <a:ext cx="7826375" cy="41148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lnSpc>
                <a:spcPct val="110000"/>
              </a:lnSpc>
              <a:spcBef>
                <a:spcPts val="0"/>
              </a:spcBef>
              <a:spcAft>
                <a:spcPts val="0"/>
              </a:spcAft>
              <a:buSzPct val="79999"/>
              <a:buFont typeface="Noto Sans Symbols"/>
              <a:buChar char="►"/>
            </a:pPr>
            <a:r>
              <a:rPr lang="es-ES">
                <a:solidFill>
                  <a:srgbClr val="3F3F3F"/>
                </a:solidFill>
              </a:rPr>
              <a:t>Basados en la experiencia.</a:t>
            </a:r>
            <a:endParaRPr/>
          </a:p>
          <a:p>
            <a:pPr indent="-342900" lvl="0" marL="342900" rtl="0" algn="l">
              <a:lnSpc>
                <a:spcPct val="110000"/>
              </a:lnSpc>
              <a:spcBef>
                <a:spcPts val="1000"/>
              </a:spcBef>
              <a:spcAft>
                <a:spcPts val="0"/>
              </a:spcAft>
              <a:buSzPct val="79999"/>
              <a:buFont typeface="Noto Sans Symbols"/>
              <a:buChar char="►"/>
            </a:pPr>
            <a:r>
              <a:rPr lang="es-ES">
                <a:solidFill>
                  <a:srgbClr val="3F3F3F"/>
                </a:solidFill>
              </a:rPr>
              <a:t>Basados exclusivamente en el mercado.</a:t>
            </a:r>
            <a:endParaRPr/>
          </a:p>
          <a:p>
            <a:pPr indent="-342900" lvl="0" marL="342900" rtl="0" algn="l">
              <a:lnSpc>
                <a:spcPct val="110000"/>
              </a:lnSpc>
              <a:spcBef>
                <a:spcPts val="1000"/>
              </a:spcBef>
              <a:spcAft>
                <a:spcPts val="0"/>
              </a:spcAft>
              <a:buSzPct val="79999"/>
              <a:buFont typeface="Noto Sans Symbols"/>
              <a:buChar char="►"/>
            </a:pPr>
            <a:r>
              <a:rPr lang="es-ES">
                <a:solidFill>
                  <a:srgbClr val="3F3F3F"/>
                </a:solidFill>
              </a:rPr>
              <a:t>Basado en los componentes del producto</a:t>
            </a:r>
            <a:endParaRPr/>
          </a:p>
          <a:p>
            <a:pPr indent="-285750" lvl="1" marL="742950" rtl="0" algn="l">
              <a:lnSpc>
                <a:spcPct val="110000"/>
              </a:lnSpc>
              <a:spcBef>
                <a:spcPts val="1000"/>
              </a:spcBef>
              <a:spcAft>
                <a:spcPts val="0"/>
              </a:spcAft>
              <a:buSzPct val="79999"/>
              <a:buFont typeface="Noto Sans Symbols"/>
              <a:buChar char="►"/>
            </a:pPr>
            <a:r>
              <a:rPr lang="es-ES" sz="1800">
                <a:solidFill>
                  <a:srgbClr val="3F3F3F"/>
                </a:solidFill>
              </a:rPr>
              <a:t>Puntos de Función (PF)</a:t>
            </a:r>
            <a:endParaRPr/>
          </a:p>
          <a:p>
            <a:pPr indent="-285750" lvl="1" marL="742950" rtl="0" algn="l">
              <a:lnSpc>
                <a:spcPct val="110000"/>
              </a:lnSpc>
              <a:spcBef>
                <a:spcPts val="1000"/>
              </a:spcBef>
              <a:spcAft>
                <a:spcPts val="0"/>
              </a:spcAft>
              <a:buSzPct val="79999"/>
              <a:buFont typeface="Noto Sans Symbols"/>
              <a:buChar char="►"/>
            </a:pPr>
            <a:r>
              <a:rPr lang="es-ES" sz="1800">
                <a:solidFill>
                  <a:srgbClr val="3F3F3F"/>
                </a:solidFill>
              </a:rPr>
              <a:t>Líneas de código (LDC)</a:t>
            </a:r>
            <a:endParaRPr/>
          </a:p>
          <a:p>
            <a:pPr indent="-285750" lvl="1" marL="742950" rtl="0" algn="l">
              <a:lnSpc>
                <a:spcPct val="110000"/>
              </a:lnSpc>
              <a:spcBef>
                <a:spcPts val="1000"/>
              </a:spcBef>
              <a:spcAft>
                <a:spcPts val="0"/>
              </a:spcAft>
              <a:buSzPct val="79999"/>
              <a:buFont typeface="Noto Sans Symbols"/>
              <a:buChar char="►"/>
            </a:pPr>
            <a:r>
              <a:rPr lang="es-ES" sz="1800">
                <a:solidFill>
                  <a:srgbClr val="3F3F3F"/>
                </a:solidFill>
              </a:rPr>
              <a:t>Puntos de Casos de Uso (PCU)</a:t>
            </a:r>
            <a:endParaRPr/>
          </a:p>
          <a:p>
            <a:pPr indent="-285750" lvl="1" marL="742950" rtl="0" algn="l">
              <a:lnSpc>
                <a:spcPct val="110000"/>
              </a:lnSpc>
              <a:spcBef>
                <a:spcPts val="1000"/>
              </a:spcBef>
              <a:spcAft>
                <a:spcPts val="0"/>
              </a:spcAft>
              <a:buSzPct val="79999"/>
              <a:buFont typeface="Noto Sans Symbols"/>
              <a:buChar char="►"/>
            </a:pPr>
            <a:r>
              <a:rPr lang="es-ES" sz="1800">
                <a:solidFill>
                  <a:srgbClr val="3F3F3F"/>
                </a:solidFill>
              </a:rPr>
              <a:t>FuzzyLogic</a:t>
            </a:r>
            <a:endParaRPr sz="1800">
              <a:solidFill>
                <a:srgbClr val="3F3F3F"/>
              </a:solidFill>
            </a:endParaRPr>
          </a:p>
          <a:p>
            <a:pPr indent="-285750" lvl="1" marL="742950" rtl="0" algn="l">
              <a:lnSpc>
                <a:spcPct val="110000"/>
              </a:lnSpc>
              <a:spcBef>
                <a:spcPts val="1000"/>
              </a:spcBef>
              <a:spcAft>
                <a:spcPts val="0"/>
              </a:spcAft>
              <a:buSzPct val="79999"/>
              <a:buFont typeface="Noto Sans Symbols"/>
              <a:buChar char="►"/>
            </a:pPr>
            <a:r>
              <a:rPr lang="es-ES" sz="1800">
                <a:solidFill>
                  <a:srgbClr val="3F3F3F"/>
                </a:solidFill>
              </a:rPr>
              <a:t>Agile Points</a:t>
            </a:r>
            <a:endParaRPr/>
          </a:p>
          <a:p>
            <a:pPr indent="-285750" lvl="1" marL="742950" rtl="0" algn="l">
              <a:lnSpc>
                <a:spcPct val="110000"/>
              </a:lnSpc>
              <a:spcBef>
                <a:spcPts val="1000"/>
              </a:spcBef>
              <a:spcAft>
                <a:spcPts val="0"/>
              </a:spcAft>
              <a:buSzPct val="79999"/>
              <a:buFont typeface="Noto Sans Symbols"/>
              <a:buChar char="►"/>
            </a:pPr>
            <a:r>
              <a:rPr lang="es-ES" sz="1800">
                <a:solidFill>
                  <a:srgbClr val="3F3F3F"/>
                </a:solidFill>
              </a:rPr>
              <a:t>PROBE (Proxy Based Estimated)</a:t>
            </a:r>
            <a:endParaRPr/>
          </a:p>
          <a:p>
            <a:pPr indent="-342900" lvl="0" marL="342900" rtl="0" algn="l">
              <a:lnSpc>
                <a:spcPct val="110000"/>
              </a:lnSpc>
              <a:spcBef>
                <a:spcPts val="1000"/>
              </a:spcBef>
              <a:spcAft>
                <a:spcPts val="0"/>
              </a:spcAft>
              <a:buSzPct val="79999"/>
              <a:buFont typeface="Noto Sans Symbols"/>
              <a:buChar char="►"/>
            </a:pPr>
            <a:r>
              <a:rPr lang="es-ES">
                <a:solidFill>
                  <a:srgbClr val="3F3F3F"/>
                </a:solidFill>
              </a:rPr>
              <a:t>Métodos algorítmicos.</a:t>
            </a:r>
            <a:endParaRPr/>
          </a:p>
          <a:p>
            <a:pPr indent="-285750" lvl="1" marL="742950" rtl="0" algn="l">
              <a:lnSpc>
                <a:spcPct val="110000"/>
              </a:lnSpc>
              <a:spcBef>
                <a:spcPts val="1000"/>
              </a:spcBef>
              <a:spcAft>
                <a:spcPts val="0"/>
              </a:spcAft>
              <a:buSzPct val="79999"/>
              <a:buFont typeface="Noto Sans Symbols"/>
              <a:buChar char="►"/>
            </a:pPr>
            <a:r>
              <a:rPr lang="es-ES" sz="1800">
                <a:solidFill>
                  <a:srgbClr val="3F3F3F"/>
                </a:solidFill>
              </a:rPr>
              <a:t>COCOMO</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56"/>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Métodos basados en la experiencia</a:t>
            </a:r>
            <a:endParaRPr/>
          </a:p>
        </p:txBody>
      </p:sp>
      <p:sp>
        <p:nvSpPr>
          <p:cNvPr id="603" name="Google Shape;603;p56"/>
          <p:cNvSpPr txBox="1"/>
          <p:nvPr>
            <p:ph idx="1" type="body"/>
          </p:nvPr>
        </p:nvSpPr>
        <p:spPr>
          <a:xfrm>
            <a:off x="755576" y="2132856"/>
            <a:ext cx="6347714"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760"/>
              <a:buChar char="►"/>
            </a:pPr>
            <a:r>
              <a:rPr lang="es-ES" sz="2200"/>
              <a:t>Juicio experto</a:t>
            </a:r>
            <a:endParaRPr/>
          </a:p>
          <a:p>
            <a:pPr indent="-285750" lvl="1" marL="742950" rtl="0" algn="l">
              <a:spcBef>
                <a:spcPts val="1000"/>
              </a:spcBef>
              <a:spcAft>
                <a:spcPts val="0"/>
              </a:spcAft>
              <a:buSzPts val="1760"/>
              <a:buChar char="►"/>
            </a:pPr>
            <a:r>
              <a:rPr lang="es-ES" sz="2200"/>
              <a:t>Puro, </a:t>
            </a:r>
            <a:endParaRPr/>
          </a:p>
          <a:p>
            <a:pPr indent="-285750" lvl="1" marL="742950" rtl="0" algn="l">
              <a:spcBef>
                <a:spcPts val="1000"/>
              </a:spcBef>
              <a:spcAft>
                <a:spcPts val="0"/>
              </a:spcAft>
              <a:buSzPts val="1760"/>
              <a:buChar char="►"/>
            </a:pPr>
            <a:r>
              <a:rPr lang="es-ES" sz="2200"/>
              <a:t>Delphi </a:t>
            </a:r>
            <a:endParaRPr/>
          </a:p>
          <a:p>
            <a:pPr indent="-342900" lvl="0" marL="342900" rtl="0" algn="l">
              <a:spcBef>
                <a:spcPts val="1000"/>
              </a:spcBef>
              <a:spcAft>
                <a:spcPts val="0"/>
              </a:spcAft>
              <a:buSzPts val="1760"/>
              <a:buChar char="►"/>
            </a:pPr>
            <a:r>
              <a:rPr lang="es-ES" sz="2200"/>
              <a:t>Analogía</a:t>
            </a:r>
            <a:endParaRPr/>
          </a:p>
          <a:p>
            <a:pPr indent="-342900" lvl="0" marL="342900" rtl="0" algn="l">
              <a:spcBef>
                <a:spcPts val="1000"/>
              </a:spcBef>
              <a:spcAft>
                <a:spcPts val="0"/>
              </a:spcAft>
              <a:buSzPts val="1760"/>
              <a:buChar char="►"/>
            </a:pPr>
            <a:r>
              <a:rPr lang="es-ES" sz="2200"/>
              <a:t>Distribución de la utilización de recursos en el ciclo de vida</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57"/>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Juicio experto: Puro</a:t>
            </a:r>
            <a:endParaRPr/>
          </a:p>
        </p:txBody>
      </p:sp>
      <p:sp>
        <p:nvSpPr>
          <p:cNvPr id="610" name="Google Shape;610;p57"/>
          <p:cNvSpPr txBox="1"/>
          <p:nvPr>
            <p:ph idx="1" type="body"/>
          </p:nvPr>
        </p:nvSpPr>
        <p:spPr>
          <a:xfrm>
            <a:off x="803275" y="1700808"/>
            <a:ext cx="7297118" cy="302433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760"/>
              <a:buChar char="►"/>
            </a:pPr>
            <a:r>
              <a:rPr lang="es-ES" sz="2200"/>
              <a:t>Un experto estudia las especificaciones y hace su estimación. </a:t>
            </a:r>
            <a:endParaRPr/>
          </a:p>
          <a:p>
            <a:pPr indent="-342900" lvl="0" marL="342900" rtl="0" algn="l">
              <a:spcBef>
                <a:spcPts val="1000"/>
              </a:spcBef>
              <a:spcAft>
                <a:spcPts val="0"/>
              </a:spcAft>
              <a:buSzPts val="1760"/>
              <a:buChar char="►"/>
            </a:pPr>
            <a:r>
              <a:rPr lang="es-ES" sz="2200"/>
              <a:t>Se basa fundamentalmente en los conocimientos del experto.</a:t>
            </a:r>
            <a:endParaRPr/>
          </a:p>
          <a:p>
            <a:pPr indent="-342900" lvl="0" marL="342900" rtl="0" algn="l">
              <a:spcBef>
                <a:spcPts val="1000"/>
              </a:spcBef>
              <a:spcAft>
                <a:spcPts val="0"/>
              </a:spcAft>
              <a:buSzPts val="1760"/>
              <a:buChar char="►"/>
            </a:pPr>
            <a:r>
              <a:rPr lang="es-ES" sz="2200"/>
              <a:t>Si desaparece el experto, la empresa deja de estimar.</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58"/>
          <p:cNvSpPr txBox="1"/>
          <p:nvPr>
            <p:ph type="title"/>
          </p:nvPr>
        </p:nvSpPr>
        <p:spPr>
          <a:xfrm>
            <a:off x="609599" y="609600"/>
            <a:ext cx="6986737" cy="80317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Juicio experto: Wideband Delphi</a:t>
            </a:r>
            <a:endParaRPr/>
          </a:p>
        </p:txBody>
      </p:sp>
      <p:sp>
        <p:nvSpPr>
          <p:cNvPr id="617" name="Google Shape;617;p58"/>
          <p:cNvSpPr txBox="1"/>
          <p:nvPr>
            <p:ph idx="1" type="body"/>
          </p:nvPr>
        </p:nvSpPr>
        <p:spPr>
          <a:xfrm>
            <a:off x="755576" y="1431535"/>
            <a:ext cx="7848600" cy="4618756"/>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lnSpc>
                <a:spcPct val="120000"/>
              </a:lnSpc>
              <a:spcBef>
                <a:spcPts val="0"/>
              </a:spcBef>
              <a:spcAft>
                <a:spcPts val="0"/>
              </a:spcAft>
              <a:buSzPct val="80000"/>
              <a:buFont typeface="Noto Sans Symbols"/>
              <a:buChar char="►"/>
            </a:pPr>
            <a:r>
              <a:rPr lang="es-ES" sz="2400">
                <a:solidFill>
                  <a:srgbClr val="3F3F3F"/>
                </a:solidFill>
              </a:rPr>
              <a:t>Se dan las especificaciones a un grupo de expertos.</a:t>
            </a:r>
            <a:endParaRPr/>
          </a:p>
          <a:p>
            <a:pPr indent="-342900" lvl="0" marL="342900" rtl="0" algn="l">
              <a:lnSpc>
                <a:spcPct val="120000"/>
              </a:lnSpc>
              <a:spcBef>
                <a:spcPts val="1000"/>
              </a:spcBef>
              <a:spcAft>
                <a:spcPts val="0"/>
              </a:spcAft>
              <a:buSzPct val="80000"/>
              <a:buFont typeface="Noto Sans Symbols"/>
              <a:buChar char="►"/>
            </a:pPr>
            <a:r>
              <a:rPr lang="es-ES" sz="2400">
                <a:solidFill>
                  <a:srgbClr val="3F3F3F"/>
                </a:solidFill>
              </a:rPr>
              <a:t>Se les reúne para que discutan tanto el producto como la estimación.</a:t>
            </a:r>
            <a:endParaRPr/>
          </a:p>
          <a:p>
            <a:pPr indent="-342900" lvl="0" marL="342900" rtl="0" algn="l">
              <a:lnSpc>
                <a:spcPct val="120000"/>
              </a:lnSpc>
              <a:spcBef>
                <a:spcPts val="1000"/>
              </a:spcBef>
              <a:spcAft>
                <a:spcPts val="0"/>
              </a:spcAft>
              <a:buSzPct val="80000"/>
              <a:buFont typeface="Noto Sans Symbols"/>
              <a:buChar char="►"/>
            </a:pPr>
            <a:r>
              <a:rPr lang="es-ES" sz="2400">
                <a:solidFill>
                  <a:srgbClr val="3F3F3F"/>
                </a:solidFill>
              </a:rPr>
              <a:t>Remiten sus estimaciones individuales al coordinador.</a:t>
            </a:r>
            <a:endParaRPr/>
          </a:p>
          <a:p>
            <a:pPr indent="-342900" lvl="0" marL="342900" rtl="0" algn="l">
              <a:lnSpc>
                <a:spcPct val="120000"/>
              </a:lnSpc>
              <a:spcBef>
                <a:spcPts val="1000"/>
              </a:spcBef>
              <a:spcAft>
                <a:spcPts val="0"/>
              </a:spcAft>
              <a:buSzPct val="80000"/>
              <a:buFont typeface="Noto Sans Symbols"/>
              <a:buChar char="►"/>
            </a:pPr>
            <a:r>
              <a:rPr lang="es-ES" sz="2400">
                <a:solidFill>
                  <a:srgbClr val="3F3F3F"/>
                </a:solidFill>
              </a:rPr>
              <a:t>Cada estimador recibe información sobre su estimación, y las ajenas pero de forma anónima.</a:t>
            </a:r>
            <a:endParaRPr/>
          </a:p>
          <a:p>
            <a:pPr indent="-342900" lvl="0" marL="342900" rtl="0" algn="l">
              <a:lnSpc>
                <a:spcPct val="120000"/>
              </a:lnSpc>
              <a:spcBef>
                <a:spcPts val="1000"/>
              </a:spcBef>
              <a:spcAft>
                <a:spcPts val="0"/>
              </a:spcAft>
              <a:buSzPct val="80000"/>
              <a:buFont typeface="Noto Sans Symbols"/>
              <a:buChar char="►"/>
            </a:pPr>
            <a:r>
              <a:rPr lang="es-ES" sz="2400">
                <a:solidFill>
                  <a:srgbClr val="3F3F3F"/>
                </a:solidFill>
              </a:rPr>
              <a:t>Se reúnen de nuevo para discutir las estimaciones.</a:t>
            </a:r>
            <a:endParaRPr/>
          </a:p>
          <a:p>
            <a:pPr indent="-342900" lvl="0" marL="342900" rtl="0" algn="l">
              <a:lnSpc>
                <a:spcPct val="120000"/>
              </a:lnSpc>
              <a:spcBef>
                <a:spcPts val="1000"/>
              </a:spcBef>
              <a:spcAft>
                <a:spcPts val="0"/>
              </a:spcAft>
              <a:buSzPct val="80000"/>
              <a:buFont typeface="Noto Sans Symbols"/>
              <a:buChar char="►"/>
            </a:pPr>
            <a:r>
              <a:rPr lang="es-ES" sz="2400">
                <a:solidFill>
                  <a:srgbClr val="3F3F3F"/>
                </a:solidFill>
              </a:rPr>
              <a:t>Cada uno revisa su propia estimación y la envía al coordinador.</a:t>
            </a:r>
            <a:endParaRPr/>
          </a:p>
          <a:p>
            <a:pPr indent="-342900" lvl="0" marL="342900" rtl="0" algn="l">
              <a:lnSpc>
                <a:spcPct val="120000"/>
              </a:lnSpc>
              <a:spcBef>
                <a:spcPts val="1000"/>
              </a:spcBef>
              <a:spcAft>
                <a:spcPts val="0"/>
              </a:spcAft>
              <a:buSzPct val="80000"/>
              <a:buFont typeface="Noto Sans Symbols"/>
              <a:buChar char="►"/>
            </a:pPr>
            <a:r>
              <a:rPr lang="es-ES" sz="2400">
                <a:solidFill>
                  <a:srgbClr val="3F3F3F"/>
                </a:solidFill>
              </a:rPr>
              <a:t>Se repite el proceso hasta que la estimación converge de forma razonable.</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59"/>
          <p:cNvSpPr txBox="1"/>
          <p:nvPr>
            <p:ph type="title"/>
          </p:nvPr>
        </p:nvSpPr>
        <p:spPr>
          <a:xfrm>
            <a:off x="609599" y="609600"/>
            <a:ext cx="6347714" cy="1320800"/>
          </a:xfrm>
          <a:prstGeom prst="rect">
            <a:avLst/>
          </a:prstGeom>
          <a:noFill/>
          <a:ln>
            <a:noFill/>
          </a:ln>
        </p:spPr>
        <p:txBody>
          <a:bodyPr anchorCtr="0" anchor="t" bIns="46025" lIns="92075" spcFirstLastPara="1" rIns="92075" wrap="square" tIns="46025">
            <a:normAutofit/>
          </a:bodyPr>
          <a:lstStyle/>
          <a:p>
            <a:pPr indent="0" lvl="0" marL="0" rtl="0" algn="l">
              <a:spcBef>
                <a:spcPts val="0"/>
              </a:spcBef>
              <a:spcAft>
                <a:spcPts val="0"/>
              </a:spcAft>
              <a:buClr>
                <a:schemeClr val="accent1"/>
              </a:buClr>
              <a:buSzPts val="4000"/>
              <a:buFont typeface="Trebuchet MS"/>
              <a:buNone/>
            </a:pPr>
            <a:r>
              <a:rPr lang="es-ES" sz="4000"/>
              <a:t>Método de trabajo del Wideband Delphi</a:t>
            </a:r>
            <a:endParaRPr/>
          </a:p>
        </p:txBody>
      </p:sp>
      <p:graphicFrame>
        <p:nvGraphicFramePr>
          <p:cNvPr id="624" name="Google Shape;624;p59"/>
          <p:cNvGraphicFramePr/>
          <p:nvPr/>
        </p:nvGraphicFramePr>
        <p:xfrm>
          <a:off x="1050925" y="2393950"/>
          <a:ext cx="2032000" cy="1716088"/>
        </p:xfrm>
        <a:graphic>
          <a:graphicData uri="http://schemas.openxmlformats.org/presentationml/2006/ole">
            <mc:AlternateContent>
              <mc:Choice Requires="v">
                <p:oleObj r:id="rId4" imgH="1716088" imgW="2032000" progId="MS_ClipArt_Gallery.2" spid="_x0000_s1">
                  <p:embed/>
                </p:oleObj>
              </mc:Choice>
              <mc:Fallback>
                <p:oleObj r:id="rId5" imgH="1716088" imgW="2032000" progId="MS_ClipArt_Gallery.2">
                  <p:embed/>
                  <p:pic>
                    <p:nvPicPr>
                      <p:cNvPr id="624" name="Google Shape;624;p59"/>
                      <p:cNvPicPr preferRelativeResize="0"/>
                      <p:nvPr/>
                    </p:nvPicPr>
                    <p:blipFill rotWithShape="1">
                      <a:blip r:embed="rId6">
                        <a:alphaModFix/>
                      </a:blip>
                      <a:srcRect b="0" l="0" r="0" t="0"/>
                      <a:stretch/>
                    </p:blipFill>
                    <p:spPr>
                      <a:xfrm>
                        <a:off x="1050925" y="2393950"/>
                        <a:ext cx="2032000" cy="1716088"/>
                      </a:xfrm>
                      <a:prstGeom prst="rect">
                        <a:avLst/>
                      </a:prstGeom>
                      <a:noFill/>
                      <a:ln>
                        <a:noFill/>
                      </a:ln>
                    </p:spPr>
                  </p:pic>
                </p:oleObj>
              </mc:Fallback>
            </mc:AlternateContent>
          </a:graphicData>
        </a:graphic>
      </p:graphicFrame>
      <p:sp>
        <p:nvSpPr>
          <p:cNvPr id="625" name="Google Shape;625;p59"/>
          <p:cNvSpPr/>
          <p:nvPr/>
        </p:nvSpPr>
        <p:spPr>
          <a:xfrm>
            <a:off x="3360738" y="1958975"/>
            <a:ext cx="2278062" cy="1436688"/>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404040"/>
              </a:buClr>
              <a:buSzPts val="1800"/>
              <a:buFont typeface="Noto Sans Symbols"/>
              <a:buNone/>
            </a:pPr>
            <a:r>
              <a:t/>
            </a:r>
            <a:endParaRPr sz="1800">
              <a:solidFill>
                <a:schemeClr val="dk1"/>
              </a:solidFill>
              <a:latin typeface="Tahoma"/>
              <a:ea typeface="Tahoma"/>
              <a:cs typeface="Tahoma"/>
              <a:sym typeface="Tahoma"/>
            </a:endParaRPr>
          </a:p>
        </p:txBody>
      </p:sp>
      <p:cxnSp>
        <p:nvCxnSpPr>
          <p:cNvPr id="626" name="Google Shape;626;p59"/>
          <p:cNvCxnSpPr/>
          <p:nvPr/>
        </p:nvCxnSpPr>
        <p:spPr>
          <a:xfrm>
            <a:off x="3525838" y="3035300"/>
            <a:ext cx="1985962" cy="0"/>
          </a:xfrm>
          <a:prstGeom prst="straightConnector1">
            <a:avLst/>
          </a:prstGeom>
          <a:noFill/>
          <a:ln cap="flat" cmpd="sng" w="12700">
            <a:solidFill>
              <a:schemeClr val="dk1"/>
            </a:solidFill>
            <a:prstDash val="solid"/>
            <a:round/>
            <a:headEnd len="sm" w="sm" type="none"/>
            <a:tailEnd len="sm" w="sm" type="none"/>
          </a:ln>
        </p:spPr>
      </p:cxnSp>
      <p:cxnSp>
        <p:nvCxnSpPr>
          <p:cNvPr id="627" name="Google Shape;627;p59"/>
          <p:cNvCxnSpPr/>
          <p:nvPr/>
        </p:nvCxnSpPr>
        <p:spPr>
          <a:xfrm rot="10800000">
            <a:off x="3867150" y="2139950"/>
            <a:ext cx="0" cy="895350"/>
          </a:xfrm>
          <a:prstGeom prst="straightConnector1">
            <a:avLst/>
          </a:prstGeom>
          <a:noFill/>
          <a:ln cap="flat" cmpd="sng" w="12700">
            <a:solidFill>
              <a:schemeClr val="dk1"/>
            </a:solidFill>
            <a:prstDash val="solid"/>
            <a:round/>
            <a:headEnd len="sm" w="sm" type="none"/>
            <a:tailEnd len="sm" w="sm" type="none"/>
          </a:ln>
        </p:spPr>
      </p:cxnSp>
      <p:sp>
        <p:nvSpPr>
          <p:cNvPr id="628" name="Google Shape;628;p59"/>
          <p:cNvSpPr/>
          <p:nvPr/>
        </p:nvSpPr>
        <p:spPr>
          <a:xfrm>
            <a:off x="3427413" y="2124075"/>
            <a:ext cx="2035175" cy="1135063"/>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Clr>
                <a:schemeClr val="dk1"/>
              </a:buClr>
              <a:buSzPts val="800"/>
              <a:buFont typeface="Noto Sans Symbols"/>
              <a:buNone/>
            </a:pPr>
            <a:r>
              <a:rPr lang="es-ES" sz="800">
                <a:solidFill>
                  <a:schemeClr val="dk1"/>
                </a:solidFill>
                <a:latin typeface="Times New Roman"/>
                <a:ea typeface="Times New Roman"/>
                <a:cs typeface="Times New Roman"/>
                <a:sym typeface="Times New Roman"/>
              </a:rPr>
              <a:t>Juan	*</a:t>
            </a:r>
            <a:endParaRPr/>
          </a:p>
          <a:p>
            <a:pPr indent="0" lvl="0" marL="0" marR="0" rtl="0" algn="l">
              <a:spcBef>
                <a:spcPts val="400"/>
              </a:spcBef>
              <a:spcAft>
                <a:spcPts val="0"/>
              </a:spcAft>
              <a:buClr>
                <a:schemeClr val="dk1"/>
              </a:buClr>
              <a:buSzPts val="800"/>
              <a:buFont typeface="Noto Sans Symbols"/>
              <a:buNone/>
            </a:pPr>
            <a:r>
              <a:rPr lang="es-ES" sz="800">
                <a:solidFill>
                  <a:schemeClr val="dk1"/>
                </a:solidFill>
                <a:latin typeface="Times New Roman"/>
                <a:ea typeface="Times New Roman"/>
                <a:cs typeface="Times New Roman"/>
                <a:sym typeface="Times New Roman"/>
              </a:rPr>
              <a:t>Alicia		*</a:t>
            </a:r>
            <a:endParaRPr/>
          </a:p>
          <a:p>
            <a:pPr indent="0" lvl="0" marL="0" marR="0" rtl="0" algn="l">
              <a:spcBef>
                <a:spcPts val="400"/>
              </a:spcBef>
              <a:spcAft>
                <a:spcPts val="0"/>
              </a:spcAft>
              <a:buClr>
                <a:schemeClr val="dk1"/>
              </a:buClr>
              <a:buSzPts val="800"/>
              <a:buFont typeface="Noto Sans Symbols"/>
              <a:buNone/>
            </a:pPr>
            <a:r>
              <a:rPr lang="es-ES" sz="800">
                <a:solidFill>
                  <a:schemeClr val="dk1"/>
                </a:solidFill>
                <a:latin typeface="Times New Roman"/>
                <a:ea typeface="Times New Roman"/>
                <a:cs typeface="Times New Roman"/>
                <a:sym typeface="Times New Roman"/>
              </a:rPr>
              <a:t>José          *</a:t>
            </a:r>
            <a:endParaRPr/>
          </a:p>
          <a:p>
            <a:pPr indent="0" lvl="0" marL="0" marR="0" rtl="0" algn="l">
              <a:spcBef>
                <a:spcPts val="400"/>
              </a:spcBef>
              <a:spcAft>
                <a:spcPts val="0"/>
              </a:spcAft>
              <a:buClr>
                <a:schemeClr val="dk1"/>
              </a:buClr>
              <a:buSzPts val="800"/>
              <a:buFont typeface="Noto Sans Symbols"/>
              <a:buNone/>
            </a:pPr>
            <a:r>
              <a:rPr lang="es-ES" sz="800">
                <a:solidFill>
                  <a:schemeClr val="dk1"/>
                </a:solidFill>
                <a:latin typeface="Times New Roman"/>
                <a:ea typeface="Times New Roman"/>
                <a:cs typeface="Times New Roman"/>
                <a:sym typeface="Times New Roman"/>
              </a:rPr>
              <a:t>María	          *</a:t>
            </a:r>
            <a:endParaRPr/>
          </a:p>
          <a:p>
            <a:pPr indent="0" lvl="0" marL="0" marR="0" rtl="0" algn="l">
              <a:spcBef>
                <a:spcPts val="400"/>
              </a:spcBef>
              <a:spcAft>
                <a:spcPts val="0"/>
              </a:spcAft>
              <a:buClr>
                <a:srgbClr val="404040"/>
              </a:buClr>
              <a:buSzPts val="800"/>
              <a:buFont typeface="Noto Sans Symbols"/>
              <a:buNone/>
            </a:pPr>
            <a:r>
              <a:t/>
            </a:r>
            <a:endParaRPr sz="800">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chemeClr val="dk1"/>
              </a:buClr>
              <a:buSzPts val="800"/>
              <a:buFont typeface="Noto Sans Symbols"/>
              <a:buNone/>
            </a:pPr>
            <a:r>
              <a:rPr lang="es-ES" sz="800">
                <a:solidFill>
                  <a:schemeClr val="dk1"/>
                </a:solidFill>
                <a:latin typeface="Times New Roman"/>
                <a:ea typeface="Times New Roman"/>
                <a:cs typeface="Times New Roman"/>
                <a:sym typeface="Times New Roman"/>
              </a:rPr>
              <a:t>Estimaciones</a:t>
            </a:r>
            <a:endParaRPr/>
          </a:p>
        </p:txBody>
      </p:sp>
      <p:sp>
        <p:nvSpPr>
          <p:cNvPr id="629" name="Google Shape;629;p59"/>
          <p:cNvSpPr/>
          <p:nvPr/>
        </p:nvSpPr>
        <p:spPr>
          <a:xfrm>
            <a:off x="2701925" y="2586038"/>
            <a:ext cx="881063" cy="327025"/>
          </a:xfrm>
          <a:prstGeom prst="rightArrow">
            <a:avLst>
              <a:gd fmla="val 50000" name="adj1"/>
              <a:gd fmla="val 134721" name="adj2"/>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404040"/>
              </a:buClr>
              <a:buSzPts val="1800"/>
              <a:buFont typeface="Noto Sans Symbols"/>
              <a:buNone/>
            </a:pPr>
            <a:r>
              <a:t/>
            </a:r>
            <a:endParaRPr sz="1800">
              <a:solidFill>
                <a:schemeClr val="dk1"/>
              </a:solidFill>
              <a:latin typeface="Tahoma"/>
              <a:ea typeface="Tahoma"/>
              <a:cs typeface="Tahoma"/>
              <a:sym typeface="Tahoma"/>
            </a:endParaRPr>
          </a:p>
        </p:txBody>
      </p:sp>
      <p:graphicFrame>
        <p:nvGraphicFramePr>
          <p:cNvPr id="630" name="Google Shape;630;p59"/>
          <p:cNvGraphicFramePr/>
          <p:nvPr/>
        </p:nvGraphicFramePr>
        <p:xfrm>
          <a:off x="4191000" y="4508500"/>
          <a:ext cx="2047875" cy="1728788"/>
        </p:xfrm>
        <a:graphic>
          <a:graphicData uri="http://schemas.openxmlformats.org/presentationml/2006/ole">
            <mc:AlternateContent>
              <mc:Choice Requires="v">
                <p:oleObj r:id="rId7" imgH="1728788" imgW="2047875" progId="MS_ClipArt_Gallery.2" spid="_x0000_s2">
                  <p:embed/>
                </p:oleObj>
              </mc:Choice>
              <mc:Fallback>
                <p:oleObj r:id="rId8" imgH="1728788" imgW="2047875" progId="MS_ClipArt_Gallery.2">
                  <p:embed/>
                  <p:pic>
                    <p:nvPicPr>
                      <p:cNvPr id="630" name="Google Shape;630;p59"/>
                      <p:cNvPicPr preferRelativeResize="0"/>
                      <p:nvPr/>
                    </p:nvPicPr>
                    <p:blipFill rotWithShape="1">
                      <a:blip r:embed="rId6">
                        <a:alphaModFix/>
                      </a:blip>
                      <a:srcRect b="0" l="0" r="0" t="0"/>
                      <a:stretch/>
                    </p:blipFill>
                    <p:spPr>
                      <a:xfrm>
                        <a:off x="4191000" y="4508500"/>
                        <a:ext cx="2047875" cy="1728788"/>
                      </a:xfrm>
                      <a:prstGeom prst="rect">
                        <a:avLst/>
                      </a:prstGeom>
                      <a:noFill/>
                      <a:ln>
                        <a:noFill/>
                      </a:ln>
                    </p:spPr>
                  </p:pic>
                </p:oleObj>
              </mc:Fallback>
            </mc:AlternateContent>
          </a:graphicData>
        </a:graphic>
      </p:graphicFrame>
      <p:sp>
        <p:nvSpPr>
          <p:cNvPr id="631" name="Google Shape;631;p59"/>
          <p:cNvSpPr/>
          <p:nvPr/>
        </p:nvSpPr>
        <p:spPr>
          <a:xfrm>
            <a:off x="6437313" y="4019550"/>
            <a:ext cx="2295525" cy="14478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404040"/>
              </a:buClr>
              <a:buSzPts val="1800"/>
              <a:buFont typeface="Noto Sans Symbols"/>
              <a:buNone/>
            </a:pPr>
            <a:r>
              <a:t/>
            </a:r>
            <a:endParaRPr sz="1800">
              <a:solidFill>
                <a:schemeClr val="dk1"/>
              </a:solidFill>
              <a:latin typeface="Tahoma"/>
              <a:ea typeface="Tahoma"/>
              <a:cs typeface="Tahoma"/>
              <a:sym typeface="Tahoma"/>
            </a:endParaRPr>
          </a:p>
        </p:txBody>
      </p:sp>
      <p:cxnSp>
        <p:nvCxnSpPr>
          <p:cNvPr id="632" name="Google Shape;632;p59"/>
          <p:cNvCxnSpPr/>
          <p:nvPr/>
        </p:nvCxnSpPr>
        <p:spPr>
          <a:xfrm>
            <a:off x="6604000" y="5103813"/>
            <a:ext cx="2000250" cy="0"/>
          </a:xfrm>
          <a:prstGeom prst="straightConnector1">
            <a:avLst/>
          </a:prstGeom>
          <a:noFill/>
          <a:ln cap="flat" cmpd="sng" w="12700">
            <a:solidFill>
              <a:schemeClr val="dk1"/>
            </a:solidFill>
            <a:prstDash val="solid"/>
            <a:round/>
            <a:headEnd len="sm" w="sm" type="none"/>
            <a:tailEnd len="sm" w="sm" type="none"/>
          </a:ln>
        </p:spPr>
      </p:cxnSp>
      <p:cxnSp>
        <p:nvCxnSpPr>
          <p:cNvPr id="633" name="Google Shape;633;p59"/>
          <p:cNvCxnSpPr/>
          <p:nvPr/>
        </p:nvCxnSpPr>
        <p:spPr>
          <a:xfrm rot="10800000">
            <a:off x="6948488" y="4202113"/>
            <a:ext cx="0" cy="901700"/>
          </a:xfrm>
          <a:prstGeom prst="straightConnector1">
            <a:avLst/>
          </a:prstGeom>
          <a:noFill/>
          <a:ln cap="flat" cmpd="sng" w="12700">
            <a:solidFill>
              <a:schemeClr val="dk1"/>
            </a:solidFill>
            <a:prstDash val="solid"/>
            <a:round/>
            <a:headEnd len="sm" w="sm" type="none"/>
            <a:tailEnd len="sm" w="sm" type="none"/>
          </a:ln>
        </p:spPr>
      </p:cxnSp>
      <p:sp>
        <p:nvSpPr>
          <p:cNvPr id="634" name="Google Shape;634;p59"/>
          <p:cNvSpPr/>
          <p:nvPr/>
        </p:nvSpPr>
        <p:spPr>
          <a:xfrm>
            <a:off x="6503988" y="4186238"/>
            <a:ext cx="2052637" cy="113506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Clr>
                <a:schemeClr val="dk1"/>
              </a:buClr>
              <a:buSzPts val="800"/>
              <a:buFont typeface="Noto Sans Symbols"/>
              <a:buNone/>
            </a:pPr>
            <a:r>
              <a:rPr lang="es-ES" sz="800">
                <a:solidFill>
                  <a:schemeClr val="dk1"/>
                </a:solidFill>
                <a:latin typeface="Times New Roman"/>
                <a:ea typeface="Times New Roman"/>
                <a:cs typeface="Times New Roman"/>
                <a:sym typeface="Times New Roman"/>
              </a:rPr>
              <a:t>Juan	    *</a:t>
            </a:r>
            <a:endParaRPr/>
          </a:p>
          <a:p>
            <a:pPr indent="0" lvl="0" marL="0" marR="0" rtl="0" algn="l">
              <a:spcBef>
                <a:spcPts val="400"/>
              </a:spcBef>
              <a:spcAft>
                <a:spcPts val="0"/>
              </a:spcAft>
              <a:buClr>
                <a:schemeClr val="dk1"/>
              </a:buClr>
              <a:buSzPts val="800"/>
              <a:buFont typeface="Noto Sans Symbols"/>
              <a:buNone/>
            </a:pPr>
            <a:r>
              <a:rPr lang="es-ES" sz="800">
                <a:solidFill>
                  <a:schemeClr val="dk1"/>
                </a:solidFill>
                <a:latin typeface="Times New Roman"/>
                <a:ea typeface="Times New Roman"/>
                <a:cs typeface="Times New Roman"/>
                <a:sym typeface="Times New Roman"/>
              </a:rPr>
              <a:t>Alicia	                *</a:t>
            </a:r>
            <a:endParaRPr/>
          </a:p>
          <a:p>
            <a:pPr indent="0" lvl="0" marL="0" marR="0" rtl="0" algn="l">
              <a:spcBef>
                <a:spcPts val="400"/>
              </a:spcBef>
              <a:spcAft>
                <a:spcPts val="0"/>
              </a:spcAft>
              <a:buClr>
                <a:schemeClr val="dk1"/>
              </a:buClr>
              <a:buSzPts val="800"/>
              <a:buFont typeface="Noto Sans Symbols"/>
              <a:buNone/>
            </a:pPr>
            <a:r>
              <a:rPr lang="es-ES" sz="800">
                <a:solidFill>
                  <a:schemeClr val="dk1"/>
                </a:solidFill>
                <a:latin typeface="Times New Roman"/>
                <a:ea typeface="Times New Roman"/>
                <a:cs typeface="Times New Roman"/>
                <a:sym typeface="Times New Roman"/>
              </a:rPr>
              <a:t>José                      *</a:t>
            </a:r>
            <a:endParaRPr/>
          </a:p>
          <a:p>
            <a:pPr indent="0" lvl="0" marL="0" marR="0" rtl="0" algn="l">
              <a:spcBef>
                <a:spcPts val="400"/>
              </a:spcBef>
              <a:spcAft>
                <a:spcPts val="0"/>
              </a:spcAft>
              <a:buClr>
                <a:schemeClr val="dk1"/>
              </a:buClr>
              <a:buSzPts val="800"/>
              <a:buFont typeface="Noto Sans Symbols"/>
              <a:buNone/>
            </a:pPr>
            <a:r>
              <a:rPr lang="es-ES" sz="800">
                <a:solidFill>
                  <a:schemeClr val="dk1"/>
                </a:solidFill>
                <a:latin typeface="Times New Roman"/>
                <a:ea typeface="Times New Roman"/>
                <a:cs typeface="Times New Roman"/>
                <a:sym typeface="Times New Roman"/>
              </a:rPr>
              <a:t>María	          *</a:t>
            </a:r>
            <a:endParaRPr/>
          </a:p>
          <a:p>
            <a:pPr indent="0" lvl="0" marL="0" marR="0" rtl="0" algn="l">
              <a:spcBef>
                <a:spcPts val="400"/>
              </a:spcBef>
              <a:spcAft>
                <a:spcPts val="0"/>
              </a:spcAft>
              <a:buClr>
                <a:srgbClr val="404040"/>
              </a:buClr>
              <a:buSzPts val="800"/>
              <a:buFont typeface="Noto Sans Symbols"/>
              <a:buNone/>
            </a:pPr>
            <a:r>
              <a:t/>
            </a:r>
            <a:endParaRPr sz="800">
              <a:solidFill>
                <a:schemeClr val="dk1"/>
              </a:solidFill>
              <a:latin typeface="Times New Roman"/>
              <a:ea typeface="Times New Roman"/>
              <a:cs typeface="Times New Roman"/>
              <a:sym typeface="Times New Roman"/>
            </a:endParaRPr>
          </a:p>
          <a:p>
            <a:pPr indent="0" lvl="0" marL="0" marR="0" rtl="0" algn="l">
              <a:spcBef>
                <a:spcPts val="400"/>
              </a:spcBef>
              <a:spcAft>
                <a:spcPts val="0"/>
              </a:spcAft>
              <a:buClr>
                <a:schemeClr val="dk1"/>
              </a:buClr>
              <a:buSzPts val="800"/>
              <a:buFont typeface="Noto Sans Symbols"/>
              <a:buNone/>
            </a:pPr>
            <a:r>
              <a:rPr lang="es-ES" sz="800">
                <a:solidFill>
                  <a:schemeClr val="dk1"/>
                </a:solidFill>
                <a:latin typeface="Times New Roman"/>
                <a:ea typeface="Times New Roman"/>
                <a:cs typeface="Times New Roman"/>
                <a:sym typeface="Times New Roman"/>
              </a:rPr>
              <a:t>Estimaciones</a:t>
            </a:r>
            <a:endParaRPr/>
          </a:p>
        </p:txBody>
      </p:sp>
      <p:sp>
        <p:nvSpPr>
          <p:cNvPr id="635" name="Google Shape;635;p59"/>
          <p:cNvSpPr/>
          <p:nvPr/>
        </p:nvSpPr>
        <p:spPr>
          <a:xfrm>
            <a:off x="5740400" y="4667250"/>
            <a:ext cx="889000" cy="330200"/>
          </a:xfrm>
          <a:prstGeom prst="rightArrow">
            <a:avLst>
              <a:gd fmla="val 50000" name="adj1"/>
              <a:gd fmla="val 134628" name="adj2"/>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404040"/>
              </a:buClr>
              <a:buSzPts val="1800"/>
              <a:buFont typeface="Noto Sans Symbols"/>
              <a:buNone/>
            </a:pPr>
            <a:r>
              <a:t/>
            </a:r>
            <a:endParaRPr sz="1800">
              <a:solidFill>
                <a:schemeClr val="dk1"/>
              </a:solidFill>
              <a:latin typeface="Tahoma"/>
              <a:ea typeface="Tahoma"/>
              <a:cs typeface="Tahoma"/>
              <a:sym typeface="Tahoma"/>
            </a:endParaRPr>
          </a:p>
        </p:txBody>
      </p:sp>
      <p:sp>
        <p:nvSpPr>
          <p:cNvPr id="636" name="Google Shape;636;p59"/>
          <p:cNvSpPr/>
          <p:nvPr/>
        </p:nvSpPr>
        <p:spPr>
          <a:xfrm rot="2693259">
            <a:off x="2922588" y="3895725"/>
            <a:ext cx="1566862" cy="1143000"/>
          </a:xfrm>
          <a:custGeom>
            <a:rect b="b" l="l" r="r" t="t"/>
            <a:pathLst>
              <a:path extrusionOk="0" h="21600" w="21600">
                <a:moveTo>
                  <a:pt x="16200" y="0"/>
                </a:moveTo>
                <a:lnTo>
                  <a:pt x="16200" y="5400"/>
                </a:lnTo>
                <a:lnTo>
                  <a:pt x="3375" y="5400"/>
                </a:lnTo>
                <a:lnTo>
                  <a:pt x="3375" y="16200"/>
                </a:lnTo>
                <a:lnTo>
                  <a:pt x="16200" y="16200"/>
                </a:lnTo>
                <a:lnTo>
                  <a:pt x="16200" y="21600"/>
                </a:lnTo>
                <a:lnTo>
                  <a:pt x="21600" y="10800"/>
                </a:lnTo>
                <a:lnTo>
                  <a:pt x="16200" y="0"/>
                </a:lnTo>
                <a:close/>
              </a:path>
              <a:path extrusionOk="0" h="21600" w="21600">
                <a:moveTo>
                  <a:pt x="1350" y="5400"/>
                </a:moveTo>
                <a:lnTo>
                  <a:pt x="1350" y="16200"/>
                </a:lnTo>
                <a:lnTo>
                  <a:pt x="2700" y="16200"/>
                </a:lnTo>
                <a:lnTo>
                  <a:pt x="2700" y="5400"/>
                </a:lnTo>
                <a:lnTo>
                  <a:pt x="1350" y="5400"/>
                </a:lnTo>
                <a:close/>
              </a:path>
              <a:path extrusionOk="0" h="21600" w="21600">
                <a:moveTo>
                  <a:pt x="0" y="5400"/>
                </a:moveTo>
                <a:lnTo>
                  <a:pt x="0" y="16200"/>
                </a:lnTo>
                <a:lnTo>
                  <a:pt x="675" y="16200"/>
                </a:lnTo>
                <a:lnTo>
                  <a:pt x="675" y="5400"/>
                </a:lnTo>
                <a:lnTo>
                  <a:pt x="0" y="54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60"/>
          <p:cNvSpPr txBox="1"/>
          <p:nvPr>
            <p:ph type="title"/>
          </p:nvPr>
        </p:nvSpPr>
        <p:spPr>
          <a:xfrm>
            <a:off x="990600" y="457200"/>
            <a:ext cx="7924800" cy="1143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Método basado en el mercado</a:t>
            </a:r>
            <a:endParaRPr/>
          </a:p>
        </p:txBody>
      </p:sp>
      <p:sp>
        <p:nvSpPr>
          <p:cNvPr id="643" name="Google Shape;643;p60"/>
          <p:cNvSpPr txBox="1"/>
          <p:nvPr>
            <p:ph idx="1" type="body"/>
          </p:nvPr>
        </p:nvSpPr>
        <p:spPr>
          <a:xfrm>
            <a:off x="900237" y="1484784"/>
            <a:ext cx="7560195" cy="38885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760"/>
              <a:buChar char="►"/>
            </a:pPr>
            <a:r>
              <a:rPr lang="es-ES" sz="2200"/>
              <a:t>Lo importante es conseguir el contrato.</a:t>
            </a:r>
            <a:endParaRPr/>
          </a:p>
          <a:p>
            <a:pPr indent="-342900" lvl="0" marL="342900" rtl="0" algn="l">
              <a:spcBef>
                <a:spcPts val="1000"/>
              </a:spcBef>
              <a:spcAft>
                <a:spcPts val="0"/>
              </a:spcAft>
              <a:buSzPts val="1760"/>
              <a:buChar char="►"/>
            </a:pPr>
            <a:r>
              <a:rPr lang="es-ES" sz="2200"/>
              <a:t>El precio se fija en función de lo que se cree que esta dispuesto a pagar el cliente.</a:t>
            </a:r>
            <a:endParaRPr/>
          </a:p>
          <a:p>
            <a:pPr indent="-342900" lvl="0" marL="342900" rtl="0" algn="l">
              <a:spcBef>
                <a:spcPts val="1000"/>
              </a:spcBef>
              <a:spcAft>
                <a:spcPts val="0"/>
              </a:spcAft>
              <a:buSzPts val="1760"/>
              <a:buChar char="►"/>
            </a:pPr>
            <a:r>
              <a:rPr lang="es-ES" sz="2200"/>
              <a:t>Si se usa en conjunción con otros</a:t>
            </a:r>
            <a:endParaRPr/>
          </a:p>
          <a:p>
            <a:pPr indent="-342900" lvl="0" marL="342900" rtl="0" algn="l">
              <a:spcBef>
                <a:spcPts val="1000"/>
              </a:spcBef>
              <a:spcAft>
                <a:spcPts val="0"/>
              </a:spcAft>
              <a:buSzPts val="1760"/>
              <a:buFont typeface="Noto Sans Symbols"/>
              <a:buNone/>
            </a:pPr>
            <a:r>
              <a:rPr lang="es-ES" sz="2200"/>
              <a:t>	métodos puede ser aceptable,</a:t>
            </a:r>
            <a:endParaRPr/>
          </a:p>
          <a:p>
            <a:pPr indent="-342900" lvl="0" marL="342900" rtl="0" algn="l">
              <a:spcBef>
                <a:spcPts val="1000"/>
              </a:spcBef>
              <a:spcAft>
                <a:spcPts val="0"/>
              </a:spcAft>
              <a:buSzPts val="1760"/>
              <a:buFont typeface="Noto Sans Symbols"/>
              <a:buNone/>
            </a:pPr>
            <a:r>
              <a:rPr lang="es-ES" sz="2200"/>
              <a:t> 	para ajustar la oferta.</a:t>
            </a:r>
            <a:endParaRPr/>
          </a:p>
          <a:p>
            <a:pPr indent="-342900" lvl="0" marL="342900" rtl="0" algn="l">
              <a:spcBef>
                <a:spcPts val="1000"/>
              </a:spcBef>
              <a:spcAft>
                <a:spcPts val="0"/>
              </a:spcAft>
              <a:buSzPts val="1760"/>
              <a:buChar char="►"/>
            </a:pPr>
            <a:r>
              <a:rPr lang="es-ES" sz="2200"/>
              <a:t>Peligroso si es el único método </a:t>
            </a:r>
            <a:endParaRPr/>
          </a:p>
          <a:p>
            <a:pPr indent="-342900" lvl="0" marL="342900" rtl="0" algn="l">
              <a:spcBef>
                <a:spcPts val="1000"/>
              </a:spcBef>
              <a:spcAft>
                <a:spcPts val="0"/>
              </a:spcAft>
              <a:buSzPts val="1760"/>
              <a:buFont typeface="Noto Sans Symbols"/>
              <a:buNone/>
            </a:pPr>
            <a:r>
              <a:rPr lang="es-ES" sz="2200"/>
              <a:t>	utilizado.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61"/>
          <p:cNvSpPr txBox="1"/>
          <p:nvPr>
            <p:ph type="title"/>
          </p:nvPr>
        </p:nvSpPr>
        <p:spPr>
          <a:xfrm>
            <a:off x="250825" y="115888"/>
            <a:ext cx="8893175" cy="11842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1100"/>
              <a:buFont typeface="Trebuchet MS"/>
              <a:buNone/>
            </a:pPr>
            <a:br>
              <a:rPr lang="es-ES" sz="1100"/>
            </a:br>
            <a:r>
              <a:rPr lang="es-ES" sz="4000"/>
              <a:t>Métrica de los Puntos de Func</a:t>
            </a:r>
            <a:r>
              <a:rPr lang="es-ES" sz="4000">
                <a:solidFill>
                  <a:schemeClr val="lt1"/>
                </a:solidFill>
              </a:rPr>
              <a:t>ión</a:t>
            </a:r>
            <a:endParaRPr/>
          </a:p>
        </p:txBody>
      </p:sp>
      <p:sp>
        <p:nvSpPr>
          <p:cNvPr id="650" name="Google Shape;650;p61"/>
          <p:cNvSpPr txBox="1"/>
          <p:nvPr>
            <p:ph idx="1" type="body"/>
          </p:nvPr>
        </p:nvSpPr>
        <p:spPr>
          <a:xfrm>
            <a:off x="899592" y="1300162"/>
            <a:ext cx="6768752" cy="5153173"/>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lnSpc>
                <a:spcPct val="120000"/>
              </a:lnSpc>
              <a:spcBef>
                <a:spcPts val="0"/>
              </a:spcBef>
              <a:spcAft>
                <a:spcPts val="0"/>
              </a:spcAft>
              <a:buSzPct val="80000"/>
              <a:buFont typeface="Noto Sans Symbols"/>
              <a:buChar char="►"/>
            </a:pPr>
            <a:r>
              <a:rPr lang="es-ES" sz="3400">
                <a:solidFill>
                  <a:srgbClr val="3F3F3F"/>
                </a:solidFill>
              </a:rPr>
              <a:t>Es una métrica desarrollada originalmente por Allan Albrecht en 1979 mientras trabajaba para IBM, quien definió conceptos para medir el software a partir de valoraciones de funcionalidades entregadas al usuario y no a partir de aspectos técnicos, con la intención de producir valoraciones independientes de la tecnología.</a:t>
            </a:r>
            <a:endParaRPr/>
          </a:p>
          <a:p>
            <a:pPr indent="-298450" lvl="0" marL="342900" rtl="0" algn="l">
              <a:lnSpc>
                <a:spcPct val="110000"/>
              </a:lnSpc>
              <a:spcBef>
                <a:spcPts val="1000"/>
              </a:spcBef>
              <a:spcAft>
                <a:spcPts val="0"/>
              </a:spcAft>
              <a:buSzPct val="80000"/>
              <a:buFont typeface="Noto Sans Symbols"/>
              <a:buNone/>
            </a:pPr>
            <a:r>
              <a:t/>
            </a:r>
            <a:endParaRPr sz="1400">
              <a:solidFill>
                <a:srgbClr val="3F3F3F"/>
              </a:solidFill>
            </a:endParaRPr>
          </a:p>
          <a:p>
            <a:pPr indent="-342900" lvl="0" marL="342900" rtl="0" algn="l">
              <a:lnSpc>
                <a:spcPct val="110000"/>
              </a:lnSpc>
              <a:spcBef>
                <a:spcPts val="1000"/>
              </a:spcBef>
              <a:spcAft>
                <a:spcPts val="0"/>
              </a:spcAft>
              <a:buSzPct val="80000"/>
              <a:buFont typeface="Noto Sans Symbols"/>
              <a:buChar char="►"/>
            </a:pPr>
            <a:r>
              <a:rPr lang="es-ES" sz="3400">
                <a:solidFill>
                  <a:srgbClr val="3F3F3F"/>
                </a:solidFill>
              </a:rPr>
              <a:t>Mide dos tipos de características:</a:t>
            </a:r>
            <a:endParaRPr/>
          </a:p>
          <a:p>
            <a:pPr indent="-285775" lvl="1" marL="742950" rtl="0" algn="l">
              <a:lnSpc>
                <a:spcPct val="110000"/>
              </a:lnSpc>
              <a:spcBef>
                <a:spcPts val="1000"/>
              </a:spcBef>
              <a:spcAft>
                <a:spcPts val="0"/>
              </a:spcAft>
              <a:buSzPct val="79999"/>
              <a:buFont typeface="Noto Sans Symbols"/>
              <a:buChar char="►"/>
            </a:pPr>
            <a:r>
              <a:rPr lang="es-ES" sz="3100">
                <a:solidFill>
                  <a:srgbClr val="3F3F3F"/>
                </a:solidFill>
              </a:rPr>
              <a:t>Los elementos de función (entradas, salidas, archivos, etc.)</a:t>
            </a:r>
            <a:endParaRPr/>
          </a:p>
          <a:p>
            <a:pPr indent="-285775" lvl="1" marL="742950" rtl="0" algn="l">
              <a:lnSpc>
                <a:spcPct val="110000"/>
              </a:lnSpc>
              <a:spcBef>
                <a:spcPts val="1000"/>
              </a:spcBef>
              <a:spcAft>
                <a:spcPts val="0"/>
              </a:spcAft>
              <a:buSzPct val="79999"/>
              <a:buFont typeface="Noto Sans Symbols"/>
              <a:buChar char="►"/>
            </a:pPr>
            <a:r>
              <a:rPr lang="es-ES" sz="3100">
                <a:solidFill>
                  <a:srgbClr val="3F3F3F"/>
                </a:solidFill>
              </a:rPr>
              <a:t>Los factores de Complejidad (requerimientos no funcionales  como rendimiento, reusabilidad, etc.)</a:t>
            </a:r>
            <a:endParaRPr sz="3100">
              <a:solidFill>
                <a:srgbClr val="3F3F3F"/>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62"/>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Elementos de Función</a:t>
            </a:r>
            <a:endParaRPr/>
          </a:p>
        </p:txBody>
      </p:sp>
      <p:sp>
        <p:nvSpPr>
          <p:cNvPr id="656" name="Google Shape;656;p62"/>
          <p:cNvSpPr txBox="1"/>
          <p:nvPr>
            <p:ph idx="1" type="body"/>
          </p:nvPr>
        </p:nvSpPr>
        <p:spPr>
          <a:xfrm>
            <a:off x="971600" y="1556792"/>
            <a:ext cx="6745560" cy="381600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s-ES" sz="2400"/>
              <a:t>Son elementos fácilmente identificables en los diagramas de especificación del sistema. (DFD, Entidad-Relación, DD)</a:t>
            </a:r>
            <a:endParaRPr/>
          </a:p>
          <a:p>
            <a:pPr indent="-285750" lvl="1" marL="742950" rtl="0" algn="l">
              <a:spcBef>
                <a:spcPts val="1000"/>
              </a:spcBef>
              <a:spcAft>
                <a:spcPts val="0"/>
              </a:spcAft>
              <a:buSzPts val="800"/>
              <a:buFont typeface="Trebuchet MS"/>
              <a:buNone/>
            </a:pPr>
            <a:r>
              <a:t/>
            </a:r>
            <a:endParaRPr sz="1000"/>
          </a:p>
          <a:p>
            <a:pPr indent="-285750" lvl="1" marL="742950" rtl="0" algn="l">
              <a:spcBef>
                <a:spcPts val="1000"/>
              </a:spcBef>
              <a:spcAft>
                <a:spcPts val="0"/>
              </a:spcAft>
              <a:buSzPts val="1980"/>
              <a:buChar char="►"/>
            </a:pPr>
            <a:r>
              <a:rPr lang="es-ES" sz="2200"/>
              <a:t>Entradas</a:t>
            </a:r>
            <a:endParaRPr/>
          </a:p>
          <a:p>
            <a:pPr indent="-285750" lvl="1" marL="742950" rtl="0" algn="l">
              <a:spcBef>
                <a:spcPts val="1000"/>
              </a:spcBef>
              <a:spcAft>
                <a:spcPts val="0"/>
              </a:spcAft>
              <a:buSzPts val="1980"/>
              <a:buChar char="►"/>
            </a:pPr>
            <a:r>
              <a:rPr lang="es-ES" sz="2200"/>
              <a:t>Salidas</a:t>
            </a:r>
            <a:endParaRPr/>
          </a:p>
          <a:p>
            <a:pPr indent="-285750" lvl="1" marL="742950" rtl="0" algn="l">
              <a:spcBef>
                <a:spcPts val="1000"/>
              </a:spcBef>
              <a:spcAft>
                <a:spcPts val="0"/>
              </a:spcAft>
              <a:buSzPts val="1980"/>
              <a:buChar char="►"/>
            </a:pPr>
            <a:r>
              <a:rPr lang="es-ES" sz="2200"/>
              <a:t>Consultas</a:t>
            </a:r>
            <a:endParaRPr/>
          </a:p>
          <a:p>
            <a:pPr indent="-285750" lvl="1" marL="742950" rtl="0" algn="l">
              <a:spcBef>
                <a:spcPts val="1000"/>
              </a:spcBef>
              <a:spcAft>
                <a:spcPts val="0"/>
              </a:spcAft>
              <a:buSzPts val="1980"/>
              <a:buChar char="►"/>
            </a:pPr>
            <a:r>
              <a:rPr lang="es-ES" sz="2200"/>
              <a:t>Archivos Lógicos o Internos</a:t>
            </a:r>
            <a:endParaRPr/>
          </a:p>
          <a:p>
            <a:pPr indent="-285750" lvl="1" marL="742950" rtl="0" algn="l">
              <a:spcBef>
                <a:spcPts val="1000"/>
              </a:spcBef>
              <a:spcAft>
                <a:spcPts val="0"/>
              </a:spcAft>
              <a:buSzPts val="1980"/>
              <a:buChar char="►"/>
            </a:pPr>
            <a:r>
              <a:rPr lang="es-ES" sz="2200"/>
              <a:t>Archivos de Interfaz</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6"/>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Organización</a:t>
            </a:r>
            <a:endParaRPr/>
          </a:p>
        </p:txBody>
      </p:sp>
      <p:sp>
        <p:nvSpPr>
          <p:cNvPr id="195" name="Google Shape;195;p6"/>
          <p:cNvSpPr txBox="1"/>
          <p:nvPr>
            <p:ph idx="1" type="body"/>
          </p:nvPr>
        </p:nvSpPr>
        <p:spPr>
          <a:xfrm>
            <a:off x="609598" y="1556792"/>
            <a:ext cx="7418785" cy="446449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240"/>
              <a:buChar char="►"/>
            </a:pPr>
            <a:r>
              <a:rPr b="1" lang="es-ES" sz="2800"/>
              <a:t>Grupo de personas que deben coordinar sus actividades para lograr los objetivos organizacionales</a:t>
            </a:r>
            <a:endParaRPr/>
          </a:p>
          <a:p>
            <a:pPr indent="-251459" lvl="0" marL="342900" rtl="0" algn="l">
              <a:spcBef>
                <a:spcPts val="1000"/>
              </a:spcBef>
              <a:spcAft>
                <a:spcPts val="0"/>
              </a:spcAft>
              <a:buSzPts val="1440"/>
              <a:buNone/>
            </a:pPr>
            <a:r>
              <a:t/>
            </a:r>
            <a:endParaRPr b="1"/>
          </a:p>
          <a:p>
            <a:pPr indent="-342900" lvl="0" marL="342900" rtl="0" algn="l">
              <a:spcBef>
                <a:spcPts val="1000"/>
              </a:spcBef>
              <a:spcAft>
                <a:spcPts val="0"/>
              </a:spcAft>
              <a:buSzPts val="2240"/>
              <a:buChar char="►"/>
            </a:pPr>
            <a:r>
              <a:rPr b="1" lang="es-ES" sz="2800"/>
              <a:t>La coordinación requiere</a:t>
            </a:r>
            <a:endParaRPr/>
          </a:p>
          <a:p>
            <a:pPr indent="-285750" lvl="1" marL="742950" rtl="0" algn="l">
              <a:spcBef>
                <a:spcPts val="1000"/>
              </a:spcBef>
              <a:spcAft>
                <a:spcPts val="0"/>
              </a:spcAft>
              <a:buSzPts val="1920"/>
              <a:buChar char="►"/>
            </a:pPr>
            <a:r>
              <a:rPr b="1" lang="es-ES" sz="2400"/>
              <a:t>Fuerte comunicación</a:t>
            </a:r>
            <a:endParaRPr/>
          </a:p>
          <a:p>
            <a:pPr indent="-285750" lvl="1" marL="742950" rtl="0" algn="l">
              <a:spcBef>
                <a:spcPts val="1000"/>
              </a:spcBef>
              <a:spcAft>
                <a:spcPts val="0"/>
              </a:spcAft>
              <a:buSzPts val="1920"/>
              <a:buChar char="►"/>
            </a:pPr>
            <a:r>
              <a:rPr b="1" lang="es-ES" sz="2400"/>
              <a:t>Clara comprensión de las interrelaciones e inter dependencias entre las personas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63"/>
          <p:cNvSpPr txBox="1"/>
          <p:nvPr>
            <p:ph type="title"/>
          </p:nvPr>
        </p:nvSpPr>
        <p:spPr>
          <a:xfrm>
            <a:off x="680492" y="476672"/>
            <a:ext cx="7783016" cy="1431925"/>
          </a:xfrm>
          <a:prstGeom prst="rect">
            <a:avLst/>
          </a:prstGeom>
          <a:noFill/>
          <a:ln>
            <a:noFill/>
          </a:ln>
        </p:spPr>
        <p:txBody>
          <a:bodyPr anchorCtr="0" anchor="t" bIns="46025" lIns="92075" spcFirstLastPara="1" rIns="92075" wrap="square" tIns="46025">
            <a:normAutofit/>
          </a:bodyPr>
          <a:lstStyle/>
          <a:p>
            <a:pPr indent="0" lvl="0" marL="0" rtl="0" algn="l">
              <a:spcBef>
                <a:spcPts val="0"/>
              </a:spcBef>
              <a:spcAft>
                <a:spcPts val="0"/>
              </a:spcAft>
              <a:buClr>
                <a:schemeClr val="accent1"/>
              </a:buClr>
              <a:buSzPts val="3600"/>
              <a:buFont typeface="Trebuchet MS"/>
              <a:buNone/>
            </a:pPr>
            <a:r>
              <a:rPr lang="es-ES"/>
              <a:t>Tabla para el cálculo de los FC</a:t>
            </a:r>
            <a:endParaRPr/>
          </a:p>
        </p:txBody>
      </p:sp>
      <p:graphicFrame>
        <p:nvGraphicFramePr>
          <p:cNvPr id="662" name="Google Shape;662;p63"/>
          <p:cNvGraphicFramePr/>
          <p:nvPr/>
        </p:nvGraphicFramePr>
        <p:xfrm>
          <a:off x="1246187" y="1412776"/>
          <a:ext cx="6651625" cy="5097462"/>
        </p:xfrm>
        <a:graphic>
          <a:graphicData uri="http://schemas.openxmlformats.org/presentationml/2006/ole">
            <mc:AlternateContent>
              <mc:Choice Requires="v">
                <p:oleObj r:id="rId4" imgH="5097462" imgW="6651625" progId="Word.Document.8" spid="_x0000_s1">
                  <p:embed/>
                </p:oleObj>
              </mc:Choice>
              <mc:Fallback>
                <p:oleObj r:id="rId5" imgH="5097462" imgW="6651625" progId="Word.Document.8">
                  <p:embed/>
                  <p:pic>
                    <p:nvPicPr>
                      <p:cNvPr id="662" name="Google Shape;662;p63"/>
                      <p:cNvPicPr preferRelativeResize="0"/>
                      <p:nvPr/>
                    </p:nvPicPr>
                    <p:blipFill rotWithShape="1">
                      <a:blip r:embed="rId6">
                        <a:alphaModFix/>
                      </a:blip>
                      <a:srcRect b="0" l="0" r="0" t="0"/>
                      <a:stretch/>
                    </p:blipFill>
                    <p:spPr>
                      <a:xfrm>
                        <a:off x="1246187" y="1412776"/>
                        <a:ext cx="6651625" cy="5097462"/>
                      </a:xfrm>
                      <a:prstGeom prst="rect">
                        <a:avLst/>
                      </a:prstGeom>
                      <a:noFill/>
                      <a:ln>
                        <a:noFill/>
                      </a:ln>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64"/>
          <p:cNvSpPr txBox="1"/>
          <p:nvPr>
            <p:ph type="title"/>
          </p:nvPr>
        </p:nvSpPr>
        <p:spPr>
          <a:xfrm>
            <a:off x="609599" y="609600"/>
            <a:ext cx="6347713" cy="1320800"/>
          </a:xfrm>
          <a:prstGeom prst="rect">
            <a:avLst/>
          </a:prstGeom>
          <a:noFill/>
          <a:ln>
            <a:noFill/>
          </a:ln>
        </p:spPr>
        <p:txBody>
          <a:bodyPr anchorCtr="0" anchor="t" bIns="46025" lIns="92075" spcFirstLastPara="1" rIns="92075" wrap="square" tIns="46025">
            <a:normAutofit/>
          </a:bodyPr>
          <a:lstStyle/>
          <a:p>
            <a:pPr indent="0" lvl="0" marL="0" rtl="0" algn="l">
              <a:spcBef>
                <a:spcPts val="0"/>
              </a:spcBef>
              <a:spcAft>
                <a:spcPts val="0"/>
              </a:spcAft>
              <a:buClr>
                <a:schemeClr val="accent1"/>
              </a:buClr>
              <a:buSzPts val="3600"/>
              <a:buFont typeface="Trebuchet MS"/>
              <a:buNone/>
            </a:pPr>
            <a:r>
              <a:rPr lang="es-ES"/>
              <a:t>Estimación de PFA</a:t>
            </a:r>
            <a:endParaRPr/>
          </a:p>
        </p:txBody>
      </p:sp>
      <p:sp>
        <p:nvSpPr>
          <p:cNvPr id="668" name="Google Shape;668;p64"/>
          <p:cNvSpPr txBox="1"/>
          <p:nvPr>
            <p:ph idx="1" type="body"/>
          </p:nvPr>
        </p:nvSpPr>
        <p:spPr>
          <a:xfrm>
            <a:off x="732631" y="1772816"/>
            <a:ext cx="7678737" cy="3609975"/>
          </a:xfrm>
          <a:prstGeom prst="rect">
            <a:avLst/>
          </a:prstGeom>
          <a:noFill/>
          <a:ln>
            <a:noFill/>
          </a:ln>
        </p:spPr>
        <p:txBody>
          <a:bodyPr anchorCtr="0" anchor="t" bIns="46025" lIns="92075" spcFirstLastPara="1" rIns="92075" wrap="square" tIns="46025">
            <a:normAutofit/>
          </a:bodyPr>
          <a:lstStyle/>
          <a:p>
            <a:pPr indent="-342900" lvl="0" marL="342900" rtl="0" algn="l">
              <a:spcBef>
                <a:spcPts val="0"/>
              </a:spcBef>
              <a:spcAft>
                <a:spcPts val="0"/>
              </a:spcAft>
              <a:buSzPts val="2160"/>
              <a:buChar char="►"/>
            </a:pPr>
            <a:r>
              <a:rPr lang="es-ES" sz="2400"/>
              <a:t>FCT = 34</a:t>
            </a:r>
            <a:endParaRPr/>
          </a:p>
          <a:p>
            <a:pPr indent="-205740" lvl="0" marL="342900" rtl="0" algn="l">
              <a:spcBef>
                <a:spcPts val="1000"/>
              </a:spcBef>
              <a:spcAft>
                <a:spcPts val="0"/>
              </a:spcAft>
              <a:buSzPts val="2160"/>
              <a:buNone/>
            </a:pPr>
            <a:r>
              <a:t/>
            </a:r>
            <a:endParaRPr sz="2400"/>
          </a:p>
          <a:p>
            <a:pPr indent="-342900" lvl="0" marL="342900" rtl="0" algn="l">
              <a:spcBef>
                <a:spcPts val="1000"/>
              </a:spcBef>
              <a:spcAft>
                <a:spcPts val="0"/>
              </a:spcAft>
              <a:buSzPts val="2160"/>
              <a:buChar char="►"/>
            </a:pPr>
            <a:r>
              <a:rPr lang="es-ES" sz="2400"/>
              <a:t>PFA = PFSA * (0,65 + (0.01 * FCT))</a:t>
            </a:r>
            <a:endParaRPr/>
          </a:p>
          <a:p>
            <a:pPr indent="-342900" lvl="0" marL="342900" rtl="0" algn="l">
              <a:spcBef>
                <a:spcPts val="1000"/>
              </a:spcBef>
              <a:spcAft>
                <a:spcPts val="0"/>
              </a:spcAft>
              <a:buSzPts val="2160"/>
              <a:buChar char="►"/>
            </a:pPr>
            <a:r>
              <a:rPr lang="es-ES" sz="2400"/>
              <a:t>PFA = 203 * (0.65 + (0.01 * 34)) </a:t>
            </a:r>
            <a:endParaRPr/>
          </a:p>
          <a:p>
            <a:pPr indent="-342900" lvl="0" marL="342900" rtl="0" algn="l">
              <a:spcBef>
                <a:spcPts val="1000"/>
              </a:spcBef>
              <a:spcAft>
                <a:spcPts val="0"/>
              </a:spcAft>
              <a:buSzPts val="2160"/>
              <a:buChar char="►"/>
            </a:pPr>
            <a:r>
              <a:rPr lang="es-ES" sz="2400"/>
              <a:t>PFA = 201</a:t>
            </a:r>
            <a:endParaRPr sz="24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65"/>
          <p:cNvSpPr txBox="1"/>
          <p:nvPr>
            <p:ph type="title"/>
          </p:nvPr>
        </p:nvSpPr>
        <p:spPr>
          <a:xfrm>
            <a:off x="467544" y="188913"/>
            <a:ext cx="8424044" cy="1431925"/>
          </a:xfrm>
          <a:prstGeom prst="rect">
            <a:avLst/>
          </a:prstGeom>
          <a:noFill/>
          <a:ln>
            <a:noFill/>
          </a:ln>
        </p:spPr>
        <p:txBody>
          <a:bodyPr anchorCtr="0" anchor="t" bIns="46025" lIns="92075" spcFirstLastPara="1" rIns="92075" wrap="square" tIns="46025">
            <a:normAutofit/>
          </a:bodyPr>
          <a:lstStyle/>
          <a:p>
            <a:pPr indent="0" lvl="0" marL="0" rtl="0" algn="l">
              <a:spcBef>
                <a:spcPts val="0"/>
              </a:spcBef>
              <a:spcAft>
                <a:spcPts val="0"/>
              </a:spcAft>
              <a:buClr>
                <a:schemeClr val="accent1"/>
              </a:buClr>
              <a:buSzPts val="4000"/>
              <a:buFont typeface="Trebuchet MS"/>
              <a:buNone/>
            </a:pPr>
            <a:r>
              <a:rPr lang="es-ES" sz="4000"/>
              <a:t>Tabla de Productividad según </a:t>
            </a:r>
            <a:r>
              <a:rPr lang="es-ES" sz="4000" u="sng"/>
              <a:t>Roteiro de Contagem </a:t>
            </a:r>
            <a:r>
              <a:rPr lang="es-ES" sz="4000"/>
              <a:t>de SERPRO</a:t>
            </a:r>
            <a:endParaRPr/>
          </a:p>
        </p:txBody>
      </p:sp>
      <p:graphicFrame>
        <p:nvGraphicFramePr>
          <p:cNvPr id="674" name="Google Shape;674;p65"/>
          <p:cNvGraphicFramePr/>
          <p:nvPr/>
        </p:nvGraphicFramePr>
        <p:xfrm>
          <a:off x="900113" y="2348880"/>
          <a:ext cx="3000000" cy="3000000"/>
        </p:xfrm>
        <a:graphic>
          <a:graphicData uri="http://schemas.openxmlformats.org/drawingml/2006/table">
            <a:tbl>
              <a:tblPr bandRow="1" firstRow="1">
                <a:noFill/>
                <a:tableStyleId>{C511AD88-819F-43F2-BEDE-7BCAF26D6BD2}</a:tableStyleId>
              </a:tblPr>
              <a:tblGrid>
                <a:gridCol w="3111525"/>
                <a:gridCol w="1080025"/>
                <a:gridCol w="1080025"/>
                <a:gridCol w="1080025"/>
              </a:tblGrid>
              <a:tr h="370875">
                <a:tc>
                  <a:txBody>
                    <a:bodyPr/>
                    <a:lstStyle/>
                    <a:p>
                      <a:pPr indent="0" lvl="0" marL="0" marR="0" rtl="0" algn="l">
                        <a:spcBef>
                          <a:spcPts val="0"/>
                        </a:spcBef>
                        <a:spcAft>
                          <a:spcPts val="0"/>
                        </a:spcAft>
                        <a:buNone/>
                      </a:pPr>
                      <a:r>
                        <a:rPr lang="es-ES" sz="1800" u="none" cap="none" strike="noStrike"/>
                        <a:t>Plataforma de Desarrollo</a:t>
                      </a:r>
                      <a:endParaRPr/>
                    </a:p>
                  </a:txBody>
                  <a:tcPr marT="45725" marB="45725" marR="91425" marL="91425"/>
                </a:tc>
                <a:tc>
                  <a:txBody>
                    <a:bodyPr/>
                    <a:lstStyle/>
                    <a:p>
                      <a:pPr indent="0" lvl="0" marL="0" marR="0" rtl="0" algn="r">
                        <a:spcBef>
                          <a:spcPts val="0"/>
                        </a:spcBef>
                        <a:spcAft>
                          <a:spcPts val="0"/>
                        </a:spcAft>
                        <a:buNone/>
                      </a:pPr>
                      <a:r>
                        <a:rPr lang="es-ES" sz="1800"/>
                        <a:t>Baja</a:t>
                      </a:r>
                      <a:endParaRPr/>
                    </a:p>
                  </a:txBody>
                  <a:tcPr marT="45725" marB="45725" marR="91425" marL="91425"/>
                </a:tc>
                <a:tc>
                  <a:txBody>
                    <a:bodyPr/>
                    <a:lstStyle/>
                    <a:p>
                      <a:pPr indent="0" lvl="0" marL="0" marR="0" rtl="0" algn="r">
                        <a:spcBef>
                          <a:spcPts val="0"/>
                        </a:spcBef>
                        <a:spcAft>
                          <a:spcPts val="0"/>
                        </a:spcAft>
                        <a:buNone/>
                      </a:pPr>
                      <a:r>
                        <a:rPr lang="es-ES" sz="1800"/>
                        <a:t>Media</a:t>
                      </a:r>
                      <a:endParaRPr/>
                    </a:p>
                  </a:txBody>
                  <a:tcPr marT="45725" marB="45725" marR="91425" marL="91425"/>
                </a:tc>
                <a:tc>
                  <a:txBody>
                    <a:bodyPr/>
                    <a:lstStyle/>
                    <a:p>
                      <a:pPr indent="0" lvl="0" marL="0" marR="0" rtl="0" algn="r">
                        <a:spcBef>
                          <a:spcPts val="0"/>
                        </a:spcBef>
                        <a:spcAft>
                          <a:spcPts val="0"/>
                        </a:spcAft>
                        <a:buNone/>
                      </a:pPr>
                      <a:r>
                        <a:rPr lang="es-ES" sz="1800"/>
                        <a:t>Alta</a:t>
                      </a:r>
                      <a:endParaRPr/>
                    </a:p>
                  </a:txBody>
                  <a:tcPr marT="45725" marB="45725" marR="91425" marL="91425"/>
                </a:tc>
              </a:tr>
              <a:tr h="426750">
                <a:tc>
                  <a:txBody>
                    <a:bodyPr/>
                    <a:lstStyle/>
                    <a:p>
                      <a:pPr indent="0" lvl="0" marL="0" marR="0" rtl="0" algn="l">
                        <a:spcBef>
                          <a:spcPts val="0"/>
                        </a:spcBef>
                        <a:spcAft>
                          <a:spcPts val="0"/>
                        </a:spcAft>
                        <a:buNone/>
                      </a:pPr>
                      <a:r>
                        <a:rPr lang="es-ES" sz="1800"/>
                        <a:t>JAVA</a:t>
                      </a:r>
                      <a:endParaRPr/>
                    </a:p>
                  </a:txBody>
                  <a:tcPr marT="76200" marB="76200" marR="76200" marL="76200"/>
                </a:tc>
                <a:tc>
                  <a:txBody>
                    <a:bodyPr/>
                    <a:lstStyle/>
                    <a:p>
                      <a:pPr indent="0" lvl="0" marL="0" marR="0" rtl="0" algn="r">
                        <a:spcBef>
                          <a:spcPts val="0"/>
                        </a:spcBef>
                        <a:spcAft>
                          <a:spcPts val="0"/>
                        </a:spcAft>
                        <a:buNone/>
                      </a:pPr>
                      <a:r>
                        <a:rPr lang="es-ES" sz="1800"/>
                        <a:t>14</a:t>
                      </a:r>
                      <a:endParaRPr/>
                    </a:p>
                  </a:txBody>
                  <a:tcPr marT="76200" marB="76200" marR="76200" marL="76200"/>
                </a:tc>
                <a:tc>
                  <a:txBody>
                    <a:bodyPr/>
                    <a:lstStyle/>
                    <a:p>
                      <a:pPr indent="0" lvl="0" marL="0" marR="0" rtl="0" algn="r">
                        <a:spcBef>
                          <a:spcPts val="0"/>
                        </a:spcBef>
                        <a:spcAft>
                          <a:spcPts val="0"/>
                        </a:spcAft>
                        <a:buNone/>
                      </a:pPr>
                      <a:r>
                        <a:rPr lang="es-ES" sz="1800"/>
                        <a:t>10</a:t>
                      </a:r>
                      <a:endParaRPr/>
                    </a:p>
                  </a:txBody>
                  <a:tcPr marT="76200" marB="76200" marR="76200" marL="76200"/>
                </a:tc>
                <a:tc>
                  <a:txBody>
                    <a:bodyPr/>
                    <a:lstStyle/>
                    <a:p>
                      <a:pPr indent="0" lvl="0" marL="0" marR="0" rtl="0" algn="r">
                        <a:spcBef>
                          <a:spcPts val="0"/>
                        </a:spcBef>
                        <a:spcAft>
                          <a:spcPts val="0"/>
                        </a:spcAft>
                        <a:buNone/>
                      </a:pPr>
                      <a:r>
                        <a:rPr lang="es-ES" sz="1800"/>
                        <a:t>6</a:t>
                      </a:r>
                      <a:endParaRPr/>
                    </a:p>
                  </a:txBody>
                  <a:tcPr marT="76200" marB="76200" marR="76200" marL="76200"/>
                </a:tc>
              </a:tr>
              <a:tr h="426750">
                <a:tc>
                  <a:txBody>
                    <a:bodyPr/>
                    <a:lstStyle/>
                    <a:p>
                      <a:pPr indent="0" lvl="0" marL="0" marR="0" rtl="0" algn="l">
                        <a:spcBef>
                          <a:spcPts val="0"/>
                        </a:spcBef>
                        <a:spcAft>
                          <a:spcPts val="0"/>
                        </a:spcAft>
                        <a:buNone/>
                      </a:pPr>
                      <a:r>
                        <a:rPr lang="es-ES" sz="1800"/>
                        <a:t>Java Script</a:t>
                      </a:r>
                      <a:endParaRPr/>
                    </a:p>
                  </a:txBody>
                  <a:tcPr marT="76200" marB="76200" marR="76200" marL="76200"/>
                </a:tc>
                <a:tc>
                  <a:txBody>
                    <a:bodyPr/>
                    <a:lstStyle/>
                    <a:p>
                      <a:pPr indent="0" lvl="0" marL="0" marR="0" rtl="0" algn="r">
                        <a:spcBef>
                          <a:spcPts val="0"/>
                        </a:spcBef>
                        <a:spcAft>
                          <a:spcPts val="0"/>
                        </a:spcAft>
                        <a:buNone/>
                      </a:pPr>
                      <a:r>
                        <a:rPr lang="es-ES" sz="1800"/>
                        <a:t>16</a:t>
                      </a:r>
                      <a:endParaRPr/>
                    </a:p>
                  </a:txBody>
                  <a:tcPr marT="76200" marB="76200" marR="76200" marL="76200"/>
                </a:tc>
                <a:tc>
                  <a:txBody>
                    <a:bodyPr/>
                    <a:lstStyle/>
                    <a:p>
                      <a:pPr indent="0" lvl="0" marL="0" marR="0" rtl="0" algn="r">
                        <a:spcBef>
                          <a:spcPts val="0"/>
                        </a:spcBef>
                        <a:spcAft>
                          <a:spcPts val="0"/>
                        </a:spcAft>
                        <a:buNone/>
                      </a:pPr>
                      <a:r>
                        <a:rPr lang="es-ES" sz="1800"/>
                        <a:t>12</a:t>
                      </a:r>
                      <a:endParaRPr/>
                    </a:p>
                  </a:txBody>
                  <a:tcPr marT="76200" marB="76200" marR="76200" marL="76200"/>
                </a:tc>
                <a:tc>
                  <a:txBody>
                    <a:bodyPr/>
                    <a:lstStyle/>
                    <a:p>
                      <a:pPr indent="0" lvl="0" marL="0" marR="0" rtl="0" algn="r">
                        <a:spcBef>
                          <a:spcPts val="0"/>
                        </a:spcBef>
                        <a:spcAft>
                          <a:spcPts val="0"/>
                        </a:spcAft>
                        <a:buNone/>
                      </a:pPr>
                      <a:r>
                        <a:rPr lang="es-ES" sz="1800"/>
                        <a:t>8</a:t>
                      </a:r>
                      <a:endParaRPr/>
                    </a:p>
                  </a:txBody>
                  <a:tcPr marT="76200" marB="76200" marR="76200" marL="76200"/>
                </a:tc>
              </a:tr>
              <a:tr h="426750">
                <a:tc>
                  <a:txBody>
                    <a:bodyPr/>
                    <a:lstStyle/>
                    <a:p>
                      <a:pPr indent="0" lvl="0" marL="0" marR="0" rtl="0" algn="l">
                        <a:spcBef>
                          <a:spcPts val="0"/>
                        </a:spcBef>
                        <a:spcAft>
                          <a:spcPts val="0"/>
                        </a:spcAft>
                        <a:buNone/>
                      </a:pPr>
                      <a:r>
                        <a:rPr lang="es-ES" sz="1800"/>
                        <a:t>HTML</a:t>
                      </a:r>
                      <a:endParaRPr/>
                    </a:p>
                  </a:txBody>
                  <a:tcPr marT="76200" marB="76200" marR="76200" marL="76200"/>
                </a:tc>
                <a:tc>
                  <a:txBody>
                    <a:bodyPr/>
                    <a:lstStyle/>
                    <a:p>
                      <a:pPr indent="0" lvl="0" marL="0" marR="0" rtl="0" algn="r">
                        <a:spcBef>
                          <a:spcPts val="0"/>
                        </a:spcBef>
                        <a:spcAft>
                          <a:spcPts val="0"/>
                        </a:spcAft>
                        <a:buNone/>
                      </a:pPr>
                      <a:r>
                        <a:rPr lang="es-ES" sz="1800"/>
                        <a:t>10</a:t>
                      </a:r>
                      <a:endParaRPr/>
                    </a:p>
                  </a:txBody>
                  <a:tcPr marT="76200" marB="76200" marR="76200" marL="76200"/>
                </a:tc>
                <a:tc>
                  <a:txBody>
                    <a:bodyPr/>
                    <a:lstStyle/>
                    <a:p>
                      <a:pPr indent="0" lvl="0" marL="0" marR="0" rtl="0" algn="r">
                        <a:spcBef>
                          <a:spcPts val="0"/>
                        </a:spcBef>
                        <a:spcAft>
                          <a:spcPts val="0"/>
                        </a:spcAft>
                        <a:buNone/>
                      </a:pPr>
                      <a:r>
                        <a:rPr lang="es-ES" sz="1800"/>
                        <a:t>8</a:t>
                      </a:r>
                      <a:endParaRPr/>
                    </a:p>
                  </a:txBody>
                  <a:tcPr marT="76200" marB="76200" marR="76200" marL="76200"/>
                </a:tc>
                <a:tc>
                  <a:txBody>
                    <a:bodyPr/>
                    <a:lstStyle/>
                    <a:p>
                      <a:pPr indent="0" lvl="0" marL="0" marR="0" rtl="0" algn="r">
                        <a:spcBef>
                          <a:spcPts val="0"/>
                        </a:spcBef>
                        <a:spcAft>
                          <a:spcPts val="0"/>
                        </a:spcAft>
                        <a:buNone/>
                      </a:pPr>
                      <a:r>
                        <a:rPr lang="es-ES" sz="1800"/>
                        <a:t>4</a:t>
                      </a:r>
                      <a:endParaRPr/>
                    </a:p>
                  </a:txBody>
                  <a:tcPr marT="76200" marB="76200" marR="76200" marL="76200"/>
                </a:tc>
              </a:tr>
              <a:tr h="426750">
                <a:tc>
                  <a:txBody>
                    <a:bodyPr/>
                    <a:lstStyle/>
                    <a:p>
                      <a:pPr indent="0" lvl="0" marL="0" marR="0" rtl="0" algn="l">
                        <a:spcBef>
                          <a:spcPts val="0"/>
                        </a:spcBef>
                        <a:spcAft>
                          <a:spcPts val="0"/>
                        </a:spcAft>
                        <a:buNone/>
                      </a:pPr>
                      <a:r>
                        <a:rPr lang="es-ES" sz="1800"/>
                        <a:t>PHP</a:t>
                      </a:r>
                      <a:endParaRPr/>
                    </a:p>
                  </a:txBody>
                  <a:tcPr marT="76200" marB="76200" marR="76200" marL="76200"/>
                </a:tc>
                <a:tc>
                  <a:txBody>
                    <a:bodyPr/>
                    <a:lstStyle/>
                    <a:p>
                      <a:pPr indent="0" lvl="0" marL="0" marR="0" rtl="0" algn="r">
                        <a:spcBef>
                          <a:spcPts val="0"/>
                        </a:spcBef>
                        <a:spcAft>
                          <a:spcPts val="0"/>
                        </a:spcAft>
                        <a:buNone/>
                      </a:pPr>
                      <a:r>
                        <a:rPr lang="es-ES" sz="1800"/>
                        <a:t>15</a:t>
                      </a:r>
                      <a:endParaRPr/>
                    </a:p>
                  </a:txBody>
                  <a:tcPr marT="76200" marB="76200" marR="76200" marL="76200"/>
                </a:tc>
                <a:tc>
                  <a:txBody>
                    <a:bodyPr/>
                    <a:lstStyle/>
                    <a:p>
                      <a:pPr indent="0" lvl="0" marL="0" marR="0" rtl="0" algn="r">
                        <a:spcBef>
                          <a:spcPts val="0"/>
                        </a:spcBef>
                        <a:spcAft>
                          <a:spcPts val="0"/>
                        </a:spcAft>
                        <a:buNone/>
                      </a:pPr>
                      <a:r>
                        <a:rPr lang="es-ES" sz="1800"/>
                        <a:t>10</a:t>
                      </a:r>
                      <a:endParaRPr/>
                    </a:p>
                  </a:txBody>
                  <a:tcPr marT="76200" marB="76200" marR="76200" marL="76200"/>
                </a:tc>
                <a:tc>
                  <a:txBody>
                    <a:bodyPr/>
                    <a:lstStyle/>
                    <a:p>
                      <a:pPr indent="0" lvl="0" marL="0" marR="0" rtl="0" algn="r">
                        <a:spcBef>
                          <a:spcPts val="0"/>
                        </a:spcBef>
                        <a:spcAft>
                          <a:spcPts val="0"/>
                        </a:spcAft>
                        <a:buNone/>
                      </a:pPr>
                      <a:r>
                        <a:rPr lang="es-ES" sz="1800"/>
                        <a:t>5</a:t>
                      </a:r>
                      <a:endParaRPr/>
                    </a:p>
                  </a:txBody>
                  <a:tcPr marT="76200" marB="76200" marR="76200" marL="76200"/>
                </a:tc>
              </a:tr>
              <a:tr h="426750">
                <a:tc>
                  <a:txBody>
                    <a:bodyPr/>
                    <a:lstStyle/>
                    <a:p>
                      <a:pPr indent="0" lvl="0" marL="0" marR="0" rtl="0" algn="l">
                        <a:spcBef>
                          <a:spcPts val="0"/>
                        </a:spcBef>
                        <a:spcAft>
                          <a:spcPts val="0"/>
                        </a:spcAft>
                        <a:buNone/>
                      </a:pPr>
                      <a:r>
                        <a:rPr lang="es-ES" sz="1800"/>
                        <a:t>RUBY ON RAILS</a:t>
                      </a:r>
                      <a:endParaRPr/>
                    </a:p>
                  </a:txBody>
                  <a:tcPr marT="76200" marB="76200" marR="76200" marL="76200"/>
                </a:tc>
                <a:tc>
                  <a:txBody>
                    <a:bodyPr/>
                    <a:lstStyle/>
                    <a:p>
                      <a:pPr indent="0" lvl="0" marL="0" marR="0" rtl="0" algn="r">
                        <a:spcBef>
                          <a:spcPts val="0"/>
                        </a:spcBef>
                        <a:spcAft>
                          <a:spcPts val="0"/>
                        </a:spcAft>
                        <a:buNone/>
                      </a:pPr>
                      <a:r>
                        <a:rPr lang="es-ES" sz="1800"/>
                        <a:t>18</a:t>
                      </a:r>
                      <a:endParaRPr/>
                    </a:p>
                  </a:txBody>
                  <a:tcPr marT="76200" marB="76200" marR="76200" marL="76200"/>
                </a:tc>
                <a:tc>
                  <a:txBody>
                    <a:bodyPr/>
                    <a:lstStyle/>
                    <a:p>
                      <a:pPr indent="0" lvl="0" marL="0" marR="0" rtl="0" algn="r">
                        <a:spcBef>
                          <a:spcPts val="0"/>
                        </a:spcBef>
                        <a:spcAft>
                          <a:spcPts val="0"/>
                        </a:spcAft>
                        <a:buNone/>
                      </a:pPr>
                      <a:r>
                        <a:rPr lang="es-ES" sz="1800"/>
                        <a:t>14</a:t>
                      </a:r>
                      <a:endParaRPr/>
                    </a:p>
                  </a:txBody>
                  <a:tcPr marT="76200" marB="76200" marR="76200" marL="76200"/>
                </a:tc>
                <a:tc>
                  <a:txBody>
                    <a:bodyPr/>
                    <a:lstStyle/>
                    <a:p>
                      <a:pPr indent="0" lvl="0" marL="0" marR="0" rtl="0" algn="r">
                        <a:spcBef>
                          <a:spcPts val="0"/>
                        </a:spcBef>
                        <a:spcAft>
                          <a:spcPts val="0"/>
                        </a:spcAft>
                        <a:buNone/>
                      </a:pPr>
                      <a:r>
                        <a:rPr lang="es-ES" sz="1800"/>
                        <a:t>8</a:t>
                      </a:r>
                      <a:endParaRPr/>
                    </a:p>
                  </a:txBody>
                  <a:tcPr marT="76200" marB="76200" marR="76200" marL="76200"/>
                </a:tc>
              </a:tr>
              <a:tr h="426750">
                <a:tc>
                  <a:txBody>
                    <a:bodyPr/>
                    <a:lstStyle/>
                    <a:p>
                      <a:pPr indent="0" lvl="0" marL="0" marR="0" rtl="0" algn="l">
                        <a:spcBef>
                          <a:spcPts val="0"/>
                        </a:spcBef>
                        <a:spcAft>
                          <a:spcPts val="0"/>
                        </a:spcAft>
                        <a:buNone/>
                      </a:pPr>
                      <a:r>
                        <a:rPr lang="es-ES" sz="1800"/>
                        <a:t>PYTHON</a:t>
                      </a:r>
                      <a:endParaRPr/>
                    </a:p>
                  </a:txBody>
                  <a:tcPr marT="76200" marB="76200" marR="76200" marL="76200"/>
                </a:tc>
                <a:tc>
                  <a:txBody>
                    <a:bodyPr/>
                    <a:lstStyle/>
                    <a:p>
                      <a:pPr indent="0" lvl="0" marL="0" marR="0" rtl="0" algn="r">
                        <a:spcBef>
                          <a:spcPts val="0"/>
                        </a:spcBef>
                        <a:spcAft>
                          <a:spcPts val="0"/>
                        </a:spcAft>
                        <a:buNone/>
                      </a:pPr>
                      <a:r>
                        <a:rPr lang="es-ES" sz="1800"/>
                        <a:t>18</a:t>
                      </a:r>
                      <a:endParaRPr/>
                    </a:p>
                  </a:txBody>
                  <a:tcPr marT="76200" marB="76200" marR="76200" marL="76200"/>
                </a:tc>
                <a:tc>
                  <a:txBody>
                    <a:bodyPr/>
                    <a:lstStyle/>
                    <a:p>
                      <a:pPr indent="0" lvl="0" marL="0" marR="0" rtl="0" algn="r">
                        <a:spcBef>
                          <a:spcPts val="0"/>
                        </a:spcBef>
                        <a:spcAft>
                          <a:spcPts val="0"/>
                        </a:spcAft>
                        <a:buNone/>
                      </a:pPr>
                      <a:r>
                        <a:rPr lang="es-ES" sz="1800"/>
                        <a:t>14</a:t>
                      </a:r>
                      <a:endParaRPr/>
                    </a:p>
                  </a:txBody>
                  <a:tcPr marT="76200" marB="76200" marR="76200" marL="76200"/>
                </a:tc>
                <a:tc>
                  <a:txBody>
                    <a:bodyPr/>
                    <a:lstStyle/>
                    <a:p>
                      <a:pPr indent="0" lvl="0" marL="0" marR="0" rtl="0" algn="r">
                        <a:spcBef>
                          <a:spcPts val="0"/>
                        </a:spcBef>
                        <a:spcAft>
                          <a:spcPts val="0"/>
                        </a:spcAft>
                        <a:buNone/>
                      </a:pPr>
                      <a:r>
                        <a:rPr lang="es-ES" sz="1800"/>
                        <a:t>8</a:t>
                      </a:r>
                      <a:endParaRPr/>
                    </a:p>
                  </a:txBody>
                  <a:tcPr marT="76200" marB="76200" marR="76200" marL="76200"/>
                </a:tc>
              </a:tr>
              <a:tr h="426750">
                <a:tc>
                  <a:txBody>
                    <a:bodyPr/>
                    <a:lstStyle/>
                    <a:p>
                      <a:pPr indent="0" lvl="0" marL="0" marR="0" rtl="0" algn="l">
                        <a:spcBef>
                          <a:spcPts val="0"/>
                        </a:spcBef>
                        <a:spcAft>
                          <a:spcPts val="0"/>
                        </a:spcAft>
                        <a:buNone/>
                      </a:pPr>
                      <a:r>
                        <a:rPr lang="es-ES" sz="1800"/>
                        <a:t>VISUAL C++</a:t>
                      </a:r>
                      <a:endParaRPr/>
                    </a:p>
                  </a:txBody>
                  <a:tcPr marT="76200" marB="76200" marR="76200" marL="76200"/>
                </a:tc>
                <a:tc>
                  <a:txBody>
                    <a:bodyPr/>
                    <a:lstStyle/>
                    <a:p>
                      <a:pPr indent="0" lvl="0" marL="0" marR="0" rtl="0" algn="r">
                        <a:spcBef>
                          <a:spcPts val="0"/>
                        </a:spcBef>
                        <a:spcAft>
                          <a:spcPts val="0"/>
                        </a:spcAft>
                        <a:buNone/>
                      </a:pPr>
                      <a:r>
                        <a:rPr lang="es-ES" sz="1800"/>
                        <a:t>16</a:t>
                      </a:r>
                      <a:endParaRPr/>
                    </a:p>
                  </a:txBody>
                  <a:tcPr marT="76200" marB="76200" marR="76200" marL="76200"/>
                </a:tc>
                <a:tc>
                  <a:txBody>
                    <a:bodyPr/>
                    <a:lstStyle/>
                    <a:p>
                      <a:pPr indent="0" lvl="0" marL="0" marR="0" rtl="0" algn="r">
                        <a:spcBef>
                          <a:spcPts val="0"/>
                        </a:spcBef>
                        <a:spcAft>
                          <a:spcPts val="0"/>
                        </a:spcAft>
                        <a:buNone/>
                      </a:pPr>
                      <a:r>
                        <a:rPr lang="es-ES" sz="1800"/>
                        <a:t>14</a:t>
                      </a:r>
                      <a:endParaRPr/>
                    </a:p>
                  </a:txBody>
                  <a:tcPr marT="76200" marB="76200" marR="76200" marL="76200"/>
                </a:tc>
                <a:tc>
                  <a:txBody>
                    <a:bodyPr/>
                    <a:lstStyle/>
                    <a:p>
                      <a:pPr indent="0" lvl="0" marL="0" marR="0" rtl="0" algn="r">
                        <a:spcBef>
                          <a:spcPts val="0"/>
                        </a:spcBef>
                        <a:spcAft>
                          <a:spcPts val="0"/>
                        </a:spcAft>
                        <a:buNone/>
                      </a:pPr>
                      <a:r>
                        <a:rPr lang="es-ES" sz="1800"/>
                        <a:t>7</a:t>
                      </a:r>
                      <a:endParaRPr/>
                    </a:p>
                  </a:txBody>
                  <a:tcPr marT="76200" marB="76200" marR="76200" marL="76200"/>
                </a:tc>
              </a:tr>
              <a:tr h="426750">
                <a:tc>
                  <a:txBody>
                    <a:bodyPr/>
                    <a:lstStyle/>
                    <a:p>
                      <a:pPr indent="0" lvl="0" marL="0" marR="0" rtl="0" algn="l">
                        <a:spcBef>
                          <a:spcPts val="0"/>
                        </a:spcBef>
                        <a:spcAft>
                          <a:spcPts val="0"/>
                        </a:spcAft>
                        <a:buNone/>
                      </a:pPr>
                      <a:r>
                        <a:rPr lang="es-ES" sz="1800"/>
                        <a:t>C#</a:t>
                      </a:r>
                      <a:endParaRPr/>
                    </a:p>
                  </a:txBody>
                  <a:tcPr marT="76200" marB="76200" marR="76200" marL="76200"/>
                </a:tc>
                <a:tc>
                  <a:txBody>
                    <a:bodyPr/>
                    <a:lstStyle/>
                    <a:p>
                      <a:pPr indent="0" lvl="0" marL="0" marR="0" rtl="0" algn="r">
                        <a:spcBef>
                          <a:spcPts val="0"/>
                        </a:spcBef>
                        <a:spcAft>
                          <a:spcPts val="0"/>
                        </a:spcAft>
                        <a:buNone/>
                      </a:pPr>
                      <a:r>
                        <a:rPr lang="es-ES" sz="1800"/>
                        <a:t>17</a:t>
                      </a:r>
                      <a:endParaRPr/>
                    </a:p>
                  </a:txBody>
                  <a:tcPr marT="76200" marB="76200" marR="76200" marL="76200"/>
                </a:tc>
                <a:tc>
                  <a:txBody>
                    <a:bodyPr/>
                    <a:lstStyle/>
                    <a:p>
                      <a:pPr indent="0" lvl="0" marL="0" marR="0" rtl="0" algn="r">
                        <a:spcBef>
                          <a:spcPts val="0"/>
                        </a:spcBef>
                        <a:spcAft>
                          <a:spcPts val="0"/>
                        </a:spcAft>
                        <a:buNone/>
                      </a:pPr>
                      <a:r>
                        <a:rPr lang="es-ES" sz="1800"/>
                        <a:t>12</a:t>
                      </a:r>
                      <a:endParaRPr/>
                    </a:p>
                  </a:txBody>
                  <a:tcPr marT="76200" marB="76200" marR="76200" marL="76200"/>
                </a:tc>
                <a:tc>
                  <a:txBody>
                    <a:bodyPr/>
                    <a:lstStyle/>
                    <a:p>
                      <a:pPr indent="0" lvl="0" marL="0" marR="0" rtl="0" algn="r">
                        <a:spcBef>
                          <a:spcPts val="0"/>
                        </a:spcBef>
                        <a:spcAft>
                          <a:spcPts val="0"/>
                        </a:spcAft>
                        <a:buNone/>
                      </a:pPr>
                      <a:r>
                        <a:rPr lang="es-ES" sz="1800"/>
                        <a:t>7</a:t>
                      </a:r>
                      <a:endParaRPr/>
                    </a:p>
                  </a:txBody>
                  <a:tcPr marT="76200" marB="76200" marR="76200" marL="76200"/>
                </a:tc>
              </a:tr>
              <a:tr h="426750">
                <a:tc>
                  <a:txBody>
                    <a:bodyPr/>
                    <a:lstStyle/>
                    <a:p>
                      <a:pPr indent="0" lvl="0" marL="0" marR="0" rtl="0" algn="l">
                        <a:spcBef>
                          <a:spcPts val="0"/>
                        </a:spcBef>
                        <a:spcAft>
                          <a:spcPts val="0"/>
                        </a:spcAft>
                        <a:buNone/>
                      </a:pPr>
                      <a:r>
                        <a:rPr lang="es-ES" sz="1800"/>
                        <a:t>MOBILE – </a:t>
                      </a:r>
                      <a:r>
                        <a:rPr b="0" i="0" lang="es-ES" sz="1800">
                          <a:solidFill>
                            <a:schemeClr val="dk1"/>
                          </a:solidFill>
                          <a:latin typeface="Trebuchet MS"/>
                          <a:ea typeface="Trebuchet MS"/>
                          <a:cs typeface="Trebuchet MS"/>
                          <a:sym typeface="Trebuchet MS"/>
                        </a:rPr>
                        <a:t>ANDROID</a:t>
                      </a:r>
                      <a:endParaRPr sz="1800"/>
                    </a:p>
                  </a:txBody>
                  <a:tcPr marT="76200" marB="76200" marR="76200" marL="76200"/>
                </a:tc>
                <a:tc>
                  <a:txBody>
                    <a:bodyPr/>
                    <a:lstStyle/>
                    <a:p>
                      <a:pPr indent="0" lvl="0" marL="0" marR="0" rtl="0" algn="r">
                        <a:spcBef>
                          <a:spcPts val="0"/>
                        </a:spcBef>
                        <a:spcAft>
                          <a:spcPts val="0"/>
                        </a:spcAft>
                        <a:buNone/>
                      </a:pPr>
                      <a:r>
                        <a:rPr lang="es-ES" sz="1800"/>
                        <a:t>18</a:t>
                      </a:r>
                      <a:endParaRPr/>
                    </a:p>
                  </a:txBody>
                  <a:tcPr marT="76200" marB="76200" marR="76200" marL="76200"/>
                </a:tc>
                <a:tc>
                  <a:txBody>
                    <a:bodyPr/>
                    <a:lstStyle/>
                    <a:p>
                      <a:pPr indent="0" lvl="0" marL="0" marR="0" rtl="0" algn="r">
                        <a:spcBef>
                          <a:spcPts val="0"/>
                        </a:spcBef>
                        <a:spcAft>
                          <a:spcPts val="0"/>
                        </a:spcAft>
                        <a:buNone/>
                      </a:pPr>
                      <a:r>
                        <a:rPr lang="es-ES" sz="1800"/>
                        <a:t>14</a:t>
                      </a:r>
                      <a:endParaRPr/>
                    </a:p>
                  </a:txBody>
                  <a:tcPr marT="76200" marB="76200" marR="76200" marL="76200"/>
                </a:tc>
                <a:tc>
                  <a:txBody>
                    <a:bodyPr/>
                    <a:lstStyle/>
                    <a:p>
                      <a:pPr indent="0" lvl="0" marL="0" marR="0" rtl="0" algn="r">
                        <a:spcBef>
                          <a:spcPts val="0"/>
                        </a:spcBef>
                        <a:spcAft>
                          <a:spcPts val="0"/>
                        </a:spcAft>
                        <a:buNone/>
                      </a:pPr>
                      <a:r>
                        <a:rPr lang="es-ES" sz="1800"/>
                        <a:t>12</a:t>
                      </a:r>
                      <a:endParaRPr/>
                    </a:p>
                  </a:txBody>
                  <a:tcPr marT="76200" marB="76200" marR="76200" marL="76200"/>
                </a:tc>
              </a:tr>
            </a:tbl>
          </a:graphicData>
        </a:graphic>
      </p:graphicFrame>
      <p:sp>
        <p:nvSpPr>
          <p:cNvPr id="675" name="Google Shape;675;p65"/>
          <p:cNvSpPr txBox="1"/>
          <p:nvPr/>
        </p:nvSpPr>
        <p:spPr>
          <a:xfrm>
            <a:off x="467544" y="1796380"/>
            <a:ext cx="7560840"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200"/>
              <a:buFont typeface="Noto Sans Symbols"/>
              <a:buNone/>
            </a:pPr>
            <a:r>
              <a:rPr lang="es-ES" sz="2200">
                <a:solidFill>
                  <a:schemeClr val="dk1"/>
                </a:solidFill>
                <a:latin typeface="Open Sans"/>
                <a:ea typeface="Open Sans"/>
                <a:cs typeface="Open Sans"/>
                <a:sym typeface="Open Sans"/>
              </a:rPr>
              <a:t>Representa la cantidad de HH (horas hombre) / PF</a:t>
            </a:r>
            <a:endParaRPr sz="2200">
              <a:solidFill>
                <a:schemeClr val="dk1"/>
              </a:solidFill>
              <a:latin typeface="Tahoma"/>
              <a:ea typeface="Tahoma"/>
              <a:cs typeface="Tahoma"/>
              <a:sym typeface="Tahoma"/>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66"/>
          <p:cNvSpPr txBox="1"/>
          <p:nvPr>
            <p:ph type="title"/>
          </p:nvPr>
        </p:nvSpPr>
        <p:spPr>
          <a:xfrm>
            <a:off x="609599" y="609600"/>
            <a:ext cx="6347713" cy="1320800"/>
          </a:xfrm>
          <a:prstGeom prst="rect">
            <a:avLst/>
          </a:prstGeom>
          <a:noFill/>
          <a:ln>
            <a:noFill/>
          </a:ln>
        </p:spPr>
        <p:txBody>
          <a:bodyPr anchorCtr="0" anchor="t" bIns="46025" lIns="92075" spcFirstLastPara="1" rIns="92075" wrap="square" tIns="46025">
            <a:normAutofit/>
          </a:bodyPr>
          <a:lstStyle/>
          <a:p>
            <a:pPr indent="0" lvl="0" marL="0" rtl="0" algn="l">
              <a:spcBef>
                <a:spcPts val="0"/>
              </a:spcBef>
              <a:spcAft>
                <a:spcPts val="0"/>
              </a:spcAft>
              <a:buClr>
                <a:schemeClr val="accent1"/>
              </a:buClr>
              <a:buSzPts val="3600"/>
              <a:buFont typeface="Trebuchet MS"/>
              <a:buNone/>
            </a:pPr>
            <a:r>
              <a:rPr lang="es-ES"/>
              <a:t>Estimación de esfuerzo</a:t>
            </a:r>
            <a:endParaRPr/>
          </a:p>
        </p:txBody>
      </p:sp>
      <p:sp>
        <p:nvSpPr>
          <p:cNvPr id="681" name="Google Shape;681;p66"/>
          <p:cNvSpPr txBox="1"/>
          <p:nvPr>
            <p:ph idx="1" type="body"/>
          </p:nvPr>
        </p:nvSpPr>
        <p:spPr>
          <a:xfrm>
            <a:off x="814635" y="1484784"/>
            <a:ext cx="7745809" cy="4441354"/>
          </a:xfrm>
          <a:prstGeom prst="rect">
            <a:avLst/>
          </a:prstGeom>
          <a:noFill/>
          <a:ln>
            <a:noFill/>
          </a:ln>
        </p:spPr>
        <p:txBody>
          <a:bodyPr anchorCtr="0" anchor="t" bIns="46025" lIns="92075" spcFirstLastPara="1" rIns="92075" wrap="square" tIns="46025">
            <a:normAutofit/>
          </a:bodyPr>
          <a:lstStyle/>
          <a:p>
            <a:pPr indent="-342900" lvl="0" marL="342900" rtl="0" algn="l">
              <a:spcBef>
                <a:spcPts val="0"/>
              </a:spcBef>
              <a:spcAft>
                <a:spcPts val="0"/>
              </a:spcAft>
              <a:buSzPts val="1980"/>
              <a:buFont typeface="Noto Sans Symbols"/>
              <a:buChar char="►"/>
            </a:pPr>
            <a:r>
              <a:rPr lang="es-ES" sz="2200">
                <a:solidFill>
                  <a:srgbClr val="3F3F3F"/>
                </a:solidFill>
              </a:rPr>
              <a:t>Para estimar el </a:t>
            </a:r>
            <a:r>
              <a:rPr b="1" lang="es-ES" sz="2200">
                <a:solidFill>
                  <a:srgbClr val="3F3F3F"/>
                </a:solidFill>
              </a:rPr>
              <a:t>esfuerzo </a:t>
            </a:r>
            <a:r>
              <a:rPr lang="es-ES" sz="2200">
                <a:solidFill>
                  <a:srgbClr val="3F3F3F"/>
                </a:solidFill>
              </a:rPr>
              <a:t>se toman en cuenta los datos sobre la productividad del PF</a:t>
            </a:r>
            <a:endParaRPr sz="2200">
              <a:solidFill>
                <a:srgbClr val="3F3F3F"/>
              </a:solidFill>
            </a:endParaRPr>
          </a:p>
          <a:p>
            <a:pPr indent="-342900" lvl="0" marL="342900" rtl="0" algn="l">
              <a:spcBef>
                <a:spcPts val="1000"/>
              </a:spcBef>
              <a:spcAft>
                <a:spcPts val="0"/>
              </a:spcAft>
              <a:buSzPts val="1980"/>
              <a:buFont typeface="Noto Sans Symbols"/>
              <a:buChar char="►"/>
            </a:pPr>
            <a:r>
              <a:rPr lang="es-ES" sz="2200">
                <a:solidFill>
                  <a:srgbClr val="3F3F3F"/>
                </a:solidFill>
              </a:rPr>
              <a:t>Esfuerzo = </a:t>
            </a:r>
            <a:endParaRPr/>
          </a:p>
          <a:p>
            <a:pPr indent="-342900" lvl="0" marL="342900" rtl="0" algn="l">
              <a:spcBef>
                <a:spcPts val="1000"/>
              </a:spcBef>
              <a:spcAft>
                <a:spcPts val="0"/>
              </a:spcAft>
              <a:buSzPts val="1760"/>
              <a:buFont typeface="Noto Sans Symbols"/>
              <a:buNone/>
            </a:pPr>
            <a:r>
              <a:rPr lang="es-ES" sz="2200">
                <a:solidFill>
                  <a:srgbClr val="3F3F3F"/>
                </a:solidFill>
              </a:rPr>
              <a:t>	PFA / Productividad (Lenguaje)</a:t>
            </a:r>
            <a:endParaRPr/>
          </a:p>
          <a:p>
            <a:pPr indent="-342900" lvl="0" marL="342900" rtl="0" algn="l">
              <a:spcBef>
                <a:spcPts val="1000"/>
              </a:spcBef>
              <a:spcAft>
                <a:spcPts val="0"/>
              </a:spcAft>
              <a:buSzPts val="1760"/>
              <a:buFont typeface="Noto Sans Symbols"/>
              <a:buChar char="►"/>
            </a:pPr>
            <a:r>
              <a:rPr lang="es-ES" sz="2200">
                <a:solidFill>
                  <a:srgbClr val="3F3F3F"/>
                </a:solidFill>
              </a:rPr>
              <a:t>Esfuerzo = 201 * 12 HH (media Java Script)</a:t>
            </a:r>
            <a:endParaRPr/>
          </a:p>
          <a:p>
            <a:pPr indent="-342900" lvl="0" marL="342900" rtl="0" algn="l">
              <a:spcBef>
                <a:spcPts val="1000"/>
              </a:spcBef>
              <a:spcAft>
                <a:spcPts val="0"/>
              </a:spcAft>
              <a:buSzPts val="1760"/>
              <a:buFont typeface="Noto Sans Symbols"/>
              <a:buChar char="►"/>
            </a:pPr>
            <a:r>
              <a:rPr lang="es-ES" sz="2200">
                <a:solidFill>
                  <a:srgbClr val="3F3F3F"/>
                </a:solidFill>
              </a:rPr>
              <a:t>Esfuerzo =2,412 HH /176 horas/m = 13.70 MP ≅ 14 MP</a:t>
            </a:r>
            <a:endParaRPr sz="2200">
              <a:solidFill>
                <a:srgbClr val="3F3F3F"/>
              </a:solidFill>
            </a:endParaRPr>
          </a:p>
          <a:p>
            <a:pPr indent="-342900" lvl="0" marL="342900" rtl="0" algn="l">
              <a:spcBef>
                <a:spcPts val="1000"/>
              </a:spcBef>
              <a:spcAft>
                <a:spcPts val="0"/>
              </a:spcAft>
              <a:buSzPts val="1760"/>
              <a:buFont typeface="Noto Sans Symbols"/>
              <a:buChar char="►"/>
            </a:pPr>
            <a:r>
              <a:rPr lang="es-ES" sz="2200">
                <a:solidFill>
                  <a:srgbClr val="3F3F3F"/>
                </a:solidFill>
              </a:rPr>
              <a:t>Duración = 14 MP/ 3 = 4.67 meses ≅ 5 MP meses </a:t>
            </a:r>
            <a:r>
              <a:rPr lang="es-ES" sz="1400">
                <a:solidFill>
                  <a:srgbClr val="3F3F3F"/>
                </a:solidFill>
              </a:rPr>
              <a:t>(equipo de 3)</a:t>
            </a:r>
            <a:endParaRPr/>
          </a:p>
          <a:p>
            <a:pPr indent="-342900" lvl="0" marL="342900" rtl="0" algn="l">
              <a:spcBef>
                <a:spcPts val="1000"/>
              </a:spcBef>
              <a:spcAft>
                <a:spcPts val="0"/>
              </a:spcAft>
              <a:buSzPts val="1760"/>
              <a:buFont typeface="Noto Sans Symbols"/>
              <a:buChar char="►"/>
            </a:pPr>
            <a:r>
              <a:rPr lang="es-ES" sz="2200">
                <a:solidFill>
                  <a:srgbClr val="3F3F3F"/>
                </a:solidFill>
              </a:rPr>
              <a:t>Duración = 14 MP/4 = 3.5 meses </a:t>
            </a:r>
            <a:r>
              <a:rPr lang="es-ES">
                <a:solidFill>
                  <a:srgbClr val="3F3F3F"/>
                </a:solidFill>
              </a:rPr>
              <a:t>(equipo de 4)</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67"/>
          <p:cNvSpPr txBox="1"/>
          <p:nvPr>
            <p:ph type="title"/>
          </p:nvPr>
        </p:nvSpPr>
        <p:spPr>
          <a:xfrm>
            <a:off x="609599" y="609600"/>
            <a:ext cx="6347713" cy="1320800"/>
          </a:xfrm>
          <a:prstGeom prst="rect">
            <a:avLst/>
          </a:prstGeom>
          <a:noFill/>
          <a:ln>
            <a:noFill/>
          </a:ln>
        </p:spPr>
        <p:txBody>
          <a:bodyPr anchorCtr="0" anchor="t" bIns="46025" lIns="92075" spcFirstLastPara="1" rIns="92075" wrap="square" tIns="46025">
            <a:normAutofit/>
          </a:bodyPr>
          <a:lstStyle/>
          <a:p>
            <a:pPr indent="0" lvl="0" marL="0" rtl="0" algn="l">
              <a:spcBef>
                <a:spcPts val="0"/>
              </a:spcBef>
              <a:spcAft>
                <a:spcPts val="0"/>
              </a:spcAft>
              <a:buClr>
                <a:schemeClr val="accent1"/>
              </a:buClr>
              <a:buSzPts val="3600"/>
              <a:buFont typeface="Trebuchet MS"/>
              <a:buNone/>
            </a:pPr>
            <a:r>
              <a:rPr lang="es-ES"/>
              <a:t>Estimación del costo</a:t>
            </a:r>
            <a:endParaRPr/>
          </a:p>
        </p:txBody>
      </p:sp>
      <p:sp>
        <p:nvSpPr>
          <p:cNvPr id="687" name="Google Shape;687;p67"/>
          <p:cNvSpPr txBox="1"/>
          <p:nvPr>
            <p:ph idx="1" type="body"/>
          </p:nvPr>
        </p:nvSpPr>
        <p:spPr>
          <a:xfrm>
            <a:off x="804379" y="1556792"/>
            <a:ext cx="7535242" cy="4968552"/>
          </a:xfrm>
          <a:prstGeom prst="rect">
            <a:avLst/>
          </a:prstGeom>
          <a:noFill/>
          <a:ln>
            <a:noFill/>
          </a:ln>
        </p:spPr>
        <p:txBody>
          <a:bodyPr anchorCtr="0" anchor="t" bIns="46025" lIns="92075" spcFirstLastPara="1" rIns="92075" wrap="square" tIns="46025">
            <a:noAutofit/>
          </a:bodyPr>
          <a:lstStyle/>
          <a:p>
            <a:pPr indent="-342900" lvl="0" marL="342900" rtl="0" algn="l">
              <a:spcBef>
                <a:spcPts val="0"/>
              </a:spcBef>
              <a:spcAft>
                <a:spcPts val="0"/>
              </a:spcAft>
              <a:buSzPts val="1920"/>
              <a:buFont typeface="Noto Sans Symbols"/>
              <a:buChar char="►"/>
            </a:pPr>
            <a:r>
              <a:rPr lang="es-ES" sz="2400">
                <a:solidFill>
                  <a:srgbClr val="3F3F3F"/>
                </a:solidFill>
              </a:rPr>
              <a:t>Costo del proyecto = 3.5 meses * 3,800.00 = </a:t>
            </a:r>
            <a:endParaRPr/>
          </a:p>
          <a:p>
            <a:pPr indent="0" lvl="0" marL="0" rtl="0" algn="l">
              <a:spcBef>
                <a:spcPts val="1000"/>
              </a:spcBef>
              <a:spcAft>
                <a:spcPts val="0"/>
              </a:spcAft>
              <a:buSzPts val="1920"/>
              <a:buFont typeface="Noto Sans Symbols"/>
              <a:buNone/>
            </a:pPr>
            <a:r>
              <a:rPr b="1" lang="es-ES" sz="2400">
                <a:solidFill>
                  <a:srgbClr val="3F3F3F"/>
                </a:solidFill>
              </a:rPr>
              <a:t>				$13,300.00 </a:t>
            </a:r>
            <a:r>
              <a:rPr lang="es-ES" sz="1600">
                <a:solidFill>
                  <a:srgbClr val="3F3F3F"/>
                </a:solidFill>
              </a:rPr>
              <a:t>* Si todos trabajan el mismo tiempo</a:t>
            </a:r>
            <a:endParaRPr sz="1200">
              <a:solidFill>
                <a:srgbClr val="3F3F3F"/>
              </a:solidFill>
            </a:endParaRPr>
          </a:p>
          <a:p>
            <a:pPr indent="-220980" lvl="0" marL="342900" rtl="0" algn="l">
              <a:spcBef>
                <a:spcPts val="1000"/>
              </a:spcBef>
              <a:spcAft>
                <a:spcPts val="0"/>
              </a:spcAft>
              <a:buSzPts val="1920"/>
              <a:buFont typeface="Noto Sans Symbols"/>
              <a:buNone/>
            </a:pPr>
            <a:r>
              <a:t/>
            </a:r>
            <a:endParaRPr sz="2400">
              <a:solidFill>
                <a:srgbClr val="3F3F3F"/>
              </a:solidFill>
            </a:endParaRPr>
          </a:p>
          <a:p>
            <a:pPr indent="-342900" lvl="0" marL="342900" rtl="0" algn="l">
              <a:spcBef>
                <a:spcPts val="1000"/>
              </a:spcBef>
              <a:spcAft>
                <a:spcPts val="0"/>
              </a:spcAft>
              <a:buSzPts val="1920"/>
              <a:buFont typeface="Noto Sans Symbols"/>
              <a:buChar char="►"/>
            </a:pPr>
            <a:r>
              <a:rPr b="1" lang="es-ES" sz="2400" u="sng">
                <a:solidFill>
                  <a:srgbClr val="3F3F3F"/>
                </a:solidFill>
              </a:rPr>
              <a:t>Equipo de Desarrollo</a:t>
            </a:r>
            <a:endParaRPr sz="1400">
              <a:solidFill>
                <a:srgbClr val="3F3F3F"/>
              </a:solidFill>
            </a:endParaRPr>
          </a:p>
          <a:p>
            <a:pPr indent="-285750" lvl="1" marL="742950" rtl="0" algn="l">
              <a:spcBef>
                <a:spcPts val="1000"/>
              </a:spcBef>
              <a:spcAft>
                <a:spcPts val="0"/>
              </a:spcAft>
              <a:buSzPts val="1440"/>
              <a:buChar char="►"/>
            </a:pPr>
            <a:r>
              <a:rPr lang="es-ES" sz="1800">
                <a:solidFill>
                  <a:srgbClr val="3F3F3F"/>
                </a:solidFill>
              </a:rPr>
              <a:t>1 Director de Proyecto       			$1,200.00</a:t>
            </a:r>
            <a:endParaRPr/>
          </a:p>
          <a:p>
            <a:pPr indent="-285750" lvl="1" marL="742950" rtl="0" algn="l">
              <a:spcBef>
                <a:spcPts val="1000"/>
              </a:spcBef>
              <a:spcAft>
                <a:spcPts val="0"/>
              </a:spcAft>
              <a:buSzPts val="1440"/>
              <a:buChar char="►"/>
            </a:pPr>
            <a:r>
              <a:rPr lang="es-ES" sz="1800"/>
              <a:t>2 Analista programador ($900 PM)	$1,800.00</a:t>
            </a:r>
            <a:endParaRPr sz="1800">
              <a:solidFill>
                <a:srgbClr val="3F3F3F"/>
              </a:solidFill>
            </a:endParaRPr>
          </a:p>
          <a:p>
            <a:pPr indent="-285750" lvl="1" marL="742950" rtl="0" algn="l">
              <a:spcBef>
                <a:spcPts val="1000"/>
              </a:spcBef>
              <a:spcAft>
                <a:spcPts val="0"/>
              </a:spcAft>
              <a:buSzPts val="1440"/>
              <a:buChar char="►"/>
            </a:pPr>
            <a:r>
              <a:rPr lang="es-ES" sz="1800"/>
              <a:t>2</a:t>
            </a:r>
            <a:r>
              <a:rPr lang="es-ES" sz="1800">
                <a:solidFill>
                  <a:srgbClr val="3F3F3F"/>
                </a:solidFill>
              </a:rPr>
              <a:t> Tester / Documentador </a:t>
            </a:r>
            <a:r>
              <a:rPr lang="es-ES" sz="1800"/>
              <a:t>($400 PM) </a:t>
            </a:r>
            <a:r>
              <a:rPr lang="es-ES" sz="1800">
                <a:solidFill>
                  <a:srgbClr val="3F3F3F"/>
                </a:solidFill>
              </a:rPr>
              <a:t>	</a:t>
            </a:r>
            <a:r>
              <a:rPr lang="es-ES" sz="1800" u="sng">
                <a:solidFill>
                  <a:srgbClr val="3F3F3F"/>
                </a:solidFill>
              </a:rPr>
              <a:t>$   800.00</a:t>
            </a:r>
            <a:endParaRPr/>
          </a:p>
          <a:p>
            <a:pPr indent="-285750" lvl="1" marL="742950" rtl="0" algn="l">
              <a:spcBef>
                <a:spcPts val="1000"/>
              </a:spcBef>
              <a:spcAft>
                <a:spcPts val="0"/>
              </a:spcAft>
              <a:buSzPts val="1440"/>
              <a:buChar char="►"/>
            </a:pPr>
            <a:r>
              <a:rPr lang="es-ES" sz="1800">
                <a:solidFill>
                  <a:srgbClr val="3F3F3F"/>
                </a:solidFill>
              </a:rPr>
              <a:t>Total			     					$3,800.00</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68"/>
          <p:cNvSpPr txBox="1"/>
          <p:nvPr>
            <p:ph type="title"/>
          </p:nvPr>
        </p:nvSpPr>
        <p:spPr>
          <a:xfrm>
            <a:off x="609599" y="609600"/>
            <a:ext cx="5618585" cy="731168"/>
          </a:xfrm>
          <a:prstGeom prst="rect">
            <a:avLst/>
          </a:prstGeom>
          <a:noFill/>
          <a:ln>
            <a:noFill/>
          </a:ln>
        </p:spPr>
        <p:txBody>
          <a:bodyPr anchorCtr="0" anchor="t" bIns="46025" lIns="92075" spcFirstLastPara="1" rIns="92075" wrap="square" tIns="46025">
            <a:normAutofit/>
          </a:bodyPr>
          <a:lstStyle/>
          <a:p>
            <a:pPr indent="0" lvl="0" marL="0" rtl="0" algn="l">
              <a:spcBef>
                <a:spcPts val="0"/>
              </a:spcBef>
              <a:spcAft>
                <a:spcPts val="0"/>
              </a:spcAft>
              <a:buClr>
                <a:schemeClr val="accent1"/>
              </a:buClr>
              <a:buSzPts val="3600"/>
              <a:buFont typeface="Trebuchet MS"/>
              <a:buNone/>
            </a:pPr>
            <a:r>
              <a:rPr lang="es-ES"/>
              <a:t>Estimación del costo</a:t>
            </a:r>
            <a:endParaRPr/>
          </a:p>
        </p:txBody>
      </p:sp>
      <p:sp>
        <p:nvSpPr>
          <p:cNvPr id="693" name="Google Shape;693;p68"/>
          <p:cNvSpPr txBox="1"/>
          <p:nvPr>
            <p:ph idx="1" type="body"/>
          </p:nvPr>
        </p:nvSpPr>
        <p:spPr>
          <a:xfrm>
            <a:off x="804379" y="1556792"/>
            <a:ext cx="7535242" cy="4968552"/>
          </a:xfrm>
          <a:prstGeom prst="rect">
            <a:avLst/>
          </a:prstGeom>
          <a:noFill/>
          <a:ln>
            <a:noFill/>
          </a:ln>
        </p:spPr>
        <p:txBody>
          <a:bodyPr anchorCtr="0" anchor="t" bIns="46025" lIns="92075" spcFirstLastPara="1" rIns="92075" wrap="square" tIns="46025">
            <a:noAutofit/>
          </a:bodyPr>
          <a:lstStyle/>
          <a:p>
            <a:pPr indent="-342900" lvl="0" marL="342900" rtl="0" algn="l">
              <a:spcBef>
                <a:spcPts val="0"/>
              </a:spcBef>
              <a:spcAft>
                <a:spcPts val="0"/>
              </a:spcAft>
              <a:buSzPts val="1920"/>
              <a:buFont typeface="Noto Sans Symbols"/>
              <a:buChar char="►"/>
            </a:pPr>
            <a:r>
              <a:rPr lang="es-ES" sz="2400">
                <a:solidFill>
                  <a:srgbClr val="3F3F3F"/>
                </a:solidFill>
              </a:rPr>
              <a:t>Costo del proyecto = 3.5 meses * 3,000.00 = </a:t>
            </a:r>
            <a:endParaRPr/>
          </a:p>
          <a:p>
            <a:pPr indent="0" lvl="0" marL="0" rtl="0" algn="l">
              <a:spcBef>
                <a:spcPts val="1000"/>
              </a:spcBef>
              <a:spcAft>
                <a:spcPts val="0"/>
              </a:spcAft>
              <a:buSzPts val="1920"/>
              <a:buFont typeface="Noto Sans Symbols"/>
              <a:buNone/>
            </a:pPr>
            <a:r>
              <a:rPr b="1" lang="es-ES" sz="2400">
                <a:solidFill>
                  <a:srgbClr val="3F3F3F"/>
                </a:solidFill>
              </a:rPr>
              <a:t>				$12,300.00 </a:t>
            </a:r>
            <a:r>
              <a:rPr lang="es-ES">
                <a:solidFill>
                  <a:srgbClr val="3F3F3F"/>
                </a:solidFill>
              </a:rPr>
              <a:t>* </a:t>
            </a:r>
            <a:r>
              <a:rPr lang="es-ES"/>
              <a:t>E</a:t>
            </a:r>
            <a:r>
              <a:rPr lang="es-ES">
                <a:solidFill>
                  <a:srgbClr val="3F3F3F"/>
                </a:solidFill>
              </a:rPr>
              <a:t>sfuerzo 14 MP con MP según rol</a:t>
            </a:r>
            <a:endParaRPr sz="1200">
              <a:solidFill>
                <a:srgbClr val="3F3F3F"/>
              </a:solidFill>
            </a:endParaRPr>
          </a:p>
          <a:p>
            <a:pPr indent="-220980" lvl="0" marL="342900" rtl="0" algn="l">
              <a:spcBef>
                <a:spcPts val="1000"/>
              </a:spcBef>
              <a:spcAft>
                <a:spcPts val="0"/>
              </a:spcAft>
              <a:buSzPts val="1920"/>
              <a:buFont typeface="Noto Sans Symbols"/>
              <a:buNone/>
            </a:pPr>
            <a:r>
              <a:t/>
            </a:r>
            <a:endParaRPr sz="2400">
              <a:solidFill>
                <a:srgbClr val="3F3F3F"/>
              </a:solidFill>
            </a:endParaRPr>
          </a:p>
          <a:p>
            <a:pPr indent="-342900" lvl="0" marL="342900" rtl="0" algn="l">
              <a:spcBef>
                <a:spcPts val="1000"/>
              </a:spcBef>
              <a:spcAft>
                <a:spcPts val="0"/>
              </a:spcAft>
              <a:buSzPts val="1920"/>
              <a:buFont typeface="Noto Sans Symbols"/>
              <a:buChar char="►"/>
            </a:pPr>
            <a:r>
              <a:rPr b="1" lang="es-ES" sz="2400" u="sng">
                <a:solidFill>
                  <a:srgbClr val="3F3F3F"/>
                </a:solidFill>
              </a:rPr>
              <a:t>Equipo de Desarrollo</a:t>
            </a:r>
            <a:endParaRPr sz="1400">
              <a:solidFill>
                <a:srgbClr val="3F3F3F"/>
              </a:solidFill>
            </a:endParaRPr>
          </a:p>
          <a:p>
            <a:pPr indent="-342900" lvl="0" marL="342900" rtl="0" algn="l">
              <a:spcBef>
                <a:spcPts val="1000"/>
              </a:spcBef>
              <a:spcAft>
                <a:spcPts val="0"/>
              </a:spcAft>
              <a:buSzPts val="1440"/>
              <a:buChar char="►"/>
            </a:pPr>
            <a:r>
              <a:rPr lang="es-ES">
                <a:solidFill>
                  <a:srgbClr val="3E24DC"/>
                </a:solidFill>
              </a:rPr>
              <a:t>*</a:t>
            </a:r>
            <a:r>
              <a:rPr lang="es-ES">
                <a:solidFill>
                  <a:srgbClr val="3F3F3F"/>
                </a:solidFill>
              </a:rPr>
              <a:t> Director de Proyecto       $1,200.00 x </a:t>
            </a:r>
            <a:r>
              <a:rPr lang="es-ES"/>
              <a:t>1</a:t>
            </a:r>
            <a:r>
              <a:rPr lang="es-ES">
                <a:solidFill>
                  <a:srgbClr val="3F3F3F"/>
                </a:solidFill>
              </a:rPr>
              <a:t> p x 4 m   = 4</a:t>
            </a:r>
            <a:r>
              <a:rPr b="1" lang="es-ES">
                <a:solidFill>
                  <a:srgbClr val="3F3F3F"/>
                </a:solidFill>
              </a:rPr>
              <a:t> </a:t>
            </a:r>
            <a:r>
              <a:rPr lang="es-ES">
                <a:solidFill>
                  <a:srgbClr val="3F3F3F"/>
                </a:solidFill>
              </a:rPr>
              <a:t>MP = $ 4,800</a:t>
            </a:r>
            <a:endParaRPr/>
          </a:p>
          <a:p>
            <a:pPr indent="-342900" lvl="0" marL="342900" rtl="0" algn="l">
              <a:spcBef>
                <a:spcPts val="1000"/>
              </a:spcBef>
              <a:spcAft>
                <a:spcPts val="0"/>
              </a:spcAft>
              <a:buSzPts val="1440"/>
              <a:buChar char="►"/>
            </a:pPr>
            <a:r>
              <a:rPr lang="es-ES"/>
              <a:t>Analista programador	  $   900.00 x 2 p x 3.5 m = 7 MP   = $ 6,300</a:t>
            </a:r>
            <a:endParaRPr>
              <a:solidFill>
                <a:srgbClr val="3F3F3F"/>
              </a:solidFill>
            </a:endParaRPr>
          </a:p>
          <a:p>
            <a:pPr indent="-342900" lvl="0" marL="342900" rtl="0" algn="l">
              <a:spcBef>
                <a:spcPts val="1000"/>
              </a:spcBef>
              <a:spcAft>
                <a:spcPts val="0"/>
              </a:spcAft>
              <a:buSzPts val="1440"/>
              <a:buChar char="►"/>
            </a:pPr>
            <a:r>
              <a:rPr lang="es-ES">
                <a:solidFill>
                  <a:srgbClr val="3F3F3F"/>
                </a:solidFill>
              </a:rPr>
              <a:t>Tester / Documentador   </a:t>
            </a:r>
            <a:r>
              <a:rPr lang="es-ES" u="sng">
                <a:solidFill>
                  <a:srgbClr val="3F3F3F"/>
                </a:solidFill>
              </a:rPr>
              <a:t>$   400.00 x 2 p x 1.5 m = 3 MP  = $ 1,200</a:t>
            </a:r>
            <a:endParaRPr/>
          </a:p>
          <a:p>
            <a:pPr indent="-342900" lvl="0" marL="342900" rtl="0" algn="l">
              <a:spcBef>
                <a:spcPts val="1000"/>
              </a:spcBef>
              <a:spcAft>
                <a:spcPts val="0"/>
              </a:spcAft>
              <a:buSzPts val="1440"/>
              <a:buChar char="►"/>
            </a:pPr>
            <a:r>
              <a:rPr lang="es-ES">
                <a:solidFill>
                  <a:srgbClr val="3F3F3F"/>
                </a:solidFill>
              </a:rPr>
              <a:t>Total			     							      14 MP = $12,300</a:t>
            </a:r>
            <a:endParaRPr/>
          </a:p>
        </p:txBody>
      </p:sp>
      <p:sp>
        <p:nvSpPr>
          <p:cNvPr id="694" name="Google Shape;694;p68"/>
          <p:cNvSpPr txBox="1"/>
          <p:nvPr/>
        </p:nvSpPr>
        <p:spPr>
          <a:xfrm>
            <a:off x="2987824" y="5445224"/>
            <a:ext cx="2880320" cy="430887"/>
          </a:xfrm>
          <a:prstGeom prst="rect">
            <a:avLst/>
          </a:prstGeom>
          <a:solidFill>
            <a:schemeClr val="accent1"/>
          </a:solidFill>
          <a:ln>
            <a:noFill/>
          </a:ln>
          <a:effectLst>
            <a:outerShdw blurRad="50800" rotWithShape="0" algn="t" dir="54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lang="es-ES" sz="2200">
                <a:solidFill>
                  <a:schemeClr val="dk1"/>
                </a:solidFill>
                <a:latin typeface="Trebuchet MS"/>
                <a:ea typeface="Trebuchet MS"/>
                <a:cs typeface="Trebuchet MS"/>
                <a:sym typeface="Trebuchet MS"/>
              </a:rPr>
              <a:t>$13,300  vs</a:t>
            </a:r>
            <a:r>
              <a:rPr lang="es-ES" sz="2200">
                <a:solidFill>
                  <a:schemeClr val="lt1"/>
                </a:solidFill>
                <a:latin typeface="Trebuchet MS"/>
                <a:ea typeface="Trebuchet MS"/>
                <a:cs typeface="Trebuchet MS"/>
                <a:sym typeface="Trebuchet MS"/>
              </a:rPr>
              <a:t> </a:t>
            </a:r>
            <a:r>
              <a:rPr lang="es-ES" sz="2200">
                <a:solidFill>
                  <a:schemeClr val="dk1"/>
                </a:solidFill>
                <a:latin typeface="Trebuchet MS"/>
                <a:ea typeface="Trebuchet MS"/>
                <a:cs typeface="Trebuchet MS"/>
                <a:sym typeface="Trebuchet MS"/>
              </a:rPr>
              <a:t> $12,300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7"/>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Organización</a:t>
            </a:r>
            <a:endParaRPr/>
          </a:p>
        </p:txBody>
      </p:sp>
      <p:sp>
        <p:nvSpPr>
          <p:cNvPr id="201" name="Google Shape;201;p7"/>
          <p:cNvSpPr/>
          <p:nvPr/>
        </p:nvSpPr>
        <p:spPr>
          <a:xfrm>
            <a:off x="4648200" y="1981200"/>
            <a:ext cx="4027488" cy="4114800"/>
          </a:xfrm>
          <a:prstGeom prst="rect">
            <a:avLst/>
          </a:prstGeom>
          <a:noFill/>
          <a:ln>
            <a:noFill/>
          </a:ln>
        </p:spPr>
        <p:txBody>
          <a:bodyPr anchorCtr="0" anchor="t" bIns="45700" lIns="91425" spcFirstLastPara="1" rIns="91425" wrap="square" tIns="45700">
            <a:noAutofit/>
          </a:bodyPr>
          <a:lstStyle/>
          <a:p>
            <a:pPr indent="0" lvl="0" marL="173038" marR="0" rtl="0" algn="l">
              <a:spcBef>
                <a:spcPts val="0"/>
              </a:spcBef>
              <a:spcAft>
                <a:spcPts val="0"/>
              </a:spcAft>
              <a:buClr>
                <a:schemeClr val="hlink"/>
              </a:buClr>
              <a:buSzPts val="2240"/>
              <a:buFont typeface="Noto Sans Symbols"/>
              <a:buNone/>
            </a:pPr>
            <a:r>
              <a:rPr b="0" i="0" lang="es-ES" sz="3200" u="none" cap="none" strike="noStrike">
                <a:solidFill>
                  <a:schemeClr val="dk1"/>
                </a:solidFill>
                <a:latin typeface="Trebuchet MS"/>
                <a:ea typeface="Trebuchet MS"/>
                <a:cs typeface="Trebuchet MS"/>
                <a:sym typeface="Trebuchet MS"/>
              </a:rPr>
              <a:t>No hay estructuras organizacionales buenas o malas; sino organizaciones apropiadas o inapropiadas</a:t>
            </a:r>
            <a:endParaRPr b="0" i="0" sz="3200" u="none" cap="none" strike="noStrike">
              <a:solidFill>
                <a:schemeClr val="dk1"/>
              </a:solidFill>
              <a:latin typeface="Trebuchet MS"/>
              <a:ea typeface="Trebuchet MS"/>
              <a:cs typeface="Trebuchet MS"/>
              <a:sym typeface="Trebuchet MS"/>
            </a:endParaRPr>
          </a:p>
        </p:txBody>
      </p:sp>
      <p:pic>
        <p:nvPicPr>
          <p:cNvPr id="202" name="Google Shape;202;p7"/>
          <p:cNvPicPr preferRelativeResize="0"/>
          <p:nvPr/>
        </p:nvPicPr>
        <p:blipFill rotWithShape="1">
          <a:blip r:embed="rId3">
            <a:alphaModFix/>
          </a:blip>
          <a:srcRect b="0" l="0" r="0" t="0"/>
          <a:stretch/>
        </p:blipFill>
        <p:spPr>
          <a:xfrm>
            <a:off x="838200" y="2362200"/>
            <a:ext cx="3575050" cy="3657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8"/>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Tipos de Organización</a:t>
            </a:r>
            <a:endParaRPr/>
          </a:p>
        </p:txBody>
      </p:sp>
      <p:sp>
        <p:nvSpPr>
          <p:cNvPr id="208" name="Google Shape;208;p8"/>
          <p:cNvSpPr txBox="1"/>
          <p:nvPr>
            <p:ph idx="1" type="body"/>
          </p:nvPr>
        </p:nvSpPr>
        <p:spPr>
          <a:xfrm>
            <a:off x="609599" y="1772816"/>
            <a:ext cx="6347714"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Char char="►"/>
            </a:pPr>
            <a:r>
              <a:rPr lang="es-ES" sz="2400"/>
              <a:t>Hay tres tipos </a:t>
            </a:r>
            <a:r>
              <a:rPr b="1" lang="es-ES" sz="2400"/>
              <a:t>principales</a:t>
            </a:r>
            <a:r>
              <a:rPr lang="es-ES" sz="2400"/>
              <a:t> de organización de proyectos:</a:t>
            </a:r>
            <a:endParaRPr/>
          </a:p>
          <a:p>
            <a:pPr indent="-220980" lvl="0" marL="342900" rtl="0" algn="l">
              <a:spcBef>
                <a:spcPts val="1000"/>
              </a:spcBef>
              <a:spcAft>
                <a:spcPts val="0"/>
              </a:spcAft>
              <a:buSzPts val="1920"/>
              <a:buNone/>
            </a:pPr>
            <a:r>
              <a:t/>
            </a:r>
            <a:endParaRPr sz="2400"/>
          </a:p>
          <a:p>
            <a:pPr indent="-285750" lvl="1" marL="742950" rtl="0" algn="l">
              <a:spcBef>
                <a:spcPts val="1000"/>
              </a:spcBef>
              <a:spcAft>
                <a:spcPts val="0"/>
              </a:spcAft>
              <a:buSzPts val="1760"/>
              <a:buChar char="►"/>
            </a:pPr>
            <a:r>
              <a:rPr lang="es-ES" sz="2200"/>
              <a:t>La organización de proyectos “funcional”</a:t>
            </a:r>
            <a:endParaRPr/>
          </a:p>
          <a:p>
            <a:pPr indent="-285750" lvl="1" marL="742950" rtl="0" algn="l">
              <a:spcBef>
                <a:spcPts val="1000"/>
              </a:spcBef>
              <a:spcAft>
                <a:spcPts val="0"/>
              </a:spcAft>
              <a:buSzPts val="1760"/>
              <a:buChar char="►"/>
            </a:pPr>
            <a:r>
              <a:rPr lang="es-ES" sz="2200"/>
              <a:t>La organización de proyectos “puro” </a:t>
            </a:r>
            <a:endParaRPr/>
          </a:p>
          <a:p>
            <a:pPr indent="-285750" lvl="1" marL="742950" rtl="0" algn="l">
              <a:spcBef>
                <a:spcPts val="1000"/>
              </a:spcBef>
              <a:spcAft>
                <a:spcPts val="0"/>
              </a:spcAft>
              <a:buSzPts val="1760"/>
              <a:buChar char="►"/>
            </a:pPr>
            <a:r>
              <a:rPr lang="es-ES" sz="2200"/>
              <a:t>La organización de proyectos “matricial”; pueden haber variaciones intermedias.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9"/>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ES"/>
              <a:t>Organización de proyectos funcional</a:t>
            </a:r>
            <a:endParaRPr/>
          </a:p>
        </p:txBody>
      </p:sp>
      <p:sp>
        <p:nvSpPr>
          <p:cNvPr id="214" name="Google Shape;214;p9"/>
          <p:cNvSpPr txBox="1"/>
          <p:nvPr>
            <p:ph idx="1" type="body"/>
          </p:nvPr>
        </p:nvSpPr>
        <p:spPr>
          <a:xfrm>
            <a:off x="609598" y="2060848"/>
            <a:ext cx="7778826" cy="4087810"/>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SzPts val="1920"/>
              <a:buFont typeface="Noto Sans Symbols"/>
              <a:buChar char="►"/>
            </a:pPr>
            <a:r>
              <a:rPr lang="es-ES" sz="2400">
                <a:solidFill>
                  <a:srgbClr val="3F3F3F"/>
                </a:solidFill>
              </a:rPr>
              <a:t>Es una jerarquía donde cada empleado tiene un superior. </a:t>
            </a:r>
            <a:endParaRPr/>
          </a:p>
          <a:p>
            <a:pPr indent="-342900" lvl="0" marL="342900" rtl="0" algn="l">
              <a:lnSpc>
                <a:spcPct val="110000"/>
              </a:lnSpc>
              <a:spcBef>
                <a:spcPts val="1000"/>
              </a:spcBef>
              <a:spcAft>
                <a:spcPts val="0"/>
              </a:spcAft>
              <a:buSzPts val="1920"/>
              <a:buFont typeface="Noto Sans Symbols"/>
              <a:buChar char="►"/>
            </a:pPr>
            <a:r>
              <a:rPr lang="es-ES" sz="2400">
                <a:solidFill>
                  <a:srgbClr val="3F3F3F"/>
                </a:solidFill>
              </a:rPr>
              <a:t>Los miembros del staff están agrupados por especialidad, tales como producción, mercadeo, ingeniería y finanzas. </a:t>
            </a:r>
            <a:endParaRPr/>
          </a:p>
          <a:p>
            <a:pPr indent="-342900" lvl="0" marL="342900" rtl="0" algn="l">
              <a:lnSpc>
                <a:spcPct val="110000"/>
              </a:lnSpc>
              <a:spcBef>
                <a:spcPts val="1000"/>
              </a:spcBef>
              <a:spcAft>
                <a:spcPts val="0"/>
              </a:spcAft>
              <a:buSzPts val="1920"/>
              <a:buFont typeface="Noto Sans Symbols"/>
              <a:buChar char="►"/>
            </a:pPr>
            <a:r>
              <a:rPr lang="es-ES" sz="2400">
                <a:solidFill>
                  <a:srgbClr val="3F3F3F"/>
                </a:solidFill>
              </a:rPr>
              <a:t>Las organizaciones funcionales tienen proyectos pero el alcance de los mismos está limitado a la restricción de la función: el departamento de finanzas hará su trabajo independientemente de los departamentos de producción o mercadeo.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a">
  <a:themeElements>
    <a:clrScheme name="Faceta">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2006-02-18T22:46:59Z</dcterms:created>
  <dc:creator>FLOR DE MARIA VALLE</dc:creator>
</cp:coreProperties>
</file>