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hlx2lnmbout8wYCdvnonEEmT8N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 flipH="1" rot="10800000">
            <a:off x="455521" y="-1720"/>
            <a:ext cx="11750040" cy="6840685"/>
          </a:xfrm>
          <a:prstGeom prst="rect">
            <a:avLst/>
          </a:prstGeom>
          <a:gradFill>
            <a:gsLst>
              <a:gs pos="0">
                <a:srgbClr val="1F3864">
                  <a:alpha val="60784"/>
                </a:srgbClr>
              </a:gs>
              <a:gs pos="21000">
                <a:srgbClr val="1F3864">
                  <a:alpha val="60784"/>
                </a:srgbClr>
              </a:gs>
              <a:gs pos="100000">
                <a:srgbClr val="4472C4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rgbClr val="2F5496">
                  <a:alpha val="0"/>
                </a:srgbClr>
              </a:gs>
              <a:gs pos="99000">
                <a:srgbClr val="000000">
                  <a:alpha val="40784"/>
                </a:srgbClr>
              </a:gs>
              <a:gs pos="100000">
                <a:srgbClr val="000000">
                  <a:alpha val="40784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 rot="-6325827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rgbClr val="4472C4">
                  <a:alpha val="23921"/>
                </a:srgbClr>
              </a:gs>
              <a:gs pos="79000">
                <a:srgbClr val="8DA9DB">
                  <a:alpha val="0"/>
                </a:srgbClr>
              </a:gs>
              <a:gs pos="100000">
                <a:srgbClr val="8DA9DB">
                  <a:alpha val="0"/>
                </a:srgbClr>
              </a:gs>
            </a:gsLst>
            <a:lin ang="14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>
            <p:ph type="ctrTitle"/>
          </p:nvPr>
        </p:nvSpPr>
        <p:spPr>
          <a:xfrm>
            <a:off x="1386865" y="818984"/>
            <a:ext cx="6596245" cy="3268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rgbClr val="FFFFFF"/>
                </a:solidFill>
              </a:rPr>
              <a:t>Cyclistic Bike-Share Analysis</a:t>
            </a:r>
            <a:endParaRPr b="1" sz="4800">
              <a:solidFill>
                <a:srgbClr val="FFFFFF"/>
              </a:solidFill>
            </a:endParaRPr>
          </a:p>
        </p:txBody>
      </p:sp>
      <p:sp>
        <p:nvSpPr>
          <p:cNvPr id="102" name="Google Shape;102;p1"/>
          <p:cNvSpPr/>
          <p:nvPr/>
        </p:nvSpPr>
        <p:spPr>
          <a:xfrm flipH="1" rot="10800000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rgbClr val="2F5496">
                  <a:alpha val="49803"/>
                </a:srgbClr>
              </a:gs>
              <a:gs pos="99000">
                <a:srgbClr val="000000">
                  <a:alpha val="33725"/>
                </a:srgbClr>
              </a:gs>
              <a:gs pos="100000">
                <a:srgbClr val="000000">
                  <a:alpha val="33725"/>
                </a:srgbClr>
              </a:gs>
            </a:gsLst>
            <a:lin ang="17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/>
          <p:nvPr>
            <p:ph idx="1" type="subTitle"/>
          </p:nvPr>
        </p:nvSpPr>
        <p:spPr>
          <a:xfrm>
            <a:off x="1931874" y="4797188"/>
            <a:ext cx="6051236" cy="1241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b="1" lang="en-US">
                <a:solidFill>
                  <a:srgbClr val="FFFFFF"/>
                </a:solidFill>
              </a:rPr>
              <a:t>Presented by: Victor Okanda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b="1" lang="en-US">
                <a:solidFill>
                  <a:srgbClr val="FFFFFF"/>
                </a:solidFill>
              </a:rPr>
              <a:t>Last Updated: 16/11/2022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4" name="Google Shape;104;p1"/>
          <p:cNvSpPr/>
          <p:nvPr/>
        </p:nvSpPr>
        <p:spPr>
          <a:xfrm flipH="1" rot="-5400000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rgbClr val="2F5496">
                  <a:alpha val="49803"/>
                </a:srgbClr>
              </a:gs>
              <a:gs pos="99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0"/>
          <p:cNvSpPr/>
          <p:nvPr/>
        </p:nvSpPr>
        <p:spPr>
          <a:xfrm flipH="1" rot="5400000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0"/>
          <p:cNvSpPr/>
          <p:nvPr/>
        </p:nvSpPr>
        <p:spPr>
          <a:xfrm flipH="1" rot="5400000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0"/>
          <p:cNvSpPr/>
          <p:nvPr/>
        </p:nvSpPr>
        <p:spPr>
          <a:xfrm flipH="1" rot="5400000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0"/>
          <p:cNvSpPr/>
          <p:nvPr/>
        </p:nvSpPr>
        <p:spPr>
          <a:xfrm rot="-964587">
            <a:off x="-501737" y="969718"/>
            <a:ext cx="390035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0"/>
          <p:cNvSpPr/>
          <p:nvPr/>
        </p:nvSpPr>
        <p:spPr>
          <a:xfrm flipH="1" rot="5400000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0"/>
          <p:cNvSpPr txBox="1"/>
          <p:nvPr>
            <p:ph type="title"/>
          </p:nvPr>
        </p:nvSpPr>
        <p:spPr>
          <a:xfrm>
            <a:off x="466722" y="586855"/>
            <a:ext cx="3201366" cy="33874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Calibri"/>
              <a:buNone/>
            </a:pPr>
            <a:r>
              <a:rPr b="1" lang="en-US" sz="3100">
                <a:solidFill>
                  <a:srgbClr val="FFFFFF"/>
                </a:solidFill>
              </a:rPr>
              <a:t>Recommendations</a:t>
            </a:r>
            <a:endParaRPr b="1" sz="3100">
              <a:solidFill>
                <a:srgbClr val="FFFFFF"/>
              </a:solidFill>
            </a:endParaRPr>
          </a:p>
        </p:txBody>
      </p:sp>
      <p:sp>
        <p:nvSpPr>
          <p:cNvPr id="249" name="Google Shape;249;p10"/>
          <p:cNvSpPr txBox="1"/>
          <p:nvPr>
            <p:ph idx="1" type="body"/>
          </p:nvPr>
        </p:nvSpPr>
        <p:spPr>
          <a:xfrm>
            <a:off x="4581727" y="649480"/>
            <a:ext cx="3025303" cy="5546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More campaigns should be geared towards reaching casual cyclists on Saturdays. This can be promotional adverts or discounts for the annual membership.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Preferential treatment during the December holidays for the annual members. This may convince casual cyclists to opt for annual subscriptions.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Significantly reducing the charges for using classic bikes as a package for the annual membership. 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descr="Chat" id="250" name="Google Shape;25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9502" y="1627051"/>
            <a:ext cx="3615776" cy="361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4142164" y="900814"/>
            <a:ext cx="759618" cy="5710965"/>
          </a:xfrm>
          <a:custGeom>
            <a:rect b="b" l="l" r="r" t="t"/>
            <a:pathLst>
              <a:path extrusionOk="0" h="2447" w="414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4144437" y="633165"/>
            <a:ext cx="482654" cy="5521414"/>
          </a:xfrm>
          <a:custGeom>
            <a:rect b="b" l="l" r="r" t="t"/>
            <a:pathLst>
              <a:path extrusionOk="0" h="2358" w="209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634621" y="636723"/>
            <a:ext cx="4000062" cy="5257799"/>
          </a:xfrm>
          <a:custGeom>
            <a:rect b="b" l="l" r="r" t="t"/>
            <a:pathLst>
              <a:path extrusionOk="0" h="5257799" w="4634682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 txBox="1"/>
          <p:nvPr>
            <p:ph type="title"/>
          </p:nvPr>
        </p:nvSpPr>
        <p:spPr>
          <a:xfrm>
            <a:off x="934872" y="982272"/>
            <a:ext cx="3388419" cy="4560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FFFFFF"/>
                </a:solidFill>
              </a:rPr>
              <a:t>Executive Summary</a:t>
            </a:r>
            <a:endParaRPr b="1" sz="4000">
              <a:solidFill>
                <a:srgbClr val="FFFFFF"/>
              </a:solidFill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 txBox="1"/>
          <p:nvPr>
            <p:ph idx="1" type="body"/>
          </p:nvPr>
        </p:nvSpPr>
        <p:spPr>
          <a:xfrm>
            <a:off x="5221862" y="1719618"/>
            <a:ext cx="5948831" cy="4334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400"/>
              <a:buNone/>
            </a:pPr>
            <a:r>
              <a:rPr lang="en-US" sz="2400">
                <a:solidFill>
                  <a:srgbClr val="FEFFFF"/>
                </a:solidFill>
              </a:rPr>
              <a:t>Cyclistic, a bike share company, is determined to understand how casual and annual members differ. The information will be prudent in designing marketing strategies to get more casuals to acquire annual memberships. </a:t>
            </a:r>
            <a:endParaRPr sz="2400">
              <a:solidFill>
                <a:srgbClr val="FE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409710" y="1022350"/>
            <a:ext cx="709612" cy="2095501"/>
          </a:xfrm>
          <a:custGeom>
            <a:rect b="b" l="l" r="r" t="t"/>
            <a:pathLst>
              <a:path extrusionOk="0" h="1363" w="447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409710" y="837744"/>
            <a:ext cx="403225" cy="1705431"/>
          </a:xfrm>
          <a:custGeom>
            <a:rect b="b" l="l" r="r" t="t"/>
            <a:pathLst>
              <a:path extrusionOk="0" h="1109" w="254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644660" y="640894"/>
            <a:ext cx="168275" cy="1713195"/>
          </a:xfrm>
          <a:custGeom>
            <a:rect b="b" l="l" r="r" t="t"/>
            <a:pathLst>
              <a:path extrusionOk="0" h="1114" w="106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11223203" y="635716"/>
            <a:ext cx="328612" cy="1742360"/>
          </a:xfrm>
          <a:custGeom>
            <a:rect b="b" l="l" r="r" t="t"/>
            <a:pathLst>
              <a:path extrusionOk="0" h="1114" w="207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 txBox="1"/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FFFFFF"/>
                </a:solidFill>
              </a:rPr>
              <a:t>Objective</a:t>
            </a:r>
            <a:endParaRPr b="1" sz="4000">
              <a:solidFill>
                <a:srgbClr val="FFFFFF"/>
              </a:solidFill>
            </a:endParaRPr>
          </a:p>
        </p:txBody>
      </p:sp>
      <p:sp>
        <p:nvSpPr>
          <p:cNvPr id="127" name="Google Shape;127;p3"/>
          <p:cNvSpPr txBox="1"/>
          <p:nvPr>
            <p:ph idx="1" type="body"/>
          </p:nvPr>
        </p:nvSpPr>
        <p:spPr>
          <a:xfrm>
            <a:off x="1367624" y="2490436"/>
            <a:ext cx="9708995" cy="3567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Identify the differentials among casuals and annual member bike riders, and determine ways of converting casuals to an annual membership.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4"/>
          <p:cNvGrpSpPr/>
          <p:nvPr/>
        </p:nvGrpSpPr>
        <p:grpSpPr>
          <a:xfrm>
            <a:off x="0" y="3845450"/>
            <a:ext cx="12192000" cy="3012550"/>
            <a:chOff x="0" y="3845450"/>
            <a:chExt cx="12192000" cy="3012550"/>
          </a:xfrm>
        </p:grpSpPr>
        <p:sp>
          <p:nvSpPr>
            <p:cNvPr id="134" name="Google Shape;134;p4"/>
            <p:cNvSpPr/>
            <p:nvPr/>
          </p:nvSpPr>
          <p:spPr>
            <a:xfrm>
              <a:off x="0" y="3989828"/>
              <a:ext cx="12192000" cy="2868172"/>
            </a:xfrm>
            <a:custGeom>
              <a:rect b="b" l="l" r="r" t="t"/>
              <a:pathLst>
                <a:path extrusionOk="0" h="2868172" w="12192000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7"/>
                  </a:lnTo>
                  <a:lnTo>
                    <a:pt x="12192000" y="885826"/>
                  </a:lnTo>
                  <a:lnTo>
                    <a:pt x="12192000" y="1030205"/>
                  </a:lnTo>
                  <a:lnTo>
                    <a:pt x="12192000" y="1553722"/>
                  </a:lnTo>
                  <a:lnTo>
                    <a:pt x="12192000" y="1787292"/>
                  </a:lnTo>
                  <a:lnTo>
                    <a:pt x="12192000" y="1931671"/>
                  </a:lnTo>
                  <a:lnTo>
                    <a:pt x="12192000" y="2868172"/>
                  </a:lnTo>
                  <a:lnTo>
                    <a:pt x="12191997" y="2868172"/>
                  </a:lnTo>
                  <a:lnTo>
                    <a:pt x="1" y="2868172"/>
                  </a:lnTo>
                  <a:lnTo>
                    <a:pt x="0" y="2868172"/>
                  </a:lnTo>
                  <a:lnTo>
                    <a:pt x="0" y="1931671"/>
                  </a:lnTo>
                  <a:lnTo>
                    <a:pt x="0" y="1787292"/>
                  </a:lnTo>
                  <a:lnTo>
                    <a:pt x="0" y="1553722"/>
                  </a:lnTo>
                  <a:lnTo>
                    <a:pt x="0" y="1030205"/>
                  </a:lnTo>
                  <a:lnTo>
                    <a:pt x="0" y="885826"/>
                  </a:lnTo>
                  <a:lnTo>
                    <a:pt x="0" y="319047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0" y="3845450"/>
              <a:ext cx="12192000" cy="3012550"/>
            </a:xfrm>
            <a:custGeom>
              <a:rect b="b" l="l" r="r" t="t"/>
              <a:pathLst>
                <a:path extrusionOk="0" h="3012550" w="12192000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6"/>
                  </a:lnTo>
                  <a:lnTo>
                    <a:pt x="12192000" y="319047"/>
                  </a:lnTo>
                  <a:lnTo>
                    <a:pt x="12192000" y="463425"/>
                  </a:lnTo>
                  <a:lnTo>
                    <a:pt x="12192000" y="885826"/>
                  </a:lnTo>
                  <a:lnTo>
                    <a:pt x="12192000" y="1030204"/>
                  </a:lnTo>
                  <a:lnTo>
                    <a:pt x="12192000" y="1030205"/>
                  </a:lnTo>
                  <a:lnTo>
                    <a:pt x="12192000" y="1174583"/>
                  </a:lnTo>
                  <a:lnTo>
                    <a:pt x="12192000" y="1698100"/>
                  </a:lnTo>
                  <a:lnTo>
                    <a:pt x="12192000" y="1787292"/>
                  </a:lnTo>
                  <a:lnTo>
                    <a:pt x="12192000" y="1931670"/>
                  </a:lnTo>
                  <a:lnTo>
                    <a:pt x="12192000" y="1931671"/>
                  </a:lnTo>
                  <a:lnTo>
                    <a:pt x="12192000" y="2076049"/>
                  </a:lnTo>
                  <a:lnTo>
                    <a:pt x="12192000" y="3012550"/>
                  </a:lnTo>
                  <a:lnTo>
                    <a:pt x="12191997" y="3012550"/>
                  </a:lnTo>
                  <a:lnTo>
                    <a:pt x="1" y="3012550"/>
                  </a:lnTo>
                  <a:lnTo>
                    <a:pt x="0" y="3012550"/>
                  </a:lnTo>
                  <a:lnTo>
                    <a:pt x="0" y="2076049"/>
                  </a:lnTo>
                  <a:lnTo>
                    <a:pt x="0" y="1931671"/>
                  </a:lnTo>
                  <a:lnTo>
                    <a:pt x="0" y="1931670"/>
                  </a:lnTo>
                  <a:lnTo>
                    <a:pt x="0" y="1787292"/>
                  </a:lnTo>
                  <a:lnTo>
                    <a:pt x="0" y="1698100"/>
                  </a:lnTo>
                  <a:lnTo>
                    <a:pt x="0" y="1174583"/>
                  </a:lnTo>
                  <a:lnTo>
                    <a:pt x="0" y="1030205"/>
                  </a:lnTo>
                  <a:lnTo>
                    <a:pt x="0" y="1030204"/>
                  </a:lnTo>
                  <a:lnTo>
                    <a:pt x="0" y="885826"/>
                  </a:lnTo>
                  <a:lnTo>
                    <a:pt x="0" y="463425"/>
                  </a:lnTo>
                  <a:lnTo>
                    <a:pt x="0" y="319047"/>
                  </a:lnTo>
                  <a:lnTo>
                    <a:pt x="0" y="319046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rgbClr val="1F3864">
                <a:alpha val="2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4"/>
          <p:cNvSpPr txBox="1"/>
          <p:nvPr>
            <p:ph type="title"/>
          </p:nvPr>
        </p:nvSpPr>
        <p:spPr>
          <a:xfrm>
            <a:off x="1580257" y="4334175"/>
            <a:ext cx="9031484" cy="115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Subscriptions</a:t>
            </a:r>
            <a:endParaRPr/>
          </a:p>
        </p:txBody>
      </p:sp>
      <p:sp>
        <p:nvSpPr>
          <p:cNvPr id="137" name="Google Shape;137;p4"/>
          <p:cNvSpPr txBox="1"/>
          <p:nvPr>
            <p:ph idx="1" type="body"/>
          </p:nvPr>
        </p:nvSpPr>
        <p:spPr>
          <a:xfrm>
            <a:off x="2073314" y="5493376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Annual members are more than casual riders. </a:t>
            </a:r>
            <a:endParaRPr/>
          </a:p>
        </p:txBody>
      </p:sp>
      <p:pic>
        <p:nvPicPr>
          <p:cNvPr descr="A picture containing shape&#10;&#10;Description automatically generated" id="138" name="Google Shape;13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407" y="946350"/>
            <a:ext cx="10903186" cy="2262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/>
          <p:nvPr/>
        </p:nvSpPr>
        <p:spPr>
          <a:xfrm>
            <a:off x="-2" y="0"/>
            <a:ext cx="1219200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/>
          <p:nvPr/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34000">
                <a:srgbClr val="000000">
                  <a:alpha val="95686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/>
          <p:nvPr/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0">
                <a:srgbClr val="2F5496">
                  <a:alpha val="58823"/>
                </a:srgbClr>
              </a:gs>
              <a:gs pos="28000">
                <a:srgbClr val="2F5496">
                  <a:alpha val="58823"/>
                </a:srgbClr>
              </a:gs>
              <a:gs pos="100000">
                <a:srgbClr val="000000">
                  <a:alpha val="69803"/>
                </a:srgbClr>
              </a:gs>
            </a:gsLst>
            <a:lin ang="11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/>
          <p:nvPr/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4"/>
                </a:srgbClr>
              </a:gs>
              <a:gs pos="100000">
                <a:srgbClr val="4472C4">
                  <a:alpha val="0"/>
                </a:srgbClr>
              </a:gs>
            </a:gsLst>
            <a:lin ang="15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 txBox="1"/>
          <p:nvPr>
            <p:ph type="title"/>
          </p:nvPr>
        </p:nvSpPr>
        <p:spPr>
          <a:xfrm>
            <a:off x="699714" y="5490971"/>
            <a:ext cx="6962072" cy="11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Monthly Trends</a:t>
            </a:r>
            <a:endParaRPr/>
          </a:p>
        </p:txBody>
      </p:sp>
      <p:sp>
        <p:nvSpPr>
          <p:cNvPr id="148" name="Google Shape;148;p5"/>
          <p:cNvSpPr txBox="1"/>
          <p:nvPr>
            <p:ph idx="1" type="body"/>
          </p:nvPr>
        </p:nvSpPr>
        <p:spPr>
          <a:xfrm>
            <a:off x="8456522" y="5633765"/>
            <a:ext cx="3408555" cy="873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</a:pPr>
            <a:r>
              <a:rPr lang="en-US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Many cyclists prefer riding during the summer months, with very low records of riding in winter. </a:t>
            </a:r>
            <a:endParaRPr/>
          </a:p>
        </p:txBody>
      </p:sp>
      <p:pic>
        <p:nvPicPr>
          <p:cNvPr descr="Chart, bar chart&#10;&#10;Description automatically generated" id="149" name="Google Shape;14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9980" y="390832"/>
            <a:ext cx="8904658" cy="4519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/>
          <p:nvPr/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6" name="Google Shape;156;p6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34901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34901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6"/>
          <p:cNvSpPr txBox="1"/>
          <p:nvPr>
            <p:ph type="title"/>
          </p:nvPr>
        </p:nvSpPr>
        <p:spPr>
          <a:xfrm>
            <a:off x="1378425" y="5199797"/>
            <a:ext cx="9435152" cy="789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Daily Trends</a:t>
            </a:r>
            <a:endParaRPr/>
          </a:p>
        </p:txBody>
      </p:sp>
      <p:sp>
        <p:nvSpPr>
          <p:cNvPr id="176" name="Google Shape;176;p6"/>
          <p:cNvSpPr/>
          <p:nvPr/>
        </p:nvSpPr>
        <p:spPr>
          <a:xfrm>
            <a:off x="0" y="0"/>
            <a:ext cx="12192000" cy="5058957"/>
          </a:xfrm>
          <a:custGeom>
            <a:rect b="b" l="l" r="r" t="t"/>
            <a:pathLst>
              <a:path extrusionOk="0" h="5058957" w="12192000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6"/>
          <p:cNvSpPr txBox="1"/>
          <p:nvPr>
            <p:ph idx="1" type="body"/>
          </p:nvPr>
        </p:nvSpPr>
        <p:spPr>
          <a:xfrm>
            <a:off x="1759237" y="6003836"/>
            <a:ext cx="8673427" cy="405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Many cyclists prefer Saturdays. There is low preference for cycling on Mondays. </a:t>
            </a:r>
            <a:endParaRPr/>
          </a:p>
        </p:txBody>
      </p:sp>
      <p:pic>
        <p:nvPicPr>
          <p:cNvPr descr="Chart, bar chart&#10;&#10;Description automatically generated" id="178" name="Google Shape;17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8310" y="626940"/>
            <a:ext cx="8684373" cy="3864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7"/>
          <p:cNvSpPr/>
          <p:nvPr/>
        </p:nvSpPr>
        <p:spPr>
          <a:xfrm flipH="1" rot="10800000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7"/>
          <p:cNvSpPr/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rgbClr val="4472C4">
                  <a:alpha val="40784"/>
                </a:srgbClr>
              </a:gs>
              <a:gs pos="74000">
                <a:srgbClr val="8DA9DB">
                  <a:alpha val="0"/>
                </a:srgbClr>
              </a:gs>
              <a:gs pos="100000">
                <a:srgbClr val="8DA9DB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7"/>
          <p:cNvSpPr/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78000">
                <a:srgbClr val="4472C4">
                  <a:alpha val="14901"/>
                </a:srgbClr>
              </a:gs>
              <a:gs pos="100000">
                <a:srgbClr val="4472C4">
                  <a:alpha val="14901"/>
                </a:srgbClr>
              </a:gs>
            </a:gsLst>
            <a:lin ang="15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7"/>
          <p:cNvSpPr txBox="1"/>
          <p:nvPr>
            <p:ph type="title"/>
          </p:nvPr>
        </p:nvSpPr>
        <p:spPr>
          <a:xfrm>
            <a:off x="699713" y="248038"/>
            <a:ext cx="7063721" cy="11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Duration</a:t>
            </a:r>
            <a:endParaRPr/>
          </a:p>
        </p:txBody>
      </p:sp>
      <p:sp>
        <p:nvSpPr>
          <p:cNvPr id="188" name="Google Shape;188;p7"/>
          <p:cNvSpPr txBox="1"/>
          <p:nvPr>
            <p:ph idx="1" type="body"/>
          </p:nvPr>
        </p:nvSpPr>
        <p:spPr>
          <a:xfrm>
            <a:off x="8572499" y="390832"/>
            <a:ext cx="3233585" cy="873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None/>
            </a:pPr>
            <a:r>
              <a:rPr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Cyclists take an inordinate amount of time with bikes in December. </a:t>
            </a:r>
            <a:endParaRPr/>
          </a:p>
        </p:txBody>
      </p:sp>
      <p:pic>
        <p:nvPicPr>
          <p:cNvPr descr="Chart, bar chart&#10;&#10;Description automatically generated" id="189" name="Google Shape;18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993" y="1966293"/>
            <a:ext cx="10294012" cy="445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"/>
          <p:cNvSpPr/>
          <p:nvPr/>
        </p:nvSpPr>
        <p:spPr>
          <a:xfrm>
            <a:off x="-2" y="0"/>
            <a:ext cx="1219200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8"/>
          <p:cNvSpPr/>
          <p:nvPr/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34000">
                <a:srgbClr val="000000">
                  <a:alpha val="95686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8"/>
          <p:cNvSpPr/>
          <p:nvPr/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0">
                <a:srgbClr val="2F5496">
                  <a:alpha val="58823"/>
                </a:srgbClr>
              </a:gs>
              <a:gs pos="28000">
                <a:srgbClr val="2F5496">
                  <a:alpha val="58823"/>
                </a:srgbClr>
              </a:gs>
              <a:gs pos="100000">
                <a:srgbClr val="000000">
                  <a:alpha val="69803"/>
                </a:srgbClr>
              </a:gs>
            </a:gsLst>
            <a:lin ang="11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8"/>
          <p:cNvSpPr/>
          <p:nvPr/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4"/>
                </a:srgbClr>
              </a:gs>
              <a:gs pos="100000">
                <a:srgbClr val="4472C4">
                  <a:alpha val="0"/>
                </a:srgbClr>
              </a:gs>
            </a:gsLst>
            <a:lin ang="15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8"/>
          <p:cNvSpPr txBox="1"/>
          <p:nvPr>
            <p:ph type="title"/>
          </p:nvPr>
        </p:nvSpPr>
        <p:spPr>
          <a:xfrm>
            <a:off x="699714" y="5490971"/>
            <a:ext cx="6962072" cy="11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Preferred Bike Types</a:t>
            </a:r>
            <a:endParaRPr/>
          </a:p>
        </p:txBody>
      </p:sp>
      <p:sp>
        <p:nvSpPr>
          <p:cNvPr id="199" name="Google Shape;199;p8"/>
          <p:cNvSpPr txBox="1"/>
          <p:nvPr>
            <p:ph idx="1" type="body"/>
          </p:nvPr>
        </p:nvSpPr>
        <p:spPr>
          <a:xfrm>
            <a:off x="8456522" y="5633765"/>
            <a:ext cx="3408555" cy="873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None/>
            </a:pPr>
            <a:r>
              <a:rPr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Many riders prefer classic bikes, with only a paltry liking the docked bikes. </a:t>
            </a:r>
            <a:endParaRPr/>
          </a:p>
        </p:txBody>
      </p:sp>
      <p:pic>
        <p:nvPicPr>
          <p:cNvPr descr="Graphical user interface, text, application, email&#10;&#10;Description automatically generated" id="200" name="Google Shape;20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535" y="625590"/>
            <a:ext cx="11327549" cy="4049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/>
          <p:nvPr/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" name="Google Shape;206;p9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07" name="Google Shape;207;p9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34901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34901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9"/>
          <p:cNvSpPr txBox="1"/>
          <p:nvPr>
            <p:ph type="title"/>
          </p:nvPr>
        </p:nvSpPr>
        <p:spPr>
          <a:xfrm>
            <a:off x="888630" y="4760132"/>
            <a:ext cx="5093596" cy="17778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1" lang="en-US" sz="4000"/>
              <a:t>Summary</a:t>
            </a:r>
            <a:endParaRPr b="1" sz="4000"/>
          </a:p>
        </p:txBody>
      </p:sp>
      <p:pic>
        <p:nvPicPr>
          <p:cNvPr descr="Graphical user interface, application, bar chart&#10;&#10;Description automatically generated" id="227" name="Google Shape;227;p9"/>
          <p:cNvPicPr preferRelativeResize="0"/>
          <p:nvPr/>
        </p:nvPicPr>
        <p:blipFill rotWithShape="1">
          <a:blip r:embed="rId3">
            <a:alphaModFix/>
          </a:blip>
          <a:srcRect b="-1" l="0" r="1182" t="0"/>
          <a:stretch/>
        </p:blipFill>
        <p:spPr>
          <a:xfrm>
            <a:off x="20" y="2872"/>
            <a:ext cx="12191980" cy="4595954"/>
          </a:xfrm>
          <a:custGeom>
            <a:rect b="b" l="l" r="r" t="t"/>
            <a:pathLst>
              <a:path extrusionOk="0" h="4621300" w="121920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228" name="Google Shape;228;p9"/>
          <p:cNvGrpSpPr/>
          <p:nvPr/>
        </p:nvGrpSpPr>
        <p:grpSpPr>
          <a:xfrm>
            <a:off x="6226706" y="4768524"/>
            <a:ext cx="5173613" cy="1768570"/>
            <a:chOff x="0" y="864"/>
            <a:chExt cx="5173613" cy="1768570"/>
          </a:xfrm>
        </p:grpSpPr>
        <p:cxnSp>
          <p:nvCxnSpPr>
            <p:cNvPr id="229" name="Google Shape;229;p9"/>
            <p:cNvCxnSpPr/>
            <p:nvPr/>
          </p:nvCxnSpPr>
          <p:spPr>
            <a:xfrm>
              <a:off x="0" y="864"/>
              <a:ext cx="5173613" cy="0"/>
            </a:xfrm>
            <a:prstGeom prst="straightConnector1">
              <a:avLst/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 cap="flat" cmpd="sng" w="9525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</p:cxnSp>
        <p:sp>
          <p:nvSpPr>
            <p:cNvPr id="230" name="Google Shape;230;p9"/>
            <p:cNvSpPr/>
            <p:nvPr/>
          </p:nvSpPr>
          <p:spPr>
            <a:xfrm>
              <a:off x="0" y="864"/>
              <a:ext cx="5173613" cy="589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9"/>
            <p:cNvSpPr txBox="1"/>
            <p:nvPr/>
          </p:nvSpPr>
          <p:spPr>
            <a:xfrm>
              <a:off x="0" y="864"/>
              <a:ext cx="5173613" cy="589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July recorded the highest cycling record (609519) for the last two months. 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2" name="Google Shape;232;p9"/>
            <p:cNvCxnSpPr/>
            <p:nvPr/>
          </p:nvCxnSpPr>
          <p:spPr>
            <a:xfrm>
              <a:off x="0" y="590388"/>
              <a:ext cx="5173613" cy="0"/>
            </a:xfrm>
            <a:prstGeom prst="straightConnector1">
              <a:avLst/>
            </a:prstGeom>
            <a:gradFill>
              <a:gsLst>
                <a:gs pos="0">
                  <a:srgbClr val="65C998"/>
                </a:gs>
                <a:gs pos="50000">
                  <a:srgbClr val="46C78C"/>
                </a:gs>
                <a:gs pos="100000">
                  <a:srgbClr val="35B87B"/>
                </a:gs>
              </a:gsLst>
              <a:lin ang="5400000" scaled="0"/>
            </a:gradFill>
            <a:ln cap="flat" cmpd="sng" w="9525">
              <a:solidFill>
                <a:srgbClr val="4CC38C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</p:cxnSp>
        <p:sp>
          <p:nvSpPr>
            <p:cNvPr id="233" name="Google Shape;233;p9"/>
            <p:cNvSpPr/>
            <p:nvPr/>
          </p:nvSpPr>
          <p:spPr>
            <a:xfrm>
              <a:off x="0" y="590388"/>
              <a:ext cx="5173613" cy="589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9"/>
            <p:cNvSpPr txBox="1"/>
            <p:nvPr/>
          </p:nvSpPr>
          <p:spPr>
            <a:xfrm>
              <a:off x="0" y="590388"/>
              <a:ext cx="5173613" cy="589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There is low cycling in January.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5" name="Google Shape;235;p9"/>
            <p:cNvCxnSpPr/>
            <p:nvPr/>
          </p:nvCxnSpPr>
          <p:spPr>
            <a:xfrm>
              <a:off x="0" y="1179911"/>
              <a:ext cx="5173613" cy="0"/>
            </a:xfrm>
            <a:prstGeom prst="straightConnector1">
              <a:avLst/>
            </a:prstGeom>
            <a:gradFill>
              <a:gsLst>
                <a:gs pos="0">
                  <a:srgbClr val="7EB55F"/>
                </a:gs>
                <a:gs pos="50000">
                  <a:srgbClr val="6EB03F"/>
                </a:gs>
                <a:gs pos="100000">
                  <a:srgbClr val="5F9F34"/>
                </a:gs>
              </a:gsLst>
              <a:lin ang="5400000" scaled="0"/>
            </a:gradFill>
            <a:ln cap="flat" cmpd="sng" w="9525">
              <a:solidFill>
                <a:srgbClr val="6FAB4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</p:cxnSp>
        <p:sp>
          <p:nvSpPr>
            <p:cNvPr id="236" name="Google Shape;236;p9"/>
            <p:cNvSpPr/>
            <p:nvPr/>
          </p:nvSpPr>
          <p:spPr>
            <a:xfrm>
              <a:off x="0" y="1179911"/>
              <a:ext cx="5173613" cy="589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9"/>
            <p:cNvSpPr txBox="1"/>
            <p:nvPr/>
          </p:nvSpPr>
          <p:spPr>
            <a:xfrm>
              <a:off x="0" y="1179911"/>
              <a:ext cx="5173613" cy="589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Saturdays are preferred days for cycling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2022-11-16T15:48:20Z</dcterms:created>
  <dc:creator>Victor Nyakako</dc:creator>
</cp:coreProperties>
</file>