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86" r:id="rId4"/>
    <p:sldId id="281" r:id="rId5"/>
    <p:sldId id="285" r:id="rId6"/>
    <p:sldId id="282" r:id="rId7"/>
    <p:sldId id="283" r:id="rId8"/>
    <p:sldId id="287" r:id="rId9"/>
    <p:sldId id="257" r:id="rId10"/>
    <p:sldId id="316" r:id="rId11"/>
    <p:sldId id="289" r:id="rId12"/>
    <p:sldId id="269" r:id="rId13"/>
    <p:sldId id="288" r:id="rId14"/>
    <p:sldId id="270" r:id="rId15"/>
    <p:sldId id="300" r:id="rId16"/>
    <p:sldId id="302" r:id="rId17"/>
    <p:sldId id="304" r:id="rId18"/>
    <p:sldId id="303" r:id="rId19"/>
    <p:sldId id="305" r:id="rId20"/>
    <p:sldId id="290" r:id="rId21"/>
    <p:sldId id="284" r:id="rId22"/>
    <p:sldId id="292" r:id="rId23"/>
    <p:sldId id="294" r:id="rId24"/>
    <p:sldId id="295" r:id="rId25"/>
    <p:sldId id="306" r:id="rId26"/>
    <p:sldId id="307" r:id="rId27"/>
    <p:sldId id="298" r:id="rId28"/>
    <p:sldId id="317" r:id="rId29"/>
    <p:sldId id="280" r:id="rId30"/>
    <p:sldId id="277" r:id="rId31"/>
    <p:sldId id="271" r:id="rId32"/>
    <p:sldId id="264" r:id="rId33"/>
    <p:sldId id="274" r:id="rId34"/>
    <p:sldId id="275" r:id="rId35"/>
    <p:sldId id="309" r:id="rId36"/>
    <p:sldId id="310" r:id="rId37"/>
    <p:sldId id="311" r:id="rId38"/>
    <p:sldId id="312" r:id="rId39"/>
    <p:sldId id="313" r:id="rId40"/>
    <p:sldId id="314" r:id="rId41"/>
    <p:sldId id="315" r:id="rId4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80466" autoAdjust="0"/>
  </p:normalViewPr>
  <p:slideViewPr>
    <p:cSldViewPr>
      <p:cViewPr>
        <p:scale>
          <a:sx n="66" d="100"/>
          <a:sy n="66" d="100"/>
        </p:scale>
        <p:origin x="-13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4532A-8436-42D2-A8E7-9E850FE72A8C}" type="datetimeFigureOut">
              <a:rPr lang="el-GR" smtClean="0"/>
              <a:pPr/>
              <a:t>24/9/2018</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807CE-1A86-4BF9-A8F0-361F186EFEA3}"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Καλησπέρα σας, ονομάζομαι Χριστίνα Βασιλοπούλου και</a:t>
            </a:r>
            <a:r>
              <a:rPr lang="el-GR" baseline="0" dirty="0" smtClean="0"/>
              <a:t> σήμερα θα σας παρουσιάσω την πτυχιακή μου εργασία με τίτλο </a:t>
            </a:r>
            <a:r>
              <a:rPr lang="el-GR" sz="1200" dirty="0" smtClean="0"/>
              <a:t>«Αξιοποίηση </a:t>
            </a:r>
            <a:r>
              <a:rPr lang="el-GR" sz="1200" dirty="0" err="1" smtClean="0"/>
              <a:t>ομικών</a:t>
            </a:r>
            <a:r>
              <a:rPr lang="el-GR" sz="1200" dirty="0" smtClean="0"/>
              <a:t> δεδομένων με σκοπό την μελέτη και την ερμηνεία διαφορετικών αναπαραστάσεων Διασυνδεδεμένων</a:t>
            </a:r>
            <a:r>
              <a:rPr lang="el-GR" sz="1200" b="1" dirty="0" smtClean="0"/>
              <a:t> </a:t>
            </a:r>
            <a:r>
              <a:rPr lang="el-GR" sz="1200" dirty="0" smtClean="0"/>
              <a:t>Δικτύων (</a:t>
            </a:r>
            <a:r>
              <a:rPr lang="el-GR" sz="1200" dirty="0" err="1" smtClean="0"/>
              <a:t>Integrated</a:t>
            </a:r>
            <a:r>
              <a:rPr lang="el-GR" sz="1200" dirty="0" smtClean="0"/>
              <a:t> </a:t>
            </a:r>
            <a:r>
              <a:rPr lang="el-GR" sz="1200" dirty="0" err="1" smtClean="0"/>
              <a:t>Networks</a:t>
            </a:r>
            <a:r>
              <a:rPr lang="el-GR" sz="1200" dirty="0" smtClean="0"/>
              <a:t>)» που</a:t>
            </a:r>
            <a:r>
              <a:rPr lang="el-GR" sz="1200" baseline="0" dirty="0" smtClean="0"/>
              <a:t> πραγματοποιήθηκε στο εθνικό κέντρο έρευνας φυσικών επιστημών «Δημόκριτος» υπό την επίβλεψη του Γιώργου Γιαννακόπουλου και του Κωνσταντίνου </a:t>
            </a:r>
            <a:r>
              <a:rPr lang="el-GR" sz="1200" baseline="0" dirty="0" err="1" smtClean="0"/>
              <a:t>Βοργιά</a:t>
            </a:r>
            <a:r>
              <a:rPr lang="el-GR" sz="1200" baseline="0" dirty="0" smtClean="0"/>
              <a:t>.</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indent="-228600">
              <a:buFont typeface="Arial" pitchFamily="34" charset="0"/>
              <a:buChar char="•"/>
            </a:pPr>
            <a:r>
              <a:rPr lang="el-GR" sz="1200" kern="1200" baseline="0" dirty="0" smtClean="0">
                <a:solidFill>
                  <a:schemeClr val="tx1"/>
                </a:solidFill>
                <a:latin typeface="+mn-lt"/>
                <a:ea typeface="+mn-ea"/>
                <a:cs typeface="+mn-cs"/>
              </a:rPr>
              <a:t>Τα δεδομένα γονιδιακής έκφρασης που αξιοποιήθηκαν σε αυτή τη μελέτη είναι αποτέλεσμα αλληλούχισης υψηλής απόδοσης (ή αλληλούχισης επόμενης </a:t>
            </a:r>
            <a:r>
              <a:rPr lang="en-US" sz="1200" kern="1200" baseline="0" dirty="0" err="1" smtClean="0">
                <a:solidFill>
                  <a:schemeClr val="tx1"/>
                </a:solidFill>
                <a:latin typeface="+mn-lt"/>
                <a:ea typeface="+mn-ea"/>
                <a:cs typeface="+mn-cs"/>
              </a:rPr>
              <a:t>γενιάς</a:t>
            </a:r>
            <a:r>
              <a:rPr lang="en-US" sz="1200" kern="1200" baseline="0" dirty="0" smtClean="0">
                <a:solidFill>
                  <a:schemeClr val="tx1"/>
                </a:solidFill>
                <a:latin typeface="+mn-lt"/>
                <a:ea typeface="+mn-ea"/>
                <a:cs typeface="+mn-cs"/>
              </a:rPr>
              <a:t>, next generation sequencing, NGS)</a:t>
            </a:r>
            <a:r>
              <a:rPr lang="el-GR" sz="1200" kern="1200" baseline="0" dirty="0" smtClean="0">
                <a:solidFill>
                  <a:schemeClr val="tx1"/>
                </a:solidFill>
                <a:latin typeface="+mn-lt"/>
                <a:ea typeface="+mn-ea"/>
                <a:cs typeface="+mn-cs"/>
              </a:rPr>
              <a:t>. οι τιμές FPKM δηλαδή τα “θραύσματα ανά 1000 βάσεις </a:t>
            </a:r>
            <a:r>
              <a:rPr lang="el-GR" sz="1200" kern="1200" baseline="0" dirty="0" err="1" smtClean="0">
                <a:solidFill>
                  <a:schemeClr val="tx1"/>
                </a:solidFill>
                <a:latin typeface="+mn-lt"/>
                <a:ea typeface="+mn-ea"/>
                <a:cs typeface="+mn-cs"/>
              </a:rPr>
              <a:t>εξωνίου</a:t>
            </a:r>
            <a:r>
              <a:rPr lang="el-GR" sz="1200" kern="1200" baseline="0" dirty="0" smtClean="0">
                <a:solidFill>
                  <a:schemeClr val="tx1"/>
                </a:solidFill>
                <a:latin typeface="+mn-lt"/>
                <a:ea typeface="+mn-ea"/>
                <a:cs typeface="+mn-cs"/>
              </a:rPr>
              <a:t> ανά εκατομμύριο διαβασμάτων που έχουν χαρτογραφηθεί” [</a:t>
            </a:r>
            <a:r>
              <a:rPr lang="el-GR" sz="1200" kern="1200" baseline="0" dirty="0" err="1" smtClean="0">
                <a:solidFill>
                  <a:schemeClr val="tx1"/>
                </a:solidFill>
                <a:latin typeface="+mn-lt"/>
                <a:ea typeface="+mn-ea"/>
                <a:cs typeface="+mn-cs"/>
              </a:rPr>
              <a:t>Fragments</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Per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Kilobase</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of</a:t>
            </a:r>
            <a:r>
              <a:rPr lang="el-GR"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exon per Million fragments </a:t>
            </a:r>
            <a:r>
              <a:rPr lang="fr-FR" sz="1200" kern="1200" baseline="0" dirty="0" err="1" smtClean="0">
                <a:solidFill>
                  <a:schemeClr val="tx1"/>
                </a:solidFill>
                <a:latin typeface="+mn-lt"/>
                <a:ea typeface="+mn-ea"/>
                <a:cs typeface="+mn-cs"/>
              </a:rPr>
              <a:t>mapped</a:t>
            </a:r>
            <a:r>
              <a:rPr lang="fr-FR" sz="1200" kern="1200" baseline="0" dirty="0" smtClean="0">
                <a:solidFill>
                  <a:schemeClr val="tx1"/>
                </a:solidFill>
                <a:latin typeface="+mn-lt"/>
                <a:ea typeface="+mn-ea"/>
                <a:cs typeface="+mn-cs"/>
              </a:rPr>
              <a:t> (FPKM)] </a:t>
            </a:r>
            <a:r>
              <a:rPr lang="el-GR" sz="1200" kern="1200" baseline="0" dirty="0" smtClean="0">
                <a:solidFill>
                  <a:schemeClr val="tx1"/>
                </a:solidFill>
                <a:latin typeface="+mn-lt"/>
                <a:ea typeface="+mn-ea"/>
                <a:cs typeface="+mn-cs"/>
              </a:rPr>
              <a:t>είναι </a:t>
            </a:r>
            <a:r>
              <a:rPr lang="el-GR" sz="1200" kern="1200" baseline="0" dirty="0" err="1" smtClean="0">
                <a:solidFill>
                  <a:schemeClr val="tx1"/>
                </a:solidFill>
                <a:latin typeface="+mn-lt"/>
                <a:ea typeface="+mn-ea"/>
                <a:cs typeface="+mn-cs"/>
              </a:rPr>
              <a:t>κανονικοποιημένες</a:t>
            </a:r>
            <a:r>
              <a:rPr lang="el-GR" sz="1200" kern="1200" baseline="0" dirty="0" smtClean="0">
                <a:solidFill>
                  <a:schemeClr val="tx1"/>
                </a:solidFill>
                <a:latin typeface="+mn-lt"/>
                <a:ea typeface="+mn-ea"/>
                <a:cs typeface="+mn-cs"/>
              </a:rPr>
              <a:t> τιμές που αφορούν την εκτίμηση του βαθμού έκφρασης γονιδίων. Είναι σημαντικό να υπογραμμιστεί πως δεν επιλέχθηκε να μελετηθούν οι </a:t>
            </a:r>
            <a:r>
              <a:rPr lang="el-GR" sz="1200" kern="1200" baseline="0" dirty="0" err="1" smtClean="0">
                <a:solidFill>
                  <a:schemeClr val="tx1"/>
                </a:solidFill>
                <a:latin typeface="+mn-lt"/>
                <a:ea typeface="+mn-ea"/>
                <a:cs typeface="+mn-cs"/>
              </a:rPr>
              <a:t>ισομορφές</a:t>
            </a:r>
            <a:r>
              <a:rPr lang="el-GR" sz="1200" kern="1200" baseline="0" dirty="0" smtClean="0">
                <a:solidFill>
                  <a:schemeClr val="tx1"/>
                </a:solidFill>
                <a:latin typeface="+mn-lt"/>
                <a:ea typeface="+mn-ea"/>
                <a:cs typeface="+mn-cs"/>
              </a:rPr>
              <a:t> των γονιδίων επομένως δεν περιλαμβάνονται στην παρούσα μελέτη φαινόμενα συναρμογής (</a:t>
            </a:r>
            <a:r>
              <a:rPr lang="fr-FR" sz="1200" kern="1200" baseline="0" dirty="0" smtClean="0">
                <a:solidFill>
                  <a:schemeClr val="tx1"/>
                </a:solidFill>
                <a:latin typeface="+mn-lt"/>
                <a:ea typeface="+mn-ea"/>
                <a:cs typeface="+mn-cs"/>
              </a:rPr>
              <a:t>alternative </a:t>
            </a:r>
            <a:r>
              <a:rPr lang="fr-FR" sz="1200" kern="1200" baseline="0" dirty="0" err="1" smtClean="0">
                <a:solidFill>
                  <a:schemeClr val="tx1"/>
                </a:solidFill>
                <a:latin typeface="+mn-lt"/>
                <a:ea typeface="+mn-ea"/>
                <a:cs typeface="+mn-cs"/>
              </a:rPr>
              <a:t>splicing</a:t>
            </a:r>
            <a:r>
              <a:rPr lang="fr-FR" sz="1200" kern="1200" baseline="0" dirty="0" smtClean="0">
                <a:solidFill>
                  <a:schemeClr val="tx1"/>
                </a:solidFill>
                <a:latin typeface="+mn-lt"/>
                <a:ea typeface="+mn-ea"/>
                <a:cs typeface="+mn-cs"/>
              </a:rPr>
              <a:t>).</a:t>
            </a:r>
            <a:endParaRPr lang="el-GR" sz="1200" kern="1200" baseline="0" dirty="0" smtClean="0">
              <a:solidFill>
                <a:schemeClr val="tx1"/>
              </a:solidFill>
              <a:latin typeface="+mn-lt"/>
              <a:ea typeface="+mn-ea"/>
              <a:cs typeface="+mn-cs"/>
            </a:endParaRPr>
          </a:p>
          <a:p>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Για λόγους καλύτερης αναπαράστασης και κατανόησης των δεδομένων, επιλέξαμε να αναπαραστήσουμε με ένα κοινό τρόπο τα σύμβολα των γονιδίων στο επίπεδο της γονιδιακής έκφρασης και στο επίπεδο της μεθυλίωσης του DNA. Ειδικότερα, επιλέξαμε ως κοινή αναφορά των γονιδίων το HUGO/HGNC </a:t>
            </a:r>
            <a:r>
              <a:rPr lang="fr-FR" sz="1200" kern="1200" baseline="0" dirty="0" smtClean="0">
                <a:solidFill>
                  <a:schemeClr val="tx1"/>
                </a:solidFill>
                <a:latin typeface="+mn-lt"/>
                <a:ea typeface="+mn-ea"/>
                <a:cs typeface="+mn-cs"/>
              </a:rPr>
              <a:t>Gene </a:t>
            </a:r>
            <a:r>
              <a:rPr lang="fr-FR" sz="1200" kern="1200" baseline="0" dirty="0" err="1" smtClean="0">
                <a:solidFill>
                  <a:schemeClr val="tx1"/>
                </a:solidFill>
                <a:latin typeface="+mn-lt"/>
                <a:ea typeface="+mn-ea"/>
                <a:cs typeface="+mn-cs"/>
              </a:rPr>
              <a:t>Symbol</a:t>
            </a:r>
            <a:r>
              <a:rPr lang="fr-FR" sz="1200" kern="1200" baseline="0" dirty="0" smtClean="0">
                <a:solidFill>
                  <a:schemeClr val="tx1"/>
                </a:solidFill>
                <a:latin typeface="+mn-lt"/>
                <a:ea typeface="+mn-ea"/>
                <a:cs typeface="+mn-cs"/>
              </a:rPr>
              <a:t>.</a:t>
            </a:r>
            <a:r>
              <a:rPr lang="el-GR" sz="1200" kern="1200" baseline="0" dirty="0" smtClean="0">
                <a:solidFill>
                  <a:schemeClr val="tx1"/>
                </a:solidFill>
                <a:latin typeface="+mn-lt"/>
                <a:ea typeface="+mn-ea"/>
                <a:cs typeface="+mn-cs"/>
              </a:rPr>
              <a:t> Το </a:t>
            </a:r>
            <a:r>
              <a:rPr lang="fr-FR" sz="1200" kern="1200" baseline="0" dirty="0" err="1" smtClean="0">
                <a:solidFill>
                  <a:schemeClr val="tx1"/>
                </a:solidFill>
                <a:latin typeface="+mn-lt"/>
                <a:ea typeface="+mn-ea"/>
                <a:cs typeface="+mn-cs"/>
              </a:rPr>
              <a:t>BioMart</a:t>
            </a:r>
            <a:r>
              <a:rPr lang="fr-FR"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είναι ένα εύχρηστο εργαλείο στο οποίο μέσω της εφαρμογής πολλαπλών φίλτρων o χρήστης μπορεί να δημιουργήσει σύνολα δεδομένων που αντιστοιχίζουν βιολογική πληροφορία πολλαπλών επιπέδων προερχόμενη από διαφορετικές βάσεις δεδομένων Η μεθυλίωση του DNA (DNA </a:t>
            </a:r>
            <a:r>
              <a:rPr lang="el-GR" sz="1200" kern="1200" baseline="0" dirty="0" err="1" smtClean="0">
                <a:solidFill>
                  <a:schemeClr val="tx1"/>
                </a:solidFill>
                <a:latin typeface="+mn-lt"/>
                <a:ea typeface="+mn-ea"/>
                <a:cs typeface="+mn-cs"/>
              </a:rPr>
              <a:t>methylation</a:t>
            </a:r>
            <a:r>
              <a:rPr lang="el-GR" sz="1200" kern="1200" baseline="0" dirty="0" smtClean="0">
                <a:solidFill>
                  <a:schemeClr val="tx1"/>
                </a:solidFill>
                <a:latin typeface="+mn-lt"/>
                <a:ea typeface="+mn-ea"/>
                <a:cs typeface="+mn-cs"/>
              </a:rPr>
              <a:t>) είναι μία </a:t>
            </a:r>
            <a:r>
              <a:rPr lang="el-GR" sz="1200" kern="1200" baseline="0" dirty="0" err="1" smtClean="0">
                <a:solidFill>
                  <a:schemeClr val="tx1"/>
                </a:solidFill>
                <a:latin typeface="+mn-lt"/>
                <a:ea typeface="+mn-ea"/>
                <a:cs typeface="+mn-cs"/>
              </a:rPr>
              <a:t>επιγενετική</a:t>
            </a:r>
            <a:r>
              <a:rPr lang="el-GR" sz="1200" kern="1200" baseline="0" dirty="0" smtClean="0">
                <a:solidFill>
                  <a:schemeClr val="tx1"/>
                </a:solidFill>
                <a:latin typeface="+mn-lt"/>
                <a:ea typeface="+mn-ea"/>
                <a:cs typeface="+mn-cs"/>
              </a:rPr>
              <a:t> διαδικασία η οποία συναντάται συχνά στα </a:t>
            </a:r>
            <a:r>
              <a:rPr lang="el-GR" sz="1200" kern="1200" baseline="0" dirty="0" err="1" smtClean="0">
                <a:solidFill>
                  <a:schemeClr val="tx1"/>
                </a:solidFill>
                <a:latin typeface="+mn-lt"/>
                <a:ea typeface="+mn-ea"/>
                <a:cs typeface="+mn-cs"/>
              </a:rPr>
              <a:t>ευκαρυωτικά</a:t>
            </a:r>
            <a:r>
              <a:rPr lang="el-GR" sz="1200" kern="1200" baseline="0" dirty="0" smtClean="0">
                <a:solidFill>
                  <a:schemeClr val="tx1"/>
                </a:solidFill>
                <a:latin typeface="+mn-lt"/>
                <a:ea typeface="+mn-ea"/>
                <a:cs typeface="+mn-cs"/>
              </a:rPr>
              <a:t> κύτταρα και έχει συσχετιστεί με μεταγραφική </a:t>
            </a:r>
            <a:r>
              <a:rPr lang="el-GR" sz="1200" kern="1200" baseline="0" dirty="0" err="1" smtClean="0">
                <a:solidFill>
                  <a:schemeClr val="tx1"/>
                </a:solidFill>
                <a:latin typeface="+mn-lt"/>
                <a:ea typeface="+mn-ea"/>
                <a:cs typeface="+mn-cs"/>
              </a:rPr>
              <a:t>ανενεργότητα</a:t>
            </a:r>
            <a:r>
              <a:rPr lang="el-GR" sz="1200" kern="1200" baseline="0" dirty="0" smtClean="0">
                <a:solidFill>
                  <a:schemeClr val="tx1"/>
                </a:solidFill>
                <a:latin typeface="+mn-lt"/>
                <a:ea typeface="+mn-ea"/>
                <a:cs typeface="+mn-cs"/>
              </a:rPr>
              <a:t> όταν εντοπίζεται σε περιοχές υποκινητών. Το </a:t>
            </a:r>
            <a:r>
              <a:rPr lang="el-GR" sz="1200" kern="1200" baseline="0" dirty="0" err="1" smtClean="0">
                <a:solidFill>
                  <a:schemeClr val="tx1"/>
                </a:solidFill>
                <a:latin typeface="+mn-lt"/>
                <a:ea typeface="+mn-ea"/>
                <a:cs typeface="+mn-cs"/>
              </a:rPr>
              <a:t>Gene</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Symbol</a:t>
            </a:r>
            <a:r>
              <a:rPr lang="el-GR" sz="1200" kern="1200" baseline="0" dirty="0" smtClean="0">
                <a:solidFill>
                  <a:schemeClr val="tx1"/>
                </a:solidFill>
                <a:latin typeface="+mn-lt"/>
                <a:ea typeface="+mn-ea"/>
                <a:cs typeface="+mn-cs"/>
              </a:rPr>
              <a:t> είναι το HUGO σύμβολο του γονιδίου που σχετίζεται με την </a:t>
            </a:r>
            <a:r>
              <a:rPr lang="el-GR" sz="1200" kern="1200" baseline="0" dirty="0" err="1" smtClean="0">
                <a:solidFill>
                  <a:schemeClr val="tx1"/>
                </a:solidFill>
                <a:latin typeface="+mn-lt"/>
                <a:ea typeface="+mn-ea"/>
                <a:cs typeface="+mn-cs"/>
              </a:rPr>
              <a:t>CpG</a:t>
            </a:r>
            <a:r>
              <a:rPr lang="el-GR" sz="1200" kern="1200" baseline="0" dirty="0" smtClean="0">
                <a:solidFill>
                  <a:schemeClr val="tx1"/>
                </a:solidFill>
                <a:latin typeface="+mn-lt"/>
                <a:ea typeface="+mn-ea"/>
                <a:cs typeface="+mn-cs"/>
              </a:rPr>
              <a:t> νησίδα, συμπεριλαμβάνοντας μόνο γονίδια που βρίσκονται εντός 1.500 </a:t>
            </a:r>
            <a:r>
              <a:rPr lang="el-GR" sz="1200" kern="1200" baseline="0" dirty="0" err="1" smtClean="0">
                <a:solidFill>
                  <a:schemeClr val="tx1"/>
                </a:solidFill>
                <a:latin typeface="+mn-lt"/>
                <a:ea typeface="+mn-ea"/>
                <a:cs typeface="+mn-cs"/>
              </a:rPr>
              <a:t>bp</a:t>
            </a:r>
            <a:r>
              <a:rPr lang="el-GR" sz="1200" kern="1200" baseline="0" dirty="0" smtClean="0">
                <a:solidFill>
                  <a:schemeClr val="tx1"/>
                </a:solidFill>
                <a:latin typeface="+mn-lt"/>
                <a:ea typeface="+mn-ea"/>
                <a:cs typeface="+mn-cs"/>
              </a:rPr>
              <a:t> ανοδικά του σημείου έναρξης μεταγραφής (TSS) μέχρι το τέλος του σώματος του γονιδίου.</a:t>
            </a:r>
          </a:p>
          <a:p>
            <a:pPr marL="228600" indent="-228600">
              <a:buFont typeface="Arial" pitchFamily="34" charset="0"/>
              <a:buChar char="•"/>
            </a:pPr>
            <a:r>
              <a:rPr lang="el-GR" sz="1200" kern="1200" baseline="0" dirty="0" smtClean="0">
                <a:solidFill>
                  <a:schemeClr val="tx1"/>
                </a:solidFill>
                <a:latin typeface="+mn-lt"/>
                <a:ea typeface="+mn-ea"/>
                <a:cs typeface="+mn-cs"/>
              </a:rPr>
              <a:t>Τα </a:t>
            </a:r>
            <a:r>
              <a:rPr lang="el-GR" sz="1200" kern="1200" baseline="0" dirty="0" err="1" smtClean="0">
                <a:solidFill>
                  <a:schemeClr val="tx1"/>
                </a:solidFill>
                <a:latin typeface="+mn-lt"/>
                <a:ea typeface="+mn-ea"/>
                <a:cs typeface="+mn-cs"/>
              </a:rPr>
              <a:t>microRNA</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αποτελούν μικρά, συντηρημένα μόρια RNA μήκους 21−23 νουκλεοτιδίων. Κύριος ρόλος των </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είναι η ρύθμιση της γονιδιακής έκφρασης στα </a:t>
            </a:r>
            <a:r>
              <a:rPr lang="el-GR" sz="1200" kern="1200" baseline="0" dirty="0" err="1" smtClean="0">
                <a:solidFill>
                  <a:schemeClr val="tx1"/>
                </a:solidFill>
                <a:latin typeface="+mn-lt"/>
                <a:ea typeface="+mn-ea"/>
                <a:cs typeface="+mn-cs"/>
              </a:rPr>
              <a:t>ευκαρυωτικά</a:t>
            </a:r>
            <a:r>
              <a:rPr lang="el-GR" sz="1200" kern="1200" baseline="0" dirty="0" smtClean="0">
                <a:solidFill>
                  <a:schemeClr val="tx1"/>
                </a:solidFill>
                <a:latin typeface="+mn-lt"/>
                <a:ea typeface="+mn-ea"/>
                <a:cs typeface="+mn-cs"/>
              </a:rPr>
              <a:t> κύτταρα μέσω της πρόσδεσης τους στη 3’-αμετάφραστη περιοχή (3’-UTR) μορίων </a:t>
            </a:r>
            <a:r>
              <a:rPr lang="el-GR" sz="1200" kern="1200" baseline="0" dirty="0" err="1" smtClean="0">
                <a:solidFill>
                  <a:schemeClr val="tx1"/>
                </a:solidFill>
                <a:latin typeface="+mn-lt"/>
                <a:ea typeface="+mn-ea"/>
                <a:cs typeface="+mn-cs"/>
              </a:rPr>
              <a:t>mRNA</a:t>
            </a:r>
            <a:r>
              <a:rPr lang="el-GR" sz="1200" kern="1200" baseline="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Η στήλη </a:t>
            </a:r>
            <a:r>
              <a:rPr lang="el-GR" sz="1200" kern="1200" baseline="0" dirty="0" err="1" smtClean="0">
                <a:solidFill>
                  <a:schemeClr val="tx1"/>
                </a:solidFill>
                <a:latin typeface="+mn-lt"/>
                <a:ea typeface="+mn-ea"/>
                <a:cs typeface="+mn-cs"/>
              </a:rPr>
              <a:t>Tumor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stage</a:t>
            </a:r>
            <a:r>
              <a:rPr lang="el-GR" sz="1200" kern="1200" baseline="0" dirty="0" smtClean="0">
                <a:solidFill>
                  <a:schemeClr val="tx1"/>
                </a:solidFill>
                <a:latin typeface="+mn-lt"/>
                <a:ea typeface="+mn-ea"/>
                <a:cs typeface="+mn-cs"/>
              </a:rPr>
              <a:t> αποτελεί μία γενικότερη κατηγοριοποίηση του σταδίου</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του καρκίνου με βάση συγκεκριμένων κριτηρίων που αφορούν το μέγεθος του</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όγκου, αν οι λεμφαδένες του ασθενούς έχουν καρκινικά κύτταρα και αν έχει</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γίνει μετάσταση του πρωτογενούς όγκου σε άλλα σημεία του σώματος.</a:t>
            </a:r>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10</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11</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indent="-228600">
              <a:buFont typeface="Arial" pitchFamily="34" charset="0"/>
              <a:buChar char="•"/>
            </a:pPr>
            <a:r>
              <a:rPr lang="el-GR" sz="1200" kern="1200" baseline="0" dirty="0" smtClean="0">
                <a:solidFill>
                  <a:schemeClr val="tx1"/>
                </a:solidFill>
                <a:latin typeface="+mn-lt"/>
                <a:ea typeface="+mn-ea"/>
                <a:cs typeface="+mn-cs"/>
              </a:rPr>
              <a:t>Το στιγμιότυπο (</a:t>
            </a:r>
            <a:r>
              <a:rPr lang="el-GR" sz="1200" kern="1200" baseline="0" dirty="0" err="1" smtClean="0">
                <a:solidFill>
                  <a:schemeClr val="tx1"/>
                </a:solidFill>
                <a:latin typeface="+mn-lt"/>
                <a:ea typeface="+mn-ea"/>
                <a:cs typeface="+mn-cs"/>
              </a:rPr>
              <a:t>instance</a:t>
            </a:r>
            <a:r>
              <a:rPr lang="el-GR" sz="1200" kern="1200" baseline="0" dirty="0" smtClean="0">
                <a:solidFill>
                  <a:schemeClr val="tx1"/>
                </a:solidFill>
                <a:latin typeface="+mn-lt"/>
                <a:ea typeface="+mn-ea"/>
                <a:cs typeface="+mn-cs"/>
              </a:rPr>
              <a:t>) που επιλέχθηκε να μελετηθεί ήταν το δείγμα ενός ασθενούς. Επομένως, σημαντικό στάδιο της ανάλυσης ήταν η ευθυγράμμιση όλων των ασθενών/δειγμάτων για κάθε </a:t>
            </a:r>
            <a:r>
              <a:rPr lang="el-GR" sz="1200" kern="1200" baseline="0" dirty="0" err="1" smtClean="0">
                <a:solidFill>
                  <a:schemeClr val="tx1"/>
                </a:solidFill>
                <a:latin typeface="+mn-lt"/>
                <a:ea typeface="+mn-ea"/>
                <a:cs typeface="+mn-cs"/>
              </a:rPr>
              <a:t>ομικό</a:t>
            </a:r>
            <a:r>
              <a:rPr lang="el-GR" sz="1200" kern="1200" baseline="0" dirty="0" smtClean="0">
                <a:solidFill>
                  <a:schemeClr val="tx1"/>
                </a:solidFill>
                <a:latin typeface="+mn-lt"/>
                <a:ea typeface="+mn-ea"/>
                <a:cs typeface="+mn-cs"/>
              </a:rPr>
              <a:t> επίπεδο καθώς και η αποτελεσματική προσθήκη των επιθυμητών στηλών από τα κλινικά δεδομένα σε έναν ενιαίο πίνακα.</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l-GR" sz="1200" kern="1200" baseline="0" dirty="0" smtClean="0">
                <a:solidFill>
                  <a:schemeClr val="tx1"/>
                </a:solidFill>
                <a:latin typeface="+mn-lt"/>
                <a:ea typeface="+mn-ea"/>
                <a:cs typeface="+mn-cs"/>
              </a:rPr>
              <a:t>Συγκεκριμένα, σε αυτόν τον ενιαίο πίνακα κάθε στήλη θα πρέπει να αντιπροσωπεύει ένα χαρακτηριστικό το οποίο μπορεί να περιλαμβάνει ή την έκφραση ενός γονιδίου ή την έκφραση ενός μορίου </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ή την τιμή εκτίμησης της μεθυλίωσης ενός γονιδίου και κάθε γραμμή το προφίλ ενός δείγματος ασθενούς. Για αυτό το σκοπό, σχεδιάστηκε και υλοποιήθηκε κατάλληλο πρόγραμμα σε γλώσσα προγραμματισμού </a:t>
            </a:r>
            <a:r>
              <a:rPr lang="el-GR" sz="1200" kern="1200" baseline="0" dirty="0" err="1" smtClean="0">
                <a:solidFill>
                  <a:schemeClr val="tx1"/>
                </a:solidFill>
                <a:latin typeface="+mn-lt"/>
                <a:ea typeface="+mn-ea"/>
                <a:cs typeface="+mn-cs"/>
              </a:rPr>
              <a:t>Perl</a:t>
            </a:r>
            <a:r>
              <a:rPr lang="el-GR" sz="1200" kern="1200" baseline="0" dirty="0" smtClean="0">
                <a:solidFill>
                  <a:schemeClr val="tx1"/>
                </a:solidFill>
                <a:latin typeface="+mn-lt"/>
                <a:ea typeface="+mn-ea"/>
                <a:cs typeface="+mn-cs"/>
              </a:rPr>
              <a:t> το οποίο έχει ως είσοδο το σύνολο των αρχείων που περιέχουν ένα από τα 3 δεδομένα </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omics</a:t>
            </a:r>
            <a:r>
              <a:rPr lang="en-US" sz="1200" kern="1200" baseline="0" dirty="0" smtClean="0">
                <a:solidFill>
                  <a:schemeClr val="tx1"/>
                </a:solidFill>
                <a:latin typeface="+mn-lt"/>
                <a:ea typeface="+mn-ea"/>
                <a:cs typeface="+mn-cs"/>
              </a:rPr>
              <a:t>,</a:t>
            </a:r>
            <a:r>
              <a:rPr lang="el-GR" sz="1200" kern="1200" baseline="0" dirty="0" smtClean="0">
                <a:solidFill>
                  <a:schemeClr val="tx1"/>
                </a:solidFill>
                <a:latin typeface="+mn-lt"/>
                <a:ea typeface="+mn-ea"/>
                <a:cs typeface="+mn-cs"/>
              </a:rPr>
              <a:t> 1 αρχείο κλινικών δεδομένων και ένα αρχείο αντιστοίχισης.  Σκοπός του προγράμματος ήταν η αποτελεσματική εξόρυξη </a:t>
            </a:r>
            <a:r>
              <a:rPr lang="el-GR" sz="1200" dirty="0" smtClean="0"/>
              <a:t>επιθυμητής βιολογικής πληροφορίας από κάθε αρχείο  και η σωστή  Αντιστοίχιση κάθε </a:t>
            </a:r>
            <a:r>
              <a:rPr lang="en-US" sz="1200" dirty="0" smtClean="0"/>
              <a:t>UUID </a:t>
            </a:r>
            <a:r>
              <a:rPr lang="el-GR" sz="1200" dirty="0" smtClean="0"/>
              <a:t>ασθενούς, </a:t>
            </a:r>
            <a:r>
              <a:rPr lang="en-US" sz="1200" dirty="0" smtClean="0"/>
              <a:t>UUID </a:t>
            </a:r>
            <a:r>
              <a:rPr lang="el-GR" sz="1200" dirty="0" smtClean="0"/>
              <a:t>αρχείου και  είδος δεδομένων.</a:t>
            </a:r>
          </a:p>
          <a:p>
            <a:pPr marL="228600" indent="-228600">
              <a:buFont typeface="Arial" pitchFamily="34" charset="0"/>
              <a:buChar char="•"/>
            </a:pPr>
            <a:endParaRPr lang="el-GR" dirty="0" smtClean="0"/>
          </a:p>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12</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13</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Η κανονικοποίηση αποτελεί ένα από τα πιο σημαντικά στάδια σε κάθε ανάλυση. Σκοπός της κανονικοποίησης είναι να καταστήσει το σύνολο των</a:t>
            </a:r>
          </a:p>
          <a:p>
            <a:r>
              <a:rPr lang="el-GR" sz="1200" kern="1200" baseline="0" dirty="0" smtClean="0">
                <a:solidFill>
                  <a:schemeClr val="tx1"/>
                </a:solidFill>
                <a:latin typeface="+mn-lt"/>
                <a:ea typeface="+mn-ea"/>
                <a:cs typeface="+mn-cs"/>
              </a:rPr>
              <a:t>δεδομένων συγκρίσιμο καθώς και να πιστοποιήσει την σταθερότητα και την </a:t>
            </a:r>
            <a:r>
              <a:rPr lang="el-GR" sz="1200" kern="1200" baseline="0" dirty="0" err="1" smtClean="0">
                <a:solidFill>
                  <a:schemeClr val="tx1"/>
                </a:solidFill>
                <a:latin typeface="+mn-lt"/>
                <a:ea typeface="+mn-ea"/>
                <a:cs typeface="+mn-cs"/>
              </a:rPr>
              <a:t>επαναληψιμότητα</a:t>
            </a:r>
            <a:r>
              <a:rPr lang="el-GR" sz="1200" kern="1200" baseline="0" dirty="0" smtClean="0">
                <a:solidFill>
                  <a:schemeClr val="tx1"/>
                </a:solidFill>
                <a:latin typeface="+mn-lt"/>
                <a:ea typeface="+mn-ea"/>
                <a:cs typeface="+mn-cs"/>
              </a:rPr>
              <a:t> τους. Τα </a:t>
            </a:r>
            <a:r>
              <a:rPr lang="el-GR" sz="1200" kern="1200" baseline="0" dirty="0" err="1" smtClean="0">
                <a:solidFill>
                  <a:schemeClr val="tx1"/>
                </a:solidFill>
                <a:latin typeface="+mn-lt"/>
                <a:ea typeface="+mn-ea"/>
                <a:cs typeface="+mn-cs"/>
              </a:rPr>
              <a:t>multi</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δεδομένα των οποίων πραγματοποιήθηκε λήψη από την τράπεζα δεδομένων GDC ήταν ήδη σε μία </a:t>
            </a:r>
            <a:r>
              <a:rPr lang="el-GR" sz="1200" kern="1200" baseline="0" dirty="0" err="1" smtClean="0">
                <a:solidFill>
                  <a:schemeClr val="tx1"/>
                </a:solidFill>
                <a:latin typeface="+mn-lt"/>
                <a:ea typeface="+mn-ea"/>
                <a:cs typeface="+mn-cs"/>
              </a:rPr>
              <a:t>κανονικοποιημένη</a:t>
            </a:r>
            <a:r>
              <a:rPr lang="el-GR" sz="1200" kern="1200" baseline="0" dirty="0" smtClean="0">
                <a:solidFill>
                  <a:schemeClr val="tx1"/>
                </a:solidFill>
                <a:latin typeface="+mn-lt"/>
                <a:ea typeface="+mn-ea"/>
                <a:cs typeface="+mn-cs"/>
              </a:rPr>
              <a:t> μορφή αποτρέποντας συστηματικά λάθη που συνήθως προέρχονται από την αναλυτική πλατφόρμα.</a:t>
            </a:r>
          </a:p>
          <a:p>
            <a:endParaRPr lang="el-GR" sz="1200" b="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Στην παρούσα εργασία, πρώτο βήμα κανονικοποίησης αποτέλεσε η ανάδειξη σχετικών αναλογικών σχέσεων μεταξύ των καρκινικών δειγμάτων και</a:t>
            </a:r>
          </a:p>
          <a:p>
            <a:r>
              <a:rPr lang="el-GR" sz="1200" kern="1200" baseline="0" dirty="0" smtClean="0">
                <a:solidFill>
                  <a:schemeClr val="tx1"/>
                </a:solidFill>
                <a:latin typeface="+mn-lt"/>
                <a:ea typeface="+mn-ea"/>
                <a:cs typeface="+mn-cs"/>
              </a:rPr>
              <a:t>των δειγμάτων ελέγχου. Για αυτό το σκοπό, αρχικά υπολογίστηκε ξεχωριστά ο μέσος όρος κάθε τιμής γονιδίου/</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όλων των δειγμάτων ελέγχου. Στην συνέχεια, για τον υπολογισμό της σχετικής αλλαγής (</a:t>
            </a:r>
            <a:r>
              <a:rPr lang="el-GR" sz="1200" kern="1200" baseline="0" dirty="0" err="1" smtClean="0">
                <a:solidFill>
                  <a:schemeClr val="tx1"/>
                </a:solidFill>
                <a:latin typeface="+mn-lt"/>
                <a:ea typeface="+mn-ea"/>
                <a:cs typeface="+mn-cs"/>
              </a:rPr>
              <a:t>relative</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change</a:t>
            </a:r>
            <a:r>
              <a:rPr lang="el-GR" sz="1200" kern="1200" baseline="0" dirty="0" smtClean="0">
                <a:solidFill>
                  <a:schemeClr val="tx1"/>
                </a:solidFill>
                <a:latin typeface="+mn-lt"/>
                <a:ea typeface="+mn-ea"/>
                <a:cs typeface="+mn-cs"/>
              </a:rPr>
              <a:t>) όπως φαίνεται , κάθε τιμή έκφρασης γονιδίου/</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και εκτίμηση</a:t>
            </a:r>
          </a:p>
          <a:p>
            <a:r>
              <a:rPr lang="el-GR" sz="1200" kern="1200" baseline="0" dirty="0" smtClean="0">
                <a:solidFill>
                  <a:schemeClr val="tx1"/>
                </a:solidFill>
                <a:latin typeface="+mn-lt"/>
                <a:ea typeface="+mn-ea"/>
                <a:cs typeface="+mn-cs"/>
              </a:rPr>
              <a:t>μεθυλίωσης γονιδίου καρκινικού δείγματος αφαιρέθηκε από την αντίστοιχη μέση τιμή γονιδίου/</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των δειγμάτων ελέγχου και το υπόλοιπο της αφαίρεσης διαιρέθηκε με την αντίστοιχη μέση τιμή γονιδίου/</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των δειγμάτων ελέγχου.</a:t>
            </a:r>
          </a:p>
          <a:p>
            <a:r>
              <a:rPr lang="el-GR" sz="1200" kern="1200" baseline="0" dirty="0" smtClean="0">
                <a:solidFill>
                  <a:schemeClr val="tx1"/>
                </a:solidFill>
                <a:latin typeface="+mn-lt"/>
                <a:ea typeface="+mn-ea"/>
                <a:cs typeface="+mn-cs"/>
              </a:rPr>
              <a:t>Στην συνέχεια, για τον περιορισμό των δεδομένων σε ένα μικρότερο εύρος αλλά και για την καλύτερη ανάδειξη αναλογικών σχέσεων υπολογίσαμε τον</a:t>
            </a:r>
          </a:p>
          <a:p>
            <a:r>
              <a:rPr lang="el-GR" sz="1200" kern="1200" baseline="0" dirty="0" smtClean="0">
                <a:solidFill>
                  <a:schemeClr val="tx1"/>
                </a:solidFill>
                <a:latin typeface="+mn-lt"/>
                <a:ea typeface="+mn-ea"/>
                <a:cs typeface="+mn-cs"/>
              </a:rPr>
              <a:t>λογάριθμο με βάση το 2 το πηλίκο της μορφής που αναφέραμε παραπάνω για κάθε τιμή για όλα τα δείγματα. Ωστόσο, καθώς δεν ορίζεται αρνητικός λογάριθμος, για να πιστοποιήσουμε μόνο θετικές τιμές πηλίκου της σχέσης, αθροίσαμε το αποτέλεσμα του πηλίκου της σχέσης με το 2.</a:t>
            </a:r>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14</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rtl="0"/>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15</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rtl="0"/>
            <a:r>
              <a:rPr lang="el-GR" b="0" dirty="0" smtClean="0"/>
              <a:t>Το</a:t>
            </a:r>
            <a:r>
              <a:rPr lang="el-GR" b="0" baseline="0" dirty="0" smtClean="0"/>
              <a:t> γενικό ολοκληρωμένο δίκτυο </a:t>
            </a:r>
            <a:r>
              <a:rPr lang="el-GR" b="0" baseline="0" dirty="0" err="1" smtClean="0"/>
              <a:t>χρησιμοποποιήθηκε</a:t>
            </a:r>
            <a:r>
              <a:rPr lang="el-GR" b="0" baseline="0" dirty="0" smtClean="0"/>
              <a:t> ως χάρτης πάνω στον οποίο περιγράφονται οι σχέσεις όλων των χαρακτηριστικών κάθε δείγματος</a:t>
            </a:r>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16</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rtl="0"/>
            <a:r>
              <a:rPr lang="el-GR" b="0" dirty="0" smtClean="0"/>
              <a:t>Το</a:t>
            </a:r>
            <a:r>
              <a:rPr lang="el-GR" b="0" baseline="0" dirty="0" smtClean="0"/>
              <a:t> γενικό ολοκληρωμένο δίκτυο </a:t>
            </a:r>
            <a:r>
              <a:rPr lang="el-GR" b="0" baseline="0" dirty="0" err="1" smtClean="0"/>
              <a:t>χρησιμοποποιήθηκε</a:t>
            </a:r>
            <a:r>
              <a:rPr lang="el-GR" b="0" baseline="0" dirty="0" smtClean="0"/>
              <a:t> ως χάρτης πάνω στον οποίο περιγράφονται οι σχέσεις όλων των χαρακτηριστικών κάθε δείγματος</a:t>
            </a:r>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Ως ελάχιστο μονοπάτι μεταξύ των κόμβων ενός δικτύου, ορίζεται η ελάχιστη απόσταση ακμών που μπορεί κάποιος να διατρέξει για να βρεθεί από τον ένα κόμβο στον άλλο.</a:t>
            </a:r>
          </a:p>
          <a:p>
            <a:pPr marL="228600" indent="-228600">
              <a:buFont typeface="Arial" pitchFamily="34" charset="0"/>
              <a:buChar char="•"/>
            </a:pPr>
            <a:r>
              <a:rPr lang="el-GR" sz="1200" kern="1200" baseline="0" dirty="0" smtClean="0">
                <a:solidFill>
                  <a:schemeClr val="tx1"/>
                </a:solidFill>
                <a:latin typeface="+mn-lt"/>
                <a:ea typeface="+mn-ea"/>
                <a:cs typeface="+mn-cs"/>
              </a:rPr>
              <a:t>Ως συνδεσιμότητα κ(G) ενός συνδεδεμένου γράφου G ορίζεται ως ο ελάχιστος αριθμός κόμβων που μπορούν να αφαιρεθούν ώστε να καταλήξουμε σε έναν μη συνδεδεμένο γράφο, μη συνδεδεμένο όταν τουλάχιστον ένα ζευγάρι κόμβων δεν είναι συνδεδεμένο</a:t>
            </a:r>
          </a:p>
          <a:p>
            <a:pPr marL="228600" indent="-228600">
              <a:buFont typeface="Arial" pitchFamily="34" charset="0"/>
              <a:buChar char="•"/>
            </a:pPr>
            <a:r>
              <a:rPr lang="el-GR" dirty="0" smtClean="0"/>
              <a:t>Ορίζεται ως κεντρικότητα </a:t>
            </a:r>
            <a:r>
              <a:rPr lang="el-GR" baseline="0" dirty="0" smtClean="0"/>
              <a:t> </a:t>
            </a:r>
            <a:r>
              <a:rPr lang="el-GR" baseline="0" dirty="0" err="1" smtClean="0"/>
              <a:t>β</a:t>
            </a:r>
            <a:r>
              <a:rPr lang="el-GR" dirty="0" err="1" smtClean="0"/>
              <a:t>αθµού</a:t>
            </a:r>
            <a:r>
              <a:rPr lang="el-GR" dirty="0" smtClean="0"/>
              <a:t> (</a:t>
            </a:r>
            <a:r>
              <a:rPr lang="el-GR" dirty="0" err="1" smtClean="0"/>
              <a:t>degree</a:t>
            </a:r>
            <a:r>
              <a:rPr lang="el-GR" dirty="0" smtClean="0"/>
              <a:t> </a:t>
            </a:r>
            <a:r>
              <a:rPr lang="el-GR" dirty="0" err="1" smtClean="0"/>
              <a:t>centrality</a:t>
            </a:r>
            <a:r>
              <a:rPr lang="el-GR" dirty="0" smtClean="0"/>
              <a:t>) µ</a:t>
            </a:r>
            <a:r>
              <a:rPr lang="el-GR" dirty="0" err="1" smtClean="0"/>
              <a:t>ιας</a:t>
            </a:r>
            <a:r>
              <a:rPr lang="el-GR" dirty="0" smtClean="0"/>
              <a:t> κορυφής i ο αντίστοιχος </a:t>
            </a:r>
            <a:r>
              <a:rPr lang="el-GR" dirty="0" err="1" smtClean="0"/>
              <a:t>κανονικοποιηµένος</a:t>
            </a:r>
            <a:r>
              <a:rPr lang="el-GR" dirty="0" smtClean="0"/>
              <a:t> </a:t>
            </a:r>
            <a:r>
              <a:rPr lang="el-GR" dirty="0" err="1" smtClean="0"/>
              <a:t>̀αθµός</a:t>
            </a:r>
            <a:r>
              <a:rPr lang="el-GR" dirty="0" smtClean="0"/>
              <a:t> της (</a:t>
            </a:r>
            <a:r>
              <a:rPr lang="el-GR" dirty="0" err="1" smtClean="0"/>
              <a:t>διαιρούµενος</a:t>
            </a:r>
            <a:r>
              <a:rPr lang="el-GR" dirty="0" smtClean="0"/>
              <a:t> µε τον µ</a:t>
            </a:r>
            <a:r>
              <a:rPr lang="el-GR" dirty="0" err="1" smtClean="0"/>
              <a:t>έγιστο</a:t>
            </a:r>
            <a:r>
              <a:rPr lang="el-GR" dirty="0" smtClean="0"/>
              <a:t> </a:t>
            </a:r>
            <a:r>
              <a:rPr lang="el-GR" dirty="0" err="1" smtClean="0"/>
              <a:t>̀αθµό</a:t>
            </a:r>
            <a:r>
              <a:rPr lang="el-GR" dirty="0" smtClean="0"/>
              <a:t> µ</a:t>
            </a:r>
            <a:r>
              <a:rPr lang="el-GR" dirty="0" err="1" smtClean="0"/>
              <a:t>ιας</a:t>
            </a:r>
            <a:r>
              <a:rPr lang="el-GR" dirty="0" smtClean="0"/>
              <a:t> </a:t>
            </a:r>
            <a:r>
              <a:rPr lang="el-GR" dirty="0" err="1" smtClean="0"/>
              <a:t>κορυϕής</a:t>
            </a:r>
            <a:r>
              <a:rPr lang="el-GR" dirty="0" smtClean="0"/>
              <a:t> n − 1)</a:t>
            </a:r>
          </a:p>
          <a:p>
            <a:pPr marL="228600" indent="-228600">
              <a:buFont typeface="Arial" pitchFamily="34" charset="0"/>
              <a:buChar char="•"/>
            </a:pPr>
            <a:endParaRPr lang="el-GR" dirty="0" smtClean="0"/>
          </a:p>
          <a:p>
            <a:pPr marL="228600" indent="-228600">
              <a:buFont typeface="Arial" pitchFamily="34" charset="0"/>
              <a:buChar char="•"/>
            </a:pPr>
            <a:endParaRPr lang="el-GR" dirty="0" smtClean="0"/>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17</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rtl="0"/>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18</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rtl="0"/>
            <a:r>
              <a:rPr lang="el-GR" sz="1200" b="0" i="0" u="none" strike="noStrike" kern="1200" dirty="0" smtClean="0">
                <a:solidFill>
                  <a:schemeClr val="tx1"/>
                </a:solidFill>
                <a:latin typeface="+mn-lt"/>
                <a:ea typeface="+mn-ea"/>
                <a:cs typeface="+mn-cs"/>
              </a:rPr>
              <a:t>Έτσι, για παράδειγμα, μία διπλάσια αύξηση στην έκφραση οδηγεί σε μία </a:t>
            </a:r>
            <a:r>
              <a:rPr lang="el-GR" sz="1200" b="0" i="0" u="none" strike="noStrike" kern="1200" dirty="0" err="1" smtClean="0">
                <a:solidFill>
                  <a:schemeClr val="tx1"/>
                </a:solidFill>
                <a:latin typeface="+mn-lt"/>
                <a:ea typeface="+mn-ea"/>
                <a:cs typeface="+mn-cs"/>
              </a:rPr>
              <a:t>κανονικοποιημένη</a:t>
            </a:r>
            <a:r>
              <a:rPr lang="el-GR" sz="1200" b="0" i="0" u="none" strike="noStrike" kern="1200" dirty="0" smtClean="0">
                <a:solidFill>
                  <a:schemeClr val="tx1"/>
                </a:solidFill>
                <a:latin typeface="+mn-lt"/>
                <a:ea typeface="+mn-ea"/>
                <a:cs typeface="+mn-cs"/>
              </a:rPr>
              <a:t> τιμή ίση με 1 έχοντας ίση απόλυτη τιμή με μία μείωση στο μισό στην έκφραση η οποία είναι ίση με -1. </a:t>
            </a:r>
            <a:endParaRPr lang="el-GR" b="0" dirty="0" smtClean="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19</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Στην σύγχρονη εποχή η </a:t>
            </a:r>
            <a:r>
              <a:rPr lang="el-GR" dirty="0" err="1" smtClean="0"/>
              <a:t>Συστημική</a:t>
            </a:r>
            <a:r>
              <a:rPr lang="el-GR" dirty="0" smtClean="0"/>
              <a:t> Βιολογία (</a:t>
            </a:r>
            <a:r>
              <a:rPr lang="el-GR" dirty="0" err="1" smtClean="0"/>
              <a:t>Systems</a:t>
            </a:r>
            <a:r>
              <a:rPr lang="el-GR" dirty="0" smtClean="0"/>
              <a:t> </a:t>
            </a:r>
            <a:r>
              <a:rPr lang="el-GR" dirty="0" err="1" smtClean="0"/>
              <a:t>Biology</a:t>
            </a:r>
            <a:r>
              <a:rPr lang="el-GR" dirty="0" smtClean="0"/>
              <a:t>) έχει ανελιχτεί σε κυρίαρχο τομέα της βιολογίας με στόχο την κατανόηση των μηχανισμών που διέπουν την ζωή μέσω της ολιστικής θεώρησης και μελέτης πολύπλοκων δυναμικών βιομοριακών αλληλεπιδράσεων. </a:t>
            </a:r>
            <a:r>
              <a:rPr lang="el-GR" sz="1200" kern="1200" baseline="0" dirty="0" smtClean="0">
                <a:solidFill>
                  <a:schemeClr val="tx1"/>
                </a:solidFill>
                <a:latin typeface="+mn-lt"/>
                <a:ea typeface="+mn-ea"/>
                <a:cs typeface="+mn-cs"/>
              </a:rPr>
              <a:t>Η πρόσθεση της κατάληξης -</a:t>
            </a:r>
            <a:r>
              <a:rPr lang="el-GR" sz="1200" kern="1200" baseline="0" dirty="0" err="1" smtClean="0">
                <a:solidFill>
                  <a:schemeClr val="tx1"/>
                </a:solidFill>
                <a:latin typeface="+mn-lt"/>
                <a:ea typeface="+mn-ea"/>
                <a:cs typeface="+mn-cs"/>
              </a:rPr>
              <a:t>omics</a:t>
            </a:r>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σε ένα μοριακό όρο υποδηλώνει την ολιστική εκτίμηση ενός συνόλου </a:t>
            </a:r>
            <a:r>
              <a:rPr lang="el-GR" sz="1200" kern="1200" baseline="0" dirty="0" err="1" smtClean="0">
                <a:solidFill>
                  <a:schemeClr val="tx1"/>
                </a:solidFill>
                <a:latin typeface="+mn-lt"/>
                <a:ea typeface="+mn-ea"/>
                <a:cs typeface="+mn-cs"/>
              </a:rPr>
              <a:t>βιομορίων</a:t>
            </a:r>
            <a:r>
              <a:rPr lang="el-GR" sz="1200" kern="1200" baseline="0" dirty="0" smtClean="0">
                <a:solidFill>
                  <a:schemeClr val="tx1"/>
                </a:solidFill>
                <a:latin typeface="+mn-lt"/>
                <a:ea typeface="+mn-ea"/>
                <a:cs typeface="+mn-cs"/>
              </a:rPr>
              <a:t> σε ένα συγκεκριμένο μοριακό επίπεδο, δίνοντας γένεση σε κεντρικούς πλέον τομείς της βιολογίας που είναι η </a:t>
            </a:r>
            <a:r>
              <a:rPr lang="el-GR" sz="1200" kern="1200" baseline="0" dirty="0" err="1" smtClean="0">
                <a:solidFill>
                  <a:schemeClr val="tx1"/>
                </a:solidFill>
                <a:latin typeface="+mn-lt"/>
                <a:ea typeface="+mn-ea"/>
                <a:cs typeface="+mn-cs"/>
              </a:rPr>
              <a:t>γονιδιωματική</a:t>
            </a:r>
            <a:r>
              <a:rPr lang="el-GR" sz="1200" kern="1200" baseline="0" dirty="0" smtClean="0">
                <a:solidFill>
                  <a:schemeClr val="tx1"/>
                </a:solidFill>
                <a:latin typeface="+mn-lt"/>
                <a:ea typeface="+mn-ea"/>
                <a:cs typeface="+mn-cs"/>
              </a:rPr>
              <a:t>, ή </a:t>
            </a:r>
            <a:r>
              <a:rPr lang="el-GR" sz="1200" kern="1200" baseline="0" dirty="0" err="1" smtClean="0">
                <a:solidFill>
                  <a:schemeClr val="tx1"/>
                </a:solidFill>
                <a:latin typeface="+mn-lt"/>
                <a:ea typeface="+mn-ea"/>
                <a:cs typeface="+mn-cs"/>
              </a:rPr>
              <a:t>μεταγγραφομική</a:t>
            </a:r>
            <a:r>
              <a:rPr lang="el-GR" sz="1200" kern="1200" baseline="0" dirty="0" smtClean="0">
                <a:solidFill>
                  <a:schemeClr val="tx1"/>
                </a:solidFill>
                <a:latin typeface="+mn-lt"/>
                <a:ea typeface="+mn-ea"/>
                <a:cs typeface="+mn-cs"/>
              </a:rPr>
              <a:t>, η </a:t>
            </a:r>
            <a:r>
              <a:rPr lang="el-GR" sz="1200" kern="1200" baseline="0" dirty="0" err="1" smtClean="0">
                <a:solidFill>
                  <a:schemeClr val="tx1"/>
                </a:solidFill>
                <a:latin typeface="+mn-lt"/>
                <a:ea typeface="+mn-ea"/>
                <a:cs typeface="+mn-cs"/>
              </a:rPr>
              <a:t>πρωτεομική</a:t>
            </a:r>
            <a:r>
              <a:rPr lang="el-GR" sz="1200" kern="1200" baseline="0" dirty="0" smtClean="0">
                <a:solidFill>
                  <a:schemeClr val="tx1"/>
                </a:solidFill>
                <a:latin typeface="+mn-lt"/>
                <a:ea typeface="+mn-ea"/>
                <a:cs typeface="+mn-cs"/>
              </a:rPr>
              <a:t> και η </a:t>
            </a:r>
            <a:r>
              <a:rPr lang="el-GR" sz="1200" kern="1200" baseline="0" dirty="0" err="1" smtClean="0">
                <a:solidFill>
                  <a:schemeClr val="tx1"/>
                </a:solidFill>
                <a:latin typeface="+mn-lt"/>
                <a:ea typeface="+mn-ea"/>
                <a:cs typeface="+mn-cs"/>
              </a:rPr>
              <a:t>μεταβολομική</a:t>
            </a:r>
            <a:r>
              <a:rPr lang="el-GR" sz="1200" kern="1200" baseline="0" dirty="0" smtClean="0">
                <a:solidFill>
                  <a:schemeClr val="tx1"/>
                </a:solidFill>
                <a:latin typeface="+mn-lt"/>
                <a:ea typeface="+mn-ea"/>
                <a:cs typeface="+mn-cs"/>
              </a:rPr>
              <a:t>.  </a:t>
            </a:r>
            <a:r>
              <a:rPr lang="el-GR" dirty="0" smtClean="0"/>
              <a:t>Με</a:t>
            </a:r>
            <a:r>
              <a:rPr lang="el-GR" baseline="0" dirty="0" smtClean="0"/>
              <a:t> τον όρο –</a:t>
            </a:r>
            <a:r>
              <a:rPr lang="en-US" baseline="0" dirty="0" err="1" smtClean="0"/>
              <a:t>omics</a:t>
            </a:r>
            <a:r>
              <a:rPr lang="en-US" baseline="0" dirty="0" smtClean="0"/>
              <a:t> </a:t>
            </a:r>
            <a:r>
              <a:rPr lang="el-GR" baseline="0" dirty="0" smtClean="0"/>
              <a:t>αναφερόμαστε </a:t>
            </a:r>
            <a:r>
              <a:rPr lang="el-GR" sz="1200" kern="1200" baseline="0" dirty="0" smtClean="0">
                <a:solidFill>
                  <a:schemeClr val="tx1"/>
                </a:solidFill>
                <a:latin typeface="+mn-lt"/>
                <a:ea typeface="+mn-ea"/>
                <a:cs typeface="+mn-cs"/>
              </a:rPr>
              <a:t>Πρόσφατες μελέτες, αποδεικνύουν πως η ενσωμάτωση των διαφορετικών </a:t>
            </a:r>
            <a:r>
              <a:rPr lang="el-GR" sz="1200" kern="1200" baseline="0" dirty="0" err="1" smtClean="0">
                <a:solidFill>
                  <a:schemeClr val="tx1"/>
                </a:solidFill>
                <a:latin typeface="+mn-lt"/>
                <a:ea typeface="+mn-ea"/>
                <a:cs typeface="+mn-cs"/>
              </a:rPr>
              <a:t>omics</a:t>
            </a:r>
            <a:r>
              <a:rPr lang="el-GR" sz="1200" kern="1200" baseline="0" dirty="0" smtClean="0">
                <a:solidFill>
                  <a:schemeClr val="tx1"/>
                </a:solidFill>
                <a:latin typeface="+mn-lt"/>
                <a:ea typeface="+mn-ea"/>
                <a:cs typeface="+mn-cs"/>
              </a:rPr>
              <a:t> επιπέδων μπορεί να παρέχει πολλές και χρήσιμες πληροφορίες για αναδυόμενες ιδιότητες του συστήματος, όπως είναι οι μηχανισμοί γονιδιακής ρύθμισης και αποκρίσεις μονοπατιών σηματοδότησης σε μια ασθένεια. Τέτοια δίκτυα στην ελληνική βιβλιογραφία συχνά αναφέρονται ως «ολοκληρωμένα», «διασυνδεδεμένα» και «ενσωματωμένα» ενώ στην ξένη βιβλιογραφία ο </a:t>
            </a:r>
            <a:r>
              <a:rPr lang="el-GR" sz="1200" kern="1200" baseline="0" dirty="0" err="1" smtClean="0">
                <a:solidFill>
                  <a:schemeClr val="tx1"/>
                </a:solidFill>
                <a:latin typeface="+mn-lt"/>
                <a:ea typeface="+mn-ea"/>
                <a:cs typeface="+mn-cs"/>
              </a:rPr>
              <a:t>πιό</a:t>
            </a:r>
            <a:r>
              <a:rPr lang="el-GR" sz="1200" kern="1200" baseline="0" dirty="0" smtClean="0">
                <a:solidFill>
                  <a:schemeClr val="tx1"/>
                </a:solidFill>
                <a:latin typeface="+mn-lt"/>
                <a:ea typeface="+mn-ea"/>
                <a:cs typeface="+mn-cs"/>
              </a:rPr>
              <a:t> συχνός όρος είναι ο ”</a:t>
            </a:r>
            <a:r>
              <a:rPr lang="el-GR" sz="1200" kern="1200" baseline="0" dirty="0" err="1" smtClean="0">
                <a:solidFill>
                  <a:schemeClr val="tx1"/>
                </a:solidFill>
                <a:latin typeface="+mn-lt"/>
                <a:ea typeface="+mn-ea"/>
                <a:cs typeface="+mn-cs"/>
              </a:rPr>
              <a:t>Integrated</a:t>
            </a:r>
            <a:r>
              <a:rPr lang="el-GR" sz="1200" kern="1200" baseline="0" dirty="0" smtClean="0">
                <a:solidFill>
                  <a:schemeClr val="tx1"/>
                </a:solidFill>
                <a:latin typeface="+mn-lt"/>
                <a:ea typeface="+mn-ea"/>
                <a:cs typeface="+mn-cs"/>
              </a:rPr>
              <a:t>”.</a:t>
            </a:r>
            <a:endParaRPr lang="el-GR" dirty="0" smtClean="0"/>
          </a:p>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indent="-228600">
              <a:buFont typeface="Arial" pitchFamily="34" charset="0"/>
              <a:buChar char="•"/>
            </a:pPr>
            <a:r>
              <a:rPr lang="el-GR" sz="1200" kern="1200" baseline="0" dirty="0" smtClean="0">
                <a:solidFill>
                  <a:schemeClr val="tx1"/>
                </a:solidFill>
                <a:latin typeface="+mn-lt"/>
                <a:ea typeface="+mn-ea"/>
                <a:cs typeface="+mn-cs"/>
              </a:rPr>
              <a:t>Το σύνολο των δεδομένων τα οποία συγκεντρώθηκαν στην παρούσα εργασία, αφορούν 412 ασθενείς από τους οποίους πραγματοποιήθηκε λήψη δειγμάτων όγκου υψηλού βαθμού (</a:t>
            </a:r>
            <a:r>
              <a:rPr lang="el-GR" sz="1200" kern="1200" baseline="0" dirty="0" err="1" smtClean="0">
                <a:solidFill>
                  <a:schemeClr val="tx1"/>
                </a:solidFill>
                <a:latin typeface="+mn-lt"/>
                <a:ea typeface="+mn-ea"/>
                <a:cs typeface="+mn-cs"/>
              </a:rPr>
              <a:t>high</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grade</a:t>
            </a:r>
            <a:r>
              <a:rPr lang="el-GR" sz="1200" kern="1200" baseline="0" dirty="0" smtClean="0">
                <a:solidFill>
                  <a:schemeClr val="tx1"/>
                </a:solidFill>
                <a:latin typeface="+mn-lt"/>
                <a:ea typeface="+mn-ea"/>
                <a:cs typeface="+mn-cs"/>
              </a:rPr>
              <a:t>) και πάσχουν από </a:t>
            </a:r>
            <a:r>
              <a:rPr lang="el-GR" sz="1200" kern="1200" baseline="0" dirty="0" err="1" smtClean="0">
                <a:solidFill>
                  <a:schemeClr val="tx1"/>
                </a:solidFill>
                <a:latin typeface="+mn-lt"/>
                <a:ea typeface="+mn-ea"/>
                <a:cs typeface="+mn-cs"/>
              </a:rPr>
              <a:t>ουροθηλιακό</a:t>
            </a:r>
            <a:r>
              <a:rPr lang="el-GR" sz="1200" kern="1200" baseline="0" dirty="0" smtClean="0">
                <a:solidFill>
                  <a:schemeClr val="tx1"/>
                </a:solidFill>
                <a:latin typeface="+mn-lt"/>
                <a:ea typeface="+mn-ea"/>
                <a:cs typeface="+mn-cs"/>
              </a:rPr>
              <a:t> καρκίνωμα της ουροδόχου κύστης. Είναι σημαντικό να αναφερθεί πως μέχρι την ώρα της δειγματοληψίας δεν είχαν υποβληθεί σε χημειοθεραπεία.</a:t>
            </a:r>
          </a:p>
          <a:p>
            <a:pPr marL="228600" indent="-228600">
              <a:buFont typeface="Arial" pitchFamily="34" charset="0"/>
              <a:buChar char="•"/>
            </a:pPr>
            <a:r>
              <a:rPr lang="el-GR" sz="1200" kern="1200" baseline="0" dirty="0" smtClean="0">
                <a:solidFill>
                  <a:schemeClr val="tx1"/>
                </a:solidFill>
                <a:latin typeface="+mn-lt"/>
                <a:ea typeface="+mn-ea"/>
                <a:cs typeface="+mn-cs"/>
              </a:rPr>
              <a:t>Ύστερα από εφαρμογή των επιθυμητών κριτηρίων για την λήψη αρχείων που αφορούν δείγματα πρωτογενούς όγκου ουροδόχου κύστης το αποτέλεσμα αφορούσε συνολικά 412 ασθενείς και 1250 αρχεία. Όσον αφορά την επιλογή και λήψη των δειγμάτων ελέγχου που αφορούσαν δείγματα μη καρκινικού ιστού από την ουροδόχο κύστη ασθενών, συνολικά καταλήξαμε με 23 δείγματα τα οποία συνολικά αντιστοιχούσαν σε 60 αρχεία</a:t>
            </a:r>
          </a:p>
          <a:p>
            <a:pPr marL="228600" indent="-228600">
              <a:buFont typeface="Arial" pitchFamily="34" charset="0"/>
              <a:buChar char="•"/>
            </a:pPr>
            <a:r>
              <a:rPr lang="el-GR" sz="1200" kern="1200" baseline="0" dirty="0" smtClean="0">
                <a:solidFill>
                  <a:schemeClr val="tx1"/>
                </a:solidFill>
                <a:latin typeface="+mn-lt"/>
                <a:ea typeface="+mn-ea"/>
                <a:cs typeface="+mn-cs"/>
              </a:rPr>
              <a:t>Συνολικά, ο αριθμός των χαρακτηριστικών για την διανυσματική αναπαράσταση είναι ίσος με 73667. Ενώ, ο συνολικός αριθμός των </a:t>
            </a:r>
            <a:r>
              <a:rPr lang="el-GR" sz="1200" kern="1200" baseline="0" dirty="0" err="1" smtClean="0">
                <a:solidFill>
                  <a:schemeClr val="tx1"/>
                </a:solidFill>
                <a:latin typeface="+mn-lt"/>
                <a:ea typeface="+mn-ea"/>
                <a:cs typeface="+mn-cs"/>
              </a:rPr>
              <a:t>στιγμιοτύπων</a:t>
            </a:r>
            <a:r>
              <a:rPr lang="el-GR" sz="1200" kern="1200" baseline="0" dirty="0" smtClean="0">
                <a:solidFill>
                  <a:schemeClr val="tx1"/>
                </a:solidFill>
                <a:latin typeface="+mn-lt"/>
                <a:ea typeface="+mn-ea"/>
                <a:cs typeface="+mn-cs"/>
              </a:rPr>
              <a:t> που κατασκευάσαμε ίσος με 435. </a:t>
            </a:r>
          </a:p>
          <a:p>
            <a:pPr marL="228600" indent="-228600">
              <a:buFont typeface="Arial" pitchFamily="34" charset="0"/>
              <a:buChar char="•"/>
            </a:pPr>
            <a:r>
              <a:rPr lang="el-GR" sz="1200" kern="1200" baseline="0" dirty="0" smtClean="0">
                <a:solidFill>
                  <a:schemeClr val="tx1"/>
                </a:solidFill>
                <a:latin typeface="+mn-lt"/>
                <a:ea typeface="+mn-ea"/>
                <a:cs typeface="+mn-cs"/>
              </a:rPr>
              <a:t>Τα χαρακτηριστικά στόχου αφορούν την κατηγορία </a:t>
            </a:r>
            <a:r>
              <a:rPr lang="el-GR" sz="1200" kern="1200" baseline="0" dirty="0" err="1" smtClean="0">
                <a:solidFill>
                  <a:schemeClr val="tx1"/>
                </a:solidFill>
                <a:latin typeface="+mn-lt"/>
                <a:ea typeface="+mn-ea"/>
                <a:cs typeface="+mn-cs"/>
              </a:rPr>
              <a:t>δέιγματος</a:t>
            </a:r>
            <a:r>
              <a:rPr lang="el-GR" sz="1200" kern="1200" baseline="0" dirty="0" smtClean="0">
                <a:solidFill>
                  <a:schemeClr val="tx1"/>
                </a:solidFill>
                <a:latin typeface="+mn-lt"/>
                <a:ea typeface="+mn-ea"/>
                <a:cs typeface="+mn-cs"/>
              </a:rPr>
              <a:t> που έχουν ποσοστά παρουσίας 94.7% και 5.3% και το δεύτερο χαρακτηριστικό είναι το στάδιο κακοήθειας καθορίζεται από την μορφολογία των κυττάρων του ιστού κάτω από το μικροσκόπιο καθώς και από την πιθανότητα </a:t>
            </a:r>
            <a:r>
              <a:rPr lang="el-GR" sz="1200" kern="1200" baseline="0" dirty="0" err="1" smtClean="0">
                <a:solidFill>
                  <a:schemeClr val="tx1"/>
                </a:solidFill>
                <a:latin typeface="+mn-lt"/>
                <a:ea typeface="+mn-ea"/>
                <a:cs typeface="+mn-cs"/>
              </a:rPr>
              <a:t>μεταστατικότητας</a:t>
            </a:r>
            <a:r>
              <a:rPr lang="el-GR" sz="1200" kern="1200" baseline="0" dirty="0" smtClean="0">
                <a:solidFill>
                  <a:schemeClr val="tx1"/>
                </a:solidFill>
                <a:latin typeface="+mn-lt"/>
                <a:ea typeface="+mn-ea"/>
                <a:cs typeface="+mn-cs"/>
              </a:rPr>
              <a:t> του όγκου. κυμαίνεται μεταξύ των I έως IV. Κύτταρα με βαθμό κακοήθειας I χαρακτηρίζονται ως ”καλώς διαφοροποιημένα” γιατί μοιάζουν περισσότερο με τα φυσιολογικά κύτταρα της κύστης και έχουν χαμηλή </a:t>
            </a:r>
            <a:r>
              <a:rPr lang="el-GR" sz="1200" kern="1200" baseline="0" dirty="0" err="1" smtClean="0">
                <a:solidFill>
                  <a:schemeClr val="tx1"/>
                </a:solidFill>
                <a:latin typeface="+mn-lt"/>
                <a:ea typeface="+mn-ea"/>
                <a:cs typeface="+mn-cs"/>
              </a:rPr>
              <a:t>μεταστατικότητα</a:t>
            </a:r>
            <a:r>
              <a:rPr lang="el-GR" sz="1200" kern="1200" baseline="0" dirty="0" smtClean="0">
                <a:solidFill>
                  <a:schemeClr val="tx1"/>
                </a:solidFill>
                <a:latin typeface="+mn-lt"/>
                <a:ea typeface="+mn-ea"/>
                <a:cs typeface="+mn-cs"/>
              </a:rPr>
              <a:t>, αντίθετα όγκος με </a:t>
            </a:r>
            <a:r>
              <a:rPr lang="el-GR" sz="1200" kern="1200" baseline="0" dirty="0" err="1" smtClean="0">
                <a:solidFill>
                  <a:schemeClr val="tx1"/>
                </a:solidFill>
                <a:latin typeface="+mn-lt"/>
                <a:ea typeface="+mn-ea"/>
                <a:cs typeface="+mn-cs"/>
              </a:rPr>
              <a:t>τάδιο</a:t>
            </a:r>
            <a:r>
              <a:rPr lang="el-GR" sz="1200" kern="1200" baseline="0" dirty="0" smtClean="0">
                <a:solidFill>
                  <a:schemeClr val="tx1"/>
                </a:solidFill>
                <a:latin typeface="+mn-lt"/>
                <a:ea typeface="+mn-ea"/>
                <a:cs typeface="+mn-cs"/>
              </a:rPr>
              <a:t> Κακοήθειας (</a:t>
            </a:r>
            <a:r>
              <a:rPr lang="el-GR" sz="1200" kern="1200" baseline="0" dirty="0" err="1" smtClean="0">
                <a:solidFill>
                  <a:schemeClr val="tx1"/>
                </a:solidFill>
                <a:latin typeface="+mn-lt"/>
                <a:ea typeface="+mn-ea"/>
                <a:cs typeface="+mn-cs"/>
              </a:rPr>
              <a:t>Tumor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Stage</a:t>
            </a:r>
            <a:r>
              <a:rPr lang="el-GR" sz="1200" kern="1200" baseline="0" dirty="0" smtClean="0">
                <a:solidFill>
                  <a:schemeClr val="tx1"/>
                </a:solidFill>
                <a:latin typeface="+mn-lt"/>
                <a:ea typeface="+mn-ea"/>
                <a:cs typeface="+mn-cs"/>
              </a:rPr>
              <a:t>) III και IV δεν μοιάζουν μορφολογικά με φυσιολογικά κύτταρα, δίνουν συχνότερα μεταστάσεις και είναι περισσότερο επιθετικά και διηθητικά.</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20</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sz="1200" kern="1200" baseline="0" dirty="0" smtClean="0">
                <a:solidFill>
                  <a:schemeClr val="tx1"/>
                </a:solidFill>
                <a:latin typeface="+mn-lt"/>
                <a:ea typeface="+mn-ea"/>
                <a:cs typeface="+mn-cs"/>
              </a:rPr>
              <a:t>Η πρώτη αναπαράσταση που κατασκευάστηκε και μελετήθηκε ήταν η διανυσματική. Ένα πρώτο ερώτημα που θέσαμε ήταν ο έλεγχος ύπαρξης συνοχής στη διανυσματική αναπαράσταση των δεδομένων ελέγχου. Για την υλοποίηση αυτού του ερωτήματος χρησιμοποιήθηκε η </a:t>
            </a:r>
            <a:r>
              <a:rPr lang="el-GR" sz="1200" kern="1200" baseline="0" dirty="0" err="1" smtClean="0">
                <a:solidFill>
                  <a:schemeClr val="tx1"/>
                </a:solidFill>
                <a:latin typeface="+mn-lt"/>
                <a:ea typeface="+mn-ea"/>
                <a:cs typeface="+mn-cs"/>
              </a:rPr>
              <a:t>πολυπαραμετρική</a:t>
            </a:r>
            <a:r>
              <a:rPr lang="el-GR" sz="1200" kern="1200" baseline="0" dirty="0" smtClean="0">
                <a:solidFill>
                  <a:schemeClr val="tx1"/>
                </a:solidFill>
                <a:latin typeface="+mn-lt"/>
                <a:ea typeface="+mn-ea"/>
                <a:cs typeface="+mn-cs"/>
              </a:rPr>
              <a:t> μέθοδος της Ανάλυσης Κυρίων Συνιστωσών (</a:t>
            </a:r>
            <a:r>
              <a:rPr lang="fr-FR" sz="1200" kern="1200" baseline="0" dirty="0" smtClean="0">
                <a:solidFill>
                  <a:schemeClr val="tx1"/>
                </a:solidFill>
                <a:latin typeface="+mn-lt"/>
                <a:ea typeface="+mn-ea"/>
                <a:cs typeface="+mn-cs"/>
              </a:rPr>
              <a:t>Principal Component </a:t>
            </a:r>
            <a:r>
              <a:rPr lang="fr-FR" sz="1200" kern="1200" baseline="0" dirty="0" err="1" smtClean="0">
                <a:solidFill>
                  <a:schemeClr val="tx1"/>
                </a:solidFill>
                <a:latin typeface="+mn-lt"/>
                <a:ea typeface="+mn-ea"/>
                <a:cs typeface="+mn-cs"/>
              </a:rPr>
              <a:t>Analysis</a:t>
            </a:r>
            <a:r>
              <a:rPr lang="fr-FR" sz="1200" kern="1200" baseline="0" dirty="0" smtClean="0">
                <a:solidFill>
                  <a:schemeClr val="tx1"/>
                </a:solidFill>
                <a:latin typeface="+mn-lt"/>
                <a:ea typeface="+mn-ea"/>
                <a:cs typeface="+mn-cs"/>
              </a:rPr>
              <a:t>, PCA) </a:t>
            </a:r>
            <a:r>
              <a:rPr lang="el-GR" sz="1200" kern="1200" baseline="0" dirty="0" smtClean="0">
                <a:solidFill>
                  <a:schemeClr val="tx1"/>
                </a:solidFill>
                <a:latin typeface="+mn-lt"/>
                <a:ea typeface="+mn-ea"/>
                <a:cs typeface="+mn-cs"/>
              </a:rPr>
              <a:t>στους πίνακες χαρακτηριστικών όλων των δειγμάτων ελέγχου. Κάθε κουκκίδα αντιπροσωπεύει το </a:t>
            </a:r>
            <a:r>
              <a:rPr lang="el-GR" sz="1200" kern="1200" baseline="0" dirty="0" err="1" smtClean="0">
                <a:solidFill>
                  <a:schemeClr val="tx1"/>
                </a:solidFill>
                <a:latin typeface="+mn-lt"/>
                <a:ea typeface="+mn-ea"/>
                <a:cs typeface="+mn-cs"/>
              </a:rPr>
              <a:t>multi</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προφίλ ενός δείγματος. Όσο πιο κοντά βρίσκονται δύο κουκκίδες/δείγματα τόσο μεγαλύτερη είναι η ομοιότητα των </a:t>
            </a:r>
            <a:r>
              <a:rPr lang="el-GR" sz="1200" kern="1200" baseline="0" dirty="0" err="1" smtClean="0">
                <a:solidFill>
                  <a:schemeClr val="tx1"/>
                </a:solidFill>
                <a:latin typeface="+mn-lt"/>
                <a:ea typeface="+mn-ea"/>
                <a:cs typeface="+mn-cs"/>
              </a:rPr>
              <a:t>multi</a:t>
            </a:r>
            <a:r>
              <a:rPr lang="el-GR" sz="1200" kern="1200" baseline="0" dirty="0" smtClean="0">
                <a:solidFill>
                  <a:schemeClr val="tx1"/>
                </a:solidFill>
                <a:latin typeface="+mn-lt"/>
                <a:ea typeface="+mn-ea"/>
                <a:cs typeface="+mn-cs"/>
              </a:rPr>
              <a:t>-</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προφίλ τους, με τη βαρύτητα της ομοιότητας να είναι διαφορετική ανάλογα με την κύρια συνιστώσα. </a:t>
            </a:r>
          </a:p>
          <a:p>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Δείγματα ελέγχου: παρατηρείται πως η πλειοψηφία των δειγμάτων ομαδοποιείται ως προς την πρώτη κύρια συνιστώσα που έχει το μεγαλύτερο ποσοστό πληροφορίας. Ωστόσο παρατηρούμε 2 δείγματα τα οποία διαφοροποιούνται αρκετά από το σύνολο των δειγμάτων ελέγχου.</a:t>
            </a:r>
          </a:p>
          <a:p>
            <a:pPr marL="228600" indent="-228600">
              <a:buFont typeface="Arial" pitchFamily="34" charset="0"/>
              <a:buChar char="•"/>
            </a:pPr>
            <a:r>
              <a:rPr lang="el-GR" sz="1200" kern="1200" baseline="0" dirty="0" smtClean="0">
                <a:solidFill>
                  <a:schemeClr val="tx1"/>
                </a:solidFill>
                <a:latin typeface="+mn-lt"/>
                <a:ea typeface="+mn-ea"/>
                <a:cs typeface="+mn-cs"/>
              </a:rPr>
              <a:t>ΌΛΑ: Με μία πρώτη ματιά, δεν παρατηρούμε σημαντική διαφοροποίηση των δύο σχετικών ομάδων. Ωστόσο, παρατηρούμε πως τα δείγματα ελέγχου ομαδοποιούνται μεταξύ τους σχηματίζοντας μία συμπαγή μάζα, ενώ τα καρκινικά δείγματα διασπείρονται </a:t>
            </a:r>
            <a:r>
              <a:rPr lang="el-GR" sz="1200" kern="1200" baseline="0" dirty="0" err="1" smtClean="0">
                <a:solidFill>
                  <a:schemeClr val="tx1"/>
                </a:solidFill>
                <a:latin typeface="+mn-lt"/>
                <a:ea typeface="+mn-ea"/>
                <a:cs typeface="+mn-cs"/>
              </a:rPr>
              <a:t>περικυκλικά</a:t>
            </a:r>
            <a:r>
              <a:rPr lang="el-GR" sz="1200" kern="1200" baseline="0" dirty="0" smtClean="0">
                <a:solidFill>
                  <a:schemeClr val="tx1"/>
                </a:solidFill>
                <a:latin typeface="+mn-lt"/>
                <a:ea typeface="+mn-ea"/>
                <a:cs typeface="+mn-cs"/>
              </a:rPr>
              <a:t> των δειγμάτων ελέγχου. αυτό το μοτίβο ομαδοποίησης δικαιολογεί την σχετική ομοιότητά τους ως προς το μοριακό τους προφίλ και παράλληλα επιδεικνύει τον βαθμό κακοήθειας και αποκλίνουσας συμπεριφοράς των καρκινικών δειγμάτων που ως προς την πρώτη κύρια συνιστώσα που έχει τη μεγαλύτερη βαρύτητα απομακρύνονται από τα δείγματα ελέγχου.</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21</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παρουσιάζεται το γράφημα της PCA για την </a:t>
            </a:r>
            <a:r>
              <a:rPr lang="el-GR" sz="1200" kern="1200" baseline="0" dirty="0" err="1" smtClean="0">
                <a:solidFill>
                  <a:schemeClr val="tx1"/>
                </a:solidFill>
                <a:latin typeface="+mn-lt"/>
                <a:ea typeface="+mn-ea"/>
                <a:cs typeface="+mn-cs"/>
              </a:rPr>
              <a:t>τοπολογική</a:t>
            </a:r>
            <a:r>
              <a:rPr lang="el-GR" sz="1200" kern="1200" baseline="0" dirty="0" smtClean="0">
                <a:solidFill>
                  <a:schemeClr val="tx1"/>
                </a:solidFill>
                <a:latin typeface="+mn-lt"/>
                <a:ea typeface="+mn-ea"/>
                <a:cs typeface="+mn-cs"/>
              </a:rPr>
              <a:t> αναπαράσταση των </a:t>
            </a:r>
            <a:r>
              <a:rPr lang="el-GR" sz="1200" kern="1200" baseline="0" dirty="0" err="1" smtClean="0">
                <a:solidFill>
                  <a:schemeClr val="tx1"/>
                </a:solidFill>
                <a:latin typeface="+mn-lt"/>
                <a:ea typeface="+mn-ea"/>
                <a:cs typeface="+mn-cs"/>
              </a:rPr>
              <a:t>multi</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προφίλ στο σύνολο των δειγμάτων της ανάλυσης. Συγκεκριμένα, με κίτρινο χρώμα αναπαριστώνται τα δείγματα ελέγχου </a:t>
            </a:r>
            <a:r>
              <a:rPr lang="el-GR" sz="1200" kern="1200" baseline="0" dirty="0" err="1" smtClean="0">
                <a:solidFill>
                  <a:schemeClr val="tx1"/>
                </a:solidFill>
                <a:latin typeface="+mn-lt"/>
                <a:ea typeface="+mn-ea"/>
                <a:cs typeface="+mn-cs"/>
              </a:rPr>
              <a:t>ένω</a:t>
            </a:r>
            <a:r>
              <a:rPr lang="el-GR" sz="1200" kern="1200" baseline="0" dirty="0" smtClean="0">
                <a:solidFill>
                  <a:schemeClr val="tx1"/>
                </a:solidFill>
                <a:latin typeface="+mn-lt"/>
                <a:ea typeface="+mn-ea"/>
                <a:cs typeface="+mn-cs"/>
              </a:rPr>
              <a:t> με μαύρο τα καρκινικά δείγματα. Παρατηρούμε πως και σε αυτή την</a:t>
            </a:r>
          </a:p>
          <a:p>
            <a:r>
              <a:rPr lang="el-GR" sz="1200" kern="1200" baseline="0" dirty="0" smtClean="0">
                <a:solidFill>
                  <a:schemeClr val="tx1"/>
                </a:solidFill>
                <a:latin typeface="+mn-lt"/>
                <a:ea typeface="+mn-ea"/>
                <a:cs typeface="+mn-cs"/>
              </a:rPr>
              <a:t>περίπτωση αναπαράστασης αναδεικνύεται η αποκλίνουσα συμπεριφορά των καρκινικών δειγμάτων έχοντας μεγαλύτερη διασπορά. Αντίθετα, τα δείγματα</a:t>
            </a:r>
          </a:p>
          <a:p>
            <a:r>
              <a:rPr lang="el-GR" sz="1200" kern="1200" baseline="0" dirty="0" smtClean="0">
                <a:solidFill>
                  <a:schemeClr val="tx1"/>
                </a:solidFill>
                <a:latin typeface="+mn-lt"/>
                <a:ea typeface="+mn-ea"/>
                <a:cs typeface="+mn-cs"/>
              </a:rPr>
              <a:t>ελέγχου είναι πιο συμπυκνωμένα και βρίσκονται στο πυρήνα του καρκινικού ”νέφους”.</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22</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παρουσιάζεται το ανακατασκευασμένο ολοκληρωμένο δίκτυο που αναπαριστά το </a:t>
            </a:r>
            <a:r>
              <a:rPr lang="el-GR" sz="1200" kern="1200" baseline="0" dirty="0" err="1" smtClean="0">
                <a:solidFill>
                  <a:schemeClr val="tx1"/>
                </a:solidFill>
                <a:latin typeface="+mn-lt"/>
                <a:ea typeface="+mn-ea"/>
                <a:cs typeface="+mn-cs"/>
              </a:rPr>
              <a:t>multi</a:t>
            </a:r>
            <a:r>
              <a:rPr lang="el-GR" sz="1200" kern="1200" baseline="0" dirty="0" smtClean="0">
                <a:solidFill>
                  <a:schemeClr val="tx1"/>
                </a:solidFill>
                <a:latin typeface="+mn-lt"/>
                <a:ea typeface="+mn-ea"/>
                <a:cs typeface="+mn-cs"/>
              </a:rPr>
              <a:t>-</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προφίλ </a:t>
            </a:r>
            <a:r>
              <a:rPr lang="el-GR" sz="1200" kern="1200" baseline="0" dirty="0" err="1" smtClean="0">
                <a:solidFill>
                  <a:schemeClr val="tx1"/>
                </a:solidFill>
                <a:latin typeface="+mn-lt"/>
                <a:ea typeface="+mn-ea"/>
                <a:cs typeface="+mn-cs"/>
              </a:rPr>
              <a:t>κανονικοποιημένων</a:t>
            </a:r>
            <a:r>
              <a:rPr lang="el-GR" sz="1200" kern="1200" baseline="0" dirty="0" smtClean="0">
                <a:solidFill>
                  <a:schemeClr val="tx1"/>
                </a:solidFill>
                <a:latin typeface="+mn-lt"/>
                <a:ea typeface="+mn-ea"/>
                <a:cs typeface="+mn-cs"/>
              </a:rPr>
              <a:t> δειγμάτων</a:t>
            </a:r>
          </a:p>
          <a:p>
            <a:r>
              <a:rPr lang="el-GR" sz="1200" kern="1200" baseline="0" dirty="0" smtClean="0">
                <a:solidFill>
                  <a:schemeClr val="tx1"/>
                </a:solidFill>
                <a:latin typeface="+mn-lt"/>
                <a:ea typeface="+mn-ea"/>
                <a:cs typeface="+mn-cs"/>
              </a:rPr>
              <a:t>από ασθενείς που πάσχουν από </a:t>
            </a:r>
            <a:r>
              <a:rPr lang="el-GR" sz="1200" kern="1200" baseline="0" dirty="0" err="1" smtClean="0">
                <a:solidFill>
                  <a:schemeClr val="tx1"/>
                </a:solidFill>
                <a:latin typeface="+mn-lt"/>
                <a:ea typeface="+mn-ea"/>
                <a:cs typeface="+mn-cs"/>
              </a:rPr>
              <a:t>μυοδιηθητικό</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ουροθηλιακό</a:t>
            </a:r>
            <a:r>
              <a:rPr lang="el-GR" sz="1200" kern="1200" baseline="0" dirty="0" smtClean="0">
                <a:solidFill>
                  <a:schemeClr val="tx1"/>
                </a:solidFill>
                <a:latin typeface="+mn-lt"/>
                <a:ea typeface="+mn-ea"/>
                <a:cs typeface="+mn-cs"/>
              </a:rPr>
              <a:t> καρκίνωμα της ουροδόχου κύστης. Συνολικά, το ολοκληρωμένο δίκτυο αποτελείται από 195 κόμβους και 555 ακμές. Παρατηρούμε πως πρόκειται για ένα εξαιρετικά πυκνό δίκτυο, με υψηλή συνδεσιμότητα και με αρκετούς δημοφιλείς κόμβους. Επιπλέον, το είδος των ”σημαντικών” κόμβων έτσι όπως επιλέχθηκε από την ανάλυση αφορούν μόνο μόρια </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και γονίδια των οποίων έχει εκτιμηθεί η συνολική τους έκφραση.</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23</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Εμφανίζονται </a:t>
            </a:r>
            <a:r>
              <a:rPr lang="el-GR" sz="1200" kern="1200" baseline="0" dirty="0" smtClean="0">
                <a:solidFill>
                  <a:schemeClr val="tx1"/>
                </a:solidFill>
                <a:latin typeface="+mn-lt"/>
                <a:ea typeface="+mn-ea"/>
                <a:cs typeface="+mn-cs"/>
              </a:rPr>
              <a:t>ενδεικτικά δύο εξατομικευμένα δίκτυα δύο δειγμάτων ασθενών όπως έχουν τροποποιηθεί μετά την εφαρμογή της ενεργοποίησης διάδοσης και του κατωφλίου συγκρατώντας μόνο τους ”σημαντικούς κόμβους”. Το δίκτυο του σχήματος </a:t>
            </a:r>
            <a:r>
              <a:rPr lang="el-GR" sz="1200" b="1" kern="1200" baseline="0" dirty="0" smtClean="0">
                <a:solidFill>
                  <a:schemeClr val="tx1"/>
                </a:solidFill>
                <a:latin typeface="+mn-lt"/>
                <a:ea typeface="+mn-ea"/>
                <a:cs typeface="+mn-cs"/>
              </a:rPr>
              <a:t>αναπαριστά </a:t>
            </a:r>
            <a:r>
              <a:rPr lang="el-GR" sz="1200" b="1" kern="1200" baseline="0" dirty="0" smtClean="0">
                <a:solidFill>
                  <a:schemeClr val="tx1"/>
                </a:solidFill>
                <a:latin typeface="+mn-lt"/>
                <a:ea typeface="+mn-ea"/>
                <a:cs typeface="+mn-cs"/>
              </a:rPr>
              <a:t>το δίκτυο </a:t>
            </a:r>
            <a:r>
              <a:rPr lang="el-GR" sz="1200" kern="1200" baseline="0" dirty="0" smtClean="0">
                <a:solidFill>
                  <a:schemeClr val="tx1"/>
                </a:solidFill>
                <a:latin typeface="+mn-lt"/>
                <a:ea typeface="+mn-ea"/>
                <a:cs typeface="+mn-cs"/>
              </a:rPr>
              <a:t>δείγματος που έχει ληφθεί από τον πρωτογενή όγκο ασθενούς και το </a:t>
            </a:r>
            <a:r>
              <a:rPr lang="el-GR" sz="1200" kern="1200" baseline="0" dirty="0" smtClean="0">
                <a:solidFill>
                  <a:schemeClr val="tx1"/>
                </a:solidFill>
                <a:latin typeface="+mn-lt"/>
                <a:ea typeface="+mn-ea"/>
                <a:cs typeface="+mn-cs"/>
              </a:rPr>
              <a:t>σχήμα </a:t>
            </a:r>
            <a:r>
              <a:rPr lang="el-GR" sz="1200" b="0" kern="1200" baseline="0" dirty="0" smtClean="0">
                <a:solidFill>
                  <a:schemeClr val="tx1"/>
                </a:solidFill>
                <a:latin typeface="+mn-lt"/>
                <a:ea typeface="+mn-ea"/>
                <a:cs typeface="+mn-cs"/>
              </a:rPr>
              <a:t>αναπαριστά </a:t>
            </a:r>
            <a:r>
              <a:rPr lang="el-GR" sz="1200" b="0" kern="1200" baseline="0" dirty="0" smtClean="0">
                <a:solidFill>
                  <a:schemeClr val="tx1"/>
                </a:solidFill>
                <a:latin typeface="+mn-lt"/>
                <a:ea typeface="+mn-ea"/>
                <a:cs typeface="+mn-cs"/>
              </a:rPr>
              <a:t>το δίκτυο δείγματος που έχει ληφθεί από φυσιολογικό ιστό του ιδ</a:t>
            </a:r>
            <a:r>
              <a:rPr lang="el-GR" sz="1200" kern="1200" baseline="0" dirty="0" smtClean="0">
                <a:solidFill>
                  <a:schemeClr val="tx1"/>
                </a:solidFill>
                <a:latin typeface="+mn-lt"/>
                <a:ea typeface="+mn-ea"/>
                <a:cs typeface="+mn-cs"/>
              </a:rPr>
              <a:t>ίου οργάνου (ουροδόχος κύστη) που βρίσκεται ο πρωτογενής όγκος, αντίστοιχα. Με μία γρήγορη ματιά, παρατηρούμε τις αλλαγές στα μη- συνδεδεμένα </a:t>
            </a:r>
            <a:r>
              <a:rPr lang="el-GR" sz="1200" kern="1200" baseline="0" dirty="0" err="1" smtClean="0">
                <a:solidFill>
                  <a:schemeClr val="tx1"/>
                </a:solidFill>
                <a:latin typeface="+mn-lt"/>
                <a:ea typeface="+mn-ea"/>
                <a:cs typeface="+mn-cs"/>
              </a:rPr>
              <a:t>υποδίκτυα</a:t>
            </a:r>
            <a:r>
              <a:rPr lang="el-GR" sz="1200" kern="1200" baseline="0" dirty="0" smtClean="0">
                <a:solidFill>
                  <a:schemeClr val="tx1"/>
                </a:solidFill>
                <a:latin typeface="+mn-lt"/>
                <a:ea typeface="+mn-ea"/>
                <a:cs typeface="+mn-cs"/>
              </a:rPr>
              <a:t> που περιέχουν και οι δύο γράφοι στο εσωτερικό τους. Και τα δύο δίκτυα χαρακτηρίζονται από υψηλή συνδεσιμότητα και αποτελούνται από 49 κόμβους.</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24</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indent="-228600">
              <a:buFont typeface="Arial" pitchFamily="34" charset="0"/>
              <a:buChar char="•"/>
            </a:pPr>
            <a:r>
              <a:rPr lang="el-GR" sz="1200" kern="1200" baseline="0" dirty="0" smtClean="0">
                <a:solidFill>
                  <a:schemeClr val="tx1"/>
                </a:solidFill>
                <a:latin typeface="+mn-lt"/>
                <a:ea typeface="+mn-ea"/>
                <a:cs typeface="+mn-cs"/>
              </a:rPr>
              <a:t>Σε όλα τα πειράματα ταξινόμησης, λόγω του εξαιρετικά μεγάλου αριθμού χαρακτηριστικών που έχει η διανυσματική αναπαράσταση, χρησιμοποιήθηκαν οι τρεις διαστάσεις συνδυασμένων χαρακτηριστικών που επέλεξε η PCA</a:t>
            </a:r>
            <a:r>
              <a:rPr lang="el-GR" sz="1200" kern="1200" baseline="0" dirty="0" smtClean="0">
                <a:solidFill>
                  <a:schemeClr val="tx1"/>
                </a:solidFill>
                <a:latin typeface="+mn-lt"/>
                <a:ea typeface="+mn-ea"/>
                <a:cs typeface="+mn-cs"/>
              </a:rPr>
              <a:t>. Οι βέλτιστες παράμετροι των μοντέλων υπολογίστηκαν μέσω του </a:t>
            </a:r>
            <a:r>
              <a:rPr lang="el-GR" sz="1200" kern="1200" baseline="0" dirty="0" err="1" smtClean="0">
                <a:solidFill>
                  <a:schemeClr val="tx1"/>
                </a:solidFill>
                <a:latin typeface="+mn-lt"/>
                <a:ea typeface="+mn-ea"/>
                <a:cs typeface="+mn-cs"/>
              </a:rPr>
              <a:t>Stratified</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Shuffle</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Split</a:t>
            </a:r>
            <a:r>
              <a:rPr lang="el-GR" sz="1200" kern="1200" baseline="0" dirty="0" smtClean="0">
                <a:solidFill>
                  <a:schemeClr val="tx1"/>
                </a:solidFill>
                <a:latin typeface="+mn-lt"/>
                <a:ea typeface="+mn-ea"/>
                <a:cs typeface="+mn-cs"/>
              </a:rPr>
              <a:t> με 20 επαναλήψεις.</a:t>
            </a:r>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err="1" smtClean="0">
                <a:solidFill>
                  <a:schemeClr val="tx1"/>
                </a:solidFill>
                <a:latin typeface="+mn-lt"/>
                <a:ea typeface="+mn-ea"/>
                <a:cs typeface="+mn-cs"/>
              </a:rPr>
              <a:t>To</a:t>
            </a:r>
            <a:r>
              <a:rPr lang="el-GR" sz="1200" kern="1200" baseline="0" dirty="0" smtClean="0">
                <a:solidFill>
                  <a:schemeClr val="tx1"/>
                </a:solidFill>
                <a:latin typeface="+mn-lt"/>
                <a:ea typeface="+mn-ea"/>
                <a:cs typeface="+mn-cs"/>
              </a:rPr>
              <a:t> πρώτο πείραμα ταξινόμησης που εκτελέσαμε αφορούσε την κατασκευή ενός μοντέλου που θα παράγει προγνώσεις σχετικά με την κατηγορία κάθε δείγματος (Καρκινικό δείγμα- δείγμα φυσιολογικού ιστού</a:t>
            </a:r>
            <a:r>
              <a:rPr lang="el-GR" sz="1200" kern="1200" baseline="0" dirty="0" smtClean="0">
                <a:solidFill>
                  <a:schemeClr val="tx1"/>
                </a:solidFill>
                <a:latin typeface="+mn-lt"/>
                <a:ea typeface="+mn-ea"/>
                <a:cs typeface="+mn-cs"/>
              </a:rPr>
              <a:t>).</a:t>
            </a:r>
          </a:p>
          <a:p>
            <a:pPr marL="228600" indent="-228600">
              <a:buFont typeface="Arial" pitchFamily="34" charset="0"/>
              <a:buChar char="•"/>
            </a:pPr>
            <a:r>
              <a:rPr lang="el-GR" sz="1200" kern="1200" baseline="0" dirty="0" smtClean="0">
                <a:solidFill>
                  <a:schemeClr val="tx1"/>
                </a:solidFill>
                <a:latin typeface="+mn-lt"/>
                <a:ea typeface="+mn-ea"/>
                <a:cs typeface="+mn-cs"/>
              </a:rPr>
              <a:t>παρουσιάζονται τα αποτελέσματα της απόδοσης του μοντέλου ταξινόμησης που κατασκευάστηκε χρησιμοποιώντας τον αλγόριθμο του k-κοντινότερου γείτονα (k-</a:t>
            </a:r>
            <a:r>
              <a:rPr lang="el-GR" sz="1200" kern="1200" baseline="0" dirty="0" err="1" smtClean="0">
                <a:solidFill>
                  <a:schemeClr val="tx1"/>
                </a:solidFill>
                <a:latin typeface="+mn-lt"/>
                <a:ea typeface="+mn-ea"/>
                <a:cs typeface="+mn-cs"/>
              </a:rPr>
              <a:t>neares</a:t>
            </a:r>
            <a:r>
              <a:rPr lang="el-GR" sz="1200" kern="1200" baseline="0" dirty="0" smtClean="0">
                <a:solidFill>
                  <a:schemeClr val="tx1"/>
                </a:solidFill>
                <a:latin typeface="+mn-lt"/>
                <a:ea typeface="+mn-ea"/>
                <a:cs typeface="+mn-cs"/>
              </a:rPr>
              <a:t>t </a:t>
            </a:r>
            <a:r>
              <a:rPr lang="el-GR" sz="1200" kern="1200" baseline="0" dirty="0" err="1" smtClean="0">
                <a:solidFill>
                  <a:schemeClr val="tx1"/>
                </a:solidFill>
                <a:latin typeface="+mn-lt"/>
                <a:ea typeface="+mn-ea"/>
                <a:cs typeface="+mn-cs"/>
              </a:rPr>
              <a:t>neighbor</a:t>
            </a:r>
            <a:r>
              <a:rPr lang="el-GR" sz="1200" kern="1200" baseline="0" dirty="0" smtClean="0">
                <a:solidFill>
                  <a:schemeClr val="tx1"/>
                </a:solidFill>
                <a:latin typeface="+mn-lt"/>
                <a:ea typeface="+mn-ea"/>
                <a:cs typeface="+mn-cs"/>
              </a:rPr>
              <a:t>) για την διανυσματική αναπαράσταση θέτοντας </a:t>
            </a:r>
            <a:r>
              <a:rPr lang="fr-FR" sz="1200" kern="1200" baseline="0" dirty="0" smtClean="0">
                <a:solidFill>
                  <a:schemeClr val="tx1"/>
                </a:solidFill>
                <a:latin typeface="+mn-lt"/>
                <a:ea typeface="+mn-ea"/>
                <a:cs typeface="+mn-cs"/>
              </a:rPr>
              <a:t>k=3.</a:t>
            </a:r>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Ξεκινώντας, με </a:t>
            </a:r>
            <a:r>
              <a:rPr lang="el-GR" sz="1200" kern="1200" baseline="0" dirty="0" err="1" smtClean="0">
                <a:solidFill>
                  <a:schemeClr val="tx1"/>
                </a:solidFill>
                <a:latin typeface="+mn-lt"/>
                <a:ea typeface="+mn-ea"/>
                <a:cs typeface="+mn-cs"/>
              </a:rPr>
              <a:t>τo</a:t>
            </a:r>
            <a:r>
              <a:rPr lang="el-GR" sz="1200" kern="1200" baseline="0" dirty="0" smtClean="0">
                <a:solidFill>
                  <a:schemeClr val="tx1"/>
                </a:solidFill>
                <a:latin typeface="+mn-lt"/>
                <a:ea typeface="+mn-ea"/>
                <a:cs typeface="+mn-cs"/>
              </a:rPr>
              <a:t> F1-score το οποίο μπορεί να ερμηνευτεί ως ο σταθμισμένος μέσος όρος ακρίβειας και ανάκλησης, με την βέλτιστη τιμή του να φθάνει στο 1 και τη χειρότερη στο 0. Λόγω της μεγάλης </a:t>
            </a:r>
            <a:r>
              <a:rPr lang="el-GR" sz="1200" kern="1200" baseline="0" dirty="0" err="1" smtClean="0">
                <a:solidFill>
                  <a:schemeClr val="tx1"/>
                </a:solidFill>
                <a:latin typeface="+mn-lt"/>
                <a:ea typeface="+mn-ea"/>
                <a:cs typeface="+mn-cs"/>
              </a:rPr>
              <a:t>ανισσοροπίας</a:t>
            </a:r>
            <a:r>
              <a:rPr lang="el-GR" sz="1200" kern="1200" baseline="0" dirty="0" smtClean="0">
                <a:solidFill>
                  <a:schemeClr val="tx1"/>
                </a:solidFill>
                <a:latin typeface="+mn-lt"/>
                <a:ea typeface="+mn-ea"/>
                <a:cs typeface="+mn-cs"/>
              </a:rPr>
              <a:t> που υπήρχε στον αριθμό των δύο κλάσεων (412 καρκινικά δείγματα προς 23 δείγματα ελέγχου), χρησιμοποιήσαμε δύο μετρικές προκειμένου να αντιμετωπίσουμε αυτή την πρόκληση. Αυτές οι μετρικές αφορούν το μέσο f1- </a:t>
            </a:r>
            <a:r>
              <a:rPr lang="el-GR" sz="1200" kern="1200" baseline="0" dirty="0" err="1" smtClean="0">
                <a:solidFill>
                  <a:schemeClr val="tx1"/>
                </a:solidFill>
                <a:latin typeface="+mn-lt"/>
                <a:ea typeface="+mn-ea"/>
                <a:cs typeface="+mn-cs"/>
              </a:rPr>
              <a:t>macro</a:t>
            </a:r>
            <a:r>
              <a:rPr lang="el-GR" sz="1200" kern="1200" baseline="0" dirty="0" smtClean="0">
                <a:solidFill>
                  <a:schemeClr val="tx1"/>
                </a:solidFill>
                <a:latin typeface="+mn-lt"/>
                <a:ea typeface="+mn-ea"/>
                <a:cs typeface="+mn-cs"/>
              </a:rPr>
              <a:t> και το μέσο f1-micro. Ειδικότερα, η μετρική </a:t>
            </a:r>
            <a:r>
              <a:rPr lang="el-GR" sz="1200" kern="1200" baseline="0" dirty="0" err="1" smtClean="0">
                <a:solidFill>
                  <a:schemeClr val="tx1"/>
                </a:solidFill>
                <a:latin typeface="+mn-lt"/>
                <a:ea typeface="+mn-ea"/>
                <a:cs typeface="+mn-cs"/>
              </a:rPr>
              <a:t>micro</a:t>
            </a:r>
            <a:r>
              <a:rPr lang="el-GR" sz="1200" kern="1200" baseline="0" dirty="0" smtClean="0">
                <a:solidFill>
                  <a:schemeClr val="tx1"/>
                </a:solidFill>
                <a:latin typeface="+mn-lt"/>
                <a:ea typeface="+mn-ea"/>
                <a:cs typeface="+mn-cs"/>
              </a:rPr>
              <a:t> είναι ευαίσθητη στην ύπαρξη </a:t>
            </a:r>
            <a:r>
              <a:rPr lang="el-GR" sz="1200" kern="1200" baseline="0" dirty="0" err="1" smtClean="0">
                <a:solidFill>
                  <a:schemeClr val="tx1"/>
                </a:solidFill>
                <a:latin typeface="+mn-lt"/>
                <a:ea typeface="+mn-ea"/>
                <a:cs typeface="+mn-cs"/>
              </a:rPr>
              <a:t>ανισσοροπίας</a:t>
            </a:r>
            <a:r>
              <a:rPr lang="el-GR" sz="1200" kern="1200" baseline="0" dirty="0" smtClean="0">
                <a:solidFill>
                  <a:schemeClr val="tx1"/>
                </a:solidFill>
                <a:latin typeface="+mn-lt"/>
                <a:ea typeface="+mn-ea"/>
                <a:cs typeface="+mn-cs"/>
              </a:rPr>
              <a:t> στον αριθμό των κλάσεων (</a:t>
            </a:r>
            <a:r>
              <a:rPr lang="el-GR" sz="1200" kern="1200" baseline="0" dirty="0" err="1" smtClean="0">
                <a:solidFill>
                  <a:schemeClr val="tx1"/>
                </a:solidFill>
                <a:latin typeface="+mn-lt"/>
                <a:ea typeface="+mn-ea"/>
                <a:cs typeface="+mn-cs"/>
              </a:rPr>
              <a:t>class</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imbalance</a:t>
            </a:r>
            <a:r>
              <a:rPr lang="el-GR" sz="1200" kern="1200" baseline="0" dirty="0" smtClean="0">
                <a:solidFill>
                  <a:schemeClr val="tx1"/>
                </a:solidFill>
                <a:latin typeface="+mn-lt"/>
                <a:ea typeface="+mn-ea"/>
                <a:cs typeface="+mn-cs"/>
              </a:rPr>
              <a:t>). Αντίθετα, η μετρική </a:t>
            </a:r>
            <a:r>
              <a:rPr lang="el-GR" sz="1200" kern="1200" baseline="0" dirty="0" err="1" smtClean="0">
                <a:solidFill>
                  <a:schemeClr val="tx1"/>
                </a:solidFill>
                <a:latin typeface="+mn-lt"/>
                <a:ea typeface="+mn-ea"/>
                <a:cs typeface="+mn-cs"/>
              </a:rPr>
              <a:t>micro</a:t>
            </a:r>
            <a:r>
              <a:rPr lang="el-GR" sz="1200" kern="1200" baseline="0" dirty="0" smtClean="0">
                <a:solidFill>
                  <a:schemeClr val="tx1"/>
                </a:solidFill>
                <a:latin typeface="+mn-lt"/>
                <a:ea typeface="+mn-ea"/>
                <a:cs typeface="+mn-cs"/>
              </a:rPr>
              <a:t> υπολογίζει τις μετρικές για κάθε ετικέτα κλάσης και στο τέλος κατασκευάζει τον μέσο όρο χωρίς να λαμβάνει υπόψη την </a:t>
            </a:r>
            <a:r>
              <a:rPr lang="el-GR" sz="1200" kern="1200" baseline="0" dirty="0" err="1" smtClean="0">
                <a:solidFill>
                  <a:schemeClr val="tx1"/>
                </a:solidFill>
                <a:latin typeface="+mn-lt"/>
                <a:ea typeface="+mn-ea"/>
                <a:cs typeface="+mn-cs"/>
              </a:rPr>
              <a:t>ανισσοροπία</a:t>
            </a:r>
            <a:r>
              <a:rPr lang="el-GR" sz="1200" kern="1200" baseline="0" dirty="0" smtClean="0">
                <a:solidFill>
                  <a:schemeClr val="tx1"/>
                </a:solidFill>
                <a:latin typeface="+mn-lt"/>
                <a:ea typeface="+mn-ea"/>
                <a:cs typeface="+mn-cs"/>
              </a:rPr>
              <a:t> στον αριθμό των κλάσεων. Για κάθε τιμή </a:t>
            </a:r>
            <a:r>
              <a:rPr lang="el-GR" sz="1200" kern="1200" baseline="0" dirty="0" err="1" smtClean="0">
                <a:solidFill>
                  <a:schemeClr val="tx1"/>
                </a:solidFill>
                <a:latin typeface="+mn-lt"/>
                <a:ea typeface="+mn-ea"/>
                <a:cs typeface="+mn-cs"/>
              </a:rPr>
              <a:t>macro</a:t>
            </a:r>
            <a:r>
              <a:rPr lang="el-GR" sz="1200" kern="1200" baseline="0" dirty="0" smtClean="0">
                <a:solidFill>
                  <a:schemeClr val="tx1"/>
                </a:solidFill>
                <a:latin typeface="+mn-lt"/>
                <a:ea typeface="+mn-ea"/>
                <a:cs typeface="+mn-cs"/>
              </a:rPr>
              <a:t>/</a:t>
            </a:r>
            <a:r>
              <a:rPr lang="el-GR" sz="1200" kern="1200" baseline="0" dirty="0" err="1" smtClean="0">
                <a:solidFill>
                  <a:schemeClr val="tx1"/>
                </a:solidFill>
                <a:latin typeface="+mn-lt"/>
                <a:ea typeface="+mn-ea"/>
                <a:cs typeface="+mn-cs"/>
              </a:rPr>
              <a:t>micro</a:t>
            </a:r>
            <a:r>
              <a:rPr lang="el-GR" sz="1200" kern="1200" baseline="0" dirty="0" smtClean="0">
                <a:solidFill>
                  <a:schemeClr val="tx1"/>
                </a:solidFill>
                <a:latin typeface="+mn-lt"/>
                <a:ea typeface="+mn-ea"/>
                <a:cs typeface="+mn-cs"/>
              </a:rPr>
              <a:t> υπολογίζεται η τυπική απόκλιση αυτής της κάθε τιμής </a:t>
            </a:r>
            <a:r>
              <a:rPr lang="el-GR" sz="1200" kern="1200" baseline="0" dirty="0" err="1" smtClean="0">
                <a:solidFill>
                  <a:schemeClr val="tx1"/>
                </a:solidFill>
                <a:latin typeface="+mn-lt"/>
                <a:ea typeface="+mn-ea"/>
                <a:cs typeface="+mn-cs"/>
              </a:rPr>
              <a:t>micro</a:t>
            </a:r>
            <a:r>
              <a:rPr lang="el-GR" sz="1200" kern="1200" baseline="0" dirty="0" smtClean="0">
                <a:solidFill>
                  <a:schemeClr val="tx1"/>
                </a:solidFill>
                <a:latin typeface="+mn-lt"/>
                <a:ea typeface="+mn-ea"/>
                <a:cs typeface="+mn-cs"/>
              </a:rPr>
              <a:t>/</a:t>
            </a:r>
            <a:r>
              <a:rPr lang="el-GR" sz="1200" kern="1200" baseline="0" dirty="0" err="1" smtClean="0">
                <a:solidFill>
                  <a:schemeClr val="tx1"/>
                </a:solidFill>
                <a:latin typeface="+mn-lt"/>
                <a:ea typeface="+mn-ea"/>
                <a:cs typeface="+mn-cs"/>
              </a:rPr>
              <a:t>macro</a:t>
            </a:r>
            <a:r>
              <a:rPr lang="el-GR" sz="1200" kern="1200" baseline="0" dirty="0" smtClean="0">
                <a:solidFill>
                  <a:schemeClr val="tx1"/>
                </a:solidFill>
                <a:latin typeface="+mn-lt"/>
                <a:ea typeface="+mn-ea"/>
                <a:cs typeface="+mn-cs"/>
              </a:rPr>
              <a:t> για το σύνολο των προγνώσεων. Επιπλέον, ένα άλλο μέτρο επίδοσης που χρησιμοποιήθηκε σε όλα τα πειράματά ταξινόμησης είναι η Πιστότητα (</a:t>
            </a:r>
            <a:r>
              <a:rPr lang="el-GR" sz="1200" kern="1200" baseline="0" dirty="0" err="1" smtClean="0">
                <a:solidFill>
                  <a:schemeClr val="tx1"/>
                </a:solidFill>
                <a:latin typeface="+mn-lt"/>
                <a:ea typeface="+mn-ea"/>
                <a:cs typeface="+mn-cs"/>
              </a:rPr>
              <a:t>Accuracy</a:t>
            </a:r>
            <a:r>
              <a:rPr lang="el-GR" sz="1200" kern="1200" baseline="0" dirty="0" smtClean="0">
                <a:solidFill>
                  <a:schemeClr val="tx1"/>
                </a:solidFill>
                <a:latin typeface="+mn-lt"/>
                <a:ea typeface="+mn-ea"/>
                <a:cs typeface="+mn-cs"/>
              </a:rPr>
              <a:t>). Τέλος, για κάθε μοντέλο ταξινόμησης υπολογίζεται το Standard </a:t>
            </a:r>
            <a:r>
              <a:rPr lang="el-GR" sz="1200" kern="1200" baseline="0" dirty="0" err="1" smtClean="0">
                <a:solidFill>
                  <a:schemeClr val="tx1"/>
                </a:solidFill>
                <a:latin typeface="+mn-lt"/>
                <a:ea typeface="+mn-ea"/>
                <a:cs typeface="+mn-cs"/>
              </a:rPr>
              <a:t>Error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of</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the</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mean</a:t>
            </a:r>
            <a:r>
              <a:rPr lang="el-GR" sz="1200" kern="1200" baseline="0" dirty="0" smtClean="0">
                <a:solidFill>
                  <a:schemeClr val="tx1"/>
                </a:solidFill>
                <a:latin typeface="+mn-lt"/>
                <a:ea typeface="+mn-ea"/>
                <a:cs typeface="+mn-cs"/>
              </a:rPr>
              <a:t>, το οποίο είναι ένα μέτρο που υπολογίζει την τυπική απόκλιση της κατανομής των δειγμάτων</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25</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err="1" smtClean="0">
                <a:solidFill>
                  <a:schemeClr val="tx1"/>
                </a:solidFill>
                <a:latin typeface="+mn-lt"/>
                <a:ea typeface="+mn-ea"/>
                <a:cs typeface="+mn-cs"/>
              </a:rPr>
              <a:t>To</a:t>
            </a:r>
            <a:r>
              <a:rPr lang="el-GR" sz="1200" kern="1200" baseline="0" dirty="0" smtClean="0">
                <a:solidFill>
                  <a:schemeClr val="tx1"/>
                </a:solidFill>
                <a:latin typeface="+mn-lt"/>
                <a:ea typeface="+mn-ea"/>
                <a:cs typeface="+mn-cs"/>
              </a:rPr>
              <a:t> δεύτερο πείραμα ταξινόμησης που εκτελέσαμε αφορούσε την κατασκευή ενός μοντέλου που θα παράγει προγνώσεις σχετικά με το στάδιο κακοήθειας (</a:t>
            </a:r>
            <a:r>
              <a:rPr lang="el-GR" sz="1200" kern="1200" baseline="0" dirty="0" err="1" smtClean="0">
                <a:solidFill>
                  <a:schemeClr val="tx1"/>
                </a:solidFill>
                <a:latin typeface="+mn-lt"/>
                <a:ea typeface="+mn-ea"/>
                <a:cs typeface="+mn-cs"/>
              </a:rPr>
              <a:t>tumor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stage</a:t>
            </a:r>
            <a:r>
              <a:rPr lang="el-GR" sz="1200" kern="1200" baseline="0" dirty="0" smtClean="0">
                <a:solidFill>
                  <a:schemeClr val="tx1"/>
                </a:solidFill>
                <a:latin typeface="+mn-lt"/>
                <a:ea typeface="+mn-ea"/>
                <a:cs typeface="+mn-cs"/>
              </a:rPr>
              <a:t>) που έχει κατηγοριοποιηθεί κάθε πρωτογενής όγκος κάθε ασθενούς, σύμφωνα με τα κλινικά δεδομένα που συγκεντρώσαμε (Τύπου Ι - Ι</a:t>
            </a:r>
            <a:r>
              <a:rPr lang="fr-FR" sz="1200" kern="1200" baseline="0" dirty="0" smtClean="0">
                <a:solidFill>
                  <a:schemeClr val="tx1"/>
                </a:solidFill>
                <a:latin typeface="+mn-lt"/>
                <a:ea typeface="+mn-ea"/>
                <a:cs typeface="+mn-cs"/>
              </a:rPr>
              <a:t>V).</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26</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indent="-228600">
              <a:buFont typeface="Arial" pitchFamily="34" charset="0"/>
              <a:buChar char="•"/>
            </a:pPr>
            <a:r>
              <a:rPr lang="el-GR" sz="1200" kern="1200" baseline="0" dirty="0" smtClean="0">
                <a:solidFill>
                  <a:schemeClr val="tx1"/>
                </a:solidFill>
                <a:latin typeface="+mn-lt"/>
                <a:ea typeface="+mn-ea"/>
                <a:cs typeface="+mn-cs"/>
              </a:rPr>
              <a:t>Ένας επιπλέον μελλοντικός στόχος της παρούσας εργασίας αποτελεί η ανάλυση μονοπατιών (</a:t>
            </a:r>
            <a:r>
              <a:rPr lang="el-GR" sz="1200" kern="1200" baseline="0" dirty="0" err="1" smtClean="0">
                <a:solidFill>
                  <a:schemeClr val="tx1"/>
                </a:solidFill>
                <a:latin typeface="+mn-lt"/>
                <a:ea typeface="+mn-ea"/>
                <a:cs typeface="+mn-cs"/>
              </a:rPr>
              <a:t>pathway</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analysis</a:t>
            </a:r>
            <a:r>
              <a:rPr lang="el-GR" sz="1200" kern="1200" baseline="0" dirty="0" smtClean="0">
                <a:solidFill>
                  <a:schemeClr val="tx1"/>
                </a:solidFill>
                <a:latin typeface="+mn-lt"/>
                <a:ea typeface="+mn-ea"/>
                <a:cs typeface="+mn-cs"/>
              </a:rPr>
              <a:t>) των διαφορικά εκφρασμένων μορίων </a:t>
            </a:r>
            <a:r>
              <a:rPr lang="el-GR" sz="1200" kern="1200" baseline="0" dirty="0" err="1" smtClean="0">
                <a:solidFill>
                  <a:schemeClr val="tx1"/>
                </a:solidFill>
                <a:latin typeface="+mn-lt"/>
                <a:ea typeface="+mn-ea"/>
                <a:cs typeface="+mn-cs"/>
              </a:rPr>
              <a:t>mRNA</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miRNA</a:t>
            </a:r>
            <a:r>
              <a:rPr lang="el-GR" sz="1200" kern="1200" baseline="0" dirty="0" smtClean="0">
                <a:solidFill>
                  <a:schemeClr val="tx1"/>
                </a:solidFill>
                <a:latin typeface="+mn-lt"/>
                <a:ea typeface="+mn-ea"/>
                <a:cs typeface="+mn-cs"/>
              </a:rPr>
              <a:t> καθώς και των διαφορικά μεθυλιωμένων γονιδίων, προκειμένου να αναδειχθούν σημαντικά κυτταρικά μονοπάτια τα οποία επηρεάζονται στον καρκίνο της ουροδόχου κύστης.</a:t>
            </a:r>
          </a:p>
          <a:p>
            <a:pPr marL="228600" indent="-228600">
              <a:buFont typeface="Arial" pitchFamily="34" charset="0"/>
              <a:buChar char="•"/>
            </a:pPr>
            <a:r>
              <a:rPr lang="el-GR" sz="1200" kern="1200" baseline="0" dirty="0" smtClean="0">
                <a:solidFill>
                  <a:schemeClr val="tx1"/>
                </a:solidFill>
                <a:latin typeface="+mn-lt"/>
                <a:ea typeface="+mn-ea"/>
                <a:cs typeface="+mn-cs"/>
              </a:rPr>
              <a:t>Επί προσθέτως, η προσθήκη μίας επιπλέον ομάδας ελέγχου η οποία θα αφορά δείγματα ιστού ουροδόχου κύστης από υγιείς ανθρώπους μπορεί να προσφέρει μία νέα δυναμική στον πειραματικό σχεδιασμό μας.</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28</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err="1" smtClean="0"/>
              <a:t>Oι</a:t>
            </a:r>
            <a:r>
              <a:rPr lang="el-GR" sz="1200" dirty="0" smtClean="0"/>
              <a:t> CNV αντιστοιχούν σε περιοχές που μολονότι αναλλοίωτες σε </a:t>
            </a:r>
            <a:r>
              <a:rPr lang="el-GR" sz="1200" dirty="0" err="1" smtClean="0"/>
              <a:t>ό,τι</a:t>
            </a:r>
            <a:r>
              <a:rPr lang="el-GR" sz="1200" dirty="0" smtClean="0"/>
              <a:t> αφορά την </a:t>
            </a:r>
            <a:r>
              <a:rPr lang="el-GR" sz="1200" dirty="0" err="1" smtClean="0"/>
              <a:t>πρωτοταγή</a:t>
            </a:r>
            <a:r>
              <a:rPr lang="el-GR" sz="1200" dirty="0" smtClean="0"/>
              <a:t> τους αλληλουχία, διαφέρουν ως προς την πολλαπλότητά τους στα </a:t>
            </a:r>
            <a:r>
              <a:rPr lang="el-GR" sz="1200" dirty="0" err="1" smtClean="0"/>
              <a:t>ευκαρυωτικά</a:t>
            </a:r>
            <a:r>
              <a:rPr lang="el-GR" sz="1200" dirty="0" smtClean="0"/>
              <a:t> χρωμοσώματα, όπου τείνουν να εμφανίζονται είτε διπλασιασμένες είτε να εκλείπουν.</a:t>
            </a:r>
            <a:endParaRPr lang="en-US" sz="1200" dirty="0" smtClean="0"/>
          </a:p>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34</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err="1" smtClean="0"/>
              <a:t>Oι</a:t>
            </a:r>
            <a:r>
              <a:rPr lang="el-GR" sz="1200" dirty="0" smtClean="0"/>
              <a:t> CNV αντιστοιχούν σε περιοχές που μολονότι αναλλοίωτες σε </a:t>
            </a:r>
            <a:r>
              <a:rPr lang="el-GR" sz="1200" dirty="0" err="1" smtClean="0"/>
              <a:t>ό,τι</a:t>
            </a:r>
            <a:r>
              <a:rPr lang="el-GR" sz="1200" dirty="0" smtClean="0"/>
              <a:t> αφορά την </a:t>
            </a:r>
            <a:r>
              <a:rPr lang="el-GR" sz="1200" dirty="0" err="1" smtClean="0"/>
              <a:t>πρωτοταγή</a:t>
            </a:r>
            <a:r>
              <a:rPr lang="el-GR" sz="1200" dirty="0" smtClean="0"/>
              <a:t> τους αλληλουχία, διαφέρουν ως προς την πολλαπλότητά τους στα </a:t>
            </a:r>
            <a:r>
              <a:rPr lang="el-GR" sz="1200" dirty="0" err="1" smtClean="0"/>
              <a:t>ευκαρυωτικά</a:t>
            </a:r>
            <a:r>
              <a:rPr lang="el-GR" sz="1200" dirty="0" smtClean="0"/>
              <a:t> χρωμοσώματα, όπου τείνουν να εμφανίζονται είτε διπλασιασμένες είτε να εκλείπουν.</a:t>
            </a:r>
            <a:endParaRPr lang="en-US" sz="1200" smtClean="0"/>
          </a:p>
          <a:p>
            <a:endParaRPr lang="el-GR"/>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37</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Ο</a:t>
            </a:r>
            <a:r>
              <a:rPr lang="el-GR" baseline="0" dirty="0" smtClean="0"/>
              <a:t> τομέας των </a:t>
            </a:r>
            <a:r>
              <a:rPr lang="en-US" baseline="0" dirty="0" smtClean="0"/>
              <a:t>multi-</a:t>
            </a:r>
            <a:r>
              <a:rPr lang="en-US" baseline="0" dirty="0" err="1" smtClean="0"/>
              <a:t>omics</a:t>
            </a:r>
            <a:r>
              <a:rPr lang="en-US" baseline="0" dirty="0" smtClean="0"/>
              <a:t> </a:t>
            </a:r>
            <a:r>
              <a:rPr lang="el-GR" baseline="0" dirty="0" smtClean="0"/>
              <a:t>στην σύγχρονη εξατομικευμένη ιατρική έχει προσφέρει νέα δυναμική στο πως αντιμετωπίζεται μία ασθένεια. Ωστόσο, σύμφωνα με την μελέτη πρόσφατης βιβλιογραφίας, υπάρχει η τάση της εστίασης στη μοντελοποίηση του προς μελέτης </a:t>
            </a:r>
            <a:r>
              <a:rPr lang="el-GR" baseline="0" dirty="0" err="1" smtClean="0"/>
              <a:t>σύστηματος</a:t>
            </a:r>
            <a:r>
              <a:rPr lang="el-GR" baseline="0" dirty="0" smtClean="0"/>
              <a:t> </a:t>
            </a:r>
            <a:r>
              <a:rPr lang="el-GR" baseline="0" dirty="0" err="1" smtClean="0"/>
              <a:t>ασθενειας</a:t>
            </a:r>
            <a:r>
              <a:rPr lang="el-GR" baseline="0" dirty="0" smtClean="0"/>
              <a:t> με ταυτόχρονη αδυναμία </a:t>
            </a:r>
            <a:r>
              <a:rPr lang="el-GR" dirty="0" smtClean="0"/>
              <a:t>στην αναπαράσταση του ενός ασθενούς. Επιπλέον, </a:t>
            </a:r>
            <a:r>
              <a:rPr lang="el-GR" dirty="0" err="1" smtClean="0"/>
              <a:t>παρατήρείται</a:t>
            </a:r>
            <a:r>
              <a:rPr lang="el-GR" baseline="0" dirty="0" smtClean="0"/>
              <a:t> η περιορισμένη μελέτη και </a:t>
            </a:r>
            <a:r>
              <a:rPr lang="el-GR" baseline="0" dirty="0" err="1" smtClean="0"/>
              <a:t>κατατασκευή</a:t>
            </a:r>
            <a:r>
              <a:rPr lang="el-GR" baseline="0" dirty="0" smtClean="0"/>
              <a:t> αναπαραστάσεων τόσο του </a:t>
            </a:r>
            <a:r>
              <a:rPr lang="el-GR" baseline="0" dirty="0" err="1" smtClean="0"/>
              <a:t>βιολικού</a:t>
            </a:r>
            <a:r>
              <a:rPr lang="el-GR" baseline="0" dirty="0" smtClean="0"/>
              <a:t> </a:t>
            </a:r>
            <a:r>
              <a:rPr lang="el-GR" baseline="0" dirty="0" err="1" smtClean="0"/>
              <a:t>συστύματος</a:t>
            </a:r>
            <a:r>
              <a:rPr lang="el-GR" baseline="0" dirty="0" smtClean="0"/>
              <a:t> όσο και του ίδιου του </a:t>
            </a:r>
            <a:r>
              <a:rPr lang="el-GR" baseline="0" dirty="0" err="1" smtClean="0"/>
              <a:t>ασθενούς.</a:t>
            </a:r>
            <a:r>
              <a:rPr lang="el-GR" dirty="0" err="1" smtClean="0"/>
              <a:t>Σε</a:t>
            </a:r>
            <a:r>
              <a:rPr lang="el-GR" dirty="0" smtClean="0"/>
              <a:t> αυτό το πλαίσιο,</a:t>
            </a:r>
            <a:r>
              <a:rPr lang="el-GR" baseline="0" dirty="0" smtClean="0"/>
              <a:t> η δική μας συνεισφορά εστιάζει στην  </a:t>
            </a:r>
            <a:r>
              <a:rPr lang="el-GR" dirty="0" smtClean="0"/>
              <a:t>εξατομικευμένη αναπαράσταση του ενός δείγματος ασθενούς μέσω χαρακτηριστικών της τοπολογίας του δικτύου του,</a:t>
            </a:r>
            <a:r>
              <a:rPr lang="el-GR" baseline="0" dirty="0" smtClean="0"/>
              <a:t> εστιάζοντας στο </a:t>
            </a:r>
            <a:r>
              <a:rPr lang="el-GR" dirty="0" err="1" smtClean="0">
                <a:solidFill>
                  <a:srgbClr val="C00000"/>
                </a:solidFill>
              </a:rPr>
              <a:t>ουροθηλιακό</a:t>
            </a:r>
            <a:r>
              <a:rPr lang="el-GR" dirty="0" smtClean="0">
                <a:solidFill>
                  <a:srgbClr val="C00000"/>
                </a:solidFill>
              </a:rPr>
              <a:t> καρκίνωμα της ουροδόχου κύστης, που στην δική μας γνώση η συνεισφορά αυτή είναι</a:t>
            </a:r>
            <a:r>
              <a:rPr lang="el-GR" baseline="0" dirty="0" smtClean="0">
                <a:solidFill>
                  <a:srgbClr val="C00000"/>
                </a:solidFill>
              </a:rPr>
              <a:t> πρωτότυπη.</a:t>
            </a:r>
            <a:endParaRPr lang="el-GR" dirty="0" smtClean="0">
              <a:solidFill>
                <a:srgbClr val="C00000"/>
              </a:solidFill>
            </a:endParaRPr>
          </a:p>
          <a:p>
            <a:r>
              <a:rPr lang="en-US" dirty="0" smtClean="0"/>
              <a:t>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r>
              <a:rPr lang="en-US" sz="1200" b="0" i="0" kern="1200" dirty="0" smtClean="0">
                <a:solidFill>
                  <a:schemeClr val="tx1"/>
                </a:solidFill>
                <a:latin typeface="+mn-lt"/>
                <a:ea typeface="+mn-ea"/>
                <a:cs typeface="+mn-cs"/>
              </a:rPr>
              <a:t>t has generally been thought that patients diagnosed with the same disease have the same root cause. They are often offered the same treatments. However, clinical experience tells us that patients do not all respond in the same way.</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3</a:t>
            </a:fld>
            <a:endParaRPr lang="el-G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dirty="0" err="1" smtClean="0"/>
              <a:t>Oι</a:t>
            </a:r>
            <a:r>
              <a:rPr lang="el-GR" sz="1200" dirty="0" smtClean="0"/>
              <a:t> CNV αντιστοιχούν σε περιοχές που μολονότι αναλλοίωτες σε </a:t>
            </a:r>
            <a:r>
              <a:rPr lang="el-GR" sz="1200" dirty="0" err="1" smtClean="0"/>
              <a:t>ό,τι</a:t>
            </a:r>
            <a:r>
              <a:rPr lang="el-GR" sz="1200" dirty="0" smtClean="0"/>
              <a:t> αφορά την </a:t>
            </a:r>
            <a:r>
              <a:rPr lang="el-GR" sz="1200" dirty="0" err="1" smtClean="0"/>
              <a:t>πρωτοταγή</a:t>
            </a:r>
            <a:r>
              <a:rPr lang="el-GR" sz="1200" dirty="0" smtClean="0"/>
              <a:t> τους αλληλουχία, διαφέρουν ως προς την πολλαπλότητά τους στα </a:t>
            </a:r>
            <a:r>
              <a:rPr lang="el-GR" sz="1200" dirty="0" err="1" smtClean="0"/>
              <a:t>ευκαρυωτικά</a:t>
            </a:r>
            <a:r>
              <a:rPr lang="el-GR" sz="1200" dirty="0" smtClean="0"/>
              <a:t> χρωμοσώματα, όπου τείνουν να εμφανίζονται είτε διπλασιασμένες είτε να εκλείπουν.</a:t>
            </a:r>
            <a:endParaRPr lang="en-US" sz="1200" smtClean="0"/>
          </a:p>
          <a:p>
            <a:endParaRPr lang="el-GR"/>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38</a:t>
            </a:fld>
            <a:endParaRPr lang="el-G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Using probe sequence information provided in the manufacturer’s manifest, HM27 and HM450 probes were remapped to the GRCh38 reference genome. These probe coordinates were then used to identify the associated transcripts from GENCODE v22, the associated </a:t>
            </a:r>
            <a:r>
              <a:rPr lang="en-US" dirty="0" err="1" smtClean="0"/>
              <a:t>CpG</a:t>
            </a:r>
            <a:r>
              <a:rPr lang="en-US" dirty="0" smtClean="0"/>
              <a:t> island (CGI), and the </a:t>
            </a:r>
            <a:r>
              <a:rPr lang="en-US" dirty="0" err="1" smtClean="0"/>
              <a:t>CpG</a:t>
            </a:r>
            <a:r>
              <a:rPr lang="en-US" dirty="0" smtClean="0"/>
              <a:t> sites’ distance from each of these features. Multiple transcripts overlapping the target </a:t>
            </a:r>
            <a:r>
              <a:rPr lang="en-US" dirty="0" err="1" smtClean="0"/>
              <a:t>CpG</a:t>
            </a:r>
            <a:r>
              <a:rPr lang="en-US" dirty="0" smtClean="0"/>
              <a:t> were separated with semicolons</a:t>
            </a:r>
            <a:r>
              <a:rPr lang="el-GR" dirty="0" smtClean="0"/>
              <a:t>. </a:t>
            </a:r>
            <a:r>
              <a:rPr lang="en-US" dirty="0" smtClean="0"/>
              <a:t>GDC reports for each </a:t>
            </a:r>
            <a:r>
              <a:rPr lang="en-US" dirty="0" err="1" smtClean="0"/>
              <a:t>methylated</a:t>
            </a:r>
            <a:r>
              <a:rPr lang="en-US" dirty="0" smtClean="0"/>
              <a:t> site a list of gene symbols that are associated with it. Genes that fall within 1,500 </a:t>
            </a:r>
            <a:r>
              <a:rPr lang="en-US" dirty="0" err="1" smtClean="0"/>
              <a:t>bp</a:t>
            </a:r>
            <a:r>
              <a:rPr lang="en-US" dirty="0" smtClean="0"/>
              <a:t> from the </a:t>
            </a:r>
            <a:r>
              <a:rPr lang="en-US" dirty="0" err="1" smtClean="0"/>
              <a:t>methylated</a:t>
            </a:r>
            <a:r>
              <a:rPr lang="en-US" dirty="0" smtClean="0"/>
              <a:t> site are used, considering the gene as starting from the transcription start site (TSS) to the end of the gene body.</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39</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Ο καρκίνος της ουροδόχου κύστης (</a:t>
            </a:r>
            <a:r>
              <a:rPr lang="el-GR" sz="1200" kern="1200" baseline="0" dirty="0" err="1" smtClean="0">
                <a:solidFill>
                  <a:schemeClr val="tx1"/>
                </a:solidFill>
                <a:latin typeface="+mn-lt"/>
                <a:ea typeface="+mn-ea"/>
                <a:cs typeface="+mn-cs"/>
              </a:rPr>
              <a:t>Bladder</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Cancer</a:t>
            </a:r>
            <a:r>
              <a:rPr lang="el-GR" sz="1200" kern="1200" baseline="0" dirty="0" smtClean="0">
                <a:solidFill>
                  <a:schemeClr val="tx1"/>
                </a:solidFill>
                <a:latin typeface="+mn-lt"/>
                <a:ea typeface="+mn-ea"/>
                <a:cs typeface="+mn-cs"/>
              </a:rPr>
              <a:t>, BC) είναι ένας ιδιαίτερα ετερογενής και επιθετικός τύπος καρκίνου, με χαμηλή </a:t>
            </a:r>
            <a:r>
              <a:rPr lang="el-GR" sz="1200" kern="1200" baseline="0" dirty="0" err="1" smtClean="0">
                <a:solidFill>
                  <a:schemeClr val="tx1"/>
                </a:solidFill>
                <a:latin typeface="+mn-lt"/>
                <a:ea typeface="+mn-ea"/>
                <a:cs typeface="+mn-cs"/>
              </a:rPr>
              <a:t>προγνωστικότητα</a:t>
            </a:r>
            <a:r>
              <a:rPr lang="el-GR" sz="1200" kern="1200" baseline="0" dirty="0" smtClean="0">
                <a:solidFill>
                  <a:schemeClr val="tx1"/>
                </a:solidFill>
                <a:latin typeface="+mn-lt"/>
                <a:ea typeface="+mn-ea"/>
                <a:cs typeface="+mn-cs"/>
              </a:rPr>
              <a:t> και αποτελεί τη πέμπτη πιο συχνή κακοήθεια που αναπτύσσεται παγκοσμίως στους άνδρες και την όγδοη στις γυναίκες σύμφωνα με το Εθνικό Ινστιτούτο Καρκίνου [</a:t>
            </a:r>
            <a:r>
              <a:rPr lang="el-GR" sz="1200" kern="1200" baseline="0" dirty="0" err="1" smtClean="0">
                <a:solidFill>
                  <a:schemeClr val="tx1"/>
                </a:solidFill>
                <a:latin typeface="+mn-lt"/>
                <a:ea typeface="+mn-ea"/>
                <a:cs typeface="+mn-cs"/>
              </a:rPr>
              <a:t>National</a:t>
            </a:r>
            <a:r>
              <a:rPr lang="el-GR" sz="1200" kern="1200" baseline="0" dirty="0" smtClean="0">
                <a:solidFill>
                  <a:schemeClr val="tx1"/>
                </a:solidFill>
                <a:latin typeface="+mn-lt"/>
                <a:ea typeface="+mn-ea"/>
                <a:cs typeface="+mn-cs"/>
              </a:rPr>
              <a:t> </a:t>
            </a:r>
            <a:r>
              <a:rPr lang="el-GR" sz="1200" kern="1200" baseline="0" dirty="0" err="1" smtClean="0">
                <a:solidFill>
                  <a:schemeClr val="tx1"/>
                </a:solidFill>
                <a:latin typeface="+mn-lt"/>
                <a:ea typeface="+mn-ea"/>
                <a:cs typeface="+mn-cs"/>
              </a:rPr>
              <a:t>Cancer</a:t>
            </a:r>
            <a:r>
              <a:rPr lang="el-GR"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Institute (NCI)]</a:t>
            </a:r>
            <a:r>
              <a:rPr lang="el-GR" sz="1200" kern="1200" baseline="0" dirty="0" smtClean="0">
                <a:solidFill>
                  <a:schemeClr val="tx1"/>
                </a:solidFill>
                <a:latin typeface="+mn-lt"/>
                <a:ea typeface="+mn-ea"/>
                <a:cs typeface="+mn-cs"/>
              </a:rPr>
              <a:t>.</a:t>
            </a:r>
          </a:p>
          <a:p>
            <a:r>
              <a:rPr lang="el-GR" sz="1200" kern="1200" baseline="0" dirty="0" smtClean="0">
                <a:solidFill>
                  <a:schemeClr val="tx1"/>
                </a:solidFill>
                <a:latin typeface="+mn-lt"/>
                <a:ea typeface="+mn-ea"/>
                <a:cs typeface="+mn-cs"/>
              </a:rPr>
              <a:t>Κατηγοριοποιείται σε </a:t>
            </a:r>
            <a:r>
              <a:rPr lang="el-GR" sz="1200" kern="1200" baseline="0" dirty="0" err="1" smtClean="0">
                <a:solidFill>
                  <a:schemeClr val="tx1"/>
                </a:solidFill>
                <a:latin typeface="+mn-lt"/>
                <a:ea typeface="+mn-ea"/>
                <a:cs typeface="+mn-cs"/>
              </a:rPr>
              <a:t>μυοδιητικό</a:t>
            </a:r>
            <a:r>
              <a:rPr lang="el-GR" sz="1200" kern="1200" baseline="0" dirty="0" smtClean="0">
                <a:solidFill>
                  <a:schemeClr val="tx1"/>
                </a:solidFill>
                <a:latin typeface="+mn-lt"/>
                <a:ea typeface="+mn-ea"/>
                <a:cs typeface="+mn-cs"/>
              </a:rPr>
              <a:t> και </a:t>
            </a:r>
            <a:r>
              <a:rPr lang="el-GR" dirty="0" smtClean="0"/>
              <a:t>Μη- </a:t>
            </a:r>
            <a:r>
              <a:rPr lang="el-GR" dirty="0" err="1" smtClean="0"/>
              <a:t>μυοδιηθητικό</a:t>
            </a:r>
            <a:r>
              <a:rPr lang="en-US" dirty="0" smtClean="0"/>
              <a:t> </a:t>
            </a:r>
            <a:r>
              <a:rPr lang="el-GR" dirty="0" smtClean="0"/>
              <a:t>.</a:t>
            </a:r>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Ο μη- </a:t>
            </a:r>
            <a:r>
              <a:rPr lang="el-GR" sz="1200" kern="1200" baseline="0" dirty="0" err="1" smtClean="0">
                <a:solidFill>
                  <a:schemeClr val="tx1"/>
                </a:solidFill>
                <a:latin typeface="+mn-lt"/>
                <a:ea typeface="+mn-ea"/>
                <a:cs typeface="+mn-cs"/>
              </a:rPr>
              <a:t>μυοδιηθητικός</a:t>
            </a:r>
            <a:r>
              <a:rPr lang="el-GR" sz="1200" kern="1200" baseline="0" dirty="0" smtClean="0">
                <a:solidFill>
                  <a:schemeClr val="tx1"/>
                </a:solidFill>
                <a:latin typeface="+mn-lt"/>
                <a:ea typeface="+mn-ea"/>
                <a:cs typeface="+mn-cs"/>
              </a:rPr>
              <a:t> καρκίνος της ουροδόχου κύστης δεν αποτελεί συχνή αιτία θανάτου, αποτελείται από χαμηλού βαθμού κακοήθειας όγκους σε αντίθεση με τον </a:t>
            </a:r>
          </a:p>
          <a:p>
            <a:r>
              <a:rPr lang="el-GR" dirty="0" err="1" smtClean="0"/>
              <a:t>Μυοδιηθητικό</a:t>
            </a:r>
            <a:r>
              <a:rPr lang="el-GR" dirty="0" smtClean="0"/>
              <a:t> </a:t>
            </a:r>
            <a:r>
              <a:rPr lang="el-GR" sz="1200" kern="1200" baseline="0" dirty="0" smtClean="0">
                <a:solidFill>
                  <a:schemeClr val="tx1"/>
                </a:solidFill>
                <a:latin typeface="+mn-lt"/>
                <a:ea typeface="+mn-ea"/>
                <a:cs typeface="+mn-cs"/>
              </a:rPr>
              <a:t>παρουσιάζει όγκους υψηλού σταδίου.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Ενώ η αντιμετώπιση και η θεραπεία άλλων καρκίνων έχει προχωρήσει γρήγορα, η αντιμετώπιση του καρκίνου της ουροδόχου κύστης παραμένει σχετικά στάσιμη</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baseline="0" dirty="0" smtClean="0">
                <a:solidFill>
                  <a:schemeClr val="tx1"/>
                </a:solidFill>
                <a:latin typeface="+mn-lt"/>
                <a:ea typeface="+mn-ea"/>
                <a:cs typeface="+mn-cs"/>
              </a:rPr>
              <a:t>Στους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τομείς της </a:t>
            </a:r>
            <a:r>
              <a:rPr lang="el-GR" sz="1200" kern="1200" baseline="0" dirty="0" err="1" smtClean="0">
                <a:solidFill>
                  <a:schemeClr val="tx1"/>
                </a:solidFill>
                <a:latin typeface="+mn-lt"/>
                <a:ea typeface="+mn-ea"/>
                <a:cs typeface="+mn-cs"/>
              </a:rPr>
              <a:t>βιοϊατρικής</a:t>
            </a:r>
            <a:r>
              <a:rPr lang="el-GR" sz="1200" kern="1200" baseline="0" dirty="0" smtClean="0">
                <a:solidFill>
                  <a:schemeClr val="tx1"/>
                </a:solidFill>
                <a:latin typeface="+mn-lt"/>
                <a:ea typeface="+mn-ea"/>
                <a:cs typeface="+mn-cs"/>
              </a:rPr>
              <a:t> και της </a:t>
            </a:r>
            <a:r>
              <a:rPr lang="el-GR" sz="1200" kern="1200" baseline="0" dirty="0" err="1" smtClean="0">
                <a:solidFill>
                  <a:schemeClr val="tx1"/>
                </a:solidFill>
                <a:latin typeface="+mn-lt"/>
                <a:ea typeface="+mn-ea"/>
                <a:cs typeface="+mn-cs"/>
              </a:rPr>
              <a:t>βιοπληροφορικής</a:t>
            </a:r>
            <a:r>
              <a:rPr lang="el-GR" sz="1200" kern="1200" baseline="0" dirty="0" smtClean="0">
                <a:solidFill>
                  <a:schemeClr val="tx1"/>
                </a:solidFill>
                <a:latin typeface="+mn-lt"/>
                <a:ea typeface="+mn-ea"/>
                <a:cs typeface="+mn-cs"/>
              </a:rPr>
              <a:t> συχνή είναι η προσπάθεια</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κατηγοριοποίησης πολλαπλών </a:t>
            </a:r>
            <a:r>
              <a:rPr lang="el-GR" sz="1200" kern="1200" baseline="0" dirty="0" err="1" smtClean="0">
                <a:solidFill>
                  <a:schemeClr val="tx1"/>
                </a:solidFill>
                <a:latin typeface="+mn-lt"/>
                <a:ea typeface="+mn-ea"/>
                <a:cs typeface="+mn-cs"/>
              </a:rPr>
              <a:t>προφιλ</a:t>
            </a:r>
            <a:r>
              <a:rPr lang="el-GR" sz="1200" kern="1200" baseline="0" dirty="0" smtClean="0">
                <a:solidFill>
                  <a:schemeClr val="tx1"/>
                </a:solidFill>
                <a:latin typeface="+mn-lt"/>
                <a:ea typeface="+mn-ea"/>
                <a:cs typeface="+mn-cs"/>
              </a:rPr>
              <a:t> ασθενών σε επιμέρους </a:t>
            </a:r>
            <a:r>
              <a:rPr lang="el-GR" sz="1200" kern="1200" baseline="0" dirty="0" err="1" smtClean="0">
                <a:solidFill>
                  <a:schemeClr val="tx1"/>
                </a:solidFill>
                <a:latin typeface="+mn-lt"/>
                <a:ea typeface="+mn-ea"/>
                <a:cs typeface="+mn-cs"/>
              </a:rPr>
              <a:t>υποτύπους</a:t>
            </a:r>
            <a:r>
              <a:rPr lang="el-GR" sz="1200" kern="1200" baseline="0" dirty="0" smtClean="0">
                <a:solidFill>
                  <a:schemeClr val="tx1"/>
                </a:solidFill>
                <a:latin typeface="+mn-lt"/>
                <a:ea typeface="+mn-ea"/>
                <a:cs typeface="+mn-cs"/>
              </a:rPr>
              <a:t> της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προς μελέτη ασθένειας</a:t>
            </a:r>
            <a:r>
              <a:rPr lang="en-US" sz="1200" kern="1200" baseline="0" dirty="0" smtClean="0">
                <a:solidFill>
                  <a:schemeClr val="tx1"/>
                </a:solidFill>
                <a:latin typeface="+mn-lt"/>
                <a:ea typeface="+mn-ea"/>
                <a:cs typeface="+mn-cs"/>
              </a:rPr>
              <a:t> </a:t>
            </a:r>
            <a:r>
              <a:rPr lang="el-GR" sz="1200" kern="1200" baseline="0" dirty="0" smtClean="0">
                <a:solidFill>
                  <a:schemeClr val="tx1"/>
                </a:solidFill>
                <a:latin typeface="+mn-lt"/>
                <a:ea typeface="+mn-ea"/>
                <a:cs typeface="+mn-cs"/>
              </a:rPr>
              <a:t>ή η κατηγοριοποίηση </a:t>
            </a:r>
            <a:r>
              <a:rPr lang="el-GR" sz="1200" kern="1200" baseline="0" dirty="0" err="1" smtClean="0">
                <a:solidFill>
                  <a:schemeClr val="tx1"/>
                </a:solidFill>
                <a:latin typeface="+mn-lt"/>
                <a:ea typeface="+mn-ea"/>
                <a:cs typeface="+mn-cs"/>
              </a:rPr>
              <a:t>προφιλ</a:t>
            </a:r>
            <a:r>
              <a:rPr lang="el-GR" sz="1200" kern="1200" baseline="0" dirty="0" smtClean="0">
                <a:solidFill>
                  <a:schemeClr val="tx1"/>
                </a:solidFill>
                <a:latin typeface="+mn-lt"/>
                <a:ea typeface="+mn-ea"/>
                <a:cs typeface="+mn-cs"/>
              </a:rPr>
              <a:t> ανθρώπων για κατά πόσο πάσχουν από μία </a:t>
            </a:r>
            <a:r>
              <a:rPr lang="el-GR" sz="1200" kern="1200" baseline="0" dirty="0" smtClean="0">
                <a:solidFill>
                  <a:schemeClr val="tx1"/>
                </a:solidFill>
                <a:latin typeface="+mn-lt"/>
                <a:ea typeface="+mn-ea"/>
                <a:cs typeface="+mn-cs"/>
              </a:rPr>
              <a:t>ασθένεια </a:t>
            </a:r>
            <a:r>
              <a:rPr lang="el-GR" sz="1200" kern="1200" baseline="0" dirty="0" smtClean="0">
                <a:solidFill>
                  <a:schemeClr val="tx1"/>
                </a:solidFill>
                <a:latin typeface="+mn-lt"/>
                <a:ea typeface="+mn-ea"/>
                <a:cs typeface="+mn-cs"/>
              </a:rPr>
              <a:t>ή όχι. </a:t>
            </a:r>
          </a:p>
          <a:p>
            <a:r>
              <a:rPr lang="el-GR" sz="1200" kern="1200" baseline="0" dirty="0" smtClean="0">
                <a:solidFill>
                  <a:schemeClr val="tx1"/>
                </a:solidFill>
                <a:latin typeface="+mn-lt"/>
                <a:ea typeface="+mn-ea"/>
                <a:cs typeface="+mn-cs"/>
              </a:rPr>
              <a:t>Ως </a:t>
            </a:r>
            <a:r>
              <a:rPr lang="el-GR" sz="1200" i="1" kern="1200" baseline="0" dirty="0" smtClean="0">
                <a:solidFill>
                  <a:schemeClr val="tx1"/>
                </a:solidFill>
                <a:latin typeface="+mn-lt"/>
                <a:ea typeface="+mn-ea"/>
                <a:cs typeface="+mn-cs"/>
              </a:rPr>
              <a:t>ταξινομητής (</a:t>
            </a:r>
            <a:r>
              <a:rPr lang="el-GR" sz="1200" i="1" kern="1200" baseline="0" dirty="0" err="1" smtClean="0">
                <a:solidFill>
                  <a:schemeClr val="tx1"/>
                </a:solidFill>
                <a:latin typeface="+mn-lt"/>
                <a:ea typeface="+mn-ea"/>
                <a:cs typeface="+mn-cs"/>
              </a:rPr>
              <a:t>classifier</a:t>
            </a:r>
            <a:r>
              <a:rPr lang="el-GR" sz="1200" i="1" kern="1200" baseline="0" dirty="0" smtClean="0">
                <a:solidFill>
                  <a:schemeClr val="tx1"/>
                </a:solidFill>
                <a:latin typeface="+mn-lt"/>
                <a:ea typeface="+mn-ea"/>
                <a:cs typeface="+mn-cs"/>
              </a:rPr>
              <a:t>) ή μοντέλο ταξινόμησης ορίζεται ένα σύστημα το </a:t>
            </a:r>
            <a:r>
              <a:rPr lang="el-GR" sz="1200" kern="1200" baseline="0" dirty="0" smtClean="0">
                <a:solidFill>
                  <a:schemeClr val="tx1"/>
                </a:solidFill>
                <a:latin typeface="+mn-lt"/>
                <a:ea typeface="+mn-ea"/>
                <a:cs typeface="+mn-cs"/>
              </a:rPr>
              <a:t>οποίο έχει ως είσοδο έναν πίνακα (</a:t>
            </a:r>
            <a:r>
              <a:rPr lang="el-GR" sz="1200" kern="1200" baseline="0" dirty="0" err="1" smtClean="0">
                <a:solidFill>
                  <a:schemeClr val="tx1"/>
                </a:solidFill>
                <a:latin typeface="+mn-lt"/>
                <a:ea typeface="+mn-ea"/>
                <a:cs typeface="+mn-cs"/>
              </a:rPr>
              <a:t>vector</a:t>
            </a:r>
            <a:r>
              <a:rPr lang="el-GR" sz="1200" kern="1200" baseline="0" dirty="0" smtClean="0">
                <a:solidFill>
                  <a:schemeClr val="tx1"/>
                </a:solidFill>
                <a:latin typeface="+mn-lt"/>
                <a:ea typeface="+mn-ea"/>
                <a:cs typeface="+mn-cs"/>
              </a:rPr>
              <a:t>) από διακριτές και/ή συνεχείς </a:t>
            </a:r>
            <a:r>
              <a:rPr lang="el-GR" sz="1200" i="1" kern="1200" baseline="0" dirty="0" smtClean="0">
                <a:solidFill>
                  <a:schemeClr val="tx1"/>
                </a:solidFill>
                <a:latin typeface="+mn-lt"/>
                <a:ea typeface="+mn-ea"/>
                <a:cs typeface="+mn-cs"/>
              </a:rPr>
              <a:t>τιμές χαρακτηριστικών (</a:t>
            </a:r>
            <a:r>
              <a:rPr lang="el-GR" sz="1200" i="1" kern="1200" baseline="0" dirty="0" err="1" smtClean="0">
                <a:solidFill>
                  <a:schemeClr val="tx1"/>
                </a:solidFill>
                <a:latin typeface="+mn-lt"/>
                <a:ea typeface="+mn-ea"/>
                <a:cs typeface="+mn-cs"/>
              </a:rPr>
              <a:t>feature</a:t>
            </a:r>
            <a:r>
              <a:rPr lang="el-GR" sz="1200" i="1" kern="1200" baseline="0" dirty="0" smtClean="0">
                <a:solidFill>
                  <a:schemeClr val="tx1"/>
                </a:solidFill>
                <a:latin typeface="+mn-lt"/>
                <a:ea typeface="+mn-ea"/>
                <a:cs typeface="+mn-cs"/>
              </a:rPr>
              <a:t> </a:t>
            </a:r>
            <a:r>
              <a:rPr lang="el-GR" sz="1200" i="1" kern="1200" baseline="0" dirty="0" err="1" smtClean="0">
                <a:solidFill>
                  <a:schemeClr val="tx1"/>
                </a:solidFill>
                <a:latin typeface="+mn-lt"/>
                <a:ea typeface="+mn-ea"/>
                <a:cs typeface="+mn-cs"/>
              </a:rPr>
              <a:t>values</a:t>
            </a:r>
            <a:r>
              <a:rPr lang="el-GR" sz="1200" i="1" kern="1200" baseline="0" dirty="0" smtClean="0">
                <a:solidFill>
                  <a:schemeClr val="tx1"/>
                </a:solidFill>
                <a:latin typeface="+mn-lt"/>
                <a:ea typeface="+mn-ea"/>
                <a:cs typeface="+mn-cs"/>
              </a:rPr>
              <a:t>) και έχει ως έξοδο μία μοναδική διακριτή τιμή</a:t>
            </a:r>
            <a:r>
              <a:rPr lang="el-GR" sz="1200" kern="1200" baseline="0" dirty="0" smtClean="0">
                <a:solidFill>
                  <a:schemeClr val="tx1"/>
                </a:solidFill>
                <a:latin typeface="+mn-lt"/>
                <a:ea typeface="+mn-ea"/>
                <a:cs typeface="+mn-cs"/>
              </a:rPr>
              <a:t>, </a:t>
            </a:r>
            <a:r>
              <a:rPr lang="el-GR" sz="1200" i="1" kern="1200" baseline="0" dirty="0" smtClean="0">
                <a:solidFill>
                  <a:schemeClr val="tx1"/>
                </a:solidFill>
                <a:latin typeface="+mn-lt"/>
                <a:ea typeface="+mn-ea"/>
                <a:cs typeface="+mn-cs"/>
              </a:rPr>
              <a:t>την κλάση (</a:t>
            </a:r>
            <a:r>
              <a:rPr lang="fr-FR" sz="1200" i="1" kern="1200" baseline="0" dirty="0" smtClean="0">
                <a:solidFill>
                  <a:schemeClr val="tx1"/>
                </a:solidFill>
                <a:latin typeface="+mn-lt"/>
                <a:ea typeface="+mn-ea"/>
                <a:cs typeface="+mn-cs"/>
              </a:rPr>
              <a:t>class</a:t>
            </a:r>
            <a:r>
              <a:rPr lang="fr-FR" sz="1200" i="1" kern="1200" baseline="0" dirty="0" smtClean="0">
                <a:solidFill>
                  <a:schemeClr val="tx1"/>
                </a:solidFill>
                <a:latin typeface="+mn-lt"/>
                <a:ea typeface="+mn-ea"/>
                <a:cs typeface="+mn-cs"/>
              </a:rPr>
              <a:t>).</a:t>
            </a:r>
            <a:endParaRPr lang="el-GR" sz="1200" i="1" kern="1200" baseline="0" dirty="0" smtClean="0">
              <a:solidFill>
                <a:schemeClr val="tx1"/>
              </a:solidFill>
              <a:latin typeface="+mn-lt"/>
              <a:ea typeface="+mn-ea"/>
              <a:cs typeface="+mn-cs"/>
            </a:endParaRPr>
          </a:p>
          <a:p>
            <a:endParaRPr lang="el-GR" sz="1200" i="1" kern="1200" baseline="0" dirty="0" smtClean="0">
              <a:solidFill>
                <a:schemeClr val="tx1"/>
              </a:solidFill>
              <a:latin typeface="+mn-lt"/>
              <a:ea typeface="+mn-ea"/>
              <a:cs typeface="+mn-cs"/>
            </a:endParaRPr>
          </a:p>
          <a:p>
            <a:r>
              <a:rPr lang="el-GR" sz="1200" i="0" kern="1200" baseline="0" dirty="0" smtClean="0">
                <a:solidFill>
                  <a:schemeClr val="tx1"/>
                </a:solidFill>
                <a:latin typeface="+mn-lt"/>
                <a:ea typeface="+mn-ea"/>
                <a:cs typeface="+mn-cs"/>
              </a:rPr>
              <a:t>Πρώτο βήμα στην κατασκευή ενός μοντέλου ταξινόμησης είναι η </a:t>
            </a:r>
            <a:r>
              <a:rPr lang="el-GR" sz="1200" kern="1200" baseline="0" dirty="0" smtClean="0">
                <a:solidFill>
                  <a:schemeClr val="tx1"/>
                </a:solidFill>
                <a:latin typeface="+mn-lt"/>
                <a:ea typeface="+mn-ea"/>
                <a:cs typeface="+mn-cs"/>
              </a:rPr>
              <a:t>επιλογή των κατάλληλων αναπαραστάσεων που θα πρέπει να έχουν τα δεδομένα. Τα χαρακτηριστικά κάθε εγγραφής χωρίζονται από το χαρακτηριστικό στόχου που αποτελεί την ετικέτα κλάσης που θέλουμε να προβλέψουμε. Στη συνέχεια, το σύνολο δεδομένων χωρίζεται τυχαία σε ένα σύνολο εκπαίδευσης και ένα σύνολο ελέγχου. Το σύνολο εκπαίδευσης </a:t>
            </a:r>
            <a:r>
              <a:rPr lang="el-GR" sz="1200" kern="1200" baseline="0" dirty="0" err="1" smtClean="0">
                <a:solidFill>
                  <a:schemeClr val="tx1"/>
                </a:solidFill>
                <a:latin typeface="+mn-lt"/>
                <a:ea typeface="+mn-ea"/>
                <a:cs typeface="+mn-cs"/>
              </a:rPr>
              <a:t>περίεχει</a:t>
            </a:r>
            <a:r>
              <a:rPr lang="el-GR" sz="1200" kern="1200" baseline="0" dirty="0" smtClean="0">
                <a:solidFill>
                  <a:schemeClr val="tx1"/>
                </a:solidFill>
                <a:latin typeface="+mn-lt"/>
                <a:ea typeface="+mn-ea"/>
                <a:cs typeface="+mn-cs"/>
              </a:rPr>
              <a:t> το χαρακτηριστικό στόχου και χρησιμοποιείται για την κατασκευή του μοντέλου. Μετά το στάδιο εκπαίδευσης, πραγματοποιείται ο σχεδιασμός μία συνάρτησης </a:t>
            </a:r>
            <a:r>
              <a:rPr lang="el-GR" sz="1200" i="1" kern="1200" baseline="0" dirty="0" smtClean="0">
                <a:solidFill>
                  <a:schemeClr val="tx1"/>
                </a:solidFill>
                <a:latin typeface="+mn-lt"/>
                <a:ea typeface="+mn-ea"/>
                <a:cs typeface="+mn-cs"/>
              </a:rPr>
              <a:t>f, η οποία στην ουσία αποτελεί</a:t>
            </a:r>
          </a:p>
          <a:p>
            <a:r>
              <a:rPr lang="el-GR" sz="1200" kern="1200" baseline="0" dirty="0" smtClean="0">
                <a:solidFill>
                  <a:schemeClr val="tx1"/>
                </a:solidFill>
                <a:latin typeface="+mn-lt"/>
                <a:ea typeface="+mn-ea"/>
                <a:cs typeface="+mn-cs"/>
              </a:rPr>
              <a:t>τον ίδιο τον ταξινομητή, και σκοπό έχει η κατασκευή ενός μοντέλου το οποίο θα μπορεί να ενσωματώνει με τον καλύτερο τρόπο τη σχέση μεταξύ των </a:t>
            </a:r>
            <a:r>
              <a:rPr lang="el-GR" sz="1200" kern="1200" baseline="0" dirty="0" err="1" smtClean="0">
                <a:solidFill>
                  <a:schemeClr val="tx1"/>
                </a:solidFill>
                <a:latin typeface="+mn-lt"/>
                <a:ea typeface="+mn-ea"/>
                <a:cs typeface="+mn-cs"/>
              </a:rPr>
              <a:t>ιδιο</a:t>
            </a:r>
            <a:r>
              <a:rPr lang="el-GR" sz="1200" kern="1200" baseline="0" dirty="0" smtClean="0">
                <a:solidFill>
                  <a:schemeClr val="tx1"/>
                </a:solidFill>
                <a:latin typeface="+mn-lt"/>
                <a:ea typeface="+mn-ea"/>
                <a:cs typeface="+mn-cs"/>
              </a:rPr>
              <a:t>-</a:t>
            </a:r>
          </a:p>
          <a:p>
            <a:r>
              <a:rPr lang="el-GR" sz="1200" kern="1200" baseline="0" dirty="0" err="1" smtClean="0">
                <a:solidFill>
                  <a:schemeClr val="tx1"/>
                </a:solidFill>
                <a:latin typeface="+mn-lt"/>
                <a:ea typeface="+mn-ea"/>
                <a:cs typeface="+mn-cs"/>
              </a:rPr>
              <a:t>τήτων</a:t>
            </a:r>
            <a:r>
              <a:rPr lang="el-GR" sz="1200" kern="1200" baseline="0" dirty="0" smtClean="0">
                <a:solidFill>
                  <a:schemeClr val="tx1"/>
                </a:solidFill>
                <a:latin typeface="+mn-lt"/>
                <a:ea typeface="+mn-ea"/>
                <a:cs typeface="+mn-cs"/>
              </a:rPr>
              <a:t> του συνόλου εισόδου και των ετικετών των κλάσεων. Αφού, επιλεχθεί η κατάλληλη συνάρτηση και έχει κατασκευαστεί το μοντέλο ταξινόμησης τότε</a:t>
            </a:r>
          </a:p>
          <a:p>
            <a:r>
              <a:rPr lang="el-GR" sz="1200" kern="1200" baseline="0" dirty="0" smtClean="0">
                <a:solidFill>
                  <a:schemeClr val="tx1"/>
                </a:solidFill>
                <a:latin typeface="+mn-lt"/>
                <a:ea typeface="+mn-ea"/>
                <a:cs typeface="+mn-cs"/>
              </a:rPr>
              <a:t>το μοντέλο θα πρέπει να είναι ικανό να πραγματοποιεί όσο το δυνατόν πιο σωστές προγνώσεις ταξινόμησης σε εγγραφές που δεν έχει ξαναδεί. Αυτή η</a:t>
            </a:r>
          </a:p>
          <a:p>
            <a:r>
              <a:rPr lang="el-GR" sz="1200" kern="1200" baseline="0" dirty="0" smtClean="0">
                <a:solidFill>
                  <a:schemeClr val="tx1"/>
                </a:solidFill>
                <a:latin typeface="+mn-lt"/>
                <a:ea typeface="+mn-ea"/>
                <a:cs typeface="+mn-cs"/>
              </a:rPr>
              <a:t>διαδικασία εφαρμογής του μοντέλου πραγματοποιείται σε ένα </a:t>
            </a:r>
            <a:r>
              <a:rPr lang="el-GR" sz="1200" i="1" kern="1200" baseline="0" dirty="0" smtClean="0">
                <a:solidFill>
                  <a:schemeClr val="tx1"/>
                </a:solidFill>
                <a:latin typeface="+mn-lt"/>
                <a:ea typeface="+mn-ea"/>
                <a:cs typeface="+mn-cs"/>
              </a:rPr>
              <a:t>σύνολο ελέγχου (</a:t>
            </a:r>
            <a:r>
              <a:rPr lang="el-GR" sz="1200" i="1" kern="1200" baseline="0" dirty="0" err="1" smtClean="0">
                <a:solidFill>
                  <a:schemeClr val="tx1"/>
                </a:solidFill>
                <a:latin typeface="+mn-lt"/>
                <a:ea typeface="+mn-ea"/>
                <a:cs typeface="+mn-cs"/>
              </a:rPr>
              <a:t>testing</a:t>
            </a:r>
            <a:r>
              <a:rPr lang="el-GR" sz="1200" i="1" kern="1200" baseline="0" dirty="0" smtClean="0">
                <a:solidFill>
                  <a:schemeClr val="tx1"/>
                </a:solidFill>
                <a:latin typeface="+mn-lt"/>
                <a:ea typeface="+mn-ea"/>
                <a:cs typeface="+mn-cs"/>
              </a:rPr>
              <a:t> </a:t>
            </a:r>
            <a:r>
              <a:rPr lang="el-GR" sz="1200" i="1" kern="1200" baseline="0" dirty="0" err="1" smtClean="0">
                <a:solidFill>
                  <a:schemeClr val="tx1"/>
                </a:solidFill>
                <a:latin typeface="+mn-lt"/>
                <a:ea typeface="+mn-ea"/>
                <a:cs typeface="+mn-cs"/>
              </a:rPr>
              <a:t>set</a:t>
            </a:r>
            <a:r>
              <a:rPr lang="el-GR" sz="1200" i="1" kern="1200" baseline="0" dirty="0" smtClean="0">
                <a:solidFill>
                  <a:schemeClr val="tx1"/>
                </a:solidFill>
                <a:latin typeface="+mn-lt"/>
                <a:ea typeface="+mn-ea"/>
                <a:cs typeface="+mn-cs"/>
              </a:rPr>
              <a:t>) το οποίο αποτελείται από εγγραφές που δεν περιέχουν </a:t>
            </a:r>
            <a:r>
              <a:rPr lang="el-GR" sz="1200" i="1" kern="1200" baseline="0" dirty="0" err="1" smtClean="0">
                <a:solidFill>
                  <a:schemeClr val="tx1"/>
                </a:solidFill>
                <a:latin typeface="+mn-lt"/>
                <a:ea typeface="+mn-ea"/>
                <a:cs typeface="+mn-cs"/>
              </a:rPr>
              <a:t>πληρο</a:t>
            </a:r>
            <a:r>
              <a:rPr lang="el-GR" sz="1200" i="1" kern="1200" baseline="0" dirty="0" smtClean="0">
                <a:solidFill>
                  <a:schemeClr val="tx1"/>
                </a:solidFill>
                <a:latin typeface="+mn-lt"/>
                <a:ea typeface="+mn-ea"/>
                <a:cs typeface="+mn-cs"/>
              </a:rPr>
              <a:t>-</a:t>
            </a:r>
          </a:p>
          <a:p>
            <a:r>
              <a:rPr lang="el-GR" sz="1200" kern="1200" baseline="0" dirty="0" err="1" smtClean="0">
                <a:solidFill>
                  <a:schemeClr val="tx1"/>
                </a:solidFill>
                <a:latin typeface="+mn-lt"/>
                <a:ea typeface="+mn-ea"/>
                <a:cs typeface="+mn-cs"/>
              </a:rPr>
              <a:t>φορία</a:t>
            </a:r>
            <a:r>
              <a:rPr lang="el-GR" sz="1200" kern="1200" baseline="0" dirty="0" smtClean="0">
                <a:solidFill>
                  <a:schemeClr val="tx1"/>
                </a:solidFill>
                <a:latin typeface="+mn-lt"/>
                <a:ea typeface="+mn-ea"/>
                <a:cs typeface="+mn-cs"/>
              </a:rPr>
              <a:t> σχετική με την κλάση τους.</a:t>
            </a:r>
            <a:endParaRPr lang="el-GR" i="0"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Παρουσιάζεται</a:t>
            </a:r>
            <a:r>
              <a:rPr lang="el-GR" baseline="0" dirty="0" smtClean="0"/>
              <a:t> η ολοκληρωμένη διαδικασία ανάλυσης που ακολουθήθηκε στην παρούσα εργασία. Πρώτο βήμα ήταν η αποτελεσματική εξόρυξη </a:t>
            </a:r>
            <a:r>
              <a:rPr lang="en-US" baseline="0" dirty="0" smtClean="0"/>
              <a:t>Multi-</a:t>
            </a:r>
            <a:r>
              <a:rPr lang="en-US" baseline="0" dirty="0" err="1" smtClean="0"/>
              <a:t>omics</a:t>
            </a:r>
            <a:r>
              <a:rPr lang="en-US" baseline="0" dirty="0" smtClean="0"/>
              <a:t> </a:t>
            </a:r>
            <a:r>
              <a:rPr lang="el-GR" baseline="0" dirty="0" smtClean="0"/>
              <a:t>δεδομένων από την τράπεζα δεδομένων καρκίνου </a:t>
            </a:r>
            <a:r>
              <a:rPr lang="en-US" baseline="0" dirty="0" smtClean="0"/>
              <a:t>Genomic Data Commons, </a:t>
            </a:r>
            <a:r>
              <a:rPr lang="el-GR" baseline="0" dirty="0" smtClean="0"/>
              <a:t>στη συνέχεια κατασκευάστηκε ένας </a:t>
            </a:r>
            <a:r>
              <a:rPr lang="el-GR" baseline="0" dirty="0" err="1" smtClean="0"/>
              <a:t>εννιαίος</a:t>
            </a:r>
            <a:r>
              <a:rPr lang="el-GR" baseline="0" dirty="0" smtClean="0"/>
              <a:t> πίνακας που </a:t>
            </a:r>
            <a:r>
              <a:rPr lang="el-GR" baseline="0" dirty="0" err="1" smtClean="0"/>
              <a:t>περίεχει</a:t>
            </a:r>
            <a:r>
              <a:rPr lang="el-GR" baseline="0" dirty="0" smtClean="0"/>
              <a:t> το σύνολο των χαρακτηριστικών για κάθε ασθενή. Μετά την κατασκευή του πίνακα εφαρμόσαμε μεθόδους κανονικοποίησης και διόρθωσης των δεδομένων προκειμένου να καταστούν συγκρίσιμα και να αναδειχθούν σχετικές αναλογικές σχέσεις. Σε επόμενο βήμα, πραγματοποιήσαμε ανακατασκευή ενός γενικού ολοκληρωμένου δικτύου για το </a:t>
            </a:r>
            <a:r>
              <a:rPr lang="el-GR" baseline="0" dirty="0" err="1" smtClean="0"/>
              <a:t>ουροθηλιακό</a:t>
            </a:r>
            <a:r>
              <a:rPr lang="el-GR" baseline="0" dirty="0" smtClean="0"/>
              <a:t> </a:t>
            </a:r>
            <a:r>
              <a:rPr lang="el-GR" baseline="0" dirty="0" err="1" smtClean="0"/>
              <a:t>καρκίνιμα</a:t>
            </a:r>
            <a:r>
              <a:rPr lang="el-GR" baseline="0" dirty="0" smtClean="0"/>
              <a:t> της ουροδόχους κύστης λαμβάνοντας πληροφορία από το σύνολο των </a:t>
            </a:r>
            <a:r>
              <a:rPr lang="el-GR" baseline="0" dirty="0" err="1" smtClean="0"/>
              <a:t>ασθενώνς</a:t>
            </a:r>
            <a:r>
              <a:rPr lang="el-GR" baseline="0" dirty="0" smtClean="0"/>
              <a:t> και στη ανακατασκευάσαμε </a:t>
            </a:r>
            <a:r>
              <a:rPr lang="el-GR" baseline="0" dirty="0" err="1" smtClean="0"/>
              <a:t>εξατομικευμένεα</a:t>
            </a:r>
            <a:r>
              <a:rPr lang="el-GR" baseline="0" dirty="0" smtClean="0"/>
              <a:t> δίκτυα για κάθε δείγμα. Τέλος, πραγματοποιήσαμε διερευνητική ανάλυση για την περεταίρω κατανόηση της δομής των δεδομένων καθώς και πειράματα ταξινόμησης για την σύγκριση της απόδοσης κάθε αναπαράστασης χρησιμοποιώντας δύο διαφορετικούς αλγορίθμους στις δυο </a:t>
            </a:r>
            <a:r>
              <a:rPr lang="el-GR" baseline="0" dirty="0" err="1" smtClean="0"/>
              <a:t>διαφορετικες</a:t>
            </a:r>
            <a:r>
              <a:rPr lang="el-GR" baseline="0" dirty="0" smtClean="0"/>
              <a:t> αναπαραστάσεις για την εξαγωγή συμπερασμάτων</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7</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8</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l-GR" sz="1200" kern="1200" baseline="0" dirty="0" smtClean="0">
                <a:solidFill>
                  <a:schemeClr val="tx1"/>
                </a:solidFill>
                <a:latin typeface="+mn-lt"/>
                <a:ea typeface="+mn-ea"/>
                <a:cs typeface="+mn-cs"/>
              </a:rPr>
              <a:t>Μία από τις μεγαλύτερες και πληρέστερες βάσεις καρκινικών δεδομένων υπό την αιγίδα του Αμερικάνικου </a:t>
            </a:r>
            <a:r>
              <a:rPr lang="el-GR" sz="1200" kern="1200" baseline="0" dirty="0" err="1" smtClean="0">
                <a:solidFill>
                  <a:schemeClr val="tx1"/>
                </a:solidFill>
                <a:latin typeface="+mn-lt"/>
                <a:ea typeface="+mn-ea"/>
                <a:cs typeface="+mn-cs"/>
              </a:rPr>
              <a:t>Εθνικoύ</a:t>
            </a:r>
            <a:r>
              <a:rPr lang="el-GR" sz="1200" kern="1200" baseline="0" dirty="0" smtClean="0">
                <a:solidFill>
                  <a:schemeClr val="tx1"/>
                </a:solidFill>
                <a:latin typeface="+mn-lt"/>
                <a:ea typeface="+mn-ea"/>
                <a:cs typeface="+mn-cs"/>
              </a:rPr>
              <a:t> Ινστιτούτου </a:t>
            </a:r>
            <a:r>
              <a:rPr lang="en-US" sz="1200" kern="1200" baseline="0" dirty="0" err="1" smtClean="0">
                <a:solidFill>
                  <a:schemeClr val="tx1"/>
                </a:solidFill>
                <a:latin typeface="+mn-lt"/>
                <a:ea typeface="+mn-ea"/>
                <a:cs typeface="+mn-cs"/>
              </a:rPr>
              <a:t>Καρκίνου</a:t>
            </a:r>
            <a:r>
              <a:rPr lang="en-US" sz="1200" kern="1200" baseline="0" dirty="0" smtClean="0">
                <a:solidFill>
                  <a:schemeClr val="tx1"/>
                </a:solidFill>
                <a:latin typeface="+mn-lt"/>
                <a:ea typeface="+mn-ea"/>
                <a:cs typeface="+mn-cs"/>
              </a:rPr>
              <a:t> (U.S. National Cancer Institute (NCI))</a:t>
            </a:r>
            <a:r>
              <a:rPr lang="el-GR" sz="1200" kern="1200" baseline="0" dirty="0" smtClean="0">
                <a:solidFill>
                  <a:schemeClr val="tx1"/>
                </a:solidFill>
                <a:latin typeface="+mn-lt"/>
                <a:ea typeface="+mn-ea"/>
                <a:cs typeface="+mn-cs"/>
              </a:rPr>
              <a:t> είναι η </a:t>
            </a:r>
            <a:r>
              <a:rPr lang="fr-FR" sz="1200" kern="1200" baseline="0" dirty="0" err="1" smtClean="0">
                <a:solidFill>
                  <a:schemeClr val="tx1"/>
                </a:solidFill>
                <a:latin typeface="+mn-lt"/>
                <a:ea typeface="+mn-ea"/>
                <a:cs typeface="+mn-cs"/>
              </a:rPr>
              <a:t>Genomic</a:t>
            </a:r>
            <a:r>
              <a:rPr lang="fr-FR" sz="1200" kern="1200" baseline="0" dirty="0" smtClean="0">
                <a:solidFill>
                  <a:schemeClr val="tx1"/>
                </a:solidFill>
                <a:latin typeface="+mn-lt"/>
                <a:ea typeface="+mn-ea"/>
                <a:cs typeface="+mn-cs"/>
              </a:rPr>
              <a:t> Data Commons (GDC)</a:t>
            </a:r>
            <a:r>
              <a:rPr lang="el-GR" sz="1200" kern="1200" baseline="0" dirty="0" smtClean="0">
                <a:solidFill>
                  <a:schemeClr val="tx1"/>
                </a:solidFill>
                <a:latin typeface="+mn-lt"/>
                <a:ea typeface="+mn-ea"/>
                <a:cs typeface="+mn-cs"/>
              </a:rPr>
              <a:t>. Η τράπεζα δεδομένων GDC παρέχει ένα ολοκληρωμένο </a:t>
            </a:r>
            <a:r>
              <a:rPr lang="el-GR" sz="1200" kern="1200" baseline="0" dirty="0" err="1" smtClean="0">
                <a:solidFill>
                  <a:schemeClr val="tx1"/>
                </a:solidFill>
                <a:latin typeface="+mn-lt"/>
                <a:ea typeface="+mn-ea"/>
                <a:cs typeface="+mn-cs"/>
              </a:rPr>
              <a:t>καταθετηρίο</a:t>
            </a:r>
            <a:r>
              <a:rPr lang="el-GR" sz="1200" kern="1200" baseline="0" dirty="0" smtClean="0">
                <a:solidFill>
                  <a:schemeClr val="tx1"/>
                </a:solidFill>
                <a:latin typeface="+mn-lt"/>
                <a:ea typeface="+mn-ea"/>
                <a:cs typeface="+mn-cs"/>
              </a:rPr>
              <a:t> καρκινικών δεδομένων προς την επιστημονική κοινότητα με απώτερο στόχο την στήριξη της εξατομικευμένης και </a:t>
            </a:r>
            <a:r>
              <a:rPr lang="el-GR" sz="1200" kern="1200" baseline="0" dirty="0" err="1" smtClean="0">
                <a:solidFill>
                  <a:schemeClr val="tx1"/>
                </a:solidFill>
                <a:latin typeface="+mn-lt"/>
                <a:ea typeface="+mn-ea"/>
                <a:cs typeface="+mn-cs"/>
              </a:rPr>
              <a:t>στοχευμένης</a:t>
            </a:r>
            <a:r>
              <a:rPr lang="el-GR" sz="1200" kern="1200" baseline="0" dirty="0" smtClean="0">
                <a:solidFill>
                  <a:schemeClr val="tx1"/>
                </a:solidFill>
                <a:latin typeface="+mn-lt"/>
                <a:ea typeface="+mn-ea"/>
                <a:cs typeface="+mn-cs"/>
              </a:rPr>
              <a:t> ιατρικής.</a:t>
            </a:r>
            <a:endParaRPr lang="el-GR" dirty="0" smtClean="0"/>
          </a:p>
          <a:p>
            <a:pPr marL="228600" indent="-228600">
              <a:buFont typeface="Arial" pitchFamily="34" charset="0"/>
              <a:buChar char="•"/>
            </a:pPr>
            <a:endParaRPr lang="el-GR" sz="1200" kern="1200" baseline="0" dirty="0" smtClean="0">
              <a:solidFill>
                <a:schemeClr val="tx1"/>
              </a:solidFill>
              <a:latin typeface="+mn-lt"/>
              <a:ea typeface="+mn-ea"/>
              <a:cs typeface="+mn-cs"/>
            </a:endParaRPr>
          </a:p>
          <a:p>
            <a:pPr marL="228600" indent="-228600">
              <a:buFont typeface="Arial" pitchFamily="34" charset="0"/>
              <a:buChar char="•"/>
            </a:pPr>
            <a:r>
              <a:rPr lang="el-GR" sz="1200" kern="1200" baseline="0" dirty="0" smtClean="0">
                <a:solidFill>
                  <a:schemeClr val="tx1"/>
                </a:solidFill>
                <a:latin typeface="+mn-lt"/>
                <a:ea typeface="+mn-ea"/>
                <a:cs typeface="+mn-cs"/>
              </a:rPr>
              <a:t>η GDC δεν αποθηκεύει απλά δεδομένα υψηλής απόδοσης (-</a:t>
            </a:r>
            <a:r>
              <a:rPr lang="el-GR" sz="1200" kern="1200" baseline="0" dirty="0" err="1" smtClean="0">
                <a:solidFill>
                  <a:schemeClr val="tx1"/>
                </a:solidFill>
                <a:latin typeface="+mn-lt"/>
                <a:ea typeface="+mn-ea"/>
                <a:cs typeface="+mn-cs"/>
              </a:rPr>
              <a:t>omic</a:t>
            </a:r>
            <a:r>
              <a:rPr lang="el-GR" sz="1200" kern="1200" baseline="0" dirty="0" smtClean="0">
                <a:solidFill>
                  <a:schemeClr val="tx1"/>
                </a:solidFill>
                <a:latin typeface="+mn-lt"/>
                <a:ea typeface="+mn-ea"/>
                <a:cs typeface="+mn-cs"/>
              </a:rPr>
              <a:t>), κλινικά δεδομένα και βιοψίες βιολογικών δειγμάτων από ερευνητικά προγράμματα καρκίνου, αλλά έχει αναπτύξει </a:t>
            </a:r>
            <a:r>
              <a:rPr lang="el-GR" sz="1200" kern="1200" baseline="0" dirty="0" err="1" smtClean="0">
                <a:solidFill>
                  <a:schemeClr val="tx1"/>
                </a:solidFill>
                <a:latin typeface="+mn-lt"/>
                <a:ea typeface="+mn-ea"/>
                <a:cs typeface="+mn-cs"/>
              </a:rPr>
              <a:t>βιοπληροφορικές</a:t>
            </a:r>
            <a:r>
              <a:rPr lang="el-GR" sz="1200" kern="1200" baseline="0" dirty="0" smtClean="0">
                <a:solidFill>
                  <a:schemeClr val="tx1"/>
                </a:solidFill>
                <a:latin typeface="+mn-lt"/>
                <a:ea typeface="+mn-ea"/>
                <a:cs typeface="+mn-cs"/>
              </a:rPr>
              <a:t> μεθόδους ανάλυσης, επεξεργασίας, κανονικοποίησης, φιλτραρίσματος και σχολιασμού οι οποίες εφαρμόζονται σε όλα τα </a:t>
            </a:r>
            <a:r>
              <a:rPr lang="el-GR" sz="1200" kern="1200" baseline="0" dirty="0" err="1" smtClean="0">
                <a:solidFill>
                  <a:schemeClr val="tx1"/>
                </a:solidFill>
                <a:latin typeface="+mn-lt"/>
                <a:ea typeface="+mn-ea"/>
                <a:cs typeface="+mn-cs"/>
              </a:rPr>
              <a:t>ομικά</a:t>
            </a:r>
            <a:r>
              <a:rPr lang="el-GR" sz="1200" kern="1200" baseline="0" dirty="0" smtClean="0">
                <a:solidFill>
                  <a:schemeClr val="tx1"/>
                </a:solidFill>
                <a:latin typeface="+mn-lt"/>
                <a:ea typeface="+mn-ea"/>
                <a:cs typeface="+mn-cs"/>
              </a:rPr>
              <a:t> δεδομένα προκειμένου να </a:t>
            </a:r>
            <a:r>
              <a:rPr lang="el-GR" sz="1200" kern="1200" baseline="0" dirty="0" err="1" smtClean="0">
                <a:solidFill>
                  <a:schemeClr val="tx1"/>
                </a:solidFill>
                <a:latin typeface="+mn-lt"/>
                <a:ea typeface="+mn-ea"/>
                <a:cs typeface="+mn-cs"/>
              </a:rPr>
              <a:t>καταστώνται</a:t>
            </a:r>
            <a:r>
              <a:rPr lang="el-GR" sz="1200" kern="1200" baseline="0" dirty="0" smtClean="0">
                <a:solidFill>
                  <a:schemeClr val="tx1"/>
                </a:solidFill>
                <a:latin typeface="+mn-lt"/>
                <a:ea typeface="+mn-ea"/>
                <a:cs typeface="+mn-cs"/>
              </a:rPr>
              <a:t> άμεσα συγκρίσιμα.</a:t>
            </a:r>
          </a:p>
          <a:p>
            <a:pPr marL="228600" indent="-228600">
              <a:buFont typeface="Arial" pitchFamily="34" charset="0"/>
              <a:buChar char="•"/>
            </a:pPr>
            <a:r>
              <a:rPr lang="el-GR" sz="1200" kern="1200" baseline="0" dirty="0" smtClean="0">
                <a:solidFill>
                  <a:schemeClr val="tx1"/>
                </a:solidFill>
                <a:latin typeface="+mn-lt"/>
                <a:ea typeface="+mn-ea"/>
                <a:cs typeface="+mn-cs"/>
              </a:rPr>
              <a:t>Σύμφωνα με την τελευταία ενημέρωση της πύλης δεδομένων που πραγματοποιήθηκε στις 13 Ιουνίου το 2018, </a:t>
            </a:r>
            <a:r>
              <a:rPr lang="fr-FR" sz="1200" kern="1200" baseline="0" dirty="0" smtClean="0">
                <a:solidFill>
                  <a:schemeClr val="tx1"/>
                </a:solidFill>
                <a:latin typeface="+mn-lt"/>
                <a:ea typeface="+mn-ea"/>
                <a:cs typeface="+mn-cs"/>
              </a:rPr>
              <a:t>GDC </a:t>
            </a:r>
            <a:r>
              <a:rPr lang="el-GR" sz="1200" kern="1200" baseline="0" dirty="0" smtClean="0">
                <a:solidFill>
                  <a:schemeClr val="tx1"/>
                </a:solidFill>
                <a:latin typeface="+mn-lt"/>
                <a:ea typeface="+mn-ea"/>
                <a:cs typeface="+mn-cs"/>
              </a:rPr>
              <a:t>φιλοξενεί συνολικά δεδομένα που αφορούν 40 διαφορετικά προγράμματα, 61 πρωτογενείς ιστούς, 32.555 ασθενείς, 356.382 αρχεία, σχολιασμό 22.147 γονιδίων και 3.142.246 μεταλλαγών. </a:t>
            </a:r>
            <a:endParaRPr lang="el-GR" dirty="0"/>
          </a:p>
        </p:txBody>
      </p:sp>
      <p:sp>
        <p:nvSpPr>
          <p:cNvPr id="4" name="3 - Θέση αριθμού διαφάνειας"/>
          <p:cNvSpPr>
            <a:spLocks noGrp="1"/>
          </p:cNvSpPr>
          <p:nvPr>
            <p:ph type="sldNum" sz="quarter" idx="10"/>
          </p:nvPr>
        </p:nvSpPr>
        <p:spPr/>
        <p:txBody>
          <a:bodyPr/>
          <a:lstStyle/>
          <a:p>
            <a:fld id="{86D807CE-1A86-4BF9-A8F0-361F186EFEA3}" type="slidenum">
              <a:rPr lang="el-GR" smtClean="0"/>
              <a:pPr/>
              <a:t>9</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4E3DD59-ACB6-4498-A3F0-ACC0BECE2C8E}" type="datetimeFigureOut">
              <a:rPr lang="el-GR" smtClean="0"/>
              <a:pPr/>
              <a:t>24/9/2018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8557323-3C87-4E7E-BEF6-0493CAAFBDDB}"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DD59-ACB6-4498-A3F0-ACC0BECE2C8E}" type="datetimeFigureOut">
              <a:rPr lang="el-GR" smtClean="0"/>
              <a:pPr/>
              <a:t>24/9/2018</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57323-3C87-4E7E-BEF6-0493CAAFBDDB}"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bioconductor.org/packages/release/bioc/html/GenomicRanges.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10 - Ομάδα"/>
          <p:cNvGrpSpPr/>
          <p:nvPr/>
        </p:nvGrpSpPr>
        <p:grpSpPr>
          <a:xfrm>
            <a:off x="0" y="4077072"/>
            <a:ext cx="5868144" cy="2780928"/>
            <a:chOff x="0" y="3272426"/>
            <a:chExt cx="7361548" cy="3585574"/>
          </a:xfrm>
        </p:grpSpPr>
        <p:grpSp>
          <p:nvGrpSpPr>
            <p:cNvPr id="7" name="6 - Ομάδα"/>
            <p:cNvGrpSpPr/>
            <p:nvPr/>
          </p:nvGrpSpPr>
          <p:grpSpPr>
            <a:xfrm>
              <a:off x="0" y="3272426"/>
              <a:ext cx="7361548" cy="3585574"/>
              <a:chOff x="306796" y="-1872208"/>
              <a:chExt cx="7361548" cy="3585574"/>
            </a:xfrm>
          </p:grpSpPr>
          <p:sp>
            <p:nvSpPr>
              <p:cNvPr id="9" name="8 - Ορθογώνιο"/>
              <p:cNvSpPr/>
              <p:nvPr/>
            </p:nvSpPr>
            <p:spPr>
              <a:xfrm>
                <a:off x="6300192" y="-144016"/>
                <a:ext cx="1368152" cy="98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8" name="Picture 2" descr="Î£ÏÎµÏÎ¹ÎºÎ® ÎµÎ¹ÎºÏÎ½Î±"/>
              <p:cNvPicPr>
                <a:picLocks noChangeAspect="1" noChangeArrowheads="1"/>
              </p:cNvPicPr>
              <p:nvPr/>
            </p:nvPicPr>
            <p:blipFill>
              <a:blip r:embed="rId3" cstate="print"/>
              <a:srcRect l="22852" b="9228"/>
              <a:stretch>
                <a:fillRect/>
              </a:stretch>
            </p:blipFill>
            <p:spPr bwMode="auto">
              <a:xfrm rot="10800000">
                <a:off x="306796" y="-1872208"/>
                <a:ext cx="4211960" cy="3585574"/>
              </a:xfrm>
              <a:prstGeom prst="rect">
                <a:avLst/>
              </a:prstGeom>
              <a:noFill/>
            </p:spPr>
          </p:pic>
        </p:grpSp>
        <p:sp>
          <p:nvSpPr>
            <p:cNvPr id="10" name="9 - Ορθογώνιο"/>
            <p:cNvSpPr/>
            <p:nvPr/>
          </p:nvSpPr>
          <p:spPr>
            <a:xfrm>
              <a:off x="3131840" y="3501008"/>
              <a:ext cx="1224136" cy="98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6" name="5 - Ομάδα"/>
          <p:cNvGrpSpPr/>
          <p:nvPr/>
        </p:nvGrpSpPr>
        <p:grpSpPr>
          <a:xfrm>
            <a:off x="5508104" y="0"/>
            <a:ext cx="3635896" cy="2708920"/>
            <a:chOff x="6228184" y="0"/>
            <a:chExt cx="2915816" cy="2471192"/>
          </a:xfrm>
        </p:grpSpPr>
        <p:pic>
          <p:nvPicPr>
            <p:cNvPr id="1026" name="Picture 2" descr="Î£ÏÎµÏÎ¹ÎºÎ® ÎµÎ¹ÎºÏÎ½Î±"/>
            <p:cNvPicPr>
              <a:picLocks noChangeAspect="1" noChangeArrowheads="1"/>
            </p:cNvPicPr>
            <p:nvPr/>
          </p:nvPicPr>
          <p:blipFill>
            <a:blip r:embed="rId3" cstate="print"/>
            <a:srcRect l="22852" b="9228"/>
            <a:stretch>
              <a:fillRect/>
            </a:stretch>
          </p:blipFill>
          <p:spPr bwMode="auto">
            <a:xfrm>
              <a:off x="6300192" y="0"/>
              <a:ext cx="2843808" cy="2420888"/>
            </a:xfrm>
            <a:prstGeom prst="rect">
              <a:avLst/>
            </a:prstGeom>
            <a:noFill/>
          </p:spPr>
        </p:pic>
        <p:sp>
          <p:nvSpPr>
            <p:cNvPr id="5" name="4 - Ορθογώνιο"/>
            <p:cNvSpPr/>
            <p:nvPr/>
          </p:nvSpPr>
          <p:spPr>
            <a:xfrm>
              <a:off x="6228184" y="1556792"/>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 name="1 - Τίτλος"/>
          <p:cNvSpPr>
            <a:spLocks noGrp="1"/>
          </p:cNvSpPr>
          <p:nvPr>
            <p:ph type="ctrTitle"/>
          </p:nvPr>
        </p:nvSpPr>
        <p:spPr>
          <a:xfrm>
            <a:off x="683568" y="2132856"/>
            <a:ext cx="7772400" cy="1470025"/>
          </a:xfrm>
        </p:spPr>
        <p:txBody>
          <a:bodyPr>
            <a:noAutofit/>
          </a:bodyPr>
          <a:lstStyle/>
          <a:p>
            <a:r>
              <a:rPr lang="el-GR" sz="2400" dirty="0" smtClean="0"/>
              <a:t>«Αξιοποίηση </a:t>
            </a:r>
            <a:r>
              <a:rPr lang="el-GR" sz="2400" dirty="0" err="1"/>
              <a:t>ομικών</a:t>
            </a:r>
            <a:r>
              <a:rPr lang="el-GR" sz="2400" dirty="0"/>
              <a:t> δεδομένων με σκοπό την μελέτη και την ερμηνεία διαφορετικών αναπαραστάσεων </a:t>
            </a:r>
            <a:r>
              <a:rPr lang="el-GR" sz="2400" dirty="0" smtClean="0"/>
              <a:t>Διασυνδεδεμένων</a:t>
            </a:r>
            <a:r>
              <a:rPr lang="el-GR" sz="2400" b="1" dirty="0" smtClean="0"/>
              <a:t> </a:t>
            </a:r>
            <a:r>
              <a:rPr lang="el-GR" sz="2400" dirty="0"/>
              <a:t>Δ</a:t>
            </a:r>
            <a:r>
              <a:rPr lang="el-GR" sz="2400" dirty="0" smtClean="0"/>
              <a:t>ικτύων </a:t>
            </a:r>
            <a:r>
              <a:rPr lang="el-GR" sz="2400" dirty="0"/>
              <a:t>(</a:t>
            </a:r>
            <a:r>
              <a:rPr lang="el-GR" sz="2400" dirty="0" err="1"/>
              <a:t>Integrated</a:t>
            </a:r>
            <a:r>
              <a:rPr lang="el-GR" sz="2400" dirty="0"/>
              <a:t> </a:t>
            </a:r>
            <a:r>
              <a:rPr lang="el-GR" sz="2400" dirty="0" err="1"/>
              <a:t>Networks</a:t>
            </a:r>
            <a:r>
              <a:rPr lang="el-GR" sz="2400" dirty="0" smtClean="0"/>
              <a:t>)»</a:t>
            </a:r>
            <a:endParaRPr lang="el-GR" sz="2400" dirty="0"/>
          </a:p>
        </p:txBody>
      </p:sp>
      <p:sp>
        <p:nvSpPr>
          <p:cNvPr id="3" name="2 - Υπότιτλος"/>
          <p:cNvSpPr>
            <a:spLocks noGrp="1"/>
          </p:cNvSpPr>
          <p:nvPr>
            <p:ph type="subTitle" idx="1"/>
          </p:nvPr>
        </p:nvSpPr>
        <p:spPr>
          <a:xfrm>
            <a:off x="1403648" y="4005064"/>
            <a:ext cx="6400800" cy="2304256"/>
          </a:xfrm>
        </p:spPr>
        <p:txBody>
          <a:bodyPr>
            <a:normAutofit lnSpcReduction="10000"/>
          </a:bodyPr>
          <a:lstStyle/>
          <a:p>
            <a:r>
              <a:rPr lang="el-GR" sz="2400" dirty="0" smtClean="0">
                <a:solidFill>
                  <a:schemeClr val="tx1">
                    <a:lumMod val="85000"/>
                    <a:lumOff val="15000"/>
                  </a:schemeClr>
                </a:solidFill>
              </a:rPr>
              <a:t>Π</a:t>
            </a:r>
            <a:r>
              <a:rPr lang="el-GR" sz="2000" dirty="0" smtClean="0">
                <a:solidFill>
                  <a:schemeClr val="tx1">
                    <a:lumMod val="85000"/>
                    <a:lumOff val="15000"/>
                  </a:schemeClr>
                </a:solidFill>
              </a:rPr>
              <a:t>ΤΥΧΙΑΚΗ</a:t>
            </a:r>
            <a:r>
              <a:rPr lang="el-GR" sz="2400" dirty="0" smtClean="0">
                <a:solidFill>
                  <a:schemeClr val="tx1">
                    <a:lumMod val="85000"/>
                    <a:lumOff val="15000"/>
                  </a:schemeClr>
                </a:solidFill>
              </a:rPr>
              <a:t> Ε</a:t>
            </a:r>
            <a:r>
              <a:rPr lang="el-GR" sz="2000" dirty="0" smtClean="0">
                <a:solidFill>
                  <a:schemeClr val="tx1">
                    <a:lumMod val="85000"/>
                    <a:lumOff val="15000"/>
                  </a:schemeClr>
                </a:solidFill>
              </a:rPr>
              <a:t>ΡΓΑΣΙΑ</a:t>
            </a:r>
            <a:endParaRPr lang="el-GR" sz="2400" dirty="0" smtClean="0">
              <a:solidFill>
                <a:schemeClr val="tx1">
                  <a:lumMod val="85000"/>
                  <a:lumOff val="15000"/>
                </a:schemeClr>
              </a:solidFill>
            </a:endParaRPr>
          </a:p>
          <a:p>
            <a:endParaRPr lang="en-US" sz="1600" dirty="0" smtClean="0">
              <a:solidFill>
                <a:schemeClr val="tx1">
                  <a:lumMod val="85000"/>
                  <a:lumOff val="15000"/>
                </a:schemeClr>
              </a:solidFill>
            </a:endParaRPr>
          </a:p>
          <a:p>
            <a:endParaRPr lang="en-US" sz="1600" dirty="0" smtClean="0">
              <a:solidFill>
                <a:schemeClr val="tx1">
                  <a:lumMod val="85000"/>
                  <a:lumOff val="15000"/>
                </a:schemeClr>
              </a:solidFill>
            </a:endParaRPr>
          </a:p>
          <a:p>
            <a:r>
              <a:rPr lang="el-GR" sz="2000" dirty="0" smtClean="0">
                <a:solidFill>
                  <a:schemeClr val="tx1">
                    <a:lumMod val="85000"/>
                    <a:lumOff val="15000"/>
                  </a:schemeClr>
                </a:solidFill>
              </a:rPr>
              <a:t>ΧΡΙΣΤΙΝΑ ΒΑΣΙΛΟΠΟΥΛΟΥ</a:t>
            </a:r>
          </a:p>
          <a:p>
            <a:endParaRPr lang="el-GR" sz="1600" dirty="0" smtClean="0">
              <a:solidFill>
                <a:schemeClr val="tx1">
                  <a:lumMod val="85000"/>
                  <a:lumOff val="15000"/>
                </a:schemeClr>
              </a:solidFill>
            </a:endParaRPr>
          </a:p>
          <a:p>
            <a:endParaRPr lang="el-GR" sz="2400" dirty="0" smtClean="0">
              <a:solidFill>
                <a:schemeClr val="tx1">
                  <a:lumMod val="85000"/>
                  <a:lumOff val="15000"/>
                </a:schemeClr>
              </a:solidFill>
            </a:endParaRPr>
          </a:p>
          <a:p>
            <a:r>
              <a:rPr lang="el-GR" sz="1800" dirty="0" smtClean="0">
                <a:solidFill>
                  <a:schemeClr val="tx1">
                    <a:lumMod val="85000"/>
                    <a:lumOff val="15000"/>
                  </a:schemeClr>
                </a:solidFill>
              </a:rPr>
              <a:t>Πτυχιούχος Βιολογίας, Πανεπιστημίου Πατρών</a:t>
            </a:r>
          </a:p>
        </p:txBody>
      </p:sp>
      <p:grpSp>
        <p:nvGrpSpPr>
          <p:cNvPr id="14" name="13 - Ομάδα"/>
          <p:cNvGrpSpPr/>
          <p:nvPr/>
        </p:nvGrpSpPr>
        <p:grpSpPr>
          <a:xfrm>
            <a:off x="611560" y="260648"/>
            <a:ext cx="7825344" cy="1313281"/>
            <a:chOff x="755576" y="260648"/>
            <a:chExt cx="7825344" cy="1313281"/>
          </a:xfrm>
        </p:grpSpPr>
        <p:pic>
          <p:nvPicPr>
            <p:cNvPr id="4" name="Picture 2"/>
            <p:cNvPicPr>
              <a:picLocks noChangeAspect="1" noChangeArrowheads="1"/>
            </p:cNvPicPr>
            <p:nvPr/>
          </p:nvPicPr>
          <p:blipFill>
            <a:blip r:embed="rId4" cstate="print"/>
            <a:srcRect/>
            <a:stretch>
              <a:fillRect/>
            </a:stretch>
          </p:blipFill>
          <p:spPr bwMode="auto">
            <a:xfrm>
              <a:off x="755576" y="260648"/>
              <a:ext cx="793249" cy="1222251"/>
            </a:xfrm>
            <a:prstGeom prst="rect">
              <a:avLst/>
            </a:prstGeom>
            <a:noFill/>
            <a:ln w="9525">
              <a:noFill/>
              <a:miter lim="800000"/>
              <a:headEnd/>
              <a:tailEnd/>
            </a:ln>
          </p:spPr>
        </p:pic>
        <p:sp>
          <p:nvSpPr>
            <p:cNvPr id="13" name="12 - TextBox"/>
            <p:cNvSpPr txBox="1"/>
            <p:nvPr/>
          </p:nvSpPr>
          <p:spPr>
            <a:xfrm>
              <a:off x="1596144" y="373600"/>
              <a:ext cx="6984776" cy="1200329"/>
            </a:xfrm>
            <a:prstGeom prst="rect">
              <a:avLst/>
            </a:prstGeom>
            <a:noFill/>
          </p:spPr>
          <p:txBody>
            <a:bodyPr wrap="square" rtlCol="0">
              <a:spAutoFit/>
            </a:bodyPr>
            <a:lstStyle/>
            <a:p>
              <a:r>
                <a:rPr lang="el-GR" sz="1200" dirty="0" smtClean="0">
                  <a:latin typeface="+mj-lt"/>
                  <a:ea typeface="+mj-ea"/>
                  <a:cs typeface="+mj-cs"/>
                </a:rPr>
                <a:t>ΕΘΝΙΚΟ &amp; ΚΑΠΟΔΙΣΤΡΙΑΚΟ</a:t>
              </a:r>
            </a:p>
            <a:p>
              <a:r>
                <a:rPr lang="el-GR" sz="1200" dirty="0" smtClean="0">
                  <a:latin typeface="+mj-lt"/>
                  <a:ea typeface="+mj-ea"/>
                  <a:cs typeface="+mj-cs"/>
                </a:rPr>
                <a:t>ΠΑΝΕΠΙΣΤΗΜΙΟ ΑΘΗΝΩΝ</a:t>
              </a:r>
            </a:p>
            <a:p>
              <a:r>
                <a:rPr lang="el-GR" sz="1200" dirty="0" smtClean="0">
                  <a:latin typeface="+mj-lt"/>
                  <a:ea typeface="+mj-ea"/>
                  <a:cs typeface="+mj-cs"/>
                </a:rPr>
                <a:t>ΣΧΟΛΗ ΘΕΤΙΚΩΝ ΕΠΙΣΤΗΜΩΝ</a:t>
              </a:r>
            </a:p>
            <a:p>
              <a:r>
                <a:rPr lang="el-GR" sz="1200" dirty="0" smtClean="0">
                  <a:latin typeface="+mj-lt"/>
                  <a:ea typeface="+mj-ea"/>
                  <a:cs typeface="+mj-cs"/>
                </a:rPr>
                <a:t>ΤΜΗΜΑ ΒΙΟΛΟΓΙΑΣ</a:t>
              </a:r>
            </a:p>
            <a:p>
              <a:r>
                <a:rPr lang="el-GR" sz="1200" dirty="0" smtClean="0">
                  <a:latin typeface="+mj-lt"/>
                  <a:ea typeface="+mj-ea"/>
                  <a:cs typeface="+mj-cs"/>
                </a:rPr>
                <a:t>ΠΡΟΓΡΑΜΜΑ ΜΕΤΑΠΤΥΧΙΑΚΩΝ ΣΠΟΥΔΩΝ «ΒΙΟΠΛΗΡΟΦΟΡΙΚΗ»</a:t>
              </a:r>
            </a:p>
            <a:p>
              <a:endParaRPr lang="el-GR" sz="1200" dirty="0">
                <a:latin typeface="+mj-lt"/>
                <a:ea typeface="+mj-ea"/>
                <a:cs typeface="+mj-cs"/>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a:t>
                  </a:r>
                  <a:r>
                    <a:rPr lang="el-GR" sz="2000" dirty="0" err="1" smtClean="0">
                      <a:solidFill>
                        <a:srgbClr val="C00000"/>
                      </a:solidFill>
                    </a:rPr>
                    <a:t>ομικών</a:t>
                  </a:r>
                  <a:r>
                    <a:rPr lang="el-GR" sz="2000" dirty="0" smtClean="0">
                      <a:solidFill>
                        <a:srgbClr val="C00000"/>
                      </a:solidFill>
                    </a:rPr>
                    <a:t> και κλινικών δεδομένων</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410186" y="160100"/>
              <a:ext cx="2016224" cy="699781"/>
            </a:xfrm>
            <a:prstGeom prst="rect">
              <a:avLst/>
            </a:prstGeom>
            <a:noFill/>
          </p:spPr>
          <p:txBody>
            <a:bodyPr wrap="square" rtlCol="0">
              <a:spAutoFit/>
            </a:bodyPr>
            <a:lstStyle/>
            <a:p>
              <a:r>
                <a:rPr lang="el-GR" sz="1600" i="1" dirty="0" smtClean="0">
                  <a:solidFill>
                    <a:srgbClr val="C00000"/>
                  </a:solidFill>
                </a:rPr>
                <a:t>Εξόρυξη δεδομένων</a:t>
              </a:r>
            </a:p>
            <a:p>
              <a:r>
                <a:rPr lang="el-GR" sz="1600" dirty="0" smtClean="0">
                  <a:solidFill>
                    <a:schemeClr val="accent2">
                      <a:lumMod val="40000"/>
                      <a:lumOff val="60000"/>
                    </a:schemeClr>
                  </a:solidFill>
                </a:rPr>
                <a:t>Σκοπός μελέτης</a:t>
              </a:r>
            </a:p>
            <a:p>
              <a:endParaRPr lang="el-GR" sz="1600" dirty="0"/>
            </a:p>
          </p:txBody>
        </p:sp>
      </p:grpSp>
      <p:sp>
        <p:nvSpPr>
          <p:cNvPr id="13" name="12 - Ορθογώνιο"/>
          <p:cNvSpPr/>
          <p:nvPr/>
        </p:nvSpPr>
        <p:spPr>
          <a:xfrm>
            <a:off x="179512" y="1498736"/>
            <a:ext cx="8843032" cy="1296144"/>
          </a:xfrm>
          <a:prstGeom prst="rect">
            <a:avLst/>
          </a:prstGeom>
          <a:no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17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9" name="18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sp>
        <p:nvSpPr>
          <p:cNvPr id="20" name="19 - Ορθογώνιο"/>
          <p:cNvSpPr/>
          <p:nvPr/>
        </p:nvSpPr>
        <p:spPr>
          <a:xfrm>
            <a:off x="179512" y="2924382"/>
            <a:ext cx="8828518" cy="1368152"/>
          </a:xfrm>
          <a:prstGeom prst="rect">
            <a:avLst/>
          </a:prstGeom>
          <a:no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20 - Ορθογώνιο"/>
          <p:cNvSpPr/>
          <p:nvPr/>
        </p:nvSpPr>
        <p:spPr>
          <a:xfrm>
            <a:off x="4932040" y="4422598"/>
            <a:ext cx="4105018" cy="188672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21 - Ορθογώνιο"/>
          <p:cNvSpPr/>
          <p:nvPr/>
        </p:nvSpPr>
        <p:spPr>
          <a:xfrm>
            <a:off x="194026" y="4422036"/>
            <a:ext cx="4593998" cy="1916832"/>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22 - TextBox"/>
          <p:cNvSpPr txBox="1"/>
          <p:nvPr/>
        </p:nvSpPr>
        <p:spPr>
          <a:xfrm>
            <a:off x="163874" y="1512688"/>
            <a:ext cx="3816424" cy="369332"/>
          </a:xfrm>
          <a:prstGeom prst="rect">
            <a:avLst/>
          </a:prstGeom>
          <a:noFill/>
        </p:spPr>
        <p:txBody>
          <a:bodyPr wrap="square" rtlCol="0">
            <a:spAutoFit/>
          </a:bodyPr>
          <a:lstStyle/>
          <a:p>
            <a:r>
              <a:rPr lang="el-GR" dirty="0" smtClean="0"/>
              <a:t>Δεδομένα </a:t>
            </a:r>
            <a:r>
              <a:rPr lang="el-GR" dirty="0" smtClean="0">
                <a:effectLst>
                  <a:outerShdw blurRad="38100" dist="38100" dir="2700000" algn="tl">
                    <a:srgbClr val="000000">
                      <a:alpha val="43137"/>
                    </a:srgbClr>
                  </a:outerShdw>
                </a:effectLst>
              </a:rPr>
              <a:t>γονιδιακής έκφρασης</a:t>
            </a:r>
            <a:endParaRPr lang="el-GR" dirty="0">
              <a:effectLst>
                <a:outerShdw blurRad="38100" dist="38100" dir="2700000" algn="tl">
                  <a:srgbClr val="000000">
                    <a:alpha val="43137"/>
                  </a:srgbClr>
                </a:outerShdw>
              </a:effectLst>
            </a:endParaRPr>
          </a:p>
        </p:txBody>
      </p:sp>
      <p:sp>
        <p:nvSpPr>
          <p:cNvPr id="16" name="15 - TextBox"/>
          <p:cNvSpPr txBox="1"/>
          <p:nvPr/>
        </p:nvSpPr>
        <p:spPr>
          <a:xfrm>
            <a:off x="179512" y="4437112"/>
            <a:ext cx="3816424" cy="369332"/>
          </a:xfrm>
          <a:prstGeom prst="rect">
            <a:avLst/>
          </a:prstGeom>
          <a:noFill/>
        </p:spPr>
        <p:txBody>
          <a:bodyPr wrap="square" rtlCol="0">
            <a:spAutoFit/>
          </a:bodyPr>
          <a:lstStyle/>
          <a:p>
            <a:r>
              <a:rPr lang="el-GR" dirty="0" smtClean="0"/>
              <a:t>Δεδομένα </a:t>
            </a:r>
            <a:r>
              <a:rPr lang="el-GR" dirty="0" smtClean="0">
                <a:effectLst>
                  <a:outerShdw blurRad="38100" dist="38100" dir="2700000" algn="tl">
                    <a:srgbClr val="000000">
                      <a:alpha val="43137"/>
                    </a:srgbClr>
                  </a:outerShdw>
                </a:effectLst>
              </a:rPr>
              <a:t>έκφρασης </a:t>
            </a:r>
            <a:r>
              <a:rPr lang="en-US" dirty="0" err="1" smtClean="0">
                <a:effectLst>
                  <a:outerShdw blurRad="38100" dist="38100" dir="2700000" algn="tl">
                    <a:srgbClr val="000000">
                      <a:alpha val="43137"/>
                    </a:srgbClr>
                  </a:outerShdw>
                </a:effectLst>
              </a:rPr>
              <a:t>microRNA</a:t>
            </a:r>
            <a:endParaRPr lang="en-US" dirty="0" smtClean="0">
              <a:effectLst>
                <a:outerShdw blurRad="38100" dist="38100" dir="2700000" algn="tl">
                  <a:srgbClr val="000000">
                    <a:alpha val="43137"/>
                  </a:srgbClr>
                </a:outerShdw>
              </a:effectLst>
            </a:endParaRPr>
          </a:p>
        </p:txBody>
      </p:sp>
      <p:sp>
        <p:nvSpPr>
          <p:cNvPr id="17" name="16 - TextBox"/>
          <p:cNvSpPr txBox="1"/>
          <p:nvPr/>
        </p:nvSpPr>
        <p:spPr>
          <a:xfrm>
            <a:off x="179512" y="2924944"/>
            <a:ext cx="5976664" cy="369332"/>
          </a:xfrm>
          <a:prstGeom prst="rect">
            <a:avLst/>
          </a:prstGeom>
          <a:noFill/>
        </p:spPr>
        <p:txBody>
          <a:bodyPr wrap="square" rtlCol="0">
            <a:spAutoFit/>
          </a:bodyPr>
          <a:lstStyle/>
          <a:p>
            <a:r>
              <a:rPr lang="el-GR" dirty="0" smtClean="0"/>
              <a:t>Δεδομένα </a:t>
            </a:r>
            <a:r>
              <a:rPr lang="el-GR" dirty="0" smtClean="0">
                <a:effectLst>
                  <a:outerShdw blurRad="38100" dist="38100" dir="2700000" algn="tl">
                    <a:srgbClr val="000000">
                      <a:alpha val="43137"/>
                    </a:srgbClr>
                  </a:outerShdw>
                </a:effectLst>
              </a:rPr>
              <a:t>εκτίμησης επιπέδων μεθυλίωσης του </a:t>
            </a:r>
            <a:r>
              <a:rPr lang="en-US" dirty="0" smtClean="0">
                <a:effectLst>
                  <a:outerShdw blurRad="38100" dist="38100" dir="2700000" algn="tl">
                    <a:srgbClr val="000000">
                      <a:alpha val="43137"/>
                    </a:srgbClr>
                  </a:outerShdw>
                </a:effectLst>
              </a:rPr>
              <a:t>DNA</a:t>
            </a:r>
            <a:endParaRPr lang="el-GR" dirty="0">
              <a:effectLst>
                <a:outerShdw blurRad="38100" dist="38100" dir="2700000" algn="tl">
                  <a:srgbClr val="000000">
                    <a:alpha val="43137"/>
                  </a:srgbClr>
                </a:outerShdw>
              </a:effectLst>
            </a:endParaRPr>
          </a:p>
        </p:txBody>
      </p:sp>
      <p:sp>
        <p:nvSpPr>
          <p:cNvPr id="24" name="23 - TextBox"/>
          <p:cNvSpPr txBox="1"/>
          <p:nvPr/>
        </p:nvSpPr>
        <p:spPr>
          <a:xfrm>
            <a:off x="4930354" y="4451626"/>
            <a:ext cx="3816424" cy="369332"/>
          </a:xfrm>
          <a:prstGeom prst="rect">
            <a:avLst/>
          </a:prstGeom>
          <a:noFill/>
        </p:spPr>
        <p:txBody>
          <a:bodyPr wrap="square" rtlCol="0">
            <a:spAutoFit/>
          </a:bodyPr>
          <a:lstStyle/>
          <a:p>
            <a:r>
              <a:rPr lang="el-GR" dirty="0" smtClean="0">
                <a:effectLst>
                  <a:outerShdw blurRad="38100" dist="38100" dir="2700000" algn="tl">
                    <a:srgbClr val="000000">
                      <a:alpha val="43137"/>
                    </a:srgbClr>
                  </a:outerShdw>
                </a:effectLst>
              </a:rPr>
              <a:t>Κλινικά</a:t>
            </a:r>
            <a:r>
              <a:rPr lang="el-GR" dirty="0" smtClean="0"/>
              <a:t> δεδομένα </a:t>
            </a:r>
            <a:endParaRPr lang="el-GR" dirty="0"/>
          </a:p>
        </p:txBody>
      </p:sp>
      <p:sp>
        <p:nvSpPr>
          <p:cNvPr id="25" name="24 - TextBox"/>
          <p:cNvSpPr txBox="1"/>
          <p:nvPr/>
        </p:nvSpPr>
        <p:spPr>
          <a:xfrm>
            <a:off x="251520" y="1844824"/>
            <a:ext cx="8712968" cy="861774"/>
          </a:xfrm>
          <a:prstGeom prst="rect">
            <a:avLst/>
          </a:prstGeom>
          <a:noFill/>
        </p:spPr>
        <p:txBody>
          <a:bodyPr wrap="square" rtlCol="0">
            <a:spAutoFit/>
          </a:bodyPr>
          <a:lstStyle/>
          <a:p>
            <a:pPr marL="342900" indent="-342900">
              <a:buFont typeface="Arial" pitchFamily="34" charset="0"/>
              <a:buChar char="•"/>
            </a:pPr>
            <a:r>
              <a:rPr lang="en-US" sz="1600" dirty="0" err="1" smtClean="0"/>
              <a:t>Ensembl</a:t>
            </a:r>
            <a:r>
              <a:rPr lang="en-US" sz="1600" dirty="0" smtClean="0"/>
              <a:t> Gene ID → HUGO</a:t>
            </a:r>
            <a:r>
              <a:rPr lang="el-GR" sz="1600" dirty="0" smtClean="0"/>
              <a:t>/</a:t>
            </a:r>
            <a:r>
              <a:rPr lang="en-US" sz="1600" dirty="0" smtClean="0"/>
              <a:t>HGNC Gene Symbol (</a:t>
            </a:r>
            <a:r>
              <a:rPr lang="en-US" sz="1600" dirty="0" err="1" smtClean="0"/>
              <a:t>BioMart</a:t>
            </a:r>
            <a:r>
              <a:rPr lang="en-US" sz="1600" dirty="0" smtClean="0"/>
              <a:t> </a:t>
            </a:r>
            <a:r>
              <a:rPr lang="el-GR" sz="1600" dirty="0" smtClean="0"/>
              <a:t>εργαλείο)</a:t>
            </a:r>
          </a:p>
          <a:p>
            <a:pPr marL="342900" indent="-342900">
              <a:buFont typeface="Arial" pitchFamily="34" charset="0"/>
              <a:buChar char="•"/>
            </a:pPr>
            <a:r>
              <a:rPr lang="en-US" sz="1600" dirty="0" smtClean="0"/>
              <a:t>Fragments per </a:t>
            </a:r>
            <a:r>
              <a:rPr lang="en-US" sz="1600" dirty="0" err="1" smtClean="0"/>
              <a:t>Kilobase</a:t>
            </a:r>
            <a:r>
              <a:rPr lang="en-US" sz="1600" dirty="0" smtClean="0"/>
              <a:t> of transcript per Million mapped reads</a:t>
            </a:r>
            <a:r>
              <a:rPr lang="el-GR" sz="1600" dirty="0" smtClean="0"/>
              <a:t> </a:t>
            </a:r>
            <a:r>
              <a:rPr lang="fr-FR" sz="1600" dirty="0" smtClean="0"/>
              <a:t>(FPKM)</a:t>
            </a:r>
            <a:r>
              <a:rPr lang="el-GR" sz="1600" dirty="0" smtClean="0"/>
              <a:t>- UQ (κανονικοποίηση στο άνω τεταρτημόριο)</a:t>
            </a:r>
            <a:r>
              <a:rPr lang="en-US" sz="1600" dirty="0" smtClean="0"/>
              <a:t> : </a:t>
            </a:r>
            <a:r>
              <a:rPr lang="el-GR" sz="1600" dirty="0" smtClean="0">
                <a:effectLst>
                  <a:outerShdw blurRad="38100" dist="38100" dir="2700000" algn="tl">
                    <a:srgbClr val="000000">
                      <a:alpha val="43137"/>
                    </a:srgbClr>
                  </a:outerShdw>
                </a:effectLst>
              </a:rPr>
              <a:t>εκτίμηση του βαθμού έκφρασης γονιδίων</a:t>
            </a:r>
            <a:endParaRPr lang="el-GR" sz="1600" dirty="0">
              <a:effectLst>
                <a:outerShdw blurRad="38100" dist="38100" dir="2700000" algn="tl">
                  <a:srgbClr val="000000">
                    <a:alpha val="43137"/>
                  </a:srgbClr>
                </a:outerShdw>
              </a:effectLst>
            </a:endParaRPr>
          </a:p>
        </p:txBody>
      </p:sp>
      <p:sp>
        <p:nvSpPr>
          <p:cNvPr id="26" name="25 - TextBox"/>
          <p:cNvSpPr txBox="1"/>
          <p:nvPr/>
        </p:nvSpPr>
        <p:spPr>
          <a:xfrm>
            <a:off x="251520" y="3284984"/>
            <a:ext cx="9217024" cy="861774"/>
          </a:xfrm>
          <a:prstGeom prst="rect">
            <a:avLst/>
          </a:prstGeom>
          <a:noFill/>
        </p:spPr>
        <p:txBody>
          <a:bodyPr wrap="square" rtlCol="0">
            <a:spAutoFit/>
          </a:bodyPr>
          <a:lstStyle/>
          <a:p>
            <a:pPr marL="342900" indent="-342900">
              <a:buFont typeface="Arial" pitchFamily="34" charset="0"/>
              <a:buChar char="•"/>
            </a:pPr>
            <a:r>
              <a:rPr lang="en-US" sz="1600" dirty="0" smtClean="0"/>
              <a:t>HUGO</a:t>
            </a:r>
            <a:r>
              <a:rPr lang="el-GR" sz="1600" dirty="0" smtClean="0"/>
              <a:t>/</a:t>
            </a:r>
            <a:r>
              <a:rPr lang="en-US" sz="1600" dirty="0" smtClean="0"/>
              <a:t>HGNC Gene Symbol</a:t>
            </a:r>
            <a:r>
              <a:rPr lang="el-GR" sz="1600" dirty="0" smtClean="0"/>
              <a:t>: Γονίδια που σχετίζονται με μία </a:t>
            </a:r>
            <a:r>
              <a:rPr lang="en-US" sz="1600" dirty="0" err="1" smtClean="0"/>
              <a:t>CpG</a:t>
            </a:r>
            <a:r>
              <a:rPr lang="en-US" sz="1600" dirty="0" smtClean="0"/>
              <a:t> </a:t>
            </a:r>
            <a:r>
              <a:rPr lang="el-GR" sz="1600" dirty="0" smtClean="0"/>
              <a:t>νησίδα</a:t>
            </a:r>
          </a:p>
          <a:p>
            <a:pPr marL="342900" indent="-342900">
              <a:buFont typeface="Arial" pitchFamily="34" charset="0"/>
              <a:buChar char="•"/>
            </a:pPr>
            <a:r>
              <a:rPr lang="fr-FR" sz="1600" dirty="0" smtClean="0"/>
              <a:t>Beta-valu</a:t>
            </a:r>
            <a:r>
              <a:rPr lang="en-US" sz="1600" dirty="0" smtClean="0"/>
              <a:t>e : </a:t>
            </a:r>
            <a:r>
              <a:rPr lang="el-GR" sz="1600" dirty="0" smtClean="0">
                <a:effectLst>
                  <a:outerShdw blurRad="38100" dist="38100" dir="2700000" algn="tl">
                    <a:srgbClr val="000000">
                      <a:alpha val="43137"/>
                    </a:srgbClr>
                  </a:outerShdw>
                </a:effectLst>
              </a:rPr>
              <a:t>Εκτίμηση επιπέδων μεθυλίωσης μίας </a:t>
            </a:r>
            <a:r>
              <a:rPr lang="en-US" sz="1600" dirty="0" err="1" smtClean="0">
                <a:effectLst>
                  <a:outerShdw blurRad="38100" dist="38100" dir="2700000" algn="tl">
                    <a:srgbClr val="000000">
                      <a:alpha val="43137"/>
                    </a:srgbClr>
                  </a:outerShdw>
                </a:effectLst>
              </a:rPr>
              <a:t>CpG</a:t>
            </a:r>
            <a:r>
              <a:rPr lang="en-US" sz="1600" dirty="0" smtClean="0">
                <a:effectLst>
                  <a:outerShdw blurRad="38100" dist="38100" dir="2700000" algn="tl">
                    <a:srgbClr val="000000">
                      <a:alpha val="43137"/>
                    </a:srgbClr>
                  </a:outerShdw>
                </a:effectLst>
              </a:rPr>
              <a:t> </a:t>
            </a:r>
            <a:r>
              <a:rPr lang="el-GR" sz="1600" dirty="0" smtClean="0">
                <a:effectLst>
                  <a:outerShdw blurRad="38100" dist="38100" dir="2700000" algn="tl">
                    <a:srgbClr val="000000">
                      <a:alpha val="43137"/>
                    </a:srgbClr>
                  </a:outerShdw>
                </a:effectLst>
              </a:rPr>
              <a:t>νησίδας </a:t>
            </a:r>
            <a:r>
              <a:rPr lang="el-GR" sz="1600" dirty="0" smtClean="0"/>
              <a:t>(Πεδίο τιμών 0 έως 1)</a:t>
            </a:r>
          </a:p>
          <a:p>
            <a:pPr marL="342900" indent="-342900"/>
            <a:r>
              <a:rPr lang="el-GR" sz="1600" dirty="0" smtClean="0"/>
              <a:t> </a:t>
            </a:r>
            <a:endParaRPr lang="el-GR" sz="1600" dirty="0"/>
          </a:p>
        </p:txBody>
      </p:sp>
      <p:sp>
        <p:nvSpPr>
          <p:cNvPr id="27" name="26 - TextBox"/>
          <p:cNvSpPr txBox="1"/>
          <p:nvPr/>
        </p:nvSpPr>
        <p:spPr>
          <a:xfrm>
            <a:off x="251520" y="3933056"/>
            <a:ext cx="9793088" cy="338554"/>
          </a:xfrm>
          <a:prstGeom prst="rect">
            <a:avLst/>
          </a:prstGeom>
          <a:noFill/>
        </p:spPr>
        <p:txBody>
          <a:bodyPr wrap="square" rtlCol="0">
            <a:spAutoFit/>
          </a:bodyPr>
          <a:lstStyle/>
          <a:p>
            <a:r>
              <a:rPr lang="el-GR" sz="1600" dirty="0" smtClean="0">
                <a:solidFill>
                  <a:srgbClr val="C00000"/>
                </a:solidFill>
              </a:rPr>
              <a:t>Πρόκληση</a:t>
            </a:r>
            <a:r>
              <a:rPr lang="el-GR" sz="1600" dirty="0" smtClean="0"/>
              <a:t>: Υπολογισμός της μέσης τιμής των β </a:t>
            </a:r>
            <a:r>
              <a:rPr lang="en-US" sz="1600" dirty="0" smtClean="0"/>
              <a:t>values </a:t>
            </a:r>
            <a:r>
              <a:rPr lang="el-GR" sz="1600" dirty="0" smtClean="0"/>
              <a:t>των πολλαπλών </a:t>
            </a:r>
            <a:r>
              <a:rPr lang="en-US" sz="1600" dirty="0" smtClean="0"/>
              <a:t>probes </a:t>
            </a:r>
            <a:r>
              <a:rPr lang="el-GR" sz="1600" dirty="0" smtClean="0"/>
              <a:t>για κάθε γονίδιο</a:t>
            </a:r>
            <a:endParaRPr lang="el-GR" sz="1600" dirty="0"/>
          </a:p>
        </p:txBody>
      </p:sp>
      <p:sp>
        <p:nvSpPr>
          <p:cNvPr id="28" name="27 - TextBox"/>
          <p:cNvSpPr txBox="1"/>
          <p:nvPr/>
        </p:nvSpPr>
        <p:spPr>
          <a:xfrm>
            <a:off x="4944306" y="4869160"/>
            <a:ext cx="3851358" cy="1323439"/>
          </a:xfrm>
          <a:prstGeom prst="rect">
            <a:avLst/>
          </a:prstGeom>
          <a:noFill/>
        </p:spPr>
        <p:txBody>
          <a:bodyPr wrap="square" rtlCol="0">
            <a:spAutoFit/>
          </a:bodyPr>
          <a:lstStyle/>
          <a:p>
            <a:pPr marL="342900" indent="-342900">
              <a:buFont typeface="Arial" pitchFamily="34" charset="0"/>
              <a:buChar char="•"/>
            </a:pPr>
            <a:r>
              <a:rPr lang="en-US" sz="1600" dirty="0" smtClean="0"/>
              <a:t>Case ID: </a:t>
            </a:r>
            <a:r>
              <a:rPr lang="el-GR" sz="1600" dirty="0" smtClean="0"/>
              <a:t>Μοναδικός κωδικός της </a:t>
            </a:r>
            <a:r>
              <a:rPr lang="en-US" sz="1600" dirty="0" smtClean="0"/>
              <a:t>GDC </a:t>
            </a:r>
            <a:r>
              <a:rPr lang="el-GR" sz="1600" dirty="0" smtClean="0"/>
              <a:t>για κάθε ασθενή</a:t>
            </a:r>
          </a:p>
          <a:p>
            <a:pPr marL="342900" indent="-342900">
              <a:buFont typeface="Arial" pitchFamily="34" charset="0"/>
              <a:buChar char="•"/>
            </a:pPr>
            <a:r>
              <a:rPr lang="en-US" sz="1600" dirty="0" smtClean="0"/>
              <a:t>Tumor stage: </a:t>
            </a:r>
            <a:r>
              <a:rPr lang="el-GR" sz="1600" dirty="0" smtClean="0"/>
              <a:t>Κατηγοριοποίηση σταδίου κακοήθειας (Στάδιο Ι, ΙΙ, ΙΙΙ, Ι</a:t>
            </a:r>
            <a:r>
              <a:rPr lang="en-US" sz="1600" dirty="0" smtClean="0"/>
              <a:t>V).</a:t>
            </a:r>
            <a:endParaRPr lang="el-GR" sz="1600" dirty="0" smtClean="0"/>
          </a:p>
          <a:p>
            <a:pPr marL="342900" indent="-342900">
              <a:buFont typeface="Arial" pitchFamily="34" charset="0"/>
              <a:buChar char="•"/>
            </a:pPr>
            <a:r>
              <a:rPr lang="el-GR" sz="1600" dirty="0" smtClean="0"/>
              <a:t>Είδος δείγματος: </a:t>
            </a:r>
            <a:endParaRPr lang="el-GR" sz="1600" dirty="0"/>
          </a:p>
        </p:txBody>
      </p:sp>
      <p:sp>
        <p:nvSpPr>
          <p:cNvPr id="29" name="28 - TextBox"/>
          <p:cNvSpPr txBox="1"/>
          <p:nvPr/>
        </p:nvSpPr>
        <p:spPr>
          <a:xfrm>
            <a:off x="251520" y="4941168"/>
            <a:ext cx="4680520" cy="1323439"/>
          </a:xfrm>
          <a:prstGeom prst="rect">
            <a:avLst/>
          </a:prstGeom>
          <a:noFill/>
        </p:spPr>
        <p:txBody>
          <a:bodyPr wrap="square" rtlCol="0">
            <a:spAutoFit/>
          </a:bodyPr>
          <a:lstStyle/>
          <a:p>
            <a:pPr marL="342900" indent="-342900">
              <a:buFont typeface="Arial" pitchFamily="34" charset="0"/>
              <a:buChar char="•"/>
            </a:pPr>
            <a:r>
              <a:rPr lang="fr-FR" sz="1600" dirty="0" err="1" smtClean="0"/>
              <a:t>miRNA</a:t>
            </a:r>
            <a:r>
              <a:rPr lang="fr-FR" sz="1600" dirty="0" smtClean="0"/>
              <a:t> ID: </a:t>
            </a:r>
            <a:r>
              <a:rPr lang="el-GR" sz="1600" dirty="0" smtClean="0"/>
              <a:t>μοναδικός κωδικός της </a:t>
            </a:r>
            <a:r>
              <a:rPr lang="fr-FR" sz="1600" dirty="0" err="1" smtClean="0"/>
              <a:t>miRBase</a:t>
            </a:r>
            <a:r>
              <a:rPr lang="fr-FR" sz="1600" dirty="0" smtClean="0"/>
              <a:t> </a:t>
            </a:r>
            <a:r>
              <a:rPr lang="el-GR" sz="1600" dirty="0" smtClean="0"/>
              <a:t>κάθε μορίου </a:t>
            </a:r>
            <a:r>
              <a:rPr lang="el-GR" sz="1600" dirty="0" err="1" smtClean="0"/>
              <a:t>miRNA</a:t>
            </a:r>
            <a:endParaRPr lang="el-GR" sz="1600" dirty="0" smtClean="0"/>
          </a:p>
          <a:p>
            <a:pPr marL="342900" indent="-342900">
              <a:buFont typeface="Arial" pitchFamily="34" charset="0"/>
              <a:buChar char="•"/>
            </a:pPr>
            <a:r>
              <a:rPr lang="en-US" sz="1600" dirty="0" smtClean="0"/>
              <a:t>Reads Per Million </a:t>
            </a:r>
            <a:r>
              <a:rPr lang="en-US" sz="1600" dirty="0" err="1" smtClean="0"/>
              <a:t>miRNA</a:t>
            </a:r>
            <a:r>
              <a:rPr lang="en-US" sz="1600" dirty="0" smtClean="0"/>
              <a:t> Mapped (RPM): </a:t>
            </a:r>
            <a:r>
              <a:rPr lang="el-GR" sz="1600" dirty="0" smtClean="0">
                <a:effectLst>
                  <a:outerShdw blurRad="38100" dist="38100" dir="2700000" algn="tl">
                    <a:srgbClr val="000000">
                      <a:alpha val="43137"/>
                    </a:srgbClr>
                  </a:outerShdw>
                </a:effectLst>
              </a:rPr>
              <a:t>εκτίμηση του βαθμού έκφρασης μορίων </a:t>
            </a:r>
            <a:r>
              <a:rPr lang="el-GR" sz="1600" dirty="0" err="1" smtClean="0">
                <a:effectLst>
                  <a:outerShdw blurRad="38100" dist="38100" dir="2700000" algn="tl">
                    <a:srgbClr val="000000">
                      <a:alpha val="43137"/>
                    </a:srgbClr>
                  </a:outerShdw>
                </a:effectLst>
              </a:rPr>
              <a:t>miRNA</a:t>
            </a:r>
            <a:endParaRPr lang="el-GR" sz="1600" dirty="0" smtClean="0">
              <a:effectLst>
                <a:outerShdw blurRad="38100" dist="38100" dir="2700000" algn="tl">
                  <a:srgbClr val="000000">
                    <a:alpha val="43137"/>
                  </a:srgbClr>
                </a:outerShdw>
              </a:effectLst>
            </a:endParaRPr>
          </a:p>
          <a:p>
            <a:pPr marL="342900" indent="-342900"/>
            <a:endParaRPr lang="el-GR"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21"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2" name="21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 </a:t>
                    </a:r>
                    <a:r>
                      <a:rPr lang="el-GR" sz="2000" dirty="0" smtClean="0">
                        <a:solidFill>
                          <a:srgbClr val="C00000"/>
                        </a:solidFill>
                        <a:effectLst>
                          <a:outerShdw blurRad="38100" dist="38100" dir="2700000" algn="tl">
                            <a:srgbClr val="000000">
                              <a:alpha val="43137"/>
                            </a:srgbClr>
                          </a:outerShdw>
                        </a:effectLst>
                      </a:rPr>
                      <a:t>– </a:t>
                    </a:r>
                    <a:r>
                      <a:rPr lang="el-GR" dirty="0" smtClean="0">
                        <a:solidFill>
                          <a:srgbClr val="C00000"/>
                        </a:solidFill>
                        <a:effectLst>
                          <a:outerShdw blurRad="38100" dist="38100" dir="2700000" algn="tl">
                            <a:srgbClr val="000000">
                              <a:alpha val="43137"/>
                            </a:srgbClr>
                          </a:outerShdw>
                        </a:effectLst>
                      </a:rPr>
                      <a:t>Ενιαίος πίνακας για το σύνολο των δεδομένων</a:t>
                    </a:r>
                    <a:endParaRPr lang="el-GR" dirty="0">
                      <a:solidFill>
                        <a:srgbClr val="C00000"/>
                      </a:solidFill>
                      <a:effectLst>
                        <a:outerShdw blurRad="38100" dist="38100" dir="2700000" algn="tl">
                          <a:srgbClr val="000000">
                            <a:alpha val="43137"/>
                          </a:srgbClr>
                        </a:outerShdw>
                      </a:effectLst>
                    </a:endParaRPr>
                  </a:p>
                </p:txBody>
              </p:sp>
            </p:grpSp>
            <p:sp>
              <p:nvSpPr>
                <p:cNvPr id="20" name="19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8" name="17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15" name="14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6" name="15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4" name="13 - Εικόνα" descr="Support Process-2.png"/>
          <p:cNvPicPr>
            <a:picLocks noChangeAspect="1"/>
          </p:cNvPicPr>
          <p:nvPr/>
        </p:nvPicPr>
        <p:blipFill>
          <a:blip r:embed="rId3" cstate="print"/>
          <a:stretch>
            <a:fillRect/>
          </a:stretch>
        </p:blipFill>
        <p:spPr>
          <a:xfrm>
            <a:off x="0" y="1556792"/>
            <a:ext cx="9144000" cy="46103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205956"/>
            <a:chOff x="0" y="88"/>
            <a:chExt cx="9144000" cy="1015534"/>
          </a:xfrm>
        </p:grpSpPr>
        <p:grpSp>
          <p:nvGrpSpPr>
            <p:cNvPr id="3" name="6 - Ομάδα"/>
            <p:cNvGrpSpPr/>
            <p:nvPr/>
          </p:nvGrpSpPr>
          <p:grpSpPr>
            <a:xfrm>
              <a:off x="0" y="88"/>
              <a:ext cx="9144000" cy="1015534"/>
              <a:chOff x="0" y="0"/>
              <a:chExt cx="9144000" cy="1015534"/>
            </a:xfrm>
          </p:grpSpPr>
          <p:grpSp>
            <p:nvGrpSpPr>
              <p:cNvPr id="4" name="7 - Ομάδα"/>
              <p:cNvGrpSpPr/>
              <p:nvPr/>
            </p:nvGrpSpPr>
            <p:grpSpPr>
              <a:xfrm>
                <a:off x="0" y="0"/>
                <a:ext cx="9144000" cy="1015534"/>
                <a:chOff x="180528" y="0"/>
                <a:chExt cx="9144000" cy="101553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04520"/>
                  <a:ext cx="9144000" cy="311014"/>
                </a:xfrm>
                <a:prstGeom prst="rect">
                  <a:avLst/>
                </a:prstGeom>
                <a:solidFill>
                  <a:schemeClr val="bg1">
                    <a:lumMod val="95000"/>
                  </a:schemeClr>
                </a:solidFill>
              </p:spPr>
              <p:txBody>
                <a:bodyPr wrap="square" rtlCol="0">
                  <a:spAutoFit/>
                </a:bodyPr>
                <a:lstStyle/>
                <a:p>
                  <a:r>
                    <a:rPr lang="el-GR" dirty="0">
                      <a:solidFill>
                        <a:srgbClr val="C00000"/>
                      </a:solidFill>
                    </a:rPr>
                    <a:t>Δημιουργία </a:t>
                  </a:r>
                  <a:r>
                    <a:rPr lang="el-GR" b="1" dirty="0">
                      <a:solidFill>
                        <a:srgbClr val="C00000"/>
                      </a:solidFill>
                    </a:rPr>
                    <a:t>γενικών πινάκων </a:t>
                  </a:r>
                  <a:r>
                    <a:rPr lang="el-GR" dirty="0">
                      <a:solidFill>
                        <a:srgbClr val="C00000"/>
                      </a:solidFill>
                    </a:rPr>
                    <a:t>που περιέχουν πληροφορία για όλους τους </a:t>
                  </a:r>
                  <a:r>
                    <a:rPr lang="el-GR" dirty="0" smtClean="0">
                      <a:solidFill>
                        <a:srgbClr val="C00000"/>
                      </a:solidFill>
                    </a:rPr>
                    <a:t>ασθενείς</a:t>
                  </a:r>
                  <a:endParaRPr lang="fr-FR" dirty="0" smtClean="0">
                    <a:solidFill>
                      <a:srgbClr val="C00000"/>
                    </a:solidFill>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642410" y="160100"/>
              <a:ext cx="2016224" cy="699781"/>
            </a:xfrm>
            <a:prstGeom prst="rect">
              <a:avLst/>
            </a:prstGeom>
            <a:noFill/>
          </p:spPr>
          <p:txBody>
            <a:bodyPr wrap="square" rtlCol="0">
              <a:spAutoFit/>
            </a:bodyPr>
            <a:lstStyle/>
            <a:p>
              <a:r>
                <a:rPr lang="en-US" sz="1600" dirty="0" smtClean="0">
                  <a:solidFill>
                    <a:srgbClr val="C00000"/>
                  </a:solidFill>
                </a:rPr>
                <a:t>Merged matrix</a:t>
              </a:r>
              <a:endParaRPr lang="el-GR" sz="1600" dirty="0" smtClean="0">
                <a:solidFill>
                  <a:srgbClr val="C00000"/>
                </a:solidFill>
              </a:endParaRPr>
            </a:p>
            <a:p>
              <a:r>
                <a:rPr lang="el-GR" sz="1600" dirty="0" smtClean="0">
                  <a:solidFill>
                    <a:schemeClr val="accent2">
                      <a:lumMod val="40000"/>
                      <a:lumOff val="60000"/>
                    </a:schemeClr>
                  </a:solidFill>
                </a:rPr>
                <a:t>Κανονικοποίηση</a:t>
              </a:r>
            </a:p>
            <a:p>
              <a:endParaRPr lang="el-GR" sz="1600" dirty="0"/>
            </a:p>
          </p:txBody>
        </p:sp>
      </p:grpSp>
      <p:sp>
        <p:nvSpPr>
          <p:cNvPr id="12" name="11 - TextBox"/>
          <p:cNvSpPr txBox="1"/>
          <p:nvPr/>
        </p:nvSpPr>
        <p:spPr>
          <a:xfrm>
            <a:off x="251520" y="1412776"/>
            <a:ext cx="8496944" cy="646331"/>
          </a:xfrm>
          <a:prstGeom prst="rect">
            <a:avLst/>
          </a:prstGeom>
          <a:noFill/>
        </p:spPr>
        <p:txBody>
          <a:bodyPr wrap="square" rtlCol="0">
            <a:spAutoFit/>
          </a:bodyPr>
          <a:lstStyle/>
          <a:p>
            <a:r>
              <a:rPr lang="el-GR" dirty="0"/>
              <a:t>Σ</a:t>
            </a:r>
            <a:r>
              <a:rPr lang="el-GR" dirty="0" smtClean="0"/>
              <a:t>ε </a:t>
            </a:r>
            <a:r>
              <a:rPr lang="el-GR" dirty="0"/>
              <a:t>αυτό το αρχείο κάθε στήλη θα πρέπει να αντιπροσωπεύει το προφίλ ενός ασθενή και κάθε γραμμή ένα γονίδιο ή </a:t>
            </a:r>
            <a:r>
              <a:rPr lang="el-GR" dirty="0" err="1"/>
              <a:t>miRNA</a:t>
            </a:r>
            <a:r>
              <a:rPr lang="el-GR" dirty="0"/>
              <a:t>. </a:t>
            </a:r>
            <a:endParaRPr lang="el-GR" dirty="0" smtClean="0"/>
          </a:p>
        </p:txBody>
      </p:sp>
      <p:sp>
        <p:nvSpPr>
          <p:cNvPr id="13" name="12 - TextBox"/>
          <p:cNvSpPr txBox="1"/>
          <p:nvPr/>
        </p:nvSpPr>
        <p:spPr>
          <a:xfrm>
            <a:off x="323528" y="2420888"/>
            <a:ext cx="1944216" cy="400110"/>
          </a:xfrm>
          <a:prstGeom prst="rect">
            <a:avLst/>
          </a:prstGeom>
          <a:noFill/>
        </p:spPr>
        <p:txBody>
          <a:bodyPr wrap="square" rtlCol="0">
            <a:spAutoFit/>
          </a:bodyPr>
          <a:lstStyle/>
          <a:p>
            <a:r>
              <a:rPr lang="en-US" sz="2000" b="1" dirty="0" smtClean="0">
                <a:solidFill>
                  <a:srgbClr val="C00000"/>
                </a:solidFill>
              </a:rPr>
              <a:t>Input</a:t>
            </a:r>
            <a:endParaRPr lang="el-GR" sz="2000" b="1" dirty="0">
              <a:solidFill>
                <a:srgbClr val="C00000"/>
              </a:solidFill>
            </a:endParaRPr>
          </a:p>
        </p:txBody>
      </p:sp>
      <p:grpSp>
        <p:nvGrpSpPr>
          <p:cNvPr id="16" name="15 - Ομάδα"/>
          <p:cNvGrpSpPr/>
          <p:nvPr/>
        </p:nvGrpSpPr>
        <p:grpSpPr>
          <a:xfrm>
            <a:off x="407240" y="3010904"/>
            <a:ext cx="1584176" cy="1024880"/>
            <a:chOff x="467544" y="5085184"/>
            <a:chExt cx="2320764" cy="1384920"/>
          </a:xfrm>
        </p:grpSpPr>
        <p:pic>
          <p:nvPicPr>
            <p:cNvPr id="2050" name="Picture 2"/>
            <p:cNvPicPr>
              <a:picLocks noChangeAspect="1" noChangeArrowheads="1"/>
            </p:cNvPicPr>
            <p:nvPr/>
          </p:nvPicPr>
          <p:blipFill>
            <a:blip r:embed="rId3" cstate="print"/>
            <a:srcRect/>
            <a:stretch>
              <a:fillRect/>
            </a:stretch>
          </p:blipFill>
          <p:spPr bwMode="auto">
            <a:xfrm>
              <a:off x="467544" y="5085184"/>
              <a:ext cx="1811497" cy="949474"/>
            </a:xfrm>
            <a:prstGeom prst="rect">
              <a:avLst/>
            </a:prstGeom>
            <a:noFill/>
            <a:ln w="9525">
              <a:solidFill>
                <a:srgbClr val="00B0F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1560" y="5229200"/>
              <a:ext cx="1785988" cy="936104"/>
            </a:xfrm>
            <a:prstGeom prst="rect">
              <a:avLst/>
            </a:prstGeom>
            <a:noFill/>
            <a:ln w="9525">
              <a:solidFill>
                <a:srgbClr val="FFFF00"/>
              </a:solidFill>
              <a:miter lim="800000"/>
              <a:headEnd/>
              <a:tailEnd/>
            </a:ln>
          </p:spPr>
        </p:pic>
        <p:pic>
          <p:nvPicPr>
            <p:cNvPr id="14" name="Picture 4"/>
            <p:cNvPicPr>
              <a:picLocks noChangeAspect="1" noChangeArrowheads="1"/>
            </p:cNvPicPr>
            <p:nvPr/>
          </p:nvPicPr>
          <p:blipFill>
            <a:blip r:embed="rId4" cstate="print"/>
            <a:srcRect/>
            <a:stretch>
              <a:fillRect/>
            </a:stretch>
          </p:blipFill>
          <p:spPr bwMode="auto">
            <a:xfrm>
              <a:off x="812508" y="5373216"/>
              <a:ext cx="1785988" cy="936104"/>
            </a:xfrm>
            <a:prstGeom prst="rect">
              <a:avLst/>
            </a:prstGeom>
            <a:noFill/>
            <a:ln w="9525">
              <a:solidFill>
                <a:srgbClr val="FF0000"/>
              </a:solidFill>
              <a:miter lim="800000"/>
              <a:headEnd/>
              <a:tailEnd/>
            </a:ln>
          </p:spPr>
        </p:pic>
        <p:pic>
          <p:nvPicPr>
            <p:cNvPr id="15" name="Picture 4"/>
            <p:cNvPicPr>
              <a:picLocks noChangeAspect="1" noChangeArrowheads="1"/>
            </p:cNvPicPr>
            <p:nvPr/>
          </p:nvPicPr>
          <p:blipFill>
            <a:blip r:embed="rId4" cstate="print"/>
            <a:srcRect/>
            <a:stretch>
              <a:fillRect/>
            </a:stretch>
          </p:blipFill>
          <p:spPr bwMode="auto">
            <a:xfrm>
              <a:off x="1002320" y="5534000"/>
              <a:ext cx="1785988" cy="936104"/>
            </a:xfrm>
            <a:prstGeom prst="rect">
              <a:avLst/>
            </a:prstGeom>
            <a:noFill/>
            <a:ln w="9525">
              <a:solidFill>
                <a:srgbClr val="7030A0"/>
              </a:solidFill>
              <a:miter lim="800000"/>
              <a:headEnd/>
              <a:tailEnd/>
            </a:ln>
          </p:spPr>
        </p:pic>
      </p:grpSp>
      <p:sp>
        <p:nvSpPr>
          <p:cNvPr id="17" name="16 - TextBox"/>
          <p:cNvSpPr txBox="1"/>
          <p:nvPr/>
        </p:nvSpPr>
        <p:spPr>
          <a:xfrm>
            <a:off x="249834" y="4162470"/>
            <a:ext cx="2808312" cy="738664"/>
          </a:xfrm>
          <a:prstGeom prst="rect">
            <a:avLst/>
          </a:prstGeom>
          <a:noFill/>
        </p:spPr>
        <p:txBody>
          <a:bodyPr wrap="square" rtlCol="0">
            <a:spAutoFit/>
          </a:bodyPr>
          <a:lstStyle/>
          <a:p>
            <a:r>
              <a:rPr lang="el-GR" sz="1400" dirty="0" smtClean="0"/>
              <a:t>Γονιδιακή έκφραση</a:t>
            </a:r>
            <a:r>
              <a:rPr lang="en-US" sz="1400" dirty="0" smtClean="0"/>
              <a:t>, </a:t>
            </a:r>
            <a:r>
              <a:rPr lang="el-GR" sz="1400" dirty="0" smtClean="0"/>
              <a:t>έκφραση </a:t>
            </a:r>
            <a:r>
              <a:rPr lang="en-US" sz="1400" dirty="0" err="1" smtClean="0"/>
              <a:t>miRNA</a:t>
            </a:r>
            <a:r>
              <a:rPr lang="en-US" sz="1400" dirty="0" smtClean="0"/>
              <a:t>, </a:t>
            </a:r>
            <a:r>
              <a:rPr lang="el-GR" sz="1400" dirty="0" smtClean="0"/>
              <a:t>μεθυλίωση του </a:t>
            </a:r>
            <a:r>
              <a:rPr lang="en-US" sz="1400" dirty="0" smtClean="0"/>
              <a:t>DNA </a:t>
            </a:r>
            <a:r>
              <a:rPr lang="el-GR" sz="1400" dirty="0" smtClean="0"/>
              <a:t>και</a:t>
            </a:r>
            <a:r>
              <a:rPr lang="en-US" sz="1400" dirty="0" smtClean="0"/>
              <a:t> </a:t>
            </a:r>
            <a:r>
              <a:rPr lang="el-GR" sz="1400" dirty="0" smtClean="0"/>
              <a:t>κλινικά</a:t>
            </a:r>
            <a:r>
              <a:rPr lang="en-US" sz="1400" dirty="0" smtClean="0"/>
              <a:t> </a:t>
            </a:r>
            <a:r>
              <a:rPr lang="el-GR" sz="1400" dirty="0" smtClean="0"/>
              <a:t>δεδομένα</a:t>
            </a:r>
            <a:endParaRPr lang="el-GR" sz="1400" dirty="0"/>
          </a:p>
        </p:txBody>
      </p:sp>
      <p:sp>
        <p:nvSpPr>
          <p:cNvPr id="19" name="18 - TextBox"/>
          <p:cNvSpPr txBox="1"/>
          <p:nvPr/>
        </p:nvSpPr>
        <p:spPr>
          <a:xfrm>
            <a:off x="292252" y="5848368"/>
            <a:ext cx="3240360" cy="738664"/>
          </a:xfrm>
          <a:prstGeom prst="rect">
            <a:avLst/>
          </a:prstGeom>
          <a:noFill/>
        </p:spPr>
        <p:txBody>
          <a:bodyPr wrap="square" rtlCol="0">
            <a:spAutoFit/>
          </a:bodyPr>
          <a:lstStyle/>
          <a:p>
            <a:r>
              <a:rPr lang="el-GR" sz="1400" dirty="0" smtClean="0"/>
              <a:t>Αρχείο αντιστοίχισης κάθε </a:t>
            </a:r>
            <a:r>
              <a:rPr lang="en-US" sz="1400" dirty="0" smtClean="0"/>
              <a:t>UUID </a:t>
            </a:r>
            <a:r>
              <a:rPr lang="el-GR" sz="1400" dirty="0" smtClean="0"/>
              <a:t>ασθενούς, </a:t>
            </a:r>
            <a:r>
              <a:rPr lang="en-US" sz="1400" dirty="0" smtClean="0"/>
              <a:t>UUID </a:t>
            </a:r>
            <a:r>
              <a:rPr lang="el-GR" sz="1400" dirty="0" smtClean="0"/>
              <a:t>αρχείου και  είδος δεδομένων</a:t>
            </a:r>
            <a:endParaRPr lang="el-GR" sz="1400" dirty="0"/>
          </a:p>
        </p:txBody>
      </p:sp>
      <p:pic>
        <p:nvPicPr>
          <p:cNvPr id="2053" name="Picture 5"/>
          <p:cNvPicPr>
            <a:picLocks noChangeAspect="1" noChangeArrowheads="1"/>
          </p:cNvPicPr>
          <p:nvPr/>
        </p:nvPicPr>
        <p:blipFill>
          <a:blip r:embed="rId5" cstate="print"/>
          <a:srcRect/>
          <a:stretch>
            <a:fillRect/>
          </a:stretch>
        </p:blipFill>
        <p:spPr bwMode="auto">
          <a:xfrm>
            <a:off x="1043608" y="4996284"/>
            <a:ext cx="1214174" cy="718564"/>
          </a:xfrm>
          <a:prstGeom prst="rect">
            <a:avLst/>
          </a:prstGeom>
          <a:noFill/>
          <a:ln w="9525">
            <a:solidFill>
              <a:schemeClr val="accent6"/>
            </a:solidFill>
            <a:miter lim="800000"/>
            <a:headEnd/>
            <a:tailEnd/>
          </a:ln>
        </p:spPr>
      </p:pic>
      <p:sp>
        <p:nvSpPr>
          <p:cNvPr id="24" name="23 - Ορθογώνιο"/>
          <p:cNvSpPr/>
          <p:nvPr/>
        </p:nvSpPr>
        <p:spPr>
          <a:xfrm>
            <a:off x="179512" y="2348880"/>
            <a:ext cx="3168352" cy="4248472"/>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6" name="25 - Ευθύγραμμο βέλος σύνδεσης"/>
          <p:cNvCxnSpPr/>
          <p:nvPr/>
        </p:nvCxnSpPr>
        <p:spPr>
          <a:xfrm>
            <a:off x="3779912" y="3284984"/>
            <a:ext cx="1584176"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7" name="26 - TextBox"/>
          <p:cNvSpPr txBox="1"/>
          <p:nvPr/>
        </p:nvSpPr>
        <p:spPr>
          <a:xfrm>
            <a:off x="3418748" y="3573016"/>
            <a:ext cx="2377388" cy="1600438"/>
          </a:xfrm>
          <a:prstGeom prst="rect">
            <a:avLst/>
          </a:prstGeom>
          <a:noFill/>
        </p:spPr>
        <p:txBody>
          <a:bodyPr wrap="square" rtlCol="0">
            <a:spAutoFit/>
          </a:bodyPr>
          <a:lstStyle/>
          <a:p>
            <a:pPr marL="342900" indent="-342900">
              <a:buFont typeface="+mj-lt"/>
              <a:buAutoNum type="arabicPeriod"/>
            </a:pPr>
            <a:r>
              <a:rPr lang="el-GR" sz="1400" dirty="0" smtClean="0"/>
              <a:t>Εξόρυξη επιθυμητής βιολογικής πληροφορίας από κάθε αρχείο </a:t>
            </a:r>
          </a:p>
          <a:p>
            <a:pPr marL="342900" indent="-342900">
              <a:buFont typeface="+mj-lt"/>
              <a:buAutoNum type="arabicPeriod"/>
            </a:pPr>
            <a:endParaRPr lang="el-GR" sz="1400" dirty="0" smtClean="0"/>
          </a:p>
          <a:p>
            <a:pPr marL="342900" indent="-342900">
              <a:buFont typeface="+mj-lt"/>
              <a:buAutoNum type="arabicPeriod"/>
            </a:pPr>
            <a:r>
              <a:rPr lang="el-GR" sz="1400" dirty="0" smtClean="0"/>
              <a:t>Αντιστοίχιση κάθε </a:t>
            </a:r>
            <a:r>
              <a:rPr lang="en-US" sz="1400" dirty="0" smtClean="0"/>
              <a:t>UUID </a:t>
            </a:r>
            <a:r>
              <a:rPr lang="el-GR" sz="1400" dirty="0" smtClean="0"/>
              <a:t>ασθενούς, </a:t>
            </a:r>
            <a:r>
              <a:rPr lang="en-US" sz="1400" dirty="0" smtClean="0"/>
              <a:t>UUID </a:t>
            </a:r>
            <a:r>
              <a:rPr lang="el-GR" sz="1400" dirty="0" smtClean="0"/>
              <a:t>αρχείου και  είδος δεδομένων</a:t>
            </a:r>
            <a:endParaRPr lang="el-GR" sz="1400" dirty="0"/>
          </a:p>
        </p:txBody>
      </p:sp>
      <p:sp>
        <p:nvSpPr>
          <p:cNvPr id="28" name="27 - Ορθογώνιο"/>
          <p:cNvSpPr/>
          <p:nvPr/>
        </p:nvSpPr>
        <p:spPr>
          <a:xfrm>
            <a:off x="5796136" y="2348880"/>
            <a:ext cx="3168352" cy="4248472"/>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28 - TextBox"/>
          <p:cNvSpPr txBox="1"/>
          <p:nvPr/>
        </p:nvSpPr>
        <p:spPr>
          <a:xfrm>
            <a:off x="5940152" y="2449354"/>
            <a:ext cx="1944216" cy="400110"/>
          </a:xfrm>
          <a:prstGeom prst="rect">
            <a:avLst/>
          </a:prstGeom>
          <a:noFill/>
        </p:spPr>
        <p:txBody>
          <a:bodyPr wrap="square" rtlCol="0">
            <a:spAutoFit/>
          </a:bodyPr>
          <a:lstStyle/>
          <a:p>
            <a:r>
              <a:rPr lang="el-GR" sz="2000" b="1" dirty="0" smtClean="0">
                <a:solidFill>
                  <a:srgbClr val="C00000"/>
                </a:solidFill>
              </a:rPr>
              <a:t>Ο</a:t>
            </a:r>
            <a:r>
              <a:rPr lang="en-US" sz="2000" b="1" dirty="0" err="1" smtClean="0">
                <a:solidFill>
                  <a:srgbClr val="C00000"/>
                </a:solidFill>
              </a:rPr>
              <a:t>utput</a:t>
            </a:r>
            <a:endParaRPr lang="el-GR" sz="2000" b="1" dirty="0">
              <a:solidFill>
                <a:srgbClr val="C00000"/>
              </a:solidFill>
            </a:endParaRPr>
          </a:p>
        </p:txBody>
      </p:sp>
      <p:pic>
        <p:nvPicPr>
          <p:cNvPr id="31" name="Picture 2"/>
          <p:cNvPicPr>
            <a:picLocks noChangeAspect="1" noChangeArrowheads="1"/>
          </p:cNvPicPr>
          <p:nvPr/>
        </p:nvPicPr>
        <p:blipFill>
          <a:blip r:embed="rId3" cstate="print"/>
          <a:srcRect/>
          <a:stretch>
            <a:fillRect/>
          </a:stretch>
        </p:blipFill>
        <p:spPr bwMode="auto">
          <a:xfrm>
            <a:off x="6372200" y="3068960"/>
            <a:ext cx="1800200" cy="1022922"/>
          </a:xfrm>
          <a:prstGeom prst="rect">
            <a:avLst/>
          </a:prstGeom>
          <a:noFill/>
          <a:ln w="9525">
            <a:solidFill>
              <a:srgbClr val="00B0F0"/>
            </a:solidFill>
            <a:miter lim="800000"/>
            <a:headEnd/>
            <a:tailEnd/>
          </a:ln>
        </p:spPr>
      </p:pic>
      <p:sp>
        <p:nvSpPr>
          <p:cNvPr id="35" name="34 - TextBox"/>
          <p:cNvSpPr txBox="1"/>
          <p:nvPr/>
        </p:nvSpPr>
        <p:spPr>
          <a:xfrm>
            <a:off x="2267744" y="3501008"/>
            <a:ext cx="1152128" cy="584775"/>
          </a:xfrm>
          <a:prstGeom prst="rect">
            <a:avLst/>
          </a:prstGeom>
          <a:noFill/>
        </p:spPr>
        <p:txBody>
          <a:bodyPr wrap="square" rtlCol="0">
            <a:spAutoFit/>
          </a:bodyPr>
          <a:lstStyle/>
          <a:p>
            <a:pPr algn="ctr"/>
            <a:r>
              <a:rPr lang="el-GR" sz="1600" dirty="0" smtClean="0"/>
              <a:t>αριθμό </a:t>
            </a:r>
            <a:r>
              <a:rPr lang="el-GR" sz="1600" dirty="0" smtClean="0"/>
              <a:t>δειγμάτων</a:t>
            </a:r>
            <a:endParaRPr lang="el-GR" sz="1600" dirty="0"/>
          </a:p>
        </p:txBody>
      </p:sp>
      <p:pic>
        <p:nvPicPr>
          <p:cNvPr id="36" name="Picture 2" descr="ÎÏÎ¿ÏÎ­Î»ÎµÏÎ¼Î± ÎµÎ¹ÎºÏÎ½Î±Ï Î³Î¹Î± person"/>
          <p:cNvPicPr>
            <a:picLocks noChangeAspect="1" noChangeArrowheads="1"/>
          </p:cNvPicPr>
          <p:nvPr/>
        </p:nvPicPr>
        <p:blipFill>
          <a:blip r:embed="rId6" cstate="print"/>
          <a:srcRect/>
          <a:stretch>
            <a:fillRect/>
          </a:stretch>
        </p:blipFill>
        <p:spPr bwMode="auto">
          <a:xfrm>
            <a:off x="2483768" y="3068960"/>
            <a:ext cx="699091" cy="494607"/>
          </a:xfrm>
          <a:prstGeom prst="rect">
            <a:avLst/>
          </a:prstGeom>
          <a:noFill/>
        </p:spPr>
      </p:pic>
      <p:sp>
        <p:nvSpPr>
          <p:cNvPr id="37" name="36 - TextBox"/>
          <p:cNvSpPr txBox="1"/>
          <p:nvPr/>
        </p:nvSpPr>
        <p:spPr>
          <a:xfrm>
            <a:off x="2152756" y="3284984"/>
            <a:ext cx="576064" cy="369332"/>
          </a:xfrm>
          <a:prstGeom prst="rect">
            <a:avLst/>
          </a:prstGeom>
          <a:noFill/>
        </p:spPr>
        <p:txBody>
          <a:bodyPr wrap="square" rtlCol="0">
            <a:spAutoFit/>
          </a:bodyPr>
          <a:lstStyle/>
          <a:p>
            <a:r>
              <a:rPr lang="el-GR" b="1" dirty="0" smtClean="0"/>
              <a:t>Χ</a:t>
            </a:r>
            <a:endParaRPr lang="el-GR" dirty="0"/>
          </a:p>
        </p:txBody>
      </p:sp>
      <p:sp>
        <p:nvSpPr>
          <p:cNvPr id="38" name="37 - TextBox"/>
          <p:cNvSpPr txBox="1"/>
          <p:nvPr/>
        </p:nvSpPr>
        <p:spPr>
          <a:xfrm>
            <a:off x="5940152" y="4365104"/>
            <a:ext cx="3203848" cy="2062103"/>
          </a:xfrm>
          <a:prstGeom prst="rect">
            <a:avLst/>
          </a:prstGeom>
          <a:noFill/>
        </p:spPr>
        <p:txBody>
          <a:bodyPr wrap="square" rtlCol="0">
            <a:spAutoFit/>
          </a:bodyPr>
          <a:lstStyle/>
          <a:p>
            <a:r>
              <a:rPr lang="el-GR" sz="1600" dirty="0" smtClean="0"/>
              <a:t>1 αρχείο .</a:t>
            </a:r>
            <a:r>
              <a:rPr lang="el-GR" sz="1600" dirty="0" err="1" smtClean="0"/>
              <a:t>tsv</a:t>
            </a:r>
            <a:r>
              <a:rPr lang="el-GR" sz="1600" dirty="0" smtClean="0"/>
              <a:t>  όπου κάθε γραμμή αφορά το </a:t>
            </a:r>
            <a:r>
              <a:rPr lang="en-US" sz="1600" dirty="0" smtClean="0"/>
              <a:t>multi-</a:t>
            </a:r>
            <a:r>
              <a:rPr lang="en-US" sz="1600" dirty="0" err="1" smtClean="0"/>
              <a:t>omic</a:t>
            </a:r>
            <a:r>
              <a:rPr lang="en-US" sz="1600" dirty="0" smtClean="0"/>
              <a:t> </a:t>
            </a:r>
            <a:r>
              <a:rPr lang="el-GR" sz="1600" dirty="0" smtClean="0"/>
              <a:t>αποτύπωμα και κλινικά χαρακτηριστικά κάθε δείγματος</a:t>
            </a:r>
          </a:p>
          <a:p>
            <a:endParaRPr lang="el-GR" sz="1600" dirty="0" smtClean="0"/>
          </a:p>
          <a:p>
            <a:r>
              <a:rPr lang="el-GR" sz="1600" dirty="0" smtClean="0">
                <a:solidFill>
                  <a:srgbClr val="C00000"/>
                </a:solidFill>
                <a:effectLst>
                  <a:outerShdw blurRad="38100" dist="38100" dir="2700000" algn="tl">
                    <a:srgbClr val="000000">
                      <a:alpha val="43137"/>
                    </a:srgbClr>
                  </a:outerShdw>
                </a:effectLst>
              </a:rPr>
              <a:t>Αποτέλεσμα</a:t>
            </a:r>
            <a:r>
              <a:rPr lang="el-GR" sz="1600" dirty="0" smtClean="0"/>
              <a:t>: 1 </a:t>
            </a:r>
            <a:r>
              <a:rPr lang="el-GR" sz="1600" dirty="0" smtClean="0"/>
              <a:t>διάνυσμα χαρακτηριστικών για </a:t>
            </a:r>
            <a:r>
              <a:rPr lang="el-GR" sz="1600" dirty="0" smtClean="0"/>
              <a:t>κάθε ασθενή </a:t>
            </a:r>
          </a:p>
          <a:p>
            <a:endParaRPr lang="el-GR" sz="1600" dirty="0" smtClean="0"/>
          </a:p>
        </p:txBody>
      </p:sp>
      <p:sp>
        <p:nvSpPr>
          <p:cNvPr id="40" name="39 - TextBox"/>
          <p:cNvSpPr txBox="1"/>
          <p:nvPr/>
        </p:nvSpPr>
        <p:spPr>
          <a:xfrm>
            <a:off x="4283968" y="2852936"/>
            <a:ext cx="1224136" cy="369332"/>
          </a:xfrm>
          <a:prstGeom prst="rect">
            <a:avLst/>
          </a:prstGeom>
          <a:noFill/>
        </p:spPr>
        <p:txBody>
          <a:bodyPr wrap="square" rtlCol="0">
            <a:spAutoFit/>
          </a:bodyPr>
          <a:lstStyle/>
          <a:p>
            <a:r>
              <a:rPr lang="en-US" i="1" dirty="0" smtClean="0">
                <a:solidFill>
                  <a:srgbClr val="C00000"/>
                </a:solidFill>
              </a:rPr>
              <a:t>Perl </a:t>
            </a:r>
            <a:endParaRPr lang="el-GR" i="1"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21"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2" name="21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 </a:t>
                    </a:r>
                    <a:r>
                      <a:rPr lang="el-GR" sz="2000" dirty="0" smtClean="0">
                        <a:solidFill>
                          <a:srgbClr val="C00000"/>
                        </a:solidFill>
                        <a:effectLst>
                          <a:outerShdw blurRad="38100" dist="38100" dir="2700000" algn="tl">
                            <a:srgbClr val="000000">
                              <a:alpha val="43137"/>
                            </a:srgbClr>
                          </a:outerShdw>
                        </a:effectLst>
                      </a:rPr>
                      <a:t>– </a:t>
                    </a:r>
                    <a:r>
                      <a:rPr lang="el-GR" dirty="0" smtClean="0">
                        <a:solidFill>
                          <a:srgbClr val="C00000"/>
                        </a:solidFill>
                        <a:effectLst>
                          <a:outerShdw blurRad="38100" dist="38100" dir="2700000" algn="tl">
                            <a:srgbClr val="000000">
                              <a:alpha val="43137"/>
                            </a:srgbClr>
                          </a:outerShdw>
                        </a:effectLst>
                      </a:rPr>
                      <a:t>Κανονικοποίηση και διόρθωση των δεδομένων</a:t>
                    </a:r>
                    <a:endParaRPr lang="el-GR" dirty="0">
                      <a:solidFill>
                        <a:srgbClr val="C00000"/>
                      </a:solidFill>
                      <a:effectLst>
                        <a:outerShdw blurRad="38100" dist="38100" dir="2700000" algn="tl">
                          <a:srgbClr val="000000">
                            <a:alpha val="43137"/>
                          </a:srgbClr>
                        </a:outerShdw>
                      </a:effectLst>
                    </a:endParaRPr>
                  </a:p>
                </p:txBody>
              </p:sp>
            </p:grpSp>
            <p:sp>
              <p:nvSpPr>
                <p:cNvPr id="20" name="19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8" name="17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15" name="14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6" name="15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4" name="13 - Εικόνα" descr="Support Process-3.png"/>
          <p:cNvPicPr>
            <a:picLocks noChangeAspect="1"/>
          </p:cNvPicPr>
          <p:nvPr/>
        </p:nvPicPr>
        <p:blipFill>
          <a:blip r:embed="rId3" cstate="print"/>
          <a:stretch>
            <a:fillRect/>
          </a:stretch>
        </p:blipFill>
        <p:spPr>
          <a:xfrm>
            <a:off x="0" y="1484784"/>
            <a:ext cx="9144000" cy="46103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descr="https://documents.lucidchart.com/documents/828a08fa-72de-4bf3-9118-885830b73c52/pages/0_0?a=329&amp;x=-1623&amp;y=-142&amp;w=1386&amp;h=915&amp;store=1&amp;accept=image%2F*&amp;auth=LCA%2084fa105bf70cdae23010720abe12e326c907e9ca-ts%3D1537723635"/>
          <p:cNvPicPr>
            <a:picLocks noChangeAspect="1" noChangeArrowheads="1"/>
          </p:cNvPicPr>
          <p:nvPr/>
        </p:nvPicPr>
        <p:blipFill>
          <a:blip r:embed="rId3" cstate="print"/>
          <a:srcRect l="8740" t="5764" r="9894" b="9364"/>
          <a:stretch>
            <a:fillRect/>
          </a:stretch>
        </p:blipFill>
        <p:spPr bwMode="auto">
          <a:xfrm>
            <a:off x="179512" y="1412775"/>
            <a:ext cx="7488832" cy="4350091"/>
          </a:xfrm>
          <a:prstGeom prst="rect">
            <a:avLst/>
          </a:prstGeom>
          <a:noFill/>
        </p:spPr>
      </p:pic>
      <p:grpSp>
        <p:nvGrpSpPr>
          <p:cNvPr id="2" name="4 - Ομάδα"/>
          <p:cNvGrpSpPr/>
          <p:nvPr/>
        </p:nvGrpSpPr>
        <p:grpSpPr>
          <a:xfrm>
            <a:off x="0" y="88"/>
            <a:ext cx="9144000" cy="1306886"/>
            <a:chOff x="0" y="88"/>
            <a:chExt cx="9144000" cy="1100526"/>
          </a:xfrm>
        </p:grpSpPr>
        <p:grpSp>
          <p:nvGrpSpPr>
            <p:cNvPr id="3" name="6 - Ομάδα"/>
            <p:cNvGrpSpPr/>
            <p:nvPr/>
          </p:nvGrpSpPr>
          <p:grpSpPr>
            <a:xfrm>
              <a:off x="0" y="88"/>
              <a:ext cx="9144000" cy="1100526"/>
              <a:chOff x="0" y="0"/>
              <a:chExt cx="9144000" cy="1100526"/>
            </a:xfrm>
          </p:grpSpPr>
          <p:grpSp>
            <p:nvGrpSpPr>
              <p:cNvPr id="4" name="7 - Ομάδα"/>
              <p:cNvGrpSpPr/>
              <p:nvPr/>
            </p:nvGrpSpPr>
            <p:grpSpPr>
              <a:xfrm>
                <a:off x="0" y="0"/>
                <a:ext cx="9144000" cy="1100526"/>
                <a:chOff x="180528" y="0"/>
                <a:chExt cx="9144000" cy="1100526"/>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effectLst>
                        <a:outerShdw blurRad="38100" dist="38100" dir="2700000" algn="tl">
                          <a:srgbClr val="000000">
                            <a:alpha val="43137"/>
                          </a:srgbClr>
                        </a:outerShdw>
                      </a:effectLst>
                    </a:rPr>
                    <a:t>Κανονικοποίηση και διόρθωση των δεδομένων</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211960" y="160100"/>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l-GR" sz="1600" dirty="0" smtClean="0">
                  <a:solidFill>
                    <a:schemeClr val="accent2">
                      <a:lumMod val="40000"/>
                      <a:lumOff val="60000"/>
                    </a:schemeClr>
                  </a:solidFill>
                </a:rPr>
                <a:t>Σύνοψη</a:t>
              </a:r>
              <a:endParaRPr lang="el-GR" sz="1600" dirty="0" smtClean="0">
                <a:solidFill>
                  <a:schemeClr val="accent2">
                    <a:lumMod val="40000"/>
                    <a:lumOff val="60000"/>
                  </a:schemeClr>
                </a:solidFill>
              </a:endParaRPr>
            </a:p>
            <a:p>
              <a:endParaRPr lang="el-GR" sz="1600" dirty="0"/>
            </a:p>
          </p:txBody>
        </p:sp>
      </p:grpSp>
      <p:sp>
        <p:nvSpPr>
          <p:cNvPr id="40" name="39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41" name="40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pic>
        <p:nvPicPr>
          <p:cNvPr id="1026" name="Picture 2"/>
          <p:cNvPicPr>
            <a:picLocks noChangeAspect="1" noChangeArrowheads="1"/>
          </p:cNvPicPr>
          <p:nvPr/>
        </p:nvPicPr>
        <p:blipFill>
          <a:blip r:embed="rId4" cstate="print"/>
          <a:srcRect/>
          <a:stretch>
            <a:fillRect/>
          </a:stretch>
        </p:blipFill>
        <p:spPr bwMode="auto">
          <a:xfrm>
            <a:off x="3851920" y="4077072"/>
            <a:ext cx="3477807" cy="725015"/>
          </a:xfrm>
          <a:prstGeom prst="rect">
            <a:avLst/>
          </a:prstGeom>
          <a:noFill/>
          <a:ln w="9525">
            <a:solidFill>
              <a:schemeClr val="tx1"/>
            </a:solidFill>
            <a:miter lim="800000"/>
            <a:headEnd/>
            <a:tailEnd/>
          </a:ln>
        </p:spPr>
      </p:pic>
      <p:sp>
        <p:nvSpPr>
          <p:cNvPr id="38" name="37 - TextBox"/>
          <p:cNvSpPr txBox="1"/>
          <p:nvPr/>
        </p:nvSpPr>
        <p:spPr>
          <a:xfrm>
            <a:off x="1547664" y="5013176"/>
            <a:ext cx="529231" cy="293007"/>
          </a:xfrm>
          <a:prstGeom prst="rect">
            <a:avLst/>
          </a:prstGeom>
          <a:noFill/>
        </p:spPr>
        <p:txBody>
          <a:bodyPr wrap="square" rtlCol="0">
            <a:spAutoFit/>
          </a:bodyPr>
          <a:lstStyle/>
          <a:p>
            <a:r>
              <a:rPr lang="en-US" sz="1200" b="1" dirty="0" smtClean="0"/>
              <a:t>M.O.      </a:t>
            </a:r>
            <a:endParaRPr lang="el-GR" sz="1200" b="1" dirty="0"/>
          </a:p>
        </p:txBody>
      </p:sp>
      <p:sp>
        <p:nvSpPr>
          <p:cNvPr id="39" name="38 - Ορθογώνιο"/>
          <p:cNvSpPr/>
          <p:nvPr/>
        </p:nvSpPr>
        <p:spPr>
          <a:xfrm>
            <a:off x="2123728" y="5013176"/>
            <a:ext cx="527877" cy="293007"/>
          </a:xfrm>
          <a:prstGeom prst="rect">
            <a:avLst/>
          </a:prstGeom>
        </p:spPr>
        <p:txBody>
          <a:bodyPr wrap="none">
            <a:spAutoFit/>
          </a:bodyPr>
          <a:lstStyle/>
          <a:p>
            <a:r>
              <a:rPr lang="en-US" sz="1200" b="1" dirty="0" smtClean="0"/>
              <a:t>M.O.</a:t>
            </a:r>
            <a:endParaRPr lang="el-GR" sz="1200" dirty="0"/>
          </a:p>
        </p:txBody>
      </p:sp>
      <p:sp>
        <p:nvSpPr>
          <p:cNvPr id="19" name="18 - TextBox"/>
          <p:cNvSpPr txBox="1"/>
          <p:nvPr/>
        </p:nvSpPr>
        <p:spPr>
          <a:xfrm>
            <a:off x="2195736" y="5877272"/>
            <a:ext cx="2376264" cy="338554"/>
          </a:xfrm>
          <a:prstGeom prst="rect">
            <a:avLst/>
          </a:prstGeom>
          <a:noFill/>
        </p:spPr>
        <p:txBody>
          <a:bodyPr wrap="square" rtlCol="0">
            <a:spAutoFit/>
          </a:bodyPr>
          <a:lstStyle/>
          <a:p>
            <a:r>
              <a:rPr lang="en-US" sz="1600" dirty="0" smtClean="0"/>
              <a:t>log</a:t>
            </a:r>
            <a:r>
              <a:rPr lang="en-US" sz="1600" baseline="-25000" dirty="0" smtClean="0"/>
              <a:t>2</a:t>
            </a:r>
            <a:r>
              <a:rPr lang="en-US" sz="1600" dirty="0" smtClean="0"/>
              <a:t>(2 + </a:t>
            </a:r>
            <a:r>
              <a:rPr lang="en-US" sz="1600" dirty="0" err="1" smtClean="0"/>
              <a:t>RelativeChange</a:t>
            </a:r>
            <a:r>
              <a:rPr lang="en-US" sz="1600" baseline="-25000" dirty="0" err="1" smtClean="0"/>
              <a:t>Yij</a:t>
            </a:r>
            <a:r>
              <a:rPr lang="en-US" sz="1600" dirty="0" smtClean="0"/>
              <a:t>)</a:t>
            </a:r>
            <a:endParaRPr lang="el-GR" sz="1600" baseline="-25000" dirty="0"/>
          </a:p>
        </p:txBody>
      </p:sp>
      <p:sp>
        <p:nvSpPr>
          <p:cNvPr id="23" name="22 - TextBox"/>
          <p:cNvSpPr txBox="1"/>
          <p:nvPr/>
        </p:nvSpPr>
        <p:spPr>
          <a:xfrm>
            <a:off x="5436096" y="5661248"/>
            <a:ext cx="4574605" cy="618570"/>
          </a:xfrm>
          <a:prstGeom prst="rect">
            <a:avLst/>
          </a:prstGeom>
          <a:noFill/>
        </p:spPr>
        <p:txBody>
          <a:bodyPr wrap="square" rtlCol="0">
            <a:spAutoFit/>
          </a:bodyPr>
          <a:lstStyle/>
          <a:p>
            <a:r>
              <a:rPr lang="en-US" sz="1600" dirty="0" smtClean="0"/>
              <a:t>“N/A” Yi → </a:t>
            </a:r>
            <a:r>
              <a:rPr lang="el-GR" sz="1600" dirty="0" smtClean="0"/>
              <a:t>μέσος όρος της τιμής του χαρακτηριστικού </a:t>
            </a:r>
            <a:r>
              <a:rPr lang="en-US" sz="1600" dirty="0" smtClean="0"/>
              <a:t>Yi </a:t>
            </a:r>
            <a:r>
              <a:rPr lang="el-GR" sz="1600" dirty="0" smtClean="0"/>
              <a:t>της ομάδας ελέγχου</a:t>
            </a:r>
            <a:endParaRPr lang="el-GR" sz="1600" baseline="-25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 </a:t>
                  </a:r>
                  <a:r>
                    <a:rPr lang="el-GR" sz="2000" dirty="0" smtClean="0">
                      <a:solidFill>
                        <a:srgbClr val="C00000"/>
                      </a:solidFill>
                      <a:effectLst>
                        <a:outerShdw blurRad="38100" dist="38100" dir="2700000" algn="tl">
                          <a:srgbClr val="000000">
                            <a:alpha val="43137"/>
                          </a:srgbClr>
                        </a:outerShdw>
                      </a:effectLst>
                    </a:rPr>
                    <a:t>– </a:t>
                  </a:r>
                  <a:r>
                    <a:rPr lang="el-GR" dirty="0" smtClean="0">
                      <a:solidFill>
                        <a:srgbClr val="C00000"/>
                      </a:solidFill>
                      <a:effectLst>
                        <a:outerShdw blurRad="38100" dist="38100" dir="2700000" algn="tl">
                          <a:srgbClr val="000000">
                            <a:alpha val="43137"/>
                          </a:srgbClr>
                        </a:outerShdw>
                      </a:effectLst>
                    </a:rPr>
                    <a:t>Ανακατασκευή δικτύων</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642410" y="160100"/>
              <a:ext cx="2016224" cy="699781"/>
            </a:xfrm>
            <a:prstGeom prst="rect">
              <a:avLst/>
            </a:prstGeom>
            <a:noFill/>
          </p:spPr>
          <p:txBody>
            <a:bodyPr wrap="square" rtlCol="0">
              <a:spAutoFit/>
            </a:bodyPr>
            <a:lstStyle/>
            <a:p>
              <a:r>
                <a:rPr lang="el-GR" sz="1600" dirty="0" smtClean="0">
                  <a:solidFill>
                    <a:srgbClr val="C00000"/>
                  </a:solidFill>
                </a:rPr>
                <a:t>Κανονικοποίηση</a:t>
              </a:r>
            </a:p>
            <a:p>
              <a:r>
                <a:rPr lang="el-GR" sz="1600" dirty="0" smtClean="0">
                  <a:solidFill>
                    <a:schemeClr val="accent2">
                      <a:lumMod val="40000"/>
                      <a:lumOff val="60000"/>
                    </a:schemeClr>
                  </a:solidFill>
                </a:rPr>
                <a:t>Σύνοψη</a:t>
              </a:r>
            </a:p>
            <a:p>
              <a:endParaRPr lang="el-GR" sz="1600" dirty="0"/>
            </a:p>
          </p:txBody>
        </p:sp>
      </p:grpSp>
      <p:sp>
        <p:nvSpPr>
          <p:cNvPr id="25" name="24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6" name="25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pic>
        <p:nvPicPr>
          <p:cNvPr id="20486" name="Picture 6" descr="https://documents.lucidchart.com/documents/8cfe0fbd-2eb3-4846-9ee4-4fe1622addc2/pages/0eqBfotfVGlV?a=3850&amp;x=-325&amp;y=271&amp;w=2194&amp;h=1085&amp;store=1&amp;accept=image%2F*&amp;auth=LCA%208f3fc55b243b829176df96bffcd918c12bd85168-ts%3D1537724099"/>
          <p:cNvPicPr>
            <a:picLocks noChangeAspect="1" noChangeArrowheads="1"/>
          </p:cNvPicPr>
          <p:nvPr/>
        </p:nvPicPr>
        <p:blipFill>
          <a:blip r:embed="rId3" cstate="print"/>
          <a:srcRect l="4381"/>
          <a:stretch>
            <a:fillRect/>
          </a:stretch>
        </p:blipFill>
        <p:spPr bwMode="auto">
          <a:xfrm>
            <a:off x="112291" y="1628800"/>
            <a:ext cx="8910638" cy="46085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 TextBox"/>
          <p:cNvSpPr txBox="1"/>
          <p:nvPr/>
        </p:nvSpPr>
        <p:spPr>
          <a:xfrm>
            <a:off x="251520" y="1484784"/>
            <a:ext cx="8892480" cy="3416320"/>
          </a:xfrm>
          <a:prstGeom prst="rect">
            <a:avLst/>
          </a:prstGeom>
          <a:noFill/>
        </p:spPr>
        <p:txBody>
          <a:bodyPr wrap="square" rtlCol="0">
            <a:spAutoFit/>
          </a:bodyPr>
          <a:lstStyle/>
          <a:p>
            <a:pPr marL="342900" indent="-342900">
              <a:buFont typeface="+mj-lt"/>
              <a:buAutoNum type="arabicPeriod"/>
            </a:pPr>
            <a:r>
              <a:rPr lang="el-GR" dirty="0" smtClean="0"/>
              <a:t>Ανακατασκευή </a:t>
            </a:r>
            <a:r>
              <a:rPr lang="el-GR" dirty="0" smtClean="0">
                <a:solidFill>
                  <a:srgbClr val="C00000"/>
                </a:solidFill>
                <a:effectLst>
                  <a:outerShdw blurRad="38100" dist="38100" dir="2700000" algn="tl">
                    <a:srgbClr val="000000">
                      <a:alpha val="43137"/>
                    </a:srgbClr>
                  </a:outerShdw>
                </a:effectLst>
              </a:rPr>
              <a:t>γενικού</a:t>
            </a:r>
            <a:r>
              <a:rPr lang="el-GR" dirty="0" smtClean="0">
                <a:effectLst>
                  <a:outerShdw blurRad="38100" dist="38100" dir="2700000" algn="tl">
                    <a:srgbClr val="000000">
                      <a:alpha val="43137"/>
                    </a:srgbClr>
                  </a:outerShdw>
                </a:effectLst>
              </a:rPr>
              <a:t> ολοκληρωμένου </a:t>
            </a:r>
            <a:r>
              <a:rPr lang="el-GR" dirty="0" smtClean="0"/>
              <a:t>δικτύου</a:t>
            </a:r>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endParaRPr lang="el-GR" dirty="0" smtClean="0"/>
          </a:p>
          <a:p>
            <a:pPr marL="342900" indent="-342900">
              <a:buFont typeface="+mj-lt"/>
              <a:buAutoNum type="arabicPeriod"/>
            </a:pPr>
            <a:r>
              <a:rPr lang="el-GR" dirty="0" smtClean="0"/>
              <a:t> Ανακατασκευή </a:t>
            </a:r>
            <a:r>
              <a:rPr lang="el-GR" dirty="0" smtClean="0">
                <a:effectLst>
                  <a:outerShdw blurRad="38100" dist="38100" dir="2700000" algn="tl">
                    <a:srgbClr val="000000">
                      <a:alpha val="43137"/>
                    </a:srgbClr>
                  </a:outerShdw>
                </a:effectLst>
              </a:rPr>
              <a:t>ολοκληρωμένων </a:t>
            </a:r>
            <a:r>
              <a:rPr lang="el-GR" dirty="0" smtClean="0"/>
              <a:t>δικτύων για την αναπαράσταση </a:t>
            </a:r>
            <a:r>
              <a:rPr lang="el-GR" dirty="0" smtClean="0">
                <a:solidFill>
                  <a:srgbClr val="C00000"/>
                </a:solidFill>
                <a:effectLst>
                  <a:outerShdw blurRad="38100" dist="38100" dir="2700000" algn="tl">
                    <a:srgbClr val="000000">
                      <a:alpha val="43137"/>
                    </a:srgbClr>
                  </a:outerShdw>
                </a:effectLst>
              </a:rPr>
              <a:t>ενός δείγματος</a:t>
            </a:r>
          </a:p>
          <a:p>
            <a:pPr marL="342900" indent="-342900"/>
            <a:endParaRPr lang="el-GR" dirty="0"/>
          </a:p>
        </p:txBody>
      </p:sp>
      <p:grpSp>
        <p:nvGrpSpPr>
          <p:cNvPr id="2" name="4 - Ομάδα"/>
          <p:cNvGrpSpPr/>
          <p:nvPr/>
        </p:nvGrpSpPr>
        <p:grpSpPr>
          <a:xfrm>
            <a:off x="0" y="88"/>
            <a:ext cx="9144000" cy="1306886"/>
            <a:chOff x="0" y="88"/>
            <a:chExt cx="9144000" cy="1100526"/>
          </a:xfrm>
        </p:grpSpPr>
        <p:grpSp>
          <p:nvGrpSpPr>
            <p:cNvPr id="3" name="6 - Ομάδα"/>
            <p:cNvGrpSpPr/>
            <p:nvPr/>
          </p:nvGrpSpPr>
          <p:grpSpPr>
            <a:xfrm>
              <a:off x="0" y="88"/>
              <a:ext cx="9144000" cy="1100526"/>
              <a:chOff x="0" y="0"/>
              <a:chExt cx="9144000" cy="1100526"/>
            </a:xfrm>
          </p:grpSpPr>
          <p:grpSp>
            <p:nvGrpSpPr>
              <p:cNvPr id="4" name="7 - Ομάδα"/>
              <p:cNvGrpSpPr/>
              <p:nvPr/>
            </p:nvGrpSpPr>
            <p:grpSpPr>
              <a:xfrm>
                <a:off x="0" y="0"/>
                <a:ext cx="9144000" cy="1100526"/>
                <a:chOff x="180528" y="0"/>
                <a:chExt cx="9144000" cy="1100526"/>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effectLst>
                        <a:outerShdw blurRad="38100" dist="38100" dir="2700000" algn="tl">
                          <a:srgbClr val="000000">
                            <a:alpha val="43137"/>
                          </a:srgbClr>
                        </a:outerShdw>
                      </a:effectLst>
                    </a:rPr>
                    <a:t>Ανακατασκευή δικτύων</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141550" y="160100"/>
              <a:ext cx="3238762"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l-GR" sz="1600" dirty="0" smtClean="0">
                  <a:solidFill>
                    <a:srgbClr val="C00000"/>
                  </a:solidFill>
                </a:rPr>
                <a:t> </a:t>
              </a:r>
              <a:r>
                <a:rPr lang="el-GR" sz="1600" dirty="0" smtClean="0">
                  <a:solidFill>
                    <a:schemeClr val="accent2">
                      <a:lumMod val="40000"/>
                      <a:lumOff val="60000"/>
                    </a:schemeClr>
                  </a:solidFill>
                </a:rPr>
                <a:t>Σύνοψη</a:t>
              </a:r>
            </a:p>
            <a:p>
              <a:endParaRPr lang="el-GR" sz="1600" dirty="0"/>
            </a:p>
          </p:txBody>
        </p:sp>
      </p:grpSp>
      <p:sp>
        <p:nvSpPr>
          <p:cNvPr id="25" name="24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6" name="25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sp>
        <p:nvSpPr>
          <p:cNvPr id="12" name="11 - TextBox"/>
          <p:cNvSpPr txBox="1"/>
          <p:nvPr/>
        </p:nvSpPr>
        <p:spPr>
          <a:xfrm>
            <a:off x="467544" y="1916832"/>
            <a:ext cx="8676456" cy="2092881"/>
          </a:xfrm>
          <a:prstGeom prst="rect">
            <a:avLst/>
          </a:prstGeom>
          <a:noFill/>
        </p:spPr>
        <p:txBody>
          <a:bodyPr wrap="square" rtlCol="0">
            <a:spAutoFit/>
          </a:bodyPr>
          <a:lstStyle/>
          <a:p>
            <a:pPr marL="342900" indent="-342900">
              <a:buFont typeface="Arial" pitchFamily="34" charset="0"/>
              <a:buChar char="•"/>
            </a:pPr>
            <a:r>
              <a:rPr lang="el-GR" sz="1700" dirty="0" smtClean="0"/>
              <a:t>κάθε κόμβος αποτελεί ένα χαρακτηριστικό από το αρχικό διάνυσμα χαρακτηριστικών </a:t>
            </a:r>
          </a:p>
          <a:p>
            <a:pPr marL="342900" indent="-342900">
              <a:buFont typeface="Arial" pitchFamily="34" charset="0"/>
              <a:buChar char="•"/>
            </a:pPr>
            <a:r>
              <a:rPr lang="el-GR" sz="1700" dirty="0" smtClean="0"/>
              <a:t>ενσωμάτωση πληροφορίας από το </a:t>
            </a:r>
            <a:r>
              <a:rPr lang="el-GR" sz="1700" dirty="0" smtClean="0">
                <a:effectLst>
                  <a:outerShdw blurRad="38100" dist="38100" dir="2700000" algn="tl">
                    <a:srgbClr val="000000">
                      <a:alpha val="43137"/>
                    </a:srgbClr>
                  </a:outerShdw>
                </a:effectLst>
              </a:rPr>
              <a:t>σύνολο των ασθενών</a:t>
            </a:r>
          </a:p>
          <a:p>
            <a:pPr marL="342900" indent="-342900">
              <a:buFont typeface="Arial" pitchFamily="34" charset="0"/>
              <a:buChar char="•"/>
            </a:pPr>
            <a:r>
              <a:rPr lang="el-GR" sz="1600" dirty="0" smtClean="0"/>
              <a:t>συμπεριλήφθηκαν μόνο γονίδια και </a:t>
            </a:r>
            <a:r>
              <a:rPr lang="el-GR" sz="1600" dirty="0" err="1" smtClean="0"/>
              <a:t>miRNA</a:t>
            </a:r>
            <a:r>
              <a:rPr lang="el-GR" sz="1600" dirty="0" smtClean="0"/>
              <a:t> τα οποία είχαν </a:t>
            </a:r>
            <a:r>
              <a:rPr lang="el-GR" sz="1600" dirty="0" smtClean="0">
                <a:effectLst>
                  <a:outerShdw blurRad="38100" dist="38100" dir="2700000" algn="tl">
                    <a:srgbClr val="000000">
                      <a:alpha val="43137"/>
                    </a:srgbClr>
                  </a:outerShdw>
                </a:effectLst>
              </a:rPr>
              <a:t>σχετική αλλαγή πάνω από 65</a:t>
            </a:r>
            <a:endParaRPr lang="el-GR" sz="1700" dirty="0" smtClean="0">
              <a:effectLst>
                <a:outerShdw blurRad="38100" dist="38100" dir="2700000" algn="tl">
                  <a:srgbClr val="000000">
                    <a:alpha val="43137"/>
                  </a:srgbClr>
                </a:outerShdw>
              </a:effectLst>
            </a:endParaRPr>
          </a:p>
          <a:p>
            <a:pPr marL="342900" indent="-342900">
              <a:buFont typeface="Arial" pitchFamily="34" charset="0"/>
              <a:buChar char="•"/>
            </a:pPr>
            <a:r>
              <a:rPr lang="el-GR" sz="1600" dirty="0" smtClean="0"/>
              <a:t>κάθε </a:t>
            </a:r>
            <a:r>
              <a:rPr lang="el-GR" sz="1600" dirty="0" smtClean="0">
                <a:effectLst>
                  <a:outerShdw blurRad="38100" dist="38100" dir="2700000" algn="tl">
                    <a:srgbClr val="000000">
                      <a:alpha val="43137"/>
                    </a:srgbClr>
                  </a:outerShdw>
                </a:effectLst>
              </a:rPr>
              <a:t>χαρακτηριστικό</a:t>
            </a:r>
            <a:r>
              <a:rPr lang="el-GR" sz="1600" dirty="0" smtClean="0"/>
              <a:t>  περιγράφεται από το </a:t>
            </a:r>
            <a:r>
              <a:rPr lang="el-GR" sz="1600" dirty="0" smtClean="0">
                <a:effectLst>
                  <a:outerShdw blurRad="38100" dist="38100" dir="2700000" algn="tl">
                    <a:srgbClr val="000000">
                      <a:alpha val="43137"/>
                    </a:srgbClr>
                  </a:outerShdw>
                </a:effectLst>
              </a:rPr>
              <a:t>σύνολο των τιμών </a:t>
            </a:r>
            <a:r>
              <a:rPr lang="el-GR" sz="1600" dirty="0" smtClean="0"/>
              <a:t>αυτού του χαρακτηριστικού στο </a:t>
            </a:r>
            <a:r>
              <a:rPr lang="el-GR" sz="1600" dirty="0" smtClean="0">
                <a:effectLst>
                  <a:outerShdw blurRad="38100" dist="38100" dir="2700000" algn="tl">
                    <a:srgbClr val="000000">
                      <a:alpha val="43137"/>
                    </a:srgbClr>
                  </a:outerShdw>
                </a:effectLst>
              </a:rPr>
              <a:t>σύνολο όλων των δειγμάτων</a:t>
            </a:r>
          </a:p>
          <a:p>
            <a:pPr marL="342900" indent="-342900">
              <a:buFont typeface="Arial" pitchFamily="34" charset="0"/>
              <a:buChar char="•"/>
            </a:pPr>
            <a:r>
              <a:rPr lang="el-GR" sz="1600" dirty="0" smtClean="0"/>
              <a:t>δύο κόμβοι ενώνονται μέσω μίας ακμής εφόσον </a:t>
            </a:r>
            <a:r>
              <a:rPr lang="el-GR" sz="1600" dirty="0" smtClean="0">
                <a:effectLst>
                  <a:outerShdw blurRad="38100" dist="38100" dir="2700000" algn="tl">
                    <a:srgbClr val="000000">
                      <a:alpha val="43137"/>
                    </a:srgbClr>
                  </a:outerShdw>
                </a:effectLst>
              </a:rPr>
              <a:t>συσχετίζονται μεταξύ τους </a:t>
            </a:r>
            <a:r>
              <a:rPr lang="el-GR" sz="1600" dirty="0" smtClean="0"/>
              <a:t>(Κατώφλι: </a:t>
            </a:r>
            <a:r>
              <a:rPr lang="en-US" sz="1600" dirty="0" smtClean="0"/>
              <a:t>Pearson Correlation Coefficient &gt;= </a:t>
            </a:r>
            <a:r>
              <a:rPr lang="el-GR" sz="1600" dirty="0" smtClean="0"/>
              <a:t>|</a:t>
            </a:r>
            <a:r>
              <a:rPr lang="en-US" sz="1600" dirty="0" smtClean="0"/>
              <a:t>0.3</a:t>
            </a:r>
            <a:r>
              <a:rPr lang="el-GR" sz="1600" dirty="0" smtClean="0"/>
              <a:t>|</a:t>
            </a:r>
            <a:r>
              <a:rPr lang="en-US" sz="1600" dirty="0" smtClean="0"/>
              <a:t>)</a:t>
            </a:r>
            <a:endParaRPr lang="el-GR" sz="1600" dirty="0" smtClean="0"/>
          </a:p>
          <a:p>
            <a:pPr marL="342900" indent="-342900">
              <a:buFont typeface="Arial" pitchFamily="34" charset="0"/>
              <a:buChar char="•"/>
            </a:pPr>
            <a:r>
              <a:rPr lang="el-GR" sz="1600" dirty="0" smtClean="0"/>
              <a:t>κάθε ακμή έχει </a:t>
            </a:r>
            <a:r>
              <a:rPr lang="el-GR" sz="1600" dirty="0" smtClean="0">
                <a:effectLst>
                  <a:outerShdw blurRad="38100" dist="38100" dir="2700000" algn="tl">
                    <a:srgbClr val="000000">
                      <a:alpha val="43137"/>
                    </a:srgbClr>
                  </a:outerShdw>
                </a:effectLst>
              </a:rPr>
              <a:t>βάρος</a:t>
            </a:r>
            <a:r>
              <a:rPr lang="el-GR" sz="1600" dirty="0" smtClean="0"/>
              <a:t>  που ισούται με την τιμή του </a:t>
            </a:r>
            <a:r>
              <a:rPr lang="en-US" sz="1600" dirty="0" smtClean="0"/>
              <a:t>PCC</a:t>
            </a:r>
            <a:r>
              <a:rPr lang="el-GR" sz="1600" dirty="0" smtClean="0"/>
              <a:t>.</a:t>
            </a:r>
            <a:endParaRPr lang="el-GR" sz="1700" dirty="0"/>
          </a:p>
        </p:txBody>
      </p:sp>
      <p:sp>
        <p:nvSpPr>
          <p:cNvPr id="15" name="14 - TextBox"/>
          <p:cNvSpPr txBox="1"/>
          <p:nvPr/>
        </p:nvSpPr>
        <p:spPr>
          <a:xfrm>
            <a:off x="444016" y="4797152"/>
            <a:ext cx="8604448" cy="1600438"/>
          </a:xfrm>
          <a:prstGeom prst="rect">
            <a:avLst/>
          </a:prstGeom>
          <a:noFill/>
        </p:spPr>
        <p:txBody>
          <a:bodyPr wrap="square" rtlCol="0">
            <a:spAutoFit/>
          </a:bodyPr>
          <a:lstStyle/>
          <a:p>
            <a:pPr marL="342900" indent="-342900">
              <a:buFont typeface="Arial" pitchFamily="34" charset="0"/>
              <a:buChar char="•"/>
            </a:pPr>
            <a:r>
              <a:rPr lang="el-GR" sz="1600" dirty="0" smtClean="0"/>
              <a:t>κάθε κόμβος έχει </a:t>
            </a:r>
            <a:r>
              <a:rPr lang="el-GR" sz="1600" dirty="0" smtClean="0">
                <a:effectLst>
                  <a:outerShdw blurRad="38100" dist="38100" dir="2700000" algn="tl">
                    <a:srgbClr val="000000">
                      <a:alpha val="43137"/>
                    </a:srgbClr>
                  </a:outerShdw>
                </a:effectLst>
              </a:rPr>
              <a:t>βάρος</a:t>
            </a:r>
            <a:r>
              <a:rPr lang="el-GR" sz="1600" dirty="0" smtClean="0"/>
              <a:t> ίσο με την </a:t>
            </a:r>
            <a:r>
              <a:rPr lang="el-GR" sz="1600" dirty="0" err="1" smtClean="0">
                <a:effectLst>
                  <a:outerShdw blurRad="38100" dist="38100" dir="2700000" algn="tl">
                    <a:srgbClr val="000000">
                      <a:alpha val="43137"/>
                    </a:srgbClr>
                  </a:outerShdw>
                </a:effectLst>
              </a:rPr>
              <a:t>κανονικοποιημένη</a:t>
            </a:r>
            <a:r>
              <a:rPr lang="el-GR" sz="1600" dirty="0" smtClean="0">
                <a:effectLst>
                  <a:outerShdw blurRad="38100" dist="38100" dir="2700000" algn="tl">
                    <a:srgbClr val="000000">
                      <a:alpha val="43137"/>
                    </a:srgbClr>
                  </a:outerShdw>
                </a:effectLst>
              </a:rPr>
              <a:t> τιμή</a:t>
            </a:r>
            <a:r>
              <a:rPr lang="el-GR" sz="1600" dirty="0" smtClean="0"/>
              <a:t> του χαρακτηριστικού στο δείγμα</a:t>
            </a:r>
          </a:p>
          <a:p>
            <a:pPr marL="342900" indent="-342900">
              <a:buFont typeface="Arial" pitchFamily="34" charset="0"/>
              <a:buChar char="•"/>
            </a:pPr>
            <a:r>
              <a:rPr lang="el-GR" sz="1600" dirty="0" smtClean="0"/>
              <a:t>εφαρμογή της μεθόδου </a:t>
            </a:r>
            <a:r>
              <a:rPr lang="el-GR" sz="1600" dirty="0" smtClean="0">
                <a:effectLst>
                  <a:outerShdw blurRad="38100" dist="38100" dir="2700000" algn="tl">
                    <a:srgbClr val="000000">
                      <a:alpha val="43137"/>
                    </a:srgbClr>
                  </a:outerShdw>
                </a:effectLst>
              </a:rPr>
              <a:t>ενεργοποίησης διάδοσης (</a:t>
            </a:r>
            <a:r>
              <a:rPr lang="en-US" sz="1600" dirty="0" smtClean="0">
                <a:effectLst>
                  <a:outerShdw blurRad="38100" dist="38100" dir="2700000" algn="tl">
                    <a:srgbClr val="000000">
                      <a:alpha val="43137"/>
                    </a:srgbClr>
                  </a:outerShdw>
                </a:effectLst>
              </a:rPr>
              <a:t>spreading activation) </a:t>
            </a:r>
            <a:r>
              <a:rPr lang="el-GR" sz="1600" dirty="0" smtClean="0"/>
              <a:t>για την ανάδειξη </a:t>
            </a:r>
            <a:r>
              <a:rPr lang="el-GR" sz="1600" dirty="0" smtClean="0">
                <a:effectLst>
                  <a:outerShdw blurRad="38100" dist="38100" dir="2700000" algn="tl">
                    <a:srgbClr val="000000">
                      <a:alpha val="43137"/>
                    </a:srgbClr>
                  </a:outerShdw>
                </a:effectLst>
              </a:rPr>
              <a:t>σημαντικών κόμβων</a:t>
            </a:r>
          </a:p>
          <a:p>
            <a:pPr marL="342900" indent="-342900">
              <a:buFont typeface="Arial" pitchFamily="34" charset="0"/>
              <a:buChar char="•"/>
            </a:pPr>
            <a:r>
              <a:rPr lang="el-GR" sz="1600" dirty="0" smtClean="0"/>
              <a:t>επιλογή μόνο </a:t>
            </a:r>
            <a:r>
              <a:rPr lang="el-GR" sz="1600" dirty="0" smtClean="0">
                <a:effectLst>
                  <a:outerShdw blurRad="38100" dist="38100" dir="2700000" algn="tl">
                    <a:srgbClr val="000000">
                      <a:alpha val="43137"/>
                    </a:srgbClr>
                  </a:outerShdw>
                </a:effectLst>
              </a:rPr>
              <a:t>του 25%  των πιο σημαντικών κόμβων </a:t>
            </a:r>
            <a:r>
              <a:rPr lang="el-GR" sz="1600" dirty="0" smtClean="0"/>
              <a:t>του δικτύου</a:t>
            </a:r>
          </a:p>
          <a:p>
            <a:pPr marL="342900" indent="-342900">
              <a:buFont typeface="Arial" pitchFamily="34" charset="0"/>
              <a:buChar char="•"/>
            </a:pPr>
            <a:endParaRPr lang="en-US" sz="1600" dirty="0" smtClean="0">
              <a:effectLst>
                <a:outerShdw blurRad="38100" dist="38100" dir="2700000" algn="tl">
                  <a:srgbClr val="000000">
                    <a:alpha val="43137"/>
                  </a:srgbClr>
                </a:outerShdw>
              </a:effectLst>
            </a:endParaRPr>
          </a:p>
          <a:p>
            <a:pPr marL="342900" indent="-342900">
              <a:buFont typeface="Arial" pitchFamily="34" charset="0"/>
              <a:buChar char="•"/>
            </a:pPr>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306886"/>
            <a:chOff x="0" y="88"/>
            <a:chExt cx="9144000" cy="1100526"/>
          </a:xfrm>
        </p:grpSpPr>
        <p:grpSp>
          <p:nvGrpSpPr>
            <p:cNvPr id="3" name="6 - Ομάδα"/>
            <p:cNvGrpSpPr/>
            <p:nvPr/>
          </p:nvGrpSpPr>
          <p:grpSpPr>
            <a:xfrm>
              <a:off x="0" y="88"/>
              <a:ext cx="9144000" cy="1100526"/>
              <a:chOff x="0" y="0"/>
              <a:chExt cx="9144000" cy="1100526"/>
            </a:xfrm>
          </p:grpSpPr>
          <p:grpSp>
            <p:nvGrpSpPr>
              <p:cNvPr id="4" name="7 - Ομάδα"/>
              <p:cNvGrpSpPr/>
              <p:nvPr/>
            </p:nvGrpSpPr>
            <p:grpSpPr>
              <a:xfrm>
                <a:off x="0" y="0"/>
                <a:ext cx="9144000" cy="1100526"/>
                <a:chOff x="180528" y="0"/>
                <a:chExt cx="9144000" cy="1100526"/>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11014"/>
                </a:xfrm>
                <a:prstGeom prst="rect">
                  <a:avLst/>
                </a:prstGeom>
                <a:solidFill>
                  <a:schemeClr val="bg1">
                    <a:lumMod val="95000"/>
                  </a:schemeClr>
                </a:solidFill>
              </p:spPr>
              <p:txBody>
                <a:bodyPr wrap="square" rtlCol="0">
                  <a:spAutoFit/>
                </a:bodyPr>
                <a:lstStyle/>
                <a:p>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 ενός δείγματος</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141550" y="160100"/>
              <a:ext cx="3238762"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l-GR" sz="1600" dirty="0" smtClean="0">
                  <a:solidFill>
                    <a:srgbClr val="C00000"/>
                  </a:solidFill>
                </a:rPr>
                <a:t> </a:t>
              </a:r>
              <a:r>
                <a:rPr lang="el-GR" sz="1600" dirty="0" smtClean="0">
                  <a:solidFill>
                    <a:schemeClr val="accent2">
                      <a:lumMod val="40000"/>
                      <a:lumOff val="60000"/>
                    </a:schemeClr>
                  </a:solidFill>
                </a:rPr>
                <a:t>Σύνοψη</a:t>
              </a:r>
            </a:p>
            <a:p>
              <a:endParaRPr lang="el-GR" sz="1600" dirty="0"/>
            </a:p>
          </p:txBody>
        </p:sp>
      </p:grpSp>
      <p:sp>
        <p:nvSpPr>
          <p:cNvPr id="25" name="24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6" name="25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sp>
        <p:nvSpPr>
          <p:cNvPr id="15" name="14 - TextBox"/>
          <p:cNvSpPr txBox="1"/>
          <p:nvPr/>
        </p:nvSpPr>
        <p:spPr>
          <a:xfrm>
            <a:off x="0" y="1628800"/>
            <a:ext cx="8604448" cy="615553"/>
          </a:xfrm>
          <a:prstGeom prst="rect">
            <a:avLst/>
          </a:prstGeom>
          <a:noFill/>
        </p:spPr>
        <p:txBody>
          <a:bodyPr wrap="square" rtlCol="0">
            <a:spAutoFit/>
          </a:bodyPr>
          <a:lstStyle/>
          <a:p>
            <a:pPr marL="342900" indent="-342900">
              <a:buFont typeface="Arial" pitchFamily="34" charset="0"/>
              <a:buChar char="•"/>
            </a:pPr>
            <a:endParaRPr lang="en-US" sz="1600" dirty="0" smtClean="0">
              <a:effectLst>
                <a:outerShdw blurRad="38100" dist="38100" dir="2700000" algn="tl">
                  <a:srgbClr val="000000">
                    <a:alpha val="43137"/>
                  </a:srgbClr>
                </a:outerShdw>
              </a:effectLst>
            </a:endParaRPr>
          </a:p>
          <a:p>
            <a:pPr marL="342900" indent="-342900">
              <a:buFont typeface="Arial" pitchFamily="34" charset="0"/>
              <a:buChar char="•"/>
            </a:pPr>
            <a:endParaRPr lang="el-GR" dirty="0"/>
          </a:p>
        </p:txBody>
      </p:sp>
      <p:sp>
        <p:nvSpPr>
          <p:cNvPr id="21" name="20 - TextBox"/>
          <p:cNvSpPr txBox="1"/>
          <p:nvPr/>
        </p:nvSpPr>
        <p:spPr>
          <a:xfrm>
            <a:off x="539552" y="3789040"/>
            <a:ext cx="8064896" cy="2031325"/>
          </a:xfrm>
          <a:prstGeom prst="rect">
            <a:avLst/>
          </a:prstGeom>
          <a:noFill/>
        </p:spPr>
        <p:txBody>
          <a:bodyPr wrap="square" rtlCol="0">
            <a:spAutoFit/>
          </a:bodyPr>
          <a:lstStyle/>
          <a:p>
            <a:pPr marL="342900" indent="-342900">
              <a:buFont typeface="+mj-lt"/>
              <a:buAutoNum type="arabicPeriod"/>
            </a:pPr>
            <a:r>
              <a:rPr lang="el-GR" dirty="0" smtClean="0"/>
              <a:t>αριθμός κόμβων Ν</a:t>
            </a:r>
          </a:p>
          <a:p>
            <a:pPr marL="342900" indent="-342900">
              <a:buFont typeface="+mj-lt"/>
              <a:buAutoNum type="arabicPeriod"/>
            </a:pPr>
            <a:r>
              <a:rPr lang="el-GR" dirty="0" smtClean="0"/>
              <a:t>αριθμός των ακμών E </a:t>
            </a:r>
          </a:p>
          <a:p>
            <a:pPr marL="342900" indent="-342900">
              <a:buFont typeface="+mj-lt"/>
              <a:buAutoNum type="arabicPeriod"/>
            </a:pPr>
            <a:r>
              <a:rPr lang="el-GR" dirty="0" smtClean="0"/>
              <a:t>μέσος όρος ελάχιστου μονοπατιού  </a:t>
            </a:r>
          </a:p>
          <a:p>
            <a:pPr marL="342900" indent="-342900">
              <a:buFont typeface="+mj-lt"/>
              <a:buAutoNum type="arabicPeriod"/>
            </a:pPr>
            <a:r>
              <a:rPr lang="el-GR" dirty="0" smtClean="0"/>
              <a:t>μέσος όρος συνδεσιμότητας των κόμβων</a:t>
            </a:r>
          </a:p>
          <a:p>
            <a:pPr marL="342900" indent="-342900">
              <a:buFont typeface="+mj-lt"/>
              <a:buAutoNum type="arabicPeriod"/>
            </a:pPr>
            <a:r>
              <a:rPr lang="el-GR" dirty="0" smtClean="0"/>
              <a:t>μέση κεντρικότητα βαθμού</a:t>
            </a:r>
          </a:p>
          <a:p>
            <a:pPr marL="342900" indent="-342900">
              <a:buFont typeface="+mj-lt"/>
              <a:buAutoNum type="arabicPeriod"/>
            </a:pPr>
            <a:r>
              <a:rPr lang="el-GR" dirty="0" smtClean="0"/>
              <a:t>αριθμός κλικών γράφου</a:t>
            </a:r>
          </a:p>
          <a:p>
            <a:pPr marL="342900" indent="-342900">
              <a:buFont typeface="+mj-lt"/>
              <a:buAutoNum type="arabicPeriod"/>
            </a:pPr>
            <a:r>
              <a:rPr lang="el-GR" dirty="0" smtClean="0"/>
              <a:t>αριθμός συνδεδεμένων στοιχείων.</a:t>
            </a:r>
          </a:p>
        </p:txBody>
      </p:sp>
      <p:grpSp>
        <p:nvGrpSpPr>
          <p:cNvPr id="44" name="43 - Ομάδα"/>
          <p:cNvGrpSpPr/>
          <p:nvPr/>
        </p:nvGrpSpPr>
        <p:grpSpPr>
          <a:xfrm>
            <a:off x="899592" y="1556792"/>
            <a:ext cx="5919058" cy="1521460"/>
            <a:chOff x="1619672" y="1412776"/>
            <a:chExt cx="5919058" cy="1521460"/>
          </a:xfrm>
        </p:grpSpPr>
        <p:grpSp>
          <p:nvGrpSpPr>
            <p:cNvPr id="14" name="13 - Ομάδα"/>
            <p:cNvGrpSpPr/>
            <p:nvPr/>
          </p:nvGrpSpPr>
          <p:grpSpPr>
            <a:xfrm>
              <a:off x="2915816" y="1772816"/>
              <a:ext cx="3312368" cy="288032"/>
              <a:chOff x="755576" y="2492896"/>
              <a:chExt cx="1800200" cy="288032"/>
            </a:xfrm>
          </p:grpSpPr>
          <p:sp>
            <p:nvSpPr>
              <p:cNvPr id="16" name="15 - Ορθογώνιο"/>
              <p:cNvSpPr/>
              <p:nvPr/>
            </p:nvSpPr>
            <p:spPr>
              <a:xfrm>
                <a:off x="755576" y="2492896"/>
                <a:ext cx="360040" cy="288032"/>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16 - Ορθογώνιο"/>
              <p:cNvSpPr/>
              <p:nvPr/>
            </p:nvSpPr>
            <p:spPr>
              <a:xfrm>
                <a:off x="1115616" y="2492896"/>
                <a:ext cx="360040" cy="2880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17 - Ορθογώνιο"/>
              <p:cNvSpPr/>
              <p:nvPr/>
            </p:nvSpPr>
            <p:spPr>
              <a:xfrm>
                <a:off x="1475656" y="2492896"/>
                <a:ext cx="360040" cy="28803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18 - Ορθογώνιο"/>
              <p:cNvSpPr/>
              <p:nvPr/>
            </p:nvSpPr>
            <p:spPr>
              <a:xfrm>
                <a:off x="1835696" y="2492896"/>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19 - Ορθογώνιο"/>
              <p:cNvSpPr/>
              <p:nvPr/>
            </p:nvSpPr>
            <p:spPr>
              <a:xfrm>
                <a:off x="2195736" y="2492896"/>
                <a:ext cx="360040" cy="2880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2" name="21 - TextBox"/>
            <p:cNvSpPr txBox="1"/>
            <p:nvPr/>
          </p:nvSpPr>
          <p:spPr>
            <a:xfrm rot="5400000">
              <a:off x="5090864" y="2118048"/>
              <a:ext cx="432048" cy="461665"/>
            </a:xfrm>
            <a:prstGeom prst="rect">
              <a:avLst/>
            </a:prstGeom>
            <a:noFill/>
          </p:spPr>
          <p:txBody>
            <a:bodyPr wrap="square" rtlCol="0">
              <a:spAutoFit/>
            </a:bodyPr>
            <a:lstStyle/>
            <a:p>
              <a:r>
                <a:rPr lang="el-GR" sz="2400" b="1" dirty="0" smtClean="0">
                  <a:effectLst>
                    <a:outerShdw blurRad="38100" dist="38100" dir="2700000" algn="tl">
                      <a:srgbClr val="000000">
                        <a:alpha val="43137"/>
                      </a:srgbClr>
                    </a:outerShdw>
                  </a:effectLst>
                </a:rPr>
                <a:t>…</a:t>
              </a:r>
              <a:endParaRPr lang="el-GR" b="1" dirty="0">
                <a:effectLst>
                  <a:outerShdw blurRad="38100" dist="38100" dir="2700000" algn="tl">
                    <a:srgbClr val="000000">
                      <a:alpha val="43137"/>
                    </a:srgbClr>
                  </a:outerShdw>
                </a:effectLst>
              </a:endParaRPr>
            </a:p>
          </p:txBody>
        </p:sp>
        <p:grpSp>
          <p:nvGrpSpPr>
            <p:cNvPr id="31" name="30 - Ομάδα"/>
            <p:cNvGrpSpPr/>
            <p:nvPr/>
          </p:nvGrpSpPr>
          <p:grpSpPr>
            <a:xfrm>
              <a:off x="2915816" y="2636912"/>
              <a:ext cx="3312368" cy="288032"/>
              <a:chOff x="755576" y="2492896"/>
              <a:chExt cx="1800200" cy="288032"/>
            </a:xfrm>
          </p:grpSpPr>
          <p:sp>
            <p:nvSpPr>
              <p:cNvPr id="32" name="31 - Ορθογώνιο"/>
              <p:cNvSpPr/>
              <p:nvPr/>
            </p:nvSpPr>
            <p:spPr>
              <a:xfrm>
                <a:off x="755576" y="2492896"/>
                <a:ext cx="360040" cy="288032"/>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32 - Ορθογώνιο"/>
              <p:cNvSpPr/>
              <p:nvPr/>
            </p:nvSpPr>
            <p:spPr>
              <a:xfrm>
                <a:off x="1115616" y="2492896"/>
                <a:ext cx="360040" cy="2880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4" name="33 - Ορθογώνιο"/>
              <p:cNvSpPr/>
              <p:nvPr/>
            </p:nvSpPr>
            <p:spPr>
              <a:xfrm>
                <a:off x="1475656" y="2492896"/>
                <a:ext cx="360040" cy="28803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34 - Ορθογώνιο"/>
              <p:cNvSpPr/>
              <p:nvPr/>
            </p:nvSpPr>
            <p:spPr>
              <a:xfrm>
                <a:off x="1835696" y="2492896"/>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35 - Ορθογώνιο"/>
              <p:cNvSpPr/>
              <p:nvPr/>
            </p:nvSpPr>
            <p:spPr>
              <a:xfrm>
                <a:off x="2195736" y="2492896"/>
                <a:ext cx="360040" cy="2880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37" name="36 - TextBox"/>
            <p:cNvSpPr txBox="1"/>
            <p:nvPr/>
          </p:nvSpPr>
          <p:spPr>
            <a:xfrm>
              <a:off x="1835696" y="1700808"/>
              <a:ext cx="1296144" cy="369332"/>
            </a:xfrm>
            <a:prstGeom prst="rect">
              <a:avLst/>
            </a:prstGeom>
            <a:noFill/>
          </p:spPr>
          <p:txBody>
            <a:bodyPr wrap="square" rtlCol="0">
              <a:spAutoFit/>
            </a:bodyPr>
            <a:lstStyle/>
            <a:p>
              <a:r>
                <a:rPr lang="el-GR" dirty="0" smtClean="0"/>
                <a:t>Δείγμα 1</a:t>
              </a:r>
              <a:endParaRPr lang="el-GR" dirty="0"/>
            </a:p>
          </p:txBody>
        </p:sp>
        <p:sp>
          <p:nvSpPr>
            <p:cNvPr id="38" name="37 - TextBox"/>
            <p:cNvSpPr txBox="1"/>
            <p:nvPr/>
          </p:nvSpPr>
          <p:spPr>
            <a:xfrm>
              <a:off x="1619672" y="2564904"/>
              <a:ext cx="1296144" cy="369332"/>
            </a:xfrm>
            <a:prstGeom prst="rect">
              <a:avLst/>
            </a:prstGeom>
            <a:noFill/>
          </p:spPr>
          <p:txBody>
            <a:bodyPr wrap="square" rtlCol="0">
              <a:spAutoFit/>
            </a:bodyPr>
            <a:lstStyle/>
            <a:p>
              <a:r>
                <a:rPr lang="el-GR" dirty="0" smtClean="0"/>
                <a:t>Δείγμα 435</a:t>
              </a:r>
              <a:endParaRPr lang="el-GR" dirty="0"/>
            </a:p>
          </p:txBody>
        </p:sp>
        <p:sp>
          <p:nvSpPr>
            <p:cNvPr id="39" name="38 - Ορθογώνιο"/>
            <p:cNvSpPr/>
            <p:nvPr/>
          </p:nvSpPr>
          <p:spPr>
            <a:xfrm>
              <a:off x="6228184" y="1772816"/>
              <a:ext cx="662474"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39 - Ορθογώνιο"/>
            <p:cNvSpPr/>
            <p:nvPr/>
          </p:nvSpPr>
          <p:spPr>
            <a:xfrm>
              <a:off x="6876256" y="1772816"/>
              <a:ext cx="662474" cy="2880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1" name="40 - Ορθογώνιο"/>
            <p:cNvSpPr/>
            <p:nvPr/>
          </p:nvSpPr>
          <p:spPr>
            <a:xfrm>
              <a:off x="6228184" y="2636912"/>
              <a:ext cx="662474"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2" name="41 - Ορθογώνιο"/>
            <p:cNvSpPr/>
            <p:nvPr/>
          </p:nvSpPr>
          <p:spPr>
            <a:xfrm>
              <a:off x="6876256" y="2636912"/>
              <a:ext cx="662474" cy="28803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3" name="42 - TextBox"/>
            <p:cNvSpPr txBox="1"/>
            <p:nvPr/>
          </p:nvSpPr>
          <p:spPr>
            <a:xfrm>
              <a:off x="3131840" y="1412776"/>
              <a:ext cx="4392488" cy="369332"/>
            </a:xfrm>
            <a:prstGeom prst="rect">
              <a:avLst/>
            </a:prstGeom>
            <a:noFill/>
          </p:spPr>
          <p:txBody>
            <a:bodyPr wrap="square" rtlCol="0">
              <a:spAutoFit/>
            </a:bodyPr>
            <a:lstStyle/>
            <a:p>
              <a:r>
                <a:rPr lang="el-GR" dirty="0" smtClean="0"/>
                <a:t>1          2          3          4           5          6          7</a:t>
              </a:r>
              <a:endParaRPr lang="el-GR" dirty="0"/>
            </a:p>
          </p:txBody>
        </p:sp>
      </p:grpSp>
      <p:sp>
        <p:nvSpPr>
          <p:cNvPr id="45" name="44 - Ορθογώνιο"/>
          <p:cNvSpPr/>
          <p:nvPr/>
        </p:nvSpPr>
        <p:spPr>
          <a:xfrm>
            <a:off x="7236296" y="1916832"/>
            <a:ext cx="662474" cy="288032"/>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6" name="45 - Ορθογώνιο"/>
          <p:cNvSpPr/>
          <p:nvPr/>
        </p:nvSpPr>
        <p:spPr>
          <a:xfrm>
            <a:off x="7236296" y="2780928"/>
            <a:ext cx="662474" cy="288032"/>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7" name="46 - TextBox"/>
          <p:cNvSpPr txBox="1"/>
          <p:nvPr/>
        </p:nvSpPr>
        <p:spPr>
          <a:xfrm>
            <a:off x="6876256" y="1844824"/>
            <a:ext cx="288032" cy="400110"/>
          </a:xfrm>
          <a:prstGeom prst="rect">
            <a:avLst/>
          </a:prstGeom>
          <a:noFill/>
        </p:spPr>
        <p:txBody>
          <a:bodyPr wrap="square" rtlCol="0">
            <a:spAutoFit/>
          </a:bodyPr>
          <a:lstStyle/>
          <a:p>
            <a:r>
              <a:rPr lang="el-GR" sz="2000" b="1" dirty="0" smtClean="0">
                <a:effectLst>
                  <a:outerShdw blurRad="38100" dist="38100" dir="2700000" algn="tl">
                    <a:srgbClr val="000000">
                      <a:alpha val="43137"/>
                    </a:srgbClr>
                  </a:outerShdw>
                </a:effectLst>
              </a:rPr>
              <a:t>+</a:t>
            </a:r>
            <a:endParaRPr lang="el-GR" sz="2000" b="1" dirty="0">
              <a:effectLst>
                <a:outerShdw blurRad="38100" dist="38100" dir="2700000" algn="tl">
                  <a:srgbClr val="000000">
                    <a:alpha val="43137"/>
                  </a:srgbClr>
                </a:outerShdw>
              </a:effectLst>
            </a:endParaRPr>
          </a:p>
        </p:txBody>
      </p:sp>
      <p:sp>
        <p:nvSpPr>
          <p:cNvPr id="48" name="47 - TextBox"/>
          <p:cNvSpPr txBox="1"/>
          <p:nvPr/>
        </p:nvSpPr>
        <p:spPr>
          <a:xfrm>
            <a:off x="6876256" y="2708920"/>
            <a:ext cx="288032" cy="400110"/>
          </a:xfrm>
          <a:prstGeom prst="rect">
            <a:avLst/>
          </a:prstGeom>
          <a:noFill/>
        </p:spPr>
        <p:txBody>
          <a:bodyPr wrap="square" rtlCol="0">
            <a:spAutoFit/>
          </a:bodyPr>
          <a:lstStyle/>
          <a:p>
            <a:r>
              <a:rPr lang="el-GR" sz="2000" b="1" dirty="0" smtClean="0">
                <a:effectLst>
                  <a:outerShdw blurRad="38100" dist="38100" dir="2700000" algn="tl">
                    <a:srgbClr val="000000">
                      <a:alpha val="43137"/>
                    </a:srgbClr>
                  </a:outerShdw>
                </a:effectLst>
              </a:rPr>
              <a:t>+</a:t>
            </a:r>
            <a:endParaRPr lang="el-GR" sz="2000" b="1" dirty="0">
              <a:effectLst>
                <a:outerShdw blurRad="38100" dist="38100" dir="2700000" algn="tl">
                  <a:srgbClr val="000000">
                    <a:alpha val="43137"/>
                  </a:srgbClr>
                </a:outerShdw>
              </a:effectLst>
            </a:endParaRPr>
          </a:p>
        </p:txBody>
      </p:sp>
      <p:sp>
        <p:nvSpPr>
          <p:cNvPr id="49" name="48 - TextBox"/>
          <p:cNvSpPr txBox="1"/>
          <p:nvPr/>
        </p:nvSpPr>
        <p:spPr>
          <a:xfrm>
            <a:off x="7092280" y="1556792"/>
            <a:ext cx="1656184" cy="353943"/>
          </a:xfrm>
          <a:prstGeom prst="rect">
            <a:avLst/>
          </a:prstGeom>
          <a:noFill/>
        </p:spPr>
        <p:txBody>
          <a:bodyPr wrap="square" rtlCol="0">
            <a:spAutoFit/>
          </a:bodyPr>
          <a:lstStyle/>
          <a:p>
            <a:r>
              <a:rPr lang="en-US" sz="1700" dirty="0" smtClean="0"/>
              <a:t>Target  feature</a:t>
            </a:r>
            <a:endParaRPr lang="el-GR" sz="1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 </a:t>
                  </a:r>
                  <a:r>
                    <a:rPr lang="el-GR" sz="2000" dirty="0" smtClean="0">
                      <a:solidFill>
                        <a:srgbClr val="C00000"/>
                      </a:solidFill>
                      <a:effectLst>
                        <a:outerShdw blurRad="38100" dist="38100" dir="2700000" algn="tl">
                          <a:srgbClr val="000000">
                            <a:alpha val="43137"/>
                          </a:srgbClr>
                        </a:outerShdw>
                      </a:effectLst>
                    </a:rPr>
                    <a:t>– </a:t>
                  </a:r>
                  <a:r>
                    <a:rPr lang="el-GR" dirty="0" smtClean="0">
                      <a:solidFill>
                        <a:srgbClr val="C00000"/>
                      </a:solidFill>
                      <a:effectLst>
                        <a:outerShdw blurRad="38100" dist="38100" dir="2700000" algn="tl">
                          <a:srgbClr val="000000">
                            <a:alpha val="43137"/>
                          </a:srgbClr>
                        </a:outerShdw>
                      </a:effectLst>
                    </a:rPr>
                    <a:t>Πειράματα ταξινόμησης</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211960" y="160100"/>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l-GR" sz="1600" dirty="0" smtClean="0">
                  <a:solidFill>
                    <a:schemeClr val="accent2">
                      <a:lumMod val="40000"/>
                      <a:lumOff val="60000"/>
                    </a:schemeClr>
                  </a:solidFill>
                </a:rPr>
                <a:t>Σύνοψη</a:t>
              </a:r>
            </a:p>
            <a:p>
              <a:endParaRPr lang="el-GR" sz="1600" dirty="0"/>
            </a:p>
          </p:txBody>
        </p:sp>
      </p:grpSp>
      <p:sp>
        <p:nvSpPr>
          <p:cNvPr id="25" name="24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6" name="25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pic>
        <p:nvPicPr>
          <p:cNvPr id="76802" name="Picture 2" descr="https://documents.lucidchart.com/documents/8cfe0fbd-2eb3-4846-9ee4-4fe1622addc2/pages/0eqBfotfVGlV?a=3611&amp;x=-325&amp;y=271&amp;w=2194&amp;h=1085&amp;store=1&amp;accept=image%2F*&amp;auth=LCA%208fb3e8fd9d77231c6e36b8d49b7ecb5627a1279e-ts%3D1537707658"/>
          <p:cNvPicPr>
            <a:picLocks noChangeAspect="1" noChangeArrowheads="1"/>
          </p:cNvPicPr>
          <p:nvPr/>
        </p:nvPicPr>
        <p:blipFill>
          <a:blip r:embed="rId3" cstate="print"/>
          <a:srcRect/>
          <a:stretch>
            <a:fillRect/>
          </a:stretch>
        </p:blipFill>
        <p:spPr bwMode="auto">
          <a:xfrm>
            <a:off x="0" y="1772816"/>
            <a:ext cx="9144000" cy="45220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306886"/>
            <a:chOff x="0" y="88"/>
            <a:chExt cx="9144000" cy="1100526"/>
          </a:xfrm>
        </p:grpSpPr>
        <p:grpSp>
          <p:nvGrpSpPr>
            <p:cNvPr id="3" name="6 - Ομάδα"/>
            <p:cNvGrpSpPr/>
            <p:nvPr/>
          </p:nvGrpSpPr>
          <p:grpSpPr>
            <a:xfrm>
              <a:off x="0" y="88"/>
              <a:ext cx="9144000" cy="1100526"/>
              <a:chOff x="0" y="0"/>
              <a:chExt cx="9144000" cy="1100526"/>
            </a:xfrm>
          </p:grpSpPr>
          <p:grpSp>
            <p:nvGrpSpPr>
              <p:cNvPr id="4" name="7 - Ομάδα"/>
              <p:cNvGrpSpPr/>
              <p:nvPr/>
            </p:nvGrpSpPr>
            <p:grpSpPr>
              <a:xfrm>
                <a:off x="0" y="0"/>
                <a:ext cx="9144000" cy="1100526"/>
                <a:chOff x="180528" y="0"/>
                <a:chExt cx="9144000" cy="1100526"/>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effectLst>
                        <a:outerShdw blurRad="38100" dist="38100" dir="2700000" algn="tl">
                          <a:srgbClr val="000000">
                            <a:alpha val="43137"/>
                          </a:srgbClr>
                        </a:outerShdw>
                      </a:effectLst>
                    </a:rPr>
                    <a:t>Πειράματα ταξινόμησης</a:t>
                  </a:r>
                  <a:endParaRPr lang="el-GR" dirty="0">
                    <a:solidFill>
                      <a:srgbClr val="C00000"/>
                    </a:solidFill>
                    <a:effectLst>
                      <a:outerShdw blurRad="38100" dist="38100" dir="2700000" algn="tl">
                        <a:srgbClr val="000000">
                          <a:alpha val="43137"/>
                        </a:srgbClr>
                      </a:outerShdw>
                    </a:effectLst>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211960" y="160100"/>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l-GR" sz="1600" dirty="0" smtClean="0">
                  <a:solidFill>
                    <a:schemeClr val="accent2">
                      <a:lumMod val="40000"/>
                      <a:lumOff val="60000"/>
                    </a:schemeClr>
                  </a:solidFill>
                </a:rPr>
                <a:t>Σύνοψη</a:t>
              </a:r>
            </a:p>
            <a:p>
              <a:endParaRPr lang="el-GR" sz="1600" dirty="0"/>
            </a:p>
          </p:txBody>
        </p:sp>
      </p:grpSp>
      <p:sp>
        <p:nvSpPr>
          <p:cNvPr id="25" name="24 - TextBox"/>
          <p:cNvSpPr txBox="1"/>
          <p:nvPr/>
        </p:nvSpPr>
        <p:spPr>
          <a:xfrm>
            <a:off x="4949324"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6" name="25 - TextBox"/>
          <p:cNvSpPr txBox="1"/>
          <p:nvPr/>
        </p:nvSpPr>
        <p:spPr>
          <a:xfrm>
            <a:off x="6961912"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sp>
        <p:nvSpPr>
          <p:cNvPr id="12" name="11 - TextBox"/>
          <p:cNvSpPr txBox="1"/>
          <p:nvPr/>
        </p:nvSpPr>
        <p:spPr>
          <a:xfrm>
            <a:off x="313648" y="3021904"/>
            <a:ext cx="8280920" cy="3139321"/>
          </a:xfrm>
          <a:prstGeom prst="rect">
            <a:avLst/>
          </a:prstGeom>
          <a:noFill/>
        </p:spPr>
        <p:txBody>
          <a:bodyPr wrap="square" rtlCol="0">
            <a:spAutoFit/>
          </a:bodyPr>
          <a:lstStyle/>
          <a:p>
            <a:pPr marL="342900" indent="-342900">
              <a:buFont typeface="+mj-lt"/>
              <a:buAutoNum type="arabicPeriod"/>
            </a:pPr>
            <a:r>
              <a:rPr lang="el-GR" dirty="0" err="1" smtClean="0"/>
              <a:t>Δέντρ</a:t>
            </a:r>
            <a:r>
              <a:rPr lang="en-US" dirty="0" smtClean="0"/>
              <a:t>o</a:t>
            </a:r>
            <a:r>
              <a:rPr lang="el-GR" dirty="0" smtClean="0"/>
              <a:t> απόφασης (</a:t>
            </a:r>
            <a:r>
              <a:rPr lang="en-US" dirty="0" smtClean="0"/>
              <a:t>Decision tree):</a:t>
            </a:r>
          </a:p>
          <a:p>
            <a:pPr marL="800100" lvl="1" indent="-342900">
              <a:buFont typeface="Arial" pitchFamily="34" charset="0"/>
              <a:buChar char="•"/>
            </a:pPr>
            <a:r>
              <a:rPr lang="el-GR" dirty="0" smtClean="0"/>
              <a:t>Εύρεση των χαρακτηριστικών που περιέχουν την περισσότερη πληροφορία σχετικά με </a:t>
            </a:r>
            <a:r>
              <a:rPr lang="en-US" dirty="0" smtClean="0"/>
              <a:t>t</a:t>
            </a:r>
            <a:r>
              <a:rPr lang="fr-FR" dirty="0" err="1" smtClean="0"/>
              <a:t>arget</a:t>
            </a:r>
            <a:r>
              <a:rPr lang="fr-FR" dirty="0" smtClean="0"/>
              <a:t> </a:t>
            </a:r>
            <a:r>
              <a:rPr lang="fr-FR" dirty="0" err="1" smtClean="0"/>
              <a:t>feature</a:t>
            </a:r>
            <a:endParaRPr lang="fr-FR" dirty="0" smtClean="0"/>
          </a:p>
          <a:p>
            <a:pPr marL="800100" lvl="1" indent="-342900">
              <a:buFont typeface="Arial" pitchFamily="34" charset="0"/>
              <a:buChar char="•"/>
            </a:pPr>
            <a:r>
              <a:rPr lang="el-GR" dirty="0" smtClean="0"/>
              <a:t>Διαχωρισμός του συνόλου δεδομένων με</a:t>
            </a:r>
            <a:r>
              <a:rPr lang="en-US" dirty="0" smtClean="0"/>
              <a:t> </a:t>
            </a:r>
            <a:r>
              <a:rPr lang="el-GR" dirty="0" smtClean="0"/>
              <a:t>βάση τις τιμές αυτών των χαρακτηριστικών έτσι ώστε κάθε υποσύνολο να</a:t>
            </a:r>
            <a:r>
              <a:rPr lang="en-US" dirty="0" smtClean="0"/>
              <a:t> </a:t>
            </a:r>
            <a:r>
              <a:rPr lang="el-GR" dirty="0" smtClean="0"/>
              <a:t>ανήκει σε μία κατηγορία</a:t>
            </a:r>
          </a:p>
          <a:p>
            <a:pPr marL="1257300" lvl="2" indent="-342900">
              <a:buFont typeface="Arial" pitchFamily="34" charset="0"/>
              <a:buChar char="•"/>
            </a:pPr>
            <a:endParaRPr lang="en-US" dirty="0" smtClean="0"/>
          </a:p>
          <a:p>
            <a:pPr marL="342900" indent="-342900">
              <a:buFont typeface="+mj-lt"/>
              <a:buAutoNum type="arabicPeriod"/>
            </a:pPr>
            <a:r>
              <a:rPr lang="en-US" dirty="0" smtClean="0"/>
              <a:t>K- </a:t>
            </a:r>
            <a:r>
              <a:rPr lang="el-GR" dirty="0" smtClean="0"/>
              <a:t>κοντινότερος γείτονας </a:t>
            </a:r>
            <a:r>
              <a:rPr lang="en-US" dirty="0" smtClean="0"/>
              <a:t>(K-nearest neighbor):</a:t>
            </a:r>
          </a:p>
          <a:p>
            <a:pPr marL="800100" lvl="1" indent="-342900">
              <a:buFont typeface="Arial" pitchFamily="34" charset="0"/>
              <a:buChar char="•"/>
            </a:pPr>
            <a:r>
              <a:rPr lang="el-GR" dirty="0" smtClean="0"/>
              <a:t>ένα στιγμιότυπο ταξινομείται σε μία κατηγορία με βάση</a:t>
            </a:r>
            <a:r>
              <a:rPr lang="en-US" dirty="0" smtClean="0"/>
              <a:t> </a:t>
            </a:r>
            <a:r>
              <a:rPr lang="el-GR" dirty="0" smtClean="0"/>
              <a:t>την πιο συχνή κλάση των πιο κοντινών γειτόνων του</a:t>
            </a:r>
            <a:endParaRPr lang="en-US" dirty="0" smtClean="0"/>
          </a:p>
          <a:p>
            <a:pPr marL="800100" lvl="1" indent="-342900">
              <a:buFont typeface="Arial" pitchFamily="34" charset="0"/>
              <a:buChar char="•"/>
            </a:pPr>
            <a:r>
              <a:rPr lang="el-GR" dirty="0" smtClean="0"/>
              <a:t>Θέσαμε </a:t>
            </a:r>
            <a:r>
              <a:rPr lang="en-US" dirty="0" smtClean="0"/>
              <a:t>k=3</a:t>
            </a:r>
            <a:endParaRPr lang="el-GR" dirty="0" smtClean="0"/>
          </a:p>
          <a:p>
            <a:pPr marL="342900" indent="-342900">
              <a:buFont typeface="+mj-lt"/>
              <a:buAutoNum type="arabicPeriod"/>
            </a:pPr>
            <a:endParaRPr lang="el-GR" dirty="0"/>
          </a:p>
        </p:txBody>
      </p:sp>
      <p:sp>
        <p:nvSpPr>
          <p:cNvPr id="13" name="12 - TextBox"/>
          <p:cNvSpPr txBox="1"/>
          <p:nvPr/>
        </p:nvSpPr>
        <p:spPr>
          <a:xfrm>
            <a:off x="323528" y="1844824"/>
            <a:ext cx="9073008" cy="646331"/>
          </a:xfrm>
          <a:prstGeom prst="rect">
            <a:avLst/>
          </a:prstGeom>
          <a:noFill/>
        </p:spPr>
        <p:txBody>
          <a:bodyPr wrap="square" rtlCol="0">
            <a:spAutoFit/>
          </a:bodyPr>
          <a:lstStyle/>
          <a:p>
            <a:pPr marL="342900" indent="-342900">
              <a:buFont typeface="+mj-lt"/>
              <a:buAutoNum type="arabicPeriod"/>
            </a:pPr>
            <a:r>
              <a:rPr lang="el-GR" dirty="0" smtClean="0"/>
              <a:t>Διαχωρισμός </a:t>
            </a:r>
            <a:r>
              <a:rPr lang="el-GR" dirty="0" smtClean="0">
                <a:effectLst>
                  <a:outerShdw blurRad="38100" dist="38100" dir="2700000" algn="tl">
                    <a:srgbClr val="000000">
                      <a:alpha val="43137"/>
                    </a:srgbClr>
                  </a:outerShdw>
                </a:effectLst>
              </a:rPr>
              <a:t>τύπου δειγμάτων </a:t>
            </a:r>
            <a:r>
              <a:rPr lang="el-GR" dirty="0" smtClean="0"/>
              <a:t>(Δείγμα ελέγχου- Καρκινικό δείγμα) </a:t>
            </a:r>
          </a:p>
          <a:p>
            <a:pPr marL="342900" indent="-342900">
              <a:buFont typeface="+mj-lt"/>
              <a:buAutoNum type="arabicPeriod"/>
            </a:pPr>
            <a:r>
              <a:rPr lang="el-GR" dirty="0" smtClean="0"/>
              <a:t>Διαχωρισμός </a:t>
            </a:r>
            <a:r>
              <a:rPr lang="el-GR" dirty="0" smtClean="0">
                <a:effectLst>
                  <a:outerShdw blurRad="38100" dist="38100" dir="2700000" algn="tl">
                    <a:srgbClr val="000000">
                      <a:alpha val="43137"/>
                    </a:srgbClr>
                  </a:outerShdw>
                </a:effectLst>
              </a:rPr>
              <a:t>σταδίου κακοήθειας  </a:t>
            </a:r>
            <a:r>
              <a:rPr lang="el-GR" dirty="0" smtClean="0"/>
              <a:t>(Στάδιο Ι, ΙΙ, ΙΙΙ, Ι</a:t>
            </a:r>
            <a:r>
              <a:rPr lang="en-US" dirty="0" smtClean="0"/>
              <a:t>V)</a:t>
            </a:r>
            <a:endParaRPr lang="el-GR" dirty="0" smtClean="0">
              <a:effectLst>
                <a:outerShdw blurRad="38100" dist="38100" dir="2700000" algn="tl">
                  <a:srgbClr val="000000">
                    <a:alpha val="43137"/>
                  </a:srgbClr>
                </a:outerShdw>
              </a:effectLst>
            </a:endParaRPr>
          </a:p>
        </p:txBody>
      </p:sp>
      <p:sp>
        <p:nvSpPr>
          <p:cNvPr id="14" name="13 - TextBox"/>
          <p:cNvSpPr txBox="1"/>
          <p:nvPr/>
        </p:nvSpPr>
        <p:spPr>
          <a:xfrm>
            <a:off x="251520" y="1484784"/>
            <a:ext cx="3384376" cy="369332"/>
          </a:xfrm>
          <a:prstGeom prst="rect">
            <a:avLst/>
          </a:prstGeom>
          <a:noFill/>
        </p:spPr>
        <p:txBody>
          <a:bodyPr wrap="square" rtlCol="0">
            <a:spAutoFit/>
          </a:bodyPr>
          <a:lstStyle/>
          <a:p>
            <a:r>
              <a:rPr lang="el-GR" dirty="0" smtClean="0">
                <a:effectLst>
                  <a:outerShdw blurRad="38100" dist="38100" dir="2700000" algn="tl">
                    <a:srgbClr val="000000">
                      <a:alpha val="43137"/>
                    </a:srgbClr>
                  </a:outerShdw>
                </a:effectLst>
              </a:rPr>
              <a:t>Προβλήματα </a:t>
            </a:r>
            <a:r>
              <a:rPr lang="el-GR" dirty="0" smtClean="0"/>
              <a:t>ταξινόμησης: </a:t>
            </a:r>
            <a:endParaRPr lang="el-GR" dirty="0"/>
          </a:p>
        </p:txBody>
      </p:sp>
      <p:sp>
        <p:nvSpPr>
          <p:cNvPr id="15" name="14 - TextBox"/>
          <p:cNvSpPr txBox="1"/>
          <p:nvPr/>
        </p:nvSpPr>
        <p:spPr>
          <a:xfrm>
            <a:off x="255288" y="2650560"/>
            <a:ext cx="7128792" cy="369332"/>
          </a:xfrm>
          <a:prstGeom prst="rect">
            <a:avLst/>
          </a:prstGeom>
          <a:noFill/>
        </p:spPr>
        <p:txBody>
          <a:bodyPr wrap="square" rtlCol="0">
            <a:spAutoFit/>
          </a:bodyPr>
          <a:lstStyle/>
          <a:p>
            <a:r>
              <a:rPr lang="el-GR" dirty="0" smtClean="0"/>
              <a:t>Δύο </a:t>
            </a:r>
            <a:r>
              <a:rPr lang="el-GR" dirty="0" smtClean="0">
                <a:effectLst>
                  <a:outerShdw blurRad="38100" dist="38100" dir="2700000" algn="tl">
                    <a:srgbClr val="000000">
                      <a:alpha val="43137"/>
                    </a:srgbClr>
                  </a:outerShdw>
                </a:effectLst>
              </a:rPr>
              <a:t>τρόποι προσέγγισης</a:t>
            </a:r>
            <a:r>
              <a:rPr lang="el-GR" dirty="0" smtClean="0"/>
              <a:t>:</a:t>
            </a:r>
            <a:endParaRPr lang="el-GR" dirty="0"/>
          </a:p>
        </p:txBody>
      </p:sp>
      <p:sp>
        <p:nvSpPr>
          <p:cNvPr id="16" name="15 - TextBox"/>
          <p:cNvSpPr txBox="1"/>
          <p:nvPr/>
        </p:nvSpPr>
        <p:spPr>
          <a:xfrm>
            <a:off x="251520" y="5877272"/>
            <a:ext cx="8568952" cy="646331"/>
          </a:xfrm>
          <a:prstGeom prst="rect">
            <a:avLst/>
          </a:prstGeom>
          <a:noFill/>
        </p:spPr>
        <p:txBody>
          <a:bodyPr wrap="square" rtlCol="0">
            <a:spAutoFit/>
          </a:bodyPr>
          <a:lstStyle/>
          <a:p>
            <a:r>
              <a:rPr lang="el-GR" dirty="0" smtClean="0"/>
              <a:t>Οι βέλτιστες παράμετροι των μοντέλων υπολογίστηκαν μέσω του </a:t>
            </a:r>
            <a:r>
              <a:rPr lang="el-GR" dirty="0" err="1" smtClean="0"/>
              <a:t>Stratified</a:t>
            </a:r>
            <a:r>
              <a:rPr lang="el-GR" dirty="0" smtClean="0"/>
              <a:t> </a:t>
            </a:r>
            <a:r>
              <a:rPr lang="el-GR" dirty="0" err="1" smtClean="0"/>
              <a:t>Shuffle</a:t>
            </a:r>
            <a:r>
              <a:rPr lang="el-GR" dirty="0" smtClean="0"/>
              <a:t> </a:t>
            </a:r>
            <a:r>
              <a:rPr lang="el-GR" dirty="0" err="1" smtClean="0"/>
              <a:t>Split</a:t>
            </a:r>
            <a:r>
              <a:rPr lang="el-GR" dirty="0" smtClean="0"/>
              <a:t> με 20 επαναλήψεις.</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 TextBox"/>
          <p:cNvSpPr txBox="1"/>
          <p:nvPr/>
        </p:nvSpPr>
        <p:spPr>
          <a:xfrm>
            <a:off x="251520" y="1700808"/>
            <a:ext cx="8280920" cy="1200329"/>
          </a:xfrm>
          <a:prstGeom prst="rect">
            <a:avLst/>
          </a:prstGeom>
          <a:noFill/>
        </p:spPr>
        <p:txBody>
          <a:bodyPr wrap="square" rtlCol="0">
            <a:spAutoFit/>
          </a:bodyPr>
          <a:lstStyle/>
          <a:p>
            <a:r>
              <a:rPr lang="el-GR" dirty="0" smtClean="0"/>
              <a:t>Κυρίαρχος τομέας της βιολογίας που έχει στόχο την κατανόηση των μηχανισμών που διέπουν την ζωή μέσω της </a:t>
            </a:r>
            <a:r>
              <a:rPr lang="el-GR" i="1" dirty="0" smtClean="0">
                <a:solidFill>
                  <a:srgbClr val="C00000"/>
                </a:solidFill>
              </a:rPr>
              <a:t>ολιστικής θεώρησης και μελέτης πολύπλοκων δυναμικών βιομοριακών αλληλεπιδράσεων.</a:t>
            </a:r>
            <a:r>
              <a:rPr lang="el-GR" dirty="0" smtClean="0"/>
              <a:t> </a:t>
            </a:r>
          </a:p>
          <a:p>
            <a:endParaRPr lang="el-GR" dirty="0" smtClean="0"/>
          </a:p>
        </p:txBody>
      </p:sp>
      <p:pic>
        <p:nvPicPr>
          <p:cNvPr id="19457" name="Picture 1" descr="C:\Users\Χριστίνα\Documents\MDE\Phd Application\102916_omics-layered-diagram.png"/>
          <p:cNvPicPr>
            <a:picLocks noChangeAspect="1" noChangeArrowheads="1"/>
          </p:cNvPicPr>
          <p:nvPr/>
        </p:nvPicPr>
        <p:blipFill>
          <a:blip r:embed="rId3" cstate="print"/>
          <a:srcRect/>
          <a:stretch>
            <a:fillRect/>
          </a:stretch>
        </p:blipFill>
        <p:spPr bwMode="auto">
          <a:xfrm>
            <a:off x="5292080" y="2924944"/>
            <a:ext cx="3684152" cy="3096344"/>
          </a:xfrm>
          <a:prstGeom prst="rect">
            <a:avLst/>
          </a:prstGeom>
          <a:noFill/>
        </p:spPr>
      </p:pic>
      <p:sp>
        <p:nvSpPr>
          <p:cNvPr id="15" name="14 - TextBox"/>
          <p:cNvSpPr txBox="1"/>
          <p:nvPr/>
        </p:nvSpPr>
        <p:spPr>
          <a:xfrm>
            <a:off x="323528" y="2996952"/>
            <a:ext cx="4752528" cy="2862322"/>
          </a:xfrm>
          <a:prstGeom prst="rect">
            <a:avLst/>
          </a:prstGeom>
          <a:noFill/>
        </p:spPr>
        <p:txBody>
          <a:bodyPr wrap="square" rtlCol="0">
            <a:spAutoFit/>
          </a:bodyPr>
          <a:lstStyle/>
          <a:p>
            <a:r>
              <a:rPr lang="el-GR" dirty="0" err="1" smtClean="0">
                <a:effectLst>
                  <a:outerShdw blurRad="38100" dist="38100" dir="2700000" algn="tl">
                    <a:srgbClr val="000000">
                      <a:alpha val="43137"/>
                    </a:srgbClr>
                  </a:outerShdw>
                </a:effectLst>
              </a:rPr>
              <a:t>Ο</a:t>
            </a:r>
            <a:r>
              <a:rPr lang="en-US" dirty="0" err="1" smtClean="0">
                <a:effectLst>
                  <a:outerShdw blurRad="38100" dist="38100" dir="2700000" algn="tl">
                    <a:srgbClr val="000000">
                      <a:alpha val="43137"/>
                    </a:srgbClr>
                  </a:outerShdw>
                </a:effectLst>
              </a:rPr>
              <a:t>mics</a:t>
            </a:r>
            <a:r>
              <a:rPr lang="el-GR" dirty="0" smtClean="0">
                <a:effectLst>
                  <a:outerShdw blurRad="38100" dist="38100" dir="2700000" algn="tl">
                    <a:srgbClr val="000000">
                      <a:alpha val="43137"/>
                    </a:srgbClr>
                  </a:outerShdw>
                </a:effectLst>
              </a:rPr>
              <a:t> </a:t>
            </a:r>
            <a:r>
              <a:rPr lang="el-GR" dirty="0" smtClean="0"/>
              <a:t>: </a:t>
            </a:r>
          </a:p>
          <a:p>
            <a:pPr>
              <a:buFontTx/>
              <a:buChar char="-"/>
            </a:pPr>
            <a:endParaRPr lang="el-GR" dirty="0" smtClean="0"/>
          </a:p>
          <a:p>
            <a:pPr lvl="1">
              <a:buFontTx/>
              <a:buChar char="-"/>
            </a:pPr>
            <a:r>
              <a:rPr lang="el-GR" dirty="0" smtClean="0">
                <a:solidFill>
                  <a:srgbClr val="C00000"/>
                </a:solidFill>
              </a:rPr>
              <a:t>καθολική </a:t>
            </a:r>
            <a:r>
              <a:rPr lang="el-GR" dirty="0" smtClean="0">
                <a:solidFill>
                  <a:srgbClr val="C00000"/>
                </a:solidFill>
              </a:rPr>
              <a:t>ανίχνευση</a:t>
            </a:r>
            <a:r>
              <a:rPr lang="el-GR" dirty="0" smtClean="0"/>
              <a:t> </a:t>
            </a:r>
            <a:endParaRPr lang="el-GR" dirty="0" smtClean="0"/>
          </a:p>
          <a:p>
            <a:pPr lvl="1"/>
            <a:r>
              <a:rPr lang="el-GR" dirty="0" smtClean="0"/>
              <a:t>γονιδίων </a:t>
            </a:r>
            <a:r>
              <a:rPr lang="el-GR" dirty="0" smtClean="0"/>
              <a:t>(</a:t>
            </a:r>
            <a:r>
              <a:rPr lang="el-GR" dirty="0" err="1" smtClean="0"/>
              <a:t>γονιδιωματικής</a:t>
            </a:r>
            <a:r>
              <a:rPr lang="el-GR" dirty="0" smtClean="0"/>
              <a:t>), </a:t>
            </a:r>
            <a:r>
              <a:rPr lang="el-GR" dirty="0" err="1" smtClean="0"/>
              <a:t>mRNA</a:t>
            </a:r>
            <a:r>
              <a:rPr lang="el-GR" dirty="0" smtClean="0"/>
              <a:t> (</a:t>
            </a:r>
            <a:r>
              <a:rPr lang="el-GR" dirty="0" err="1" smtClean="0"/>
              <a:t>μεταγραφομικής</a:t>
            </a:r>
            <a:r>
              <a:rPr lang="el-GR" dirty="0" smtClean="0"/>
              <a:t>), πρωτεϊνών (</a:t>
            </a:r>
            <a:r>
              <a:rPr lang="el-GR" dirty="0" err="1" smtClean="0"/>
              <a:t>πρω</a:t>
            </a:r>
            <a:r>
              <a:rPr lang="el-GR" dirty="0" err="1" smtClean="0"/>
              <a:t>τεομική</a:t>
            </a:r>
            <a:r>
              <a:rPr lang="el-GR" dirty="0" smtClean="0"/>
              <a:t>) </a:t>
            </a:r>
            <a:r>
              <a:rPr lang="el-GR" dirty="0" smtClean="0"/>
              <a:t>και μεταβολιτών (</a:t>
            </a:r>
            <a:r>
              <a:rPr lang="el-GR" dirty="0" err="1" smtClean="0"/>
              <a:t>μεταβολ</a:t>
            </a:r>
            <a:r>
              <a:rPr lang="en-US" dirty="0" smtClean="0"/>
              <a:t>o</a:t>
            </a:r>
            <a:r>
              <a:rPr lang="el-GR" dirty="0" err="1" smtClean="0"/>
              <a:t>μικής</a:t>
            </a:r>
            <a:r>
              <a:rPr lang="el-GR" dirty="0" smtClean="0"/>
              <a:t>) </a:t>
            </a:r>
            <a:endParaRPr lang="el-GR" dirty="0" smtClean="0"/>
          </a:p>
          <a:p>
            <a:pPr lvl="1">
              <a:buFontTx/>
              <a:buChar char="-"/>
            </a:pPr>
            <a:r>
              <a:rPr lang="el-GR" dirty="0" smtClean="0">
                <a:solidFill>
                  <a:srgbClr val="C00000"/>
                </a:solidFill>
              </a:rPr>
              <a:t>σε </a:t>
            </a:r>
            <a:r>
              <a:rPr lang="el-GR" dirty="0" smtClean="0">
                <a:solidFill>
                  <a:srgbClr val="C00000"/>
                </a:solidFill>
              </a:rPr>
              <a:t>συγκεκριμένο βιολογικό δείγμα</a:t>
            </a:r>
            <a:r>
              <a:rPr lang="el-GR" dirty="0" smtClean="0"/>
              <a:t> </a:t>
            </a:r>
            <a:endParaRPr lang="el-GR" dirty="0" smtClean="0"/>
          </a:p>
          <a:p>
            <a:pPr lvl="1">
              <a:buFontTx/>
              <a:buChar char="-"/>
            </a:pPr>
            <a:r>
              <a:rPr lang="el-GR" dirty="0" smtClean="0"/>
              <a:t>με </a:t>
            </a:r>
            <a:r>
              <a:rPr lang="el-GR" dirty="0" smtClean="0">
                <a:solidFill>
                  <a:srgbClr val="C00000"/>
                </a:solidFill>
              </a:rPr>
              <a:t>μη </a:t>
            </a:r>
            <a:r>
              <a:rPr lang="el-GR" dirty="0" err="1" smtClean="0">
                <a:solidFill>
                  <a:srgbClr val="C00000"/>
                </a:solidFill>
              </a:rPr>
              <a:t>στοχευμένο</a:t>
            </a:r>
            <a:r>
              <a:rPr lang="el-GR" dirty="0" smtClean="0">
                <a:solidFill>
                  <a:srgbClr val="C00000"/>
                </a:solidFill>
              </a:rPr>
              <a:t> </a:t>
            </a:r>
            <a:r>
              <a:rPr lang="el-GR" dirty="0" smtClean="0"/>
              <a:t>και </a:t>
            </a:r>
            <a:endParaRPr lang="el-GR" dirty="0" smtClean="0"/>
          </a:p>
          <a:p>
            <a:pPr lvl="1">
              <a:buFontTx/>
              <a:buChar char="-"/>
            </a:pPr>
            <a:r>
              <a:rPr lang="el-GR" dirty="0" smtClean="0">
                <a:solidFill>
                  <a:srgbClr val="C00000"/>
                </a:solidFill>
              </a:rPr>
              <a:t>μη </a:t>
            </a:r>
            <a:r>
              <a:rPr lang="el-GR" dirty="0" smtClean="0">
                <a:solidFill>
                  <a:srgbClr val="C00000"/>
                </a:solidFill>
              </a:rPr>
              <a:t>μεροληπτικό </a:t>
            </a:r>
            <a:r>
              <a:rPr lang="el-GR" dirty="0" smtClean="0"/>
              <a:t>τρόπο.</a:t>
            </a:r>
            <a:endParaRPr lang="el-GR" dirty="0"/>
          </a:p>
        </p:txBody>
      </p:sp>
      <p:grpSp>
        <p:nvGrpSpPr>
          <p:cNvPr id="18" name="17 - Ομάδα"/>
          <p:cNvGrpSpPr/>
          <p:nvPr/>
        </p:nvGrpSpPr>
        <p:grpSpPr>
          <a:xfrm>
            <a:off x="0" y="88"/>
            <a:ext cx="9566594" cy="6858131"/>
            <a:chOff x="0" y="88"/>
            <a:chExt cx="9566594" cy="6858131"/>
          </a:xfrm>
        </p:grpSpPr>
        <p:grpSp>
          <p:nvGrpSpPr>
            <p:cNvPr id="4" name="3 - Ομάδα"/>
            <p:cNvGrpSpPr/>
            <p:nvPr/>
          </p:nvGrpSpPr>
          <p:grpSpPr>
            <a:xfrm>
              <a:off x="0" y="88"/>
              <a:ext cx="9144000" cy="1214831"/>
              <a:chOff x="0" y="88"/>
              <a:chExt cx="9144000" cy="1023007"/>
            </a:xfrm>
          </p:grpSpPr>
          <p:grpSp>
            <p:nvGrpSpPr>
              <p:cNvPr id="5" name="6 - Ομάδα"/>
              <p:cNvGrpSpPr/>
              <p:nvPr/>
            </p:nvGrpSpPr>
            <p:grpSpPr>
              <a:xfrm>
                <a:off x="0" y="88"/>
                <a:ext cx="9144000" cy="1023007"/>
                <a:chOff x="0" y="0"/>
                <a:chExt cx="9144000" cy="1023007"/>
              </a:xfrm>
            </p:grpSpPr>
            <p:grpSp>
              <p:nvGrpSpPr>
                <p:cNvPr id="7" name="7 - Ομάδα"/>
                <p:cNvGrpSpPr/>
                <p:nvPr/>
              </p:nvGrpSpPr>
              <p:grpSpPr>
                <a:xfrm>
                  <a:off x="0" y="0"/>
                  <a:ext cx="9144000" cy="1023007"/>
                  <a:chOff x="180528" y="0"/>
                  <a:chExt cx="9144000" cy="1023007"/>
                </a:xfrm>
              </p:grpSpPr>
              <p:sp>
                <p:nvSpPr>
                  <p:cNvPr id="9"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err="1" smtClean="0">
                        <a:solidFill>
                          <a:srgbClr val="C00000"/>
                        </a:solidFill>
                      </a:rPr>
                      <a:t>Συστημική</a:t>
                    </a:r>
                    <a:r>
                      <a:rPr lang="el-GR" sz="2000" dirty="0" smtClean="0">
                        <a:solidFill>
                          <a:srgbClr val="C00000"/>
                        </a:solidFill>
                      </a:rPr>
                      <a:t> Βιολογία και η εποχή των </a:t>
                    </a:r>
                    <a:r>
                      <a:rPr lang="en-US" sz="2000" dirty="0" smtClean="0">
                        <a:solidFill>
                          <a:srgbClr val="C00000"/>
                        </a:solidFill>
                      </a:rPr>
                      <a:t>multi-</a:t>
                    </a:r>
                    <a:r>
                      <a:rPr lang="en-US" sz="2000" dirty="0" err="1" smtClean="0">
                        <a:solidFill>
                          <a:srgbClr val="C00000"/>
                        </a:solidFill>
                      </a:rPr>
                      <a:t>omics</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5001200" y="125622"/>
                <a:ext cx="2016224" cy="699781"/>
              </a:xfrm>
              <a:prstGeom prst="rect">
                <a:avLst/>
              </a:prstGeom>
              <a:noFill/>
            </p:spPr>
            <p:txBody>
              <a:bodyPr wrap="square" rtlCol="0">
                <a:spAutoFit/>
              </a:bodyPr>
              <a:lstStyle/>
              <a:p>
                <a:r>
                  <a:rPr lang="el-GR" sz="1600" dirty="0" err="1" smtClean="0">
                    <a:solidFill>
                      <a:srgbClr val="C00000"/>
                    </a:solidFill>
                  </a:rPr>
                  <a:t>Συστημική</a:t>
                </a:r>
                <a:r>
                  <a:rPr lang="el-GR" sz="1600" dirty="0" smtClean="0">
                    <a:solidFill>
                      <a:srgbClr val="C00000"/>
                    </a:solidFill>
                  </a:rPr>
                  <a:t> Βιολογία </a:t>
                </a:r>
                <a:endParaRPr lang="en-US" sz="1600" dirty="0" smtClean="0">
                  <a:solidFill>
                    <a:schemeClr val="accent2">
                      <a:lumMod val="40000"/>
                      <a:lumOff val="60000"/>
                    </a:schemeClr>
                  </a:solidFill>
                </a:endParaRP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14" name="13 - Ομάδα"/>
            <p:cNvGrpSpPr/>
            <p:nvPr/>
          </p:nvGrpSpPr>
          <p:grpSpPr>
            <a:xfrm>
              <a:off x="4949324" y="6550442"/>
              <a:ext cx="4617270" cy="307777"/>
              <a:chOff x="4935676" y="6550442"/>
              <a:chExt cx="4617270" cy="307777"/>
            </a:xfrm>
          </p:grpSpPr>
          <p:sp>
            <p:nvSpPr>
              <p:cNvPr id="16" name="15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7" name="16 - TextBox"/>
              <p:cNvSpPr txBox="1"/>
              <p:nvPr/>
            </p:nvSpPr>
            <p:spPr>
              <a:xfrm>
                <a:off x="6948264" y="6550442"/>
                <a:ext cx="2604682"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Γενικές πληροφορίες για το σύνολο δεδομένων</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8" name="17 - Εικόνα" descr="generic3.png"/>
          <p:cNvPicPr>
            <a:picLocks noChangeAspect="1"/>
          </p:cNvPicPr>
          <p:nvPr/>
        </p:nvPicPr>
        <p:blipFill>
          <a:blip r:embed="rId3" cstate="print"/>
          <a:stretch>
            <a:fillRect/>
          </a:stretch>
        </p:blipFill>
        <p:spPr>
          <a:xfrm>
            <a:off x="719572" y="1340768"/>
            <a:ext cx="7704856" cy="50835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5970" t="3987" r="2985"/>
          <a:stretch>
            <a:fillRect/>
          </a:stretch>
        </p:blipFill>
        <p:spPr bwMode="auto">
          <a:xfrm>
            <a:off x="4355976" y="2348880"/>
            <a:ext cx="4788024" cy="3780459"/>
          </a:xfrm>
          <a:prstGeom prst="rect">
            <a:avLst/>
          </a:prstGeom>
          <a:noFill/>
          <a:ln w="9525">
            <a:noFill/>
            <a:miter lim="800000"/>
            <a:headEnd/>
            <a:tailEnd/>
          </a:ln>
        </p:spPr>
      </p:pic>
      <p:grpSp>
        <p:nvGrpSpPr>
          <p:cNvPr id="5" name="4 - Ομάδα"/>
          <p:cNvGrpSpPr/>
          <p:nvPr/>
        </p:nvGrpSpPr>
        <p:grpSpPr>
          <a:xfrm>
            <a:off x="0" y="88"/>
            <a:ext cx="9144000" cy="6858131"/>
            <a:chOff x="0" y="88"/>
            <a:chExt cx="9144000" cy="6858131"/>
          </a:xfrm>
        </p:grpSpPr>
        <p:grpSp>
          <p:nvGrpSpPr>
            <p:cNvPr id="6" name="3 - Ομάδα"/>
            <p:cNvGrpSpPr/>
            <p:nvPr/>
          </p:nvGrpSpPr>
          <p:grpSpPr>
            <a:xfrm>
              <a:off x="0" y="88"/>
              <a:ext cx="9144000" cy="1214831"/>
              <a:chOff x="0" y="88"/>
              <a:chExt cx="9144000" cy="1023007"/>
            </a:xfrm>
          </p:grpSpPr>
          <p:grpSp>
            <p:nvGrpSpPr>
              <p:cNvPr id="10" name="31 - Ομάδα"/>
              <p:cNvGrpSpPr/>
              <p:nvPr/>
            </p:nvGrpSpPr>
            <p:grpSpPr>
              <a:xfrm>
                <a:off x="0" y="88"/>
                <a:ext cx="9144000" cy="1023007"/>
                <a:chOff x="0" y="0"/>
                <a:chExt cx="9144000" cy="1023007"/>
              </a:xfrm>
            </p:grpSpPr>
            <p:grpSp>
              <p:nvGrpSpPr>
                <p:cNvPr id="12" name="7 - Ομάδα"/>
                <p:cNvGrpSpPr/>
                <p:nvPr/>
              </p:nvGrpSpPr>
              <p:grpSpPr>
                <a:xfrm>
                  <a:off x="0" y="0"/>
                  <a:ext cx="9144000" cy="1023007"/>
                  <a:chOff x="180528"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Διερευνητική ανάλυση- </a:t>
                    </a:r>
                    <a:r>
                      <a:rPr lang="el-GR" dirty="0" smtClean="0">
                        <a:solidFill>
                          <a:srgbClr val="C00000"/>
                        </a:solidFill>
                        <a:effectLst>
                          <a:outerShdw blurRad="38100" dist="38100" dir="2700000" algn="tl">
                            <a:srgbClr val="000000">
                              <a:alpha val="43137"/>
                            </a:srgbClr>
                          </a:outerShdw>
                        </a:effectLst>
                      </a:rPr>
                      <a:t>Διανυσματική αναπαράσταση</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7"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026" name="Picture 2"/>
          <p:cNvPicPr>
            <a:picLocks noChangeAspect="1" noChangeArrowheads="1"/>
          </p:cNvPicPr>
          <p:nvPr/>
        </p:nvPicPr>
        <p:blipFill>
          <a:blip r:embed="rId4" cstate="print"/>
          <a:srcRect l="6944" t="3963" r="6944"/>
          <a:stretch>
            <a:fillRect/>
          </a:stretch>
        </p:blipFill>
        <p:spPr bwMode="auto">
          <a:xfrm>
            <a:off x="0" y="2348880"/>
            <a:ext cx="4412800" cy="3644336"/>
          </a:xfrm>
          <a:prstGeom prst="rect">
            <a:avLst/>
          </a:prstGeom>
          <a:noFill/>
          <a:ln w="9525">
            <a:noFill/>
            <a:miter lim="800000"/>
            <a:headEnd/>
            <a:tailEnd/>
          </a:ln>
        </p:spPr>
      </p:pic>
      <p:sp>
        <p:nvSpPr>
          <p:cNvPr id="16" name="15 - TextBox"/>
          <p:cNvSpPr txBox="1"/>
          <p:nvPr/>
        </p:nvSpPr>
        <p:spPr>
          <a:xfrm>
            <a:off x="637766" y="1340768"/>
            <a:ext cx="7868468" cy="369332"/>
          </a:xfrm>
          <a:prstGeom prst="rect">
            <a:avLst/>
          </a:prstGeom>
          <a:noFill/>
        </p:spPr>
        <p:txBody>
          <a:bodyPr wrap="square" rtlCol="0">
            <a:spAutoFit/>
          </a:bodyPr>
          <a:lstStyle/>
          <a:p>
            <a:pPr algn="ctr"/>
            <a:r>
              <a:rPr lang="el-GR" dirty="0" smtClean="0"/>
              <a:t>Ανάλυση κύριων συνιστωσών (</a:t>
            </a:r>
            <a:r>
              <a:rPr lang="fr-FR" dirty="0" smtClean="0"/>
              <a:t>P</a:t>
            </a:r>
            <a:r>
              <a:rPr lang="en-US" dirty="0" err="1" smtClean="0"/>
              <a:t>rincipal</a:t>
            </a:r>
            <a:r>
              <a:rPr lang="en-US" dirty="0" smtClean="0"/>
              <a:t> Component Analysis, P</a:t>
            </a:r>
            <a:r>
              <a:rPr lang="fr-FR" dirty="0" smtClean="0"/>
              <a:t>CA)</a:t>
            </a:r>
            <a:endParaRPr lang="el-GR" dirty="0"/>
          </a:p>
        </p:txBody>
      </p:sp>
      <p:sp>
        <p:nvSpPr>
          <p:cNvPr id="17" name="16 - TextBox"/>
          <p:cNvSpPr txBox="1"/>
          <p:nvPr/>
        </p:nvSpPr>
        <p:spPr>
          <a:xfrm>
            <a:off x="539552" y="1844824"/>
            <a:ext cx="2880320" cy="338554"/>
          </a:xfrm>
          <a:prstGeom prst="rect">
            <a:avLst/>
          </a:prstGeom>
          <a:noFill/>
        </p:spPr>
        <p:txBody>
          <a:bodyPr wrap="square" rtlCol="0">
            <a:spAutoFit/>
          </a:bodyPr>
          <a:lstStyle/>
          <a:p>
            <a:pPr algn="ctr"/>
            <a:r>
              <a:rPr lang="el-GR" sz="1600" dirty="0" smtClean="0">
                <a:effectLst>
                  <a:outerShdw blurRad="38100" dist="38100" dir="2700000" algn="tl">
                    <a:srgbClr val="000000">
                      <a:alpha val="43137"/>
                    </a:srgbClr>
                  </a:outerShdw>
                </a:effectLst>
              </a:rPr>
              <a:t>Δείγματα ελέγχου</a:t>
            </a:r>
            <a:endParaRPr lang="el-GR" sz="1600" dirty="0">
              <a:effectLst>
                <a:outerShdw blurRad="38100" dist="38100" dir="2700000" algn="tl">
                  <a:srgbClr val="000000">
                    <a:alpha val="43137"/>
                  </a:srgbClr>
                </a:outerShdw>
              </a:effectLst>
            </a:endParaRPr>
          </a:p>
        </p:txBody>
      </p:sp>
      <p:sp>
        <p:nvSpPr>
          <p:cNvPr id="18" name="17 - TextBox"/>
          <p:cNvSpPr txBox="1"/>
          <p:nvPr/>
        </p:nvSpPr>
        <p:spPr>
          <a:xfrm>
            <a:off x="5148064" y="1772816"/>
            <a:ext cx="2880320" cy="830997"/>
          </a:xfrm>
          <a:prstGeom prst="rect">
            <a:avLst/>
          </a:prstGeom>
          <a:noFill/>
        </p:spPr>
        <p:txBody>
          <a:bodyPr wrap="square" rtlCol="0">
            <a:spAutoFit/>
          </a:bodyPr>
          <a:lstStyle/>
          <a:p>
            <a:pPr algn="ctr"/>
            <a:r>
              <a:rPr lang="el-GR" sz="1600" dirty="0" smtClean="0">
                <a:effectLst>
                  <a:outerShdw blurRad="38100" dist="38100" dir="2700000" algn="tl">
                    <a:srgbClr val="000000">
                      <a:alpha val="43137"/>
                    </a:srgbClr>
                  </a:outerShdw>
                </a:effectLst>
              </a:rPr>
              <a:t>Καρκινικά </a:t>
            </a:r>
            <a:r>
              <a:rPr lang="el-GR" sz="1600" dirty="0" smtClean="0">
                <a:effectLst>
                  <a:outerShdw blurRad="38100" dist="38100" dir="2700000" algn="tl">
                    <a:srgbClr val="000000">
                      <a:alpha val="43137"/>
                    </a:srgbClr>
                  </a:outerShdw>
                </a:effectLst>
              </a:rPr>
              <a:t>δείγματα </a:t>
            </a:r>
            <a:r>
              <a:rPr lang="el-GR" sz="1600" dirty="0" smtClean="0">
                <a:effectLst>
                  <a:outerShdw blurRad="38100" dist="38100" dir="2700000" algn="tl">
                    <a:srgbClr val="000000">
                      <a:alpha val="43137"/>
                    </a:srgbClr>
                  </a:outerShdw>
                </a:effectLst>
              </a:rPr>
              <a:t>&amp;</a:t>
            </a:r>
          </a:p>
          <a:p>
            <a:pPr algn="ctr"/>
            <a:r>
              <a:rPr lang="el-GR" sz="1600" dirty="0" smtClean="0">
                <a:effectLst>
                  <a:outerShdw blurRad="38100" dist="38100" dir="2700000" algn="tl">
                    <a:srgbClr val="000000">
                      <a:alpha val="43137"/>
                    </a:srgbClr>
                  </a:outerShdw>
                </a:effectLst>
              </a:rPr>
              <a:t>Δείγματα </a:t>
            </a:r>
            <a:r>
              <a:rPr lang="el-GR" sz="1600" dirty="0" smtClean="0">
                <a:effectLst>
                  <a:outerShdw blurRad="38100" dist="38100" dir="2700000" algn="tl">
                    <a:srgbClr val="000000">
                      <a:alpha val="43137"/>
                    </a:srgbClr>
                  </a:outerShdw>
                </a:effectLst>
              </a:rPr>
              <a:t>ελέγχου</a:t>
            </a:r>
          </a:p>
          <a:p>
            <a:pPr algn="ctr"/>
            <a:r>
              <a:rPr lang="el-GR" sz="1600" dirty="0" smtClean="0">
                <a:effectLst>
                  <a:outerShdw blurRad="38100" dist="38100" dir="2700000" algn="tl">
                    <a:srgbClr val="000000">
                      <a:alpha val="43137"/>
                    </a:srgbClr>
                  </a:outerShdw>
                </a:effectLst>
              </a:rPr>
              <a:t> </a:t>
            </a:r>
            <a:endParaRPr lang="el-GR" sz="1600" dirty="0">
              <a:effectLst>
                <a:outerShdw blurRad="38100" dist="38100" dir="2700000" algn="tl">
                  <a:srgbClr val="000000">
                    <a:alpha val="43137"/>
                  </a:srgbClr>
                </a:outerShdw>
              </a:effectLst>
            </a:endParaRPr>
          </a:p>
        </p:txBody>
      </p:sp>
      <p:sp>
        <p:nvSpPr>
          <p:cNvPr id="19" name="18 - Ορθογώνιο"/>
          <p:cNvSpPr/>
          <p:nvPr/>
        </p:nvSpPr>
        <p:spPr>
          <a:xfrm>
            <a:off x="0" y="1772816"/>
            <a:ext cx="4427984" cy="4536504"/>
          </a:xfrm>
          <a:prstGeom prst="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19 - Ορθογώνιο"/>
          <p:cNvSpPr/>
          <p:nvPr/>
        </p:nvSpPr>
        <p:spPr>
          <a:xfrm>
            <a:off x="4427984" y="1772816"/>
            <a:ext cx="4716016" cy="4536504"/>
          </a:xfrm>
          <a:prstGeom prst="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Διερευνητική ανάλυση- </a:t>
                    </a:r>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955452" y="1340768"/>
            <a:ext cx="7148388" cy="369332"/>
          </a:xfrm>
          <a:prstGeom prst="rect">
            <a:avLst/>
          </a:prstGeom>
          <a:noFill/>
        </p:spPr>
        <p:txBody>
          <a:bodyPr wrap="square" rtlCol="0">
            <a:spAutoFit/>
          </a:bodyPr>
          <a:lstStyle/>
          <a:p>
            <a:pPr algn="ctr"/>
            <a:r>
              <a:rPr lang="el-GR" dirty="0" smtClean="0"/>
              <a:t>Ανάλυση κύριων συνιστωσών (</a:t>
            </a:r>
            <a:r>
              <a:rPr lang="fr-FR" dirty="0" smtClean="0"/>
              <a:t>P</a:t>
            </a:r>
            <a:r>
              <a:rPr lang="en-US" dirty="0" err="1" smtClean="0"/>
              <a:t>rincipal</a:t>
            </a:r>
            <a:r>
              <a:rPr lang="en-US" dirty="0" smtClean="0"/>
              <a:t> Component Analysis, P</a:t>
            </a:r>
            <a:r>
              <a:rPr lang="fr-FR" dirty="0" smtClean="0"/>
              <a:t>CA)</a:t>
            </a:r>
            <a:endParaRPr lang="el-GR" dirty="0"/>
          </a:p>
        </p:txBody>
      </p:sp>
      <p:pic>
        <p:nvPicPr>
          <p:cNvPr id="2050" name="Picture 2"/>
          <p:cNvPicPr>
            <a:picLocks noChangeAspect="1" noChangeArrowheads="1"/>
          </p:cNvPicPr>
          <p:nvPr/>
        </p:nvPicPr>
        <p:blipFill>
          <a:blip r:embed="rId3" cstate="print"/>
          <a:srcRect l="6353" t="6795" r="4707"/>
          <a:stretch>
            <a:fillRect/>
          </a:stretch>
        </p:blipFill>
        <p:spPr bwMode="auto">
          <a:xfrm>
            <a:off x="395536" y="1916832"/>
            <a:ext cx="5688632" cy="4458527"/>
          </a:xfrm>
          <a:prstGeom prst="rect">
            <a:avLst/>
          </a:prstGeom>
          <a:noFill/>
          <a:ln w="9525">
            <a:noFill/>
            <a:miter lim="800000"/>
            <a:headEnd/>
            <a:tailEnd/>
          </a:ln>
        </p:spPr>
      </p:pic>
      <p:grpSp>
        <p:nvGrpSpPr>
          <p:cNvPr id="26" name="25 - Ομάδα"/>
          <p:cNvGrpSpPr/>
          <p:nvPr/>
        </p:nvGrpSpPr>
        <p:grpSpPr>
          <a:xfrm>
            <a:off x="5868144" y="5373216"/>
            <a:ext cx="3049736" cy="601186"/>
            <a:chOff x="5940152" y="1942232"/>
            <a:chExt cx="3049736" cy="601186"/>
          </a:xfrm>
        </p:grpSpPr>
        <p:grpSp>
          <p:nvGrpSpPr>
            <p:cNvPr id="24" name="23 - Ομάδα"/>
            <p:cNvGrpSpPr/>
            <p:nvPr/>
          </p:nvGrpSpPr>
          <p:grpSpPr>
            <a:xfrm>
              <a:off x="5986760" y="1942232"/>
              <a:ext cx="3003128" cy="601186"/>
              <a:chOff x="5986760" y="1942232"/>
              <a:chExt cx="3003128" cy="601186"/>
            </a:xfrm>
          </p:grpSpPr>
          <p:sp>
            <p:nvSpPr>
              <p:cNvPr id="18" name="17 - TextBox"/>
              <p:cNvSpPr txBox="1"/>
              <p:nvPr/>
            </p:nvSpPr>
            <p:spPr>
              <a:xfrm>
                <a:off x="6109568" y="1942232"/>
                <a:ext cx="2880320" cy="338554"/>
              </a:xfrm>
              <a:prstGeom prst="rect">
                <a:avLst/>
              </a:prstGeom>
              <a:noFill/>
            </p:spPr>
            <p:txBody>
              <a:bodyPr wrap="square" rtlCol="0">
                <a:spAutoFit/>
              </a:bodyPr>
              <a:lstStyle/>
              <a:p>
                <a:pPr algn="ctr"/>
                <a:r>
                  <a:rPr lang="el-GR" sz="1600" dirty="0" smtClean="0"/>
                  <a:t>Προφίλ καρκινικού δείγματος</a:t>
                </a:r>
                <a:endParaRPr lang="el-GR" sz="1600" dirty="0"/>
              </a:p>
            </p:txBody>
          </p:sp>
          <p:sp>
            <p:nvSpPr>
              <p:cNvPr id="21" name="20 - Έλλειψη"/>
              <p:cNvSpPr/>
              <p:nvPr/>
            </p:nvSpPr>
            <p:spPr>
              <a:xfrm>
                <a:off x="6054328" y="203964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21 - Έλλειψη"/>
              <p:cNvSpPr/>
              <p:nvPr/>
            </p:nvSpPr>
            <p:spPr>
              <a:xfrm>
                <a:off x="6050136" y="2306464"/>
                <a:ext cx="144016" cy="14401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22 - TextBox"/>
              <p:cNvSpPr txBox="1"/>
              <p:nvPr/>
            </p:nvSpPr>
            <p:spPr>
              <a:xfrm>
                <a:off x="5986760" y="2204864"/>
                <a:ext cx="2880320" cy="338554"/>
              </a:xfrm>
              <a:prstGeom prst="rect">
                <a:avLst/>
              </a:prstGeom>
              <a:noFill/>
            </p:spPr>
            <p:txBody>
              <a:bodyPr wrap="square" rtlCol="0">
                <a:spAutoFit/>
              </a:bodyPr>
              <a:lstStyle/>
              <a:p>
                <a:pPr algn="ctr"/>
                <a:r>
                  <a:rPr lang="el-GR" sz="1600" dirty="0" smtClean="0"/>
                  <a:t>Προφίλ δείγματος ελέγχου</a:t>
                </a:r>
                <a:endParaRPr lang="el-GR" sz="1600" dirty="0"/>
              </a:p>
            </p:txBody>
          </p:sp>
        </p:grpSp>
        <p:sp>
          <p:nvSpPr>
            <p:cNvPr id="25" name="24 - Ορθογώνιο"/>
            <p:cNvSpPr/>
            <p:nvPr/>
          </p:nvSpPr>
          <p:spPr>
            <a:xfrm>
              <a:off x="5940152" y="1963440"/>
              <a:ext cx="2952328" cy="576064"/>
            </a:xfrm>
            <a:prstGeom prst="rect">
              <a:avLst/>
            </a:prstGeom>
            <a:no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1" y="1124744"/>
            <a:ext cx="6331603" cy="5733256"/>
          </a:xfrm>
          <a:prstGeom prst="rect">
            <a:avLst/>
          </a:prstGeom>
          <a:noFill/>
          <a:ln w="9525">
            <a:noFill/>
            <a:miter lim="800000"/>
            <a:headEnd/>
            <a:tailEnd/>
          </a:ln>
        </p:spPr>
      </p:pic>
      <p:grpSp>
        <p:nvGrpSpPr>
          <p:cNvPr id="2" name="4 - Ομάδα"/>
          <p:cNvGrpSpPr/>
          <p:nvPr/>
        </p:nvGrpSpPr>
        <p:grpSpPr>
          <a:xfrm>
            <a:off x="-11112" y="88"/>
            <a:ext cx="9155112" cy="6858131"/>
            <a:chOff x="-11112" y="88"/>
            <a:chExt cx="9155112" cy="6858131"/>
          </a:xfrm>
        </p:grpSpPr>
        <p:grpSp>
          <p:nvGrpSpPr>
            <p:cNvPr id="3" name="3 - Ομάδα"/>
            <p:cNvGrpSpPr/>
            <p:nvPr/>
          </p:nvGrpSpPr>
          <p:grpSpPr>
            <a:xfrm>
              <a:off x="-11112" y="88"/>
              <a:ext cx="9155112" cy="1214831"/>
              <a:chOff x="-11112" y="88"/>
              <a:chExt cx="9155112" cy="1023007"/>
            </a:xfrm>
          </p:grpSpPr>
          <p:grpSp>
            <p:nvGrpSpPr>
              <p:cNvPr id="4" name="31 - Ομάδα"/>
              <p:cNvGrpSpPr/>
              <p:nvPr/>
            </p:nvGrpSpPr>
            <p:grpSpPr>
              <a:xfrm>
                <a:off x="-11112" y="88"/>
                <a:ext cx="9155112" cy="1023007"/>
                <a:chOff x="-11112" y="0"/>
                <a:chExt cx="9155112" cy="1023007"/>
              </a:xfrm>
            </p:grpSpPr>
            <p:grpSp>
              <p:nvGrpSpPr>
                <p:cNvPr id="5" name="7 - Ομάδα"/>
                <p:cNvGrpSpPr/>
                <p:nvPr/>
              </p:nvGrpSpPr>
              <p:grpSpPr>
                <a:xfrm>
                  <a:off x="-11112" y="0"/>
                  <a:ext cx="9155112" cy="1023007"/>
                  <a:chOff x="169416" y="0"/>
                  <a:chExt cx="9155112"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69416"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effectLst>
                          <a:outerShdw blurRad="38100" dist="38100" dir="2700000" algn="tl">
                            <a:srgbClr val="000000">
                              <a:alpha val="43137"/>
                            </a:srgbClr>
                          </a:outerShdw>
                        </a:effectLst>
                      </a:rPr>
                      <a:t>Γενικό ολοκληρωμένο δίκτυο </a:t>
                    </a:r>
                    <a:r>
                      <a:rPr lang="el-GR" sz="2000" dirty="0" smtClean="0">
                        <a:solidFill>
                          <a:srgbClr val="C00000"/>
                        </a:solidFill>
                      </a:rPr>
                      <a:t>του </a:t>
                    </a:r>
                    <a:r>
                      <a:rPr lang="el-GR" sz="2000" dirty="0" err="1" smtClean="0">
                        <a:solidFill>
                          <a:srgbClr val="C00000"/>
                        </a:solidFill>
                      </a:rPr>
                      <a:t>ουροθηλιακού</a:t>
                    </a:r>
                    <a:r>
                      <a:rPr lang="el-GR" sz="2000" dirty="0" smtClean="0">
                        <a:solidFill>
                          <a:srgbClr val="C00000"/>
                        </a:solidFill>
                      </a:rPr>
                      <a:t> καρκινώματος της ουροδόχου κύστης </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7" name="16 - TextBox"/>
          <p:cNvSpPr txBox="1"/>
          <p:nvPr/>
        </p:nvSpPr>
        <p:spPr>
          <a:xfrm>
            <a:off x="5724128" y="3789040"/>
            <a:ext cx="3096344" cy="1569660"/>
          </a:xfrm>
          <a:prstGeom prst="rect">
            <a:avLst/>
          </a:prstGeom>
          <a:noFill/>
        </p:spPr>
        <p:txBody>
          <a:bodyPr wrap="square" rtlCol="0">
            <a:spAutoFit/>
          </a:bodyPr>
          <a:lstStyle/>
          <a:p>
            <a:pPr marL="342900" indent="-342900">
              <a:buFont typeface="Arial" pitchFamily="34" charset="0"/>
              <a:buChar char="•"/>
            </a:pPr>
            <a:r>
              <a:rPr lang="el-GR" sz="1600" dirty="0" smtClean="0"/>
              <a:t>195 κόμβοι</a:t>
            </a:r>
          </a:p>
          <a:p>
            <a:pPr marL="342900" indent="-342900">
              <a:buFont typeface="Arial" pitchFamily="34" charset="0"/>
              <a:buChar char="•"/>
            </a:pPr>
            <a:r>
              <a:rPr lang="el-GR" sz="1600" dirty="0" smtClean="0"/>
              <a:t>555 ακμές</a:t>
            </a:r>
          </a:p>
          <a:p>
            <a:pPr marL="342900" indent="-342900">
              <a:buFont typeface="Arial" pitchFamily="34" charset="0"/>
              <a:buChar char="•"/>
            </a:pPr>
            <a:r>
              <a:rPr lang="el-GR" sz="1600" dirty="0" smtClean="0"/>
              <a:t>Δύο ειδών κόμβοι </a:t>
            </a:r>
          </a:p>
          <a:p>
            <a:pPr marL="342900" indent="-342900">
              <a:buFont typeface="Arial" pitchFamily="34" charset="0"/>
              <a:buChar char="•"/>
            </a:pPr>
            <a:r>
              <a:rPr lang="el-GR" sz="1600" dirty="0" smtClean="0"/>
              <a:t>εξαιρετικά πυκνό δίκτυο</a:t>
            </a:r>
          </a:p>
          <a:p>
            <a:pPr marL="342900" indent="-342900">
              <a:buFont typeface="Arial" pitchFamily="34" charset="0"/>
              <a:buChar char="•"/>
            </a:pPr>
            <a:r>
              <a:rPr lang="el-GR" sz="1600" dirty="0" smtClean="0"/>
              <a:t>υψηλή συνδεσιμότητα</a:t>
            </a:r>
          </a:p>
          <a:p>
            <a:pPr marL="342900" indent="-342900">
              <a:buFont typeface="Arial" pitchFamily="34" charset="0"/>
              <a:buChar char="•"/>
            </a:pPr>
            <a:r>
              <a:rPr lang="el-GR" sz="1600" dirty="0" smtClean="0"/>
              <a:t> αρκετοί δημοφιλείς κόμβοι</a:t>
            </a:r>
            <a:endParaRPr lang="el-GR"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1588" y="88"/>
            <a:ext cx="9144000" cy="6858131"/>
            <a:chOff x="1588" y="88"/>
            <a:chExt cx="9144000" cy="6858131"/>
          </a:xfrm>
        </p:grpSpPr>
        <p:grpSp>
          <p:nvGrpSpPr>
            <p:cNvPr id="3" name="3 - Ομάδα"/>
            <p:cNvGrpSpPr/>
            <p:nvPr/>
          </p:nvGrpSpPr>
          <p:grpSpPr>
            <a:xfrm>
              <a:off x="1588" y="88"/>
              <a:ext cx="9144000" cy="1214831"/>
              <a:chOff x="1588" y="88"/>
              <a:chExt cx="9144000" cy="1023007"/>
            </a:xfrm>
          </p:grpSpPr>
          <p:grpSp>
            <p:nvGrpSpPr>
              <p:cNvPr id="4" name="31 - Ομάδα"/>
              <p:cNvGrpSpPr/>
              <p:nvPr/>
            </p:nvGrpSpPr>
            <p:grpSpPr>
              <a:xfrm>
                <a:off x="1588" y="88"/>
                <a:ext cx="9144000" cy="1023007"/>
                <a:chOff x="1588" y="0"/>
                <a:chExt cx="9144000" cy="1023007"/>
              </a:xfrm>
            </p:grpSpPr>
            <p:grpSp>
              <p:nvGrpSpPr>
                <p:cNvPr id="5" name="7 - Ομάδα"/>
                <p:cNvGrpSpPr/>
                <p:nvPr/>
              </p:nvGrpSpPr>
              <p:grpSpPr>
                <a:xfrm>
                  <a:off x="1588" y="0"/>
                  <a:ext cx="9144000" cy="1023007"/>
                  <a:chOff x="182116"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2116"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effectLst>
                          <a:outerShdw blurRad="38100" dist="38100" dir="2700000" algn="tl">
                            <a:srgbClr val="000000">
                              <a:alpha val="43137"/>
                            </a:srgbClr>
                          </a:outerShdw>
                        </a:effectLst>
                      </a:rPr>
                      <a:t>Ολοκληρωμένα δίκτυα </a:t>
                    </a:r>
                    <a:r>
                      <a:rPr lang="el-GR" sz="2000" dirty="0" smtClean="0">
                        <a:solidFill>
                          <a:srgbClr val="C00000"/>
                        </a:solidFill>
                      </a:rPr>
                      <a:t>για το κάθε είδος δείγματος</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4860032" y="1399128"/>
            <a:ext cx="4283968" cy="646331"/>
          </a:xfrm>
          <a:prstGeom prst="rect">
            <a:avLst/>
          </a:prstGeom>
          <a:noFill/>
        </p:spPr>
        <p:txBody>
          <a:bodyPr wrap="square" rtlCol="0">
            <a:spAutoFit/>
          </a:bodyPr>
          <a:lstStyle/>
          <a:p>
            <a:pPr algn="ctr"/>
            <a:r>
              <a:rPr lang="en-US" dirty="0" smtClean="0"/>
              <a:t>Multi-</a:t>
            </a:r>
            <a:r>
              <a:rPr lang="en-US" dirty="0" err="1" smtClean="0"/>
              <a:t>omic</a:t>
            </a:r>
            <a:r>
              <a:rPr lang="en-US" dirty="0" smtClean="0"/>
              <a:t> </a:t>
            </a:r>
            <a:r>
              <a:rPr lang="el-GR" dirty="0" smtClean="0"/>
              <a:t>δίκτυο δείγματος </a:t>
            </a:r>
            <a:r>
              <a:rPr lang="el-GR" dirty="0" smtClean="0">
                <a:effectLst>
                  <a:outerShdw blurRad="38100" dist="38100" dir="2700000" algn="tl">
                    <a:srgbClr val="000000">
                      <a:alpha val="43137"/>
                    </a:srgbClr>
                  </a:outerShdw>
                </a:effectLst>
              </a:rPr>
              <a:t>πρωτογενούς όγκου</a:t>
            </a:r>
            <a:r>
              <a:rPr lang="el-GR" dirty="0" smtClean="0"/>
              <a:t> ουροδόχου κύστης</a:t>
            </a:r>
            <a:endParaRPr lang="el-GR" dirty="0"/>
          </a:p>
        </p:txBody>
      </p:sp>
      <p:sp>
        <p:nvSpPr>
          <p:cNvPr id="17" name="16 - TextBox"/>
          <p:cNvSpPr txBox="1"/>
          <p:nvPr/>
        </p:nvSpPr>
        <p:spPr>
          <a:xfrm>
            <a:off x="246248" y="1391884"/>
            <a:ext cx="4283968" cy="646331"/>
          </a:xfrm>
          <a:prstGeom prst="rect">
            <a:avLst/>
          </a:prstGeom>
          <a:noFill/>
        </p:spPr>
        <p:txBody>
          <a:bodyPr wrap="square" rtlCol="0">
            <a:spAutoFit/>
          </a:bodyPr>
          <a:lstStyle/>
          <a:p>
            <a:pPr algn="ctr"/>
            <a:r>
              <a:rPr lang="en-US" dirty="0" smtClean="0"/>
              <a:t>Multi-</a:t>
            </a:r>
            <a:r>
              <a:rPr lang="en-US" dirty="0" err="1" smtClean="0"/>
              <a:t>omic</a:t>
            </a:r>
            <a:r>
              <a:rPr lang="en-US" dirty="0" smtClean="0"/>
              <a:t> </a:t>
            </a:r>
            <a:r>
              <a:rPr lang="el-GR" dirty="0" smtClean="0"/>
              <a:t>δίκτυο δείγματος </a:t>
            </a:r>
            <a:r>
              <a:rPr lang="el-GR" dirty="0" smtClean="0">
                <a:effectLst>
                  <a:outerShdw blurRad="38100" dist="38100" dir="2700000" algn="tl">
                    <a:srgbClr val="000000">
                      <a:alpha val="43137"/>
                    </a:srgbClr>
                  </a:outerShdw>
                </a:effectLst>
              </a:rPr>
              <a:t>φυσιολογικού ιστού</a:t>
            </a:r>
            <a:r>
              <a:rPr lang="el-GR" dirty="0" smtClean="0"/>
              <a:t> ουροδόχου κύστης</a:t>
            </a:r>
            <a:endParaRPr lang="el-GR" dirty="0"/>
          </a:p>
        </p:txBody>
      </p:sp>
      <p:pic>
        <p:nvPicPr>
          <p:cNvPr id="2051" name="Picture 3"/>
          <p:cNvPicPr>
            <a:picLocks noChangeAspect="1" noChangeArrowheads="1"/>
          </p:cNvPicPr>
          <p:nvPr/>
        </p:nvPicPr>
        <p:blipFill>
          <a:blip r:embed="rId3" cstate="print"/>
          <a:srcRect/>
          <a:stretch>
            <a:fillRect/>
          </a:stretch>
        </p:blipFill>
        <p:spPr bwMode="auto">
          <a:xfrm>
            <a:off x="179512" y="2276872"/>
            <a:ext cx="4427984" cy="4269327"/>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716016" y="2286217"/>
            <a:ext cx="4427984" cy="4283751"/>
          </a:xfrm>
          <a:prstGeom prst="rect">
            <a:avLst/>
          </a:prstGeom>
          <a:noFill/>
          <a:ln w="9525">
            <a:noFill/>
            <a:miter lim="800000"/>
            <a:headEnd/>
            <a:tailEnd/>
          </a:ln>
        </p:spPr>
      </p:pic>
      <p:sp>
        <p:nvSpPr>
          <p:cNvPr id="20" name="19 - Έλλειψη"/>
          <p:cNvSpPr/>
          <p:nvPr/>
        </p:nvSpPr>
        <p:spPr>
          <a:xfrm rot="918341">
            <a:off x="2506315" y="3383403"/>
            <a:ext cx="1080120" cy="20162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20 - Έλλειψη"/>
          <p:cNvSpPr/>
          <p:nvPr/>
        </p:nvSpPr>
        <p:spPr>
          <a:xfrm rot="918341">
            <a:off x="7051203" y="3535803"/>
            <a:ext cx="1080120" cy="20162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0.70"/>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0.70"/>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 Ορθογώνιο"/>
          <p:cNvSpPr/>
          <p:nvPr/>
        </p:nvSpPr>
        <p:spPr>
          <a:xfrm>
            <a:off x="63400" y="1124744"/>
            <a:ext cx="7992888" cy="2985433"/>
          </a:xfrm>
          <a:prstGeom prst="rect">
            <a:avLst/>
          </a:prstGeom>
        </p:spPr>
        <p:txBody>
          <a:bodyPr wrap="square">
            <a:spAutoFit/>
          </a:bodyPr>
          <a:lstStyle/>
          <a:p>
            <a:pPr marL="342900" indent="-342900">
              <a:buFont typeface="+mj-lt"/>
              <a:buAutoNum type="arabicPeriod"/>
            </a:pPr>
            <a:r>
              <a:rPr lang="en-US" sz="1700" dirty="0" smtClean="0"/>
              <a:t>K- </a:t>
            </a:r>
            <a:r>
              <a:rPr lang="el-GR" sz="1700" dirty="0" smtClean="0"/>
              <a:t>κοντινότερος γείτονας </a:t>
            </a:r>
            <a:r>
              <a:rPr lang="en-US" sz="1700" dirty="0" smtClean="0"/>
              <a:t>(K-nearest neighbor):</a:t>
            </a:r>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dirty="0" smtClean="0"/>
          </a:p>
          <a:p>
            <a:pPr marL="342900" indent="-342900">
              <a:buFont typeface="+mj-lt"/>
              <a:buAutoNum type="arabicPeriod"/>
            </a:pPr>
            <a:r>
              <a:rPr lang="el-GR" sz="1700" dirty="0" err="1" smtClean="0"/>
              <a:t>Δέντρ</a:t>
            </a:r>
            <a:r>
              <a:rPr lang="en-US" sz="1700" dirty="0" smtClean="0"/>
              <a:t>o</a:t>
            </a:r>
            <a:r>
              <a:rPr lang="el-GR" sz="1700" dirty="0" smtClean="0"/>
              <a:t> απόφασης (</a:t>
            </a:r>
            <a:r>
              <a:rPr lang="en-US" sz="1700" dirty="0" smtClean="0"/>
              <a:t>Decision tree):</a:t>
            </a:r>
            <a:endParaRPr lang="el-GR" dirty="0"/>
          </a:p>
        </p:txBody>
      </p:sp>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003884"/>
              <a:chOff x="0" y="88"/>
              <a:chExt cx="9144000" cy="845370"/>
            </a:xfrm>
          </p:grpSpPr>
          <p:grpSp>
            <p:nvGrpSpPr>
              <p:cNvPr id="4" name="31 - Ομάδα"/>
              <p:cNvGrpSpPr/>
              <p:nvPr/>
            </p:nvGrpSpPr>
            <p:grpSpPr>
              <a:xfrm>
                <a:off x="0" y="88"/>
                <a:ext cx="9144000" cy="845370"/>
                <a:chOff x="0" y="0"/>
                <a:chExt cx="9144000" cy="845370"/>
              </a:xfrm>
            </p:grpSpPr>
            <p:grpSp>
              <p:nvGrpSpPr>
                <p:cNvPr id="5" name="7 - Ομάδα"/>
                <p:cNvGrpSpPr/>
                <p:nvPr/>
              </p:nvGrpSpPr>
              <p:grpSpPr>
                <a:xfrm>
                  <a:off x="0" y="0"/>
                  <a:ext cx="9144000" cy="845370"/>
                  <a:chOff x="180528" y="0"/>
                  <a:chExt cx="9144000" cy="845370"/>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534356"/>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rPr>
                      <a:t>Αποτελέσματα ταξινόμησης </a:t>
                    </a:r>
                    <a:r>
                      <a:rPr lang="el-GR" dirty="0" smtClean="0">
                        <a:solidFill>
                          <a:srgbClr val="C00000"/>
                        </a:solidFill>
                        <a:effectLst>
                          <a:outerShdw blurRad="38100" dist="38100" dir="2700000" algn="tl">
                            <a:srgbClr val="000000">
                              <a:alpha val="43137"/>
                            </a:srgbClr>
                          </a:outerShdw>
                        </a:effectLst>
                      </a:rPr>
                      <a:t>κατηγορίας δείγματος</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349536" y="52289"/>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57494" y="1527202"/>
            <a:ext cx="4392488" cy="646331"/>
          </a:xfrm>
          <a:prstGeom prst="rect">
            <a:avLst/>
          </a:prstGeom>
          <a:noFill/>
        </p:spPr>
        <p:txBody>
          <a:bodyPr wrap="square" rtlCol="0">
            <a:spAutoFit/>
          </a:bodyPr>
          <a:lstStyle/>
          <a:p>
            <a:pPr algn="ctr"/>
            <a:r>
              <a:rPr lang="el-GR" dirty="0" smtClean="0">
                <a:solidFill>
                  <a:srgbClr val="C00000"/>
                </a:solidFill>
                <a:effectLst>
                  <a:outerShdw blurRad="38100" dist="38100" dir="2700000" algn="tl">
                    <a:srgbClr val="000000">
                      <a:alpha val="43137"/>
                    </a:srgbClr>
                  </a:outerShdw>
                </a:effectLst>
              </a:rPr>
              <a:t>Διανυσματική Αναπαράσταση</a:t>
            </a:r>
          </a:p>
          <a:p>
            <a:pPr algn="r"/>
            <a:endParaRPr lang="el-GR" dirty="0">
              <a:effectLst>
                <a:outerShdw blurRad="38100" dist="38100" dir="2700000" algn="tl">
                  <a:srgbClr val="000000">
                    <a:alpha val="43137"/>
                  </a:srgbClr>
                </a:outerShdw>
              </a:effectLst>
            </a:endParaRPr>
          </a:p>
        </p:txBody>
      </p:sp>
      <p:graphicFrame>
        <p:nvGraphicFramePr>
          <p:cNvPr id="19" name="18 - Πίνακας"/>
          <p:cNvGraphicFramePr>
            <a:graphicFrameLocks noGrp="1"/>
          </p:cNvGraphicFramePr>
          <p:nvPr/>
        </p:nvGraphicFramePr>
        <p:xfrm>
          <a:off x="116112" y="2060286"/>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20" name="19 - Πίνακας"/>
          <p:cNvGraphicFramePr>
            <a:graphicFrameLocks noGrp="1"/>
          </p:cNvGraphicFramePr>
          <p:nvPr/>
        </p:nvGraphicFramePr>
        <p:xfrm>
          <a:off x="2276352" y="2060286"/>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21" name="20 - Πίνακας"/>
          <p:cNvGraphicFramePr>
            <a:graphicFrameLocks noGrp="1"/>
          </p:cNvGraphicFramePr>
          <p:nvPr/>
        </p:nvGraphicFramePr>
        <p:xfrm>
          <a:off x="1115616" y="2923820"/>
          <a:ext cx="2232248" cy="592832"/>
        </p:xfrm>
        <a:graphic>
          <a:graphicData uri="http://schemas.openxmlformats.org/drawingml/2006/table">
            <a:tbl>
              <a:tblPr firstRow="1" bandRow="1">
                <a:tableStyleId>{D7AC3CCA-C797-4891-BE02-D94E43425B78}</a:tableStyleId>
              </a:tblPr>
              <a:tblGrid>
                <a:gridCol w="936104"/>
                <a:gridCol w="792088"/>
                <a:gridCol w="504056"/>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400" dirty="0" smtClean="0"/>
                        <a:t>1</a:t>
                      </a:r>
                      <a:endParaRPr lang="el-GR" sz="1400" dirty="0"/>
                    </a:p>
                  </a:txBody>
                  <a:tcPr/>
                </a:tc>
                <a:tc>
                  <a:txBody>
                    <a:bodyPr/>
                    <a:lstStyle/>
                    <a:p>
                      <a:pPr algn="ctr"/>
                      <a:r>
                        <a:rPr lang="el-GR" sz="1400" dirty="0" smtClean="0"/>
                        <a:t>0 </a:t>
                      </a:r>
                      <a:endParaRPr lang="el-GR" sz="1400" dirty="0"/>
                    </a:p>
                  </a:txBody>
                  <a:tcPr/>
                </a:tc>
                <a:tc>
                  <a:txBody>
                    <a:bodyPr/>
                    <a:lstStyle/>
                    <a:p>
                      <a:pPr algn="ctr"/>
                      <a:r>
                        <a:rPr lang="el-GR" sz="1400" dirty="0" smtClean="0"/>
                        <a:t>± 0</a:t>
                      </a:r>
                      <a:endParaRPr lang="el-GR" sz="1400" dirty="0"/>
                    </a:p>
                  </a:txBody>
                  <a:tcPr/>
                </a:tc>
              </a:tr>
            </a:tbl>
          </a:graphicData>
        </a:graphic>
      </p:graphicFrame>
      <p:sp>
        <p:nvSpPr>
          <p:cNvPr id="22" name="21 - Ορθογώνιο"/>
          <p:cNvSpPr/>
          <p:nvPr/>
        </p:nvSpPr>
        <p:spPr>
          <a:xfrm>
            <a:off x="58056" y="1527202"/>
            <a:ext cx="4369928" cy="2189830"/>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22 - Ορθογώνιο"/>
          <p:cNvSpPr/>
          <p:nvPr/>
        </p:nvSpPr>
        <p:spPr>
          <a:xfrm>
            <a:off x="4499992" y="1527202"/>
            <a:ext cx="4575264" cy="2189830"/>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23 - TextBox"/>
          <p:cNvSpPr txBox="1"/>
          <p:nvPr/>
        </p:nvSpPr>
        <p:spPr>
          <a:xfrm>
            <a:off x="4760682" y="1541716"/>
            <a:ext cx="4212976" cy="646331"/>
          </a:xfrm>
          <a:prstGeom prst="rect">
            <a:avLst/>
          </a:prstGeom>
          <a:noFill/>
        </p:spPr>
        <p:txBody>
          <a:bodyPr wrap="square" rtlCol="0">
            <a:spAutoFit/>
          </a:bodyPr>
          <a:lstStyle/>
          <a:p>
            <a:pPr algn="ctr"/>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a:t>
            </a:r>
          </a:p>
          <a:p>
            <a:pPr algn="r"/>
            <a:endParaRPr lang="el-GR" dirty="0">
              <a:effectLst>
                <a:outerShdw blurRad="38100" dist="38100" dir="2700000" algn="tl">
                  <a:srgbClr val="000000">
                    <a:alpha val="43137"/>
                  </a:srgbClr>
                </a:outerShdw>
              </a:effectLst>
            </a:endParaRPr>
          </a:p>
        </p:txBody>
      </p:sp>
      <p:graphicFrame>
        <p:nvGraphicFramePr>
          <p:cNvPr id="25" name="24 - Πίνακας"/>
          <p:cNvGraphicFramePr>
            <a:graphicFrameLocks noGrp="1"/>
          </p:cNvGraphicFramePr>
          <p:nvPr/>
        </p:nvGraphicFramePr>
        <p:xfrm>
          <a:off x="4551580" y="2031258"/>
          <a:ext cx="2160239" cy="579120"/>
        </p:xfrm>
        <a:graphic>
          <a:graphicData uri="http://schemas.openxmlformats.org/drawingml/2006/table">
            <a:tbl>
              <a:tblPr firstRow="1" bandRow="1">
                <a:tableStyleId>{D7AC3CCA-C797-4891-BE02-D94E43425B78}</a:tableStyleId>
              </a:tblPr>
              <a:tblGrid>
                <a:gridCol w="893892"/>
                <a:gridCol w="762292"/>
                <a:gridCol w="504055"/>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200" baseline="0" dirty="0" smtClean="0">
                          <a:latin typeface="GFSArtemisia-Regular-Identity-H"/>
                        </a:rPr>
                        <a:t>0.56</a:t>
                      </a:r>
                      <a:endParaRPr lang="el-GR" sz="1400" dirty="0">
                        <a:latin typeface="+mn-lt"/>
                      </a:endParaRPr>
                    </a:p>
                  </a:txBody>
                  <a:tcPr/>
                </a:tc>
                <a:tc>
                  <a:txBody>
                    <a:bodyPr/>
                    <a:lstStyle/>
                    <a:p>
                      <a:pPr algn="ctr"/>
                      <a:r>
                        <a:rPr lang="el-GR" sz="1200" baseline="0" dirty="0" smtClean="0">
                          <a:latin typeface="GFSArtemisia-Regular-Identity-H"/>
                        </a:rPr>
                        <a:t>0.17</a:t>
                      </a:r>
                      <a:endParaRPr lang="el-GR" sz="14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200" dirty="0" smtClean="0">
                          <a:latin typeface="+mn-lt"/>
                        </a:rPr>
                        <a:t>±</a:t>
                      </a:r>
                      <a:r>
                        <a:rPr lang="el-GR" sz="1200" baseline="0" dirty="0" smtClean="0">
                          <a:latin typeface="GFSArtemisia-Regular-Identity-H"/>
                        </a:rPr>
                        <a:t>0.5</a:t>
                      </a:r>
                      <a:endParaRPr lang="el-GR" sz="1400" dirty="0">
                        <a:latin typeface="+mn-lt"/>
                      </a:endParaRPr>
                    </a:p>
                  </a:txBody>
                  <a:tcPr/>
                </a:tc>
              </a:tr>
            </a:tbl>
          </a:graphicData>
        </a:graphic>
      </p:graphicFrame>
      <p:graphicFrame>
        <p:nvGraphicFramePr>
          <p:cNvPr id="26" name="25 - Πίνακας"/>
          <p:cNvGraphicFramePr>
            <a:graphicFrameLocks noGrp="1"/>
          </p:cNvGraphicFramePr>
          <p:nvPr/>
        </p:nvGraphicFramePr>
        <p:xfrm>
          <a:off x="6755362" y="2023461"/>
          <a:ext cx="2258012" cy="581112"/>
        </p:xfrm>
        <a:graphic>
          <a:graphicData uri="http://schemas.openxmlformats.org/drawingml/2006/table">
            <a:tbl>
              <a:tblPr firstRow="1" bandRow="1">
                <a:tableStyleId>{D7AC3CCA-C797-4891-BE02-D94E43425B78}</a:tableStyleId>
              </a:tblPr>
              <a:tblGrid>
                <a:gridCol w="854364"/>
                <a:gridCol w="792088"/>
                <a:gridCol w="611560"/>
              </a:tblGrid>
              <a:tr h="283051">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76312">
                <a:tc>
                  <a:txBody>
                    <a:bodyPr/>
                    <a:lstStyle/>
                    <a:p>
                      <a:pPr algn="ctr"/>
                      <a:r>
                        <a:rPr lang="el-GR" sz="1200" baseline="0" dirty="0" smtClean="0">
                          <a:latin typeface="GFSArtemisia-Regular-Identity-H"/>
                        </a:rPr>
                        <a:t>0.94</a:t>
                      </a:r>
                      <a:endParaRPr lang="el-GR" sz="1400" dirty="0">
                        <a:latin typeface="+mn-lt"/>
                      </a:endParaRPr>
                    </a:p>
                  </a:txBody>
                  <a:tcPr/>
                </a:tc>
                <a:tc>
                  <a:txBody>
                    <a:bodyPr/>
                    <a:lstStyle/>
                    <a:p>
                      <a:pPr algn="ctr"/>
                      <a:r>
                        <a:rPr lang="el-GR" sz="1200" baseline="0" dirty="0" smtClean="0">
                          <a:latin typeface="GFSArtemisia-Regular-Identity-H"/>
                        </a:rPr>
                        <a:t> 0.03</a:t>
                      </a:r>
                      <a:endParaRPr lang="el-GR" sz="1400" dirty="0">
                        <a:latin typeface="+mn-lt"/>
                      </a:endParaRPr>
                    </a:p>
                  </a:txBody>
                  <a:tcPr/>
                </a:tc>
                <a:tc>
                  <a:txBody>
                    <a:bodyPr/>
                    <a:lstStyle/>
                    <a:p>
                      <a:pPr algn="ctr"/>
                      <a:r>
                        <a:rPr lang="el-GR" sz="1200" dirty="0" smtClean="0">
                          <a:latin typeface="+mn-lt"/>
                        </a:rPr>
                        <a:t>±</a:t>
                      </a:r>
                      <a:r>
                        <a:rPr lang="el-GR" sz="1200" baseline="0" dirty="0" smtClean="0">
                          <a:latin typeface="GFSArtemisia-Regular-Identity-H"/>
                        </a:rPr>
                        <a:t>0,01</a:t>
                      </a:r>
                      <a:endParaRPr lang="el-GR" sz="1400" dirty="0">
                        <a:latin typeface="+mn-lt"/>
                      </a:endParaRPr>
                    </a:p>
                  </a:txBody>
                  <a:tcPr/>
                </a:tc>
              </a:tr>
            </a:tbl>
          </a:graphicData>
        </a:graphic>
      </p:graphicFrame>
      <p:graphicFrame>
        <p:nvGraphicFramePr>
          <p:cNvPr id="27" name="26 - Πίνακας"/>
          <p:cNvGraphicFramePr>
            <a:graphicFrameLocks noGrp="1"/>
          </p:cNvGraphicFramePr>
          <p:nvPr/>
        </p:nvGraphicFramePr>
        <p:xfrm>
          <a:off x="5647338" y="2938334"/>
          <a:ext cx="2453054" cy="562352"/>
        </p:xfrm>
        <a:graphic>
          <a:graphicData uri="http://schemas.openxmlformats.org/drawingml/2006/table">
            <a:tbl>
              <a:tblPr firstRow="1" bandRow="1">
                <a:tableStyleId>{D7AC3CCA-C797-4891-BE02-D94E43425B78}</a:tableStyleId>
              </a:tblPr>
              <a:tblGrid>
                <a:gridCol w="1028700"/>
                <a:gridCol w="776282"/>
                <a:gridCol w="648072"/>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200" baseline="0" dirty="0" smtClean="0">
                          <a:latin typeface="GFSArtemisia-Regular-Identity-H"/>
                        </a:rPr>
                        <a:t>0.94</a:t>
                      </a:r>
                      <a:endParaRPr lang="el-GR" dirty="0"/>
                    </a:p>
                  </a:txBody>
                  <a:tcPr/>
                </a:tc>
                <a:tc>
                  <a:txBody>
                    <a:bodyPr/>
                    <a:lstStyle/>
                    <a:p>
                      <a:pPr algn="ctr"/>
                      <a:r>
                        <a:rPr lang="el-GR" sz="1200" baseline="0" dirty="0" smtClean="0">
                          <a:latin typeface="GFSArtemisia-Regular-Identity-H"/>
                        </a:rPr>
                        <a:t>0.03 </a:t>
                      </a:r>
                      <a:endParaRPr lang="el-GR" dirty="0"/>
                    </a:p>
                  </a:txBody>
                  <a:tcPr/>
                </a:tc>
                <a:tc>
                  <a:txBody>
                    <a:bodyPr/>
                    <a:lstStyle/>
                    <a:p>
                      <a:pPr algn="ctr"/>
                      <a:r>
                        <a:rPr lang="el-GR" sz="1200" dirty="0" smtClean="0">
                          <a:latin typeface="+mn-lt"/>
                        </a:rPr>
                        <a:t>±</a:t>
                      </a:r>
                      <a:r>
                        <a:rPr lang="el-GR" sz="1200" baseline="0" dirty="0" smtClean="0">
                          <a:latin typeface="GFSArtemisia-Regular-Identity-H"/>
                        </a:rPr>
                        <a:t>0,01</a:t>
                      </a:r>
                      <a:endParaRPr lang="el-GR" dirty="0"/>
                    </a:p>
                  </a:txBody>
                  <a:tcPr/>
                </a:tc>
              </a:tr>
            </a:tbl>
          </a:graphicData>
        </a:graphic>
      </p:graphicFrame>
      <p:sp>
        <p:nvSpPr>
          <p:cNvPr id="38" name="37 - TextBox"/>
          <p:cNvSpPr txBox="1"/>
          <p:nvPr/>
        </p:nvSpPr>
        <p:spPr>
          <a:xfrm>
            <a:off x="4556924" y="2607323"/>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0.50 (st. </a:t>
            </a:r>
            <a:r>
              <a:rPr lang="fr-FR" sz="1400" dirty="0" err="1" smtClean="0"/>
              <a:t>dev</a:t>
            </a:r>
            <a:r>
              <a:rPr lang="fr-FR" sz="1400" dirty="0" smtClean="0"/>
              <a:t>. 0.12)</a:t>
            </a:r>
            <a:endParaRPr lang="el-GR" sz="1400" dirty="0"/>
          </a:p>
        </p:txBody>
      </p:sp>
      <p:sp>
        <p:nvSpPr>
          <p:cNvPr id="39" name="38 - TextBox"/>
          <p:cNvSpPr txBox="1"/>
          <p:nvPr/>
        </p:nvSpPr>
        <p:spPr>
          <a:xfrm>
            <a:off x="6760144" y="257829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0.89 (st. </a:t>
            </a:r>
            <a:r>
              <a:rPr lang="fr-FR" sz="1400" dirty="0" err="1" smtClean="0"/>
              <a:t>dev</a:t>
            </a:r>
            <a:r>
              <a:rPr lang="fr-FR" sz="1400" dirty="0" smtClean="0"/>
              <a:t>. 0.05)</a:t>
            </a:r>
            <a:endParaRPr lang="el-GR" sz="1400" dirty="0"/>
          </a:p>
        </p:txBody>
      </p:sp>
      <p:sp>
        <p:nvSpPr>
          <p:cNvPr id="40" name="39 - TextBox"/>
          <p:cNvSpPr txBox="1"/>
          <p:nvPr/>
        </p:nvSpPr>
        <p:spPr>
          <a:xfrm>
            <a:off x="5940152" y="347029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0.91 (st. </a:t>
            </a:r>
            <a:r>
              <a:rPr lang="fr-FR" sz="1400" dirty="0" err="1" smtClean="0"/>
              <a:t>dev</a:t>
            </a:r>
            <a:r>
              <a:rPr lang="fr-FR" sz="1400" dirty="0" smtClean="0"/>
              <a:t>. 0.03)</a:t>
            </a:r>
            <a:endParaRPr lang="el-GR" sz="1400" dirty="0"/>
          </a:p>
        </p:txBody>
      </p:sp>
      <p:sp>
        <p:nvSpPr>
          <p:cNvPr id="41" name="40 - TextBox"/>
          <p:cNvSpPr txBox="1"/>
          <p:nvPr/>
        </p:nvSpPr>
        <p:spPr>
          <a:xfrm>
            <a:off x="43542" y="6492167"/>
            <a:ext cx="5004048" cy="307777"/>
          </a:xfrm>
          <a:prstGeom prst="rect">
            <a:avLst/>
          </a:prstGeom>
          <a:noFill/>
        </p:spPr>
        <p:txBody>
          <a:bodyPr wrap="square" rtlCol="0">
            <a:spAutoFit/>
          </a:bodyPr>
          <a:lstStyle/>
          <a:p>
            <a:r>
              <a:rPr lang="en-US" sz="1400" dirty="0" smtClean="0"/>
              <a:t>*B.P.= Baseline Performance,**</a:t>
            </a:r>
            <a:r>
              <a:rPr lang="en-US" sz="1400" dirty="0" err="1" smtClean="0"/>
              <a:t>st.dev</a:t>
            </a:r>
            <a:r>
              <a:rPr lang="en-US" sz="1400" dirty="0" smtClean="0"/>
              <a:t>.= Standard Deviation</a:t>
            </a:r>
            <a:endParaRPr lang="el-GR" sz="1400" dirty="0"/>
          </a:p>
        </p:txBody>
      </p:sp>
      <p:sp>
        <p:nvSpPr>
          <p:cNvPr id="42" name="41 - TextBox"/>
          <p:cNvSpPr txBox="1"/>
          <p:nvPr/>
        </p:nvSpPr>
        <p:spPr>
          <a:xfrm>
            <a:off x="126238" y="4221088"/>
            <a:ext cx="4392488" cy="646331"/>
          </a:xfrm>
          <a:prstGeom prst="rect">
            <a:avLst/>
          </a:prstGeom>
          <a:noFill/>
        </p:spPr>
        <p:txBody>
          <a:bodyPr wrap="square" rtlCol="0">
            <a:spAutoFit/>
          </a:bodyPr>
          <a:lstStyle/>
          <a:p>
            <a:pPr algn="ctr"/>
            <a:r>
              <a:rPr lang="el-GR" dirty="0" smtClean="0">
                <a:solidFill>
                  <a:srgbClr val="C00000"/>
                </a:solidFill>
                <a:effectLst>
                  <a:outerShdw blurRad="38100" dist="38100" dir="2700000" algn="tl">
                    <a:srgbClr val="000000">
                      <a:alpha val="43137"/>
                    </a:srgbClr>
                  </a:outerShdw>
                </a:effectLst>
              </a:rPr>
              <a:t>Διανυσματική Αναπαράσταση</a:t>
            </a:r>
          </a:p>
          <a:p>
            <a:pPr algn="r"/>
            <a:endParaRPr lang="el-GR" dirty="0">
              <a:effectLst>
                <a:outerShdw blurRad="38100" dist="38100" dir="2700000" algn="tl">
                  <a:srgbClr val="000000">
                    <a:alpha val="43137"/>
                  </a:srgbClr>
                </a:outerShdw>
              </a:effectLst>
            </a:endParaRPr>
          </a:p>
        </p:txBody>
      </p:sp>
      <p:graphicFrame>
        <p:nvGraphicFramePr>
          <p:cNvPr id="43" name="42 - Πίνακας"/>
          <p:cNvGraphicFramePr>
            <a:graphicFrameLocks noGrp="1"/>
          </p:cNvGraphicFramePr>
          <p:nvPr/>
        </p:nvGraphicFramePr>
        <p:xfrm>
          <a:off x="126800" y="4725144"/>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44" name="43 - Πίνακας"/>
          <p:cNvGraphicFramePr>
            <a:graphicFrameLocks noGrp="1"/>
          </p:cNvGraphicFramePr>
          <p:nvPr/>
        </p:nvGraphicFramePr>
        <p:xfrm>
          <a:off x="2301554" y="4725144"/>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45" name="44 - Πίνακας"/>
          <p:cNvGraphicFramePr>
            <a:graphicFrameLocks noGrp="1"/>
          </p:cNvGraphicFramePr>
          <p:nvPr/>
        </p:nvGraphicFramePr>
        <p:xfrm>
          <a:off x="1184360" y="5617706"/>
          <a:ext cx="2232248" cy="592832"/>
        </p:xfrm>
        <a:graphic>
          <a:graphicData uri="http://schemas.openxmlformats.org/drawingml/2006/table">
            <a:tbl>
              <a:tblPr firstRow="1" bandRow="1">
                <a:tableStyleId>{D7AC3CCA-C797-4891-BE02-D94E43425B78}</a:tableStyleId>
              </a:tblPr>
              <a:tblGrid>
                <a:gridCol w="936104"/>
                <a:gridCol w="792088"/>
                <a:gridCol w="504056"/>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400" dirty="0" smtClean="0"/>
                        <a:t>1</a:t>
                      </a:r>
                      <a:endParaRPr lang="el-GR" sz="1400" dirty="0"/>
                    </a:p>
                  </a:txBody>
                  <a:tcPr/>
                </a:tc>
                <a:tc>
                  <a:txBody>
                    <a:bodyPr/>
                    <a:lstStyle/>
                    <a:p>
                      <a:pPr algn="ctr"/>
                      <a:r>
                        <a:rPr lang="el-GR" sz="1400" dirty="0" smtClean="0"/>
                        <a:t>0 </a:t>
                      </a:r>
                      <a:endParaRPr lang="el-GR" sz="1400" dirty="0"/>
                    </a:p>
                  </a:txBody>
                  <a:tcPr/>
                </a:tc>
                <a:tc>
                  <a:txBody>
                    <a:bodyPr/>
                    <a:lstStyle/>
                    <a:p>
                      <a:pPr algn="ctr"/>
                      <a:r>
                        <a:rPr lang="el-GR" sz="1400" dirty="0" smtClean="0"/>
                        <a:t>± 0</a:t>
                      </a:r>
                      <a:endParaRPr lang="el-GR" sz="1400" dirty="0"/>
                    </a:p>
                  </a:txBody>
                  <a:tcPr/>
                </a:tc>
              </a:tr>
            </a:tbl>
          </a:graphicData>
        </a:graphic>
      </p:graphicFrame>
      <p:sp>
        <p:nvSpPr>
          <p:cNvPr id="46" name="45 - Ορθογώνιο"/>
          <p:cNvSpPr/>
          <p:nvPr/>
        </p:nvSpPr>
        <p:spPr>
          <a:xfrm>
            <a:off x="68744" y="4177546"/>
            <a:ext cx="4369928" cy="230425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7" name="46 - Ορθογώνιο"/>
          <p:cNvSpPr/>
          <p:nvPr/>
        </p:nvSpPr>
        <p:spPr>
          <a:xfrm>
            <a:off x="4568736" y="4177546"/>
            <a:ext cx="4575264" cy="230425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8" name="47 - TextBox"/>
          <p:cNvSpPr txBox="1"/>
          <p:nvPr/>
        </p:nvSpPr>
        <p:spPr>
          <a:xfrm>
            <a:off x="4829426" y="4221088"/>
            <a:ext cx="4212976" cy="646331"/>
          </a:xfrm>
          <a:prstGeom prst="rect">
            <a:avLst/>
          </a:prstGeom>
          <a:noFill/>
        </p:spPr>
        <p:txBody>
          <a:bodyPr wrap="square" rtlCol="0">
            <a:spAutoFit/>
          </a:bodyPr>
          <a:lstStyle/>
          <a:p>
            <a:pPr algn="ctr"/>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a:t>
            </a:r>
          </a:p>
          <a:p>
            <a:pPr algn="r"/>
            <a:endParaRPr lang="el-GR" dirty="0">
              <a:effectLst>
                <a:outerShdw blurRad="38100" dist="38100" dir="2700000" algn="tl">
                  <a:srgbClr val="000000">
                    <a:alpha val="43137"/>
                  </a:srgbClr>
                </a:outerShdw>
              </a:effectLst>
            </a:endParaRPr>
          </a:p>
        </p:txBody>
      </p:sp>
      <p:graphicFrame>
        <p:nvGraphicFramePr>
          <p:cNvPr id="49" name="48 - Πίνακας"/>
          <p:cNvGraphicFramePr>
            <a:graphicFrameLocks noGrp="1"/>
          </p:cNvGraphicFramePr>
          <p:nvPr/>
        </p:nvGraphicFramePr>
        <p:xfrm>
          <a:off x="4620324" y="4725144"/>
          <a:ext cx="2160239" cy="579120"/>
        </p:xfrm>
        <a:graphic>
          <a:graphicData uri="http://schemas.openxmlformats.org/drawingml/2006/table">
            <a:tbl>
              <a:tblPr firstRow="1" bandRow="1">
                <a:tableStyleId>{D7AC3CCA-C797-4891-BE02-D94E43425B78}</a:tableStyleId>
              </a:tblPr>
              <a:tblGrid>
                <a:gridCol w="893892"/>
                <a:gridCol w="762292"/>
                <a:gridCol w="504055"/>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200" baseline="0" dirty="0" smtClean="0">
                          <a:latin typeface="GFSArtemisia-Regular-Identity-H"/>
                        </a:rPr>
                        <a:t>0.56</a:t>
                      </a:r>
                      <a:endParaRPr lang="el-GR" sz="1400" dirty="0">
                        <a:latin typeface="+mn-lt"/>
                      </a:endParaRPr>
                    </a:p>
                  </a:txBody>
                  <a:tcPr/>
                </a:tc>
                <a:tc>
                  <a:txBody>
                    <a:bodyPr/>
                    <a:lstStyle/>
                    <a:p>
                      <a:pPr algn="ctr"/>
                      <a:r>
                        <a:rPr lang="el-GR" sz="1200" baseline="0" dirty="0" smtClean="0">
                          <a:latin typeface="GFSArtemisia-Regular-Identity-H"/>
                        </a:rPr>
                        <a:t>0.17</a:t>
                      </a:r>
                      <a:endParaRPr lang="el-GR" sz="14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200" dirty="0" smtClean="0">
                          <a:latin typeface="+mn-lt"/>
                        </a:rPr>
                        <a:t>±</a:t>
                      </a:r>
                      <a:r>
                        <a:rPr lang="el-GR" sz="1200" baseline="0" dirty="0" smtClean="0">
                          <a:latin typeface="GFSArtemisia-Regular-Identity-H"/>
                        </a:rPr>
                        <a:t>0.5</a:t>
                      </a:r>
                      <a:endParaRPr lang="el-GR" sz="1400" dirty="0">
                        <a:latin typeface="+mn-lt"/>
                      </a:endParaRPr>
                    </a:p>
                  </a:txBody>
                  <a:tcPr/>
                </a:tc>
              </a:tr>
            </a:tbl>
          </a:graphicData>
        </a:graphic>
      </p:graphicFrame>
      <p:graphicFrame>
        <p:nvGraphicFramePr>
          <p:cNvPr id="50" name="49 - Πίνακας"/>
          <p:cNvGraphicFramePr>
            <a:graphicFrameLocks noGrp="1"/>
          </p:cNvGraphicFramePr>
          <p:nvPr/>
        </p:nvGraphicFramePr>
        <p:xfrm>
          <a:off x="6824106" y="4717347"/>
          <a:ext cx="2258012" cy="581112"/>
        </p:xfrm>
        <a:graphic>
          <a:graphicData uri="http://schemas.openxmlformats.org/drawingml/2006/table">
            <a:tbl>
              <a:tblPr firstRow="1" bandRow="1">
                <a:tableStyleId>{D7AC3CCA-C797-4891-BE02-D94E43425B78}</a:tableStyleId>
              </a:tblPr>
              <a:tblGrid>
                <a:gridCol w="854364"/>
                <a:gridCol w="792088"/>
                <a:gridCol w="611560"/>
              </a:tblGrid>
              <a:tr h="283051">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76312">
                <a:tc>
                  <a:txBody>
                    <a:bodyPr/>
                    <a:lstStyle/>
                    <a:p>
                      <a:pPr algn="ctr"/>
                      <a:r>
                        <a:rPr lang="el-GR" sz="1200" baseline="0" dirty="0" smtClean="0">
                          <a:latin typeface="GFSArtemisia-Regular-Identity-H"/>
                        </a:rPr>
                        <a:t>0.94</a:t>
                      </a:r>
                      <a:endParaRPr lang="el-GR" sz="1400" dirty="0">
                        <a:latin typeface="+mn-lt"/>
                      </a:endParaRPr>
                    </a:p>
                  </a:txBody>
                  <a:tcPr/>
                </a:tc>
                <a:tc>
                  <a:txBody>
                    <a:bodyPr/>
                    <a:lstStyle/>
                    <a:p>
                      <a:pPr algn="ctr"/>
                      <a:r>
                        <a:rPr lang="el-GR" sz="1200" baseline="0" dirty="0" smtClean="0">
                          <a:latin typeface="GFSArtemisia-Regular-Identity-H"/>
                        </a:rPr>
                        <a:t> 0.03</a:t>
                      </a:r>
                      <a:endParaRPr lang="el-GR" sz="1400" dirty="0">
                        <a:latin typeface="+mn-lt"/>
                      </a:endParaRPr>
                    </a:p>
                  </a:txBody>
                  <a:tcPr/>
                </a:tc>
                <a:tc>
                  <a:txBody>
                    <a:bodyPr/>
                    <a:lstStyle/>
                    <a:p>
                      <a:pPr algn="ctr"/>
                      <a:r>
                        <a:rPr lang="el-GR" sz="1200" dirty="0" smtClean="0">
                          <a:latin typeface="+mn-lt"/>
                        </a:rPr>
                        <a:t>±</a:t>
                      </a:r>
                      <a:r>
                        <a:rPr lang="el-GR" sz="1200" baseline="0" dirty="0" smtClean="0">
                          <a:latin typeface="GFSArtemisia-Regular-Identity-H"/>
                        </a:rPr>
                        <a:t>0,01</a:t>
                      </a:r>
                      <a:endParaRPr lang="el-GR" sz="1400" dirty="0">
                        <a:latin typeface="+mn-lt"/>
                      </a:endParaRPr>
                    </a:p>
                  </a:txBody>
                  <a:tcPr/>
                </a:tc>
              </a:tr>
            </a:tbl>
          </a:graphicData>
        </a:graphic>
      </p:graphicFrame>
      <p:graphicFrame>
        <p:nvGraphicFramePr>
          <p:cNvPr id="51" name="50 - Πίνακας"/>
          <p:cNvGraphicFramePr>
            <a:graphicFrameLocks noGrp="1"/>
          </p:cNvGraphicFramePr>
          <p:nvPr/>
        </p:nvGraphicFramePr>
        <p:xfrm>
          <a:off x="5716082" y="5661248"/>
          <a:ext cx="2453054" cy="562352"/>
        </p:xfrm>
        <a:graphic>
          <a:graphicData uri="http://schemas.openxmlformats.org/drawingml/2006/table">
            <a:tbl>
              <a:tblPr firstRow="1" bandRow="1">
                <a:tableStyleId>{D7AC3CCA-C797-4891-BE02-D94E43425B78}</a:tableStyleId>
              </a:tblPr>
              <a:tblGrid>
                <a:gridCol w="1028700"/>
                <a:gridCol w="776282"/>
                <a:gridCol w="648072"/>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200" baseline="0" dirty="0" smtClean="0">
                          <a:latin typeface="GFSArtemisia-Regular-Identity-H"/>
                        </a:rPr>
                        <a:t>0.94</a:t>
                      </a:r>
                      <a:endParaRPr lang="el-GR" dirty="0"/>
                    </a:p>
                  </a:txBody>
                  <a:tcPr/>
                </a:tc>
                <a:tc>
                  <a:txBody>
                    <a:bodyPr/>
                    <a:lstStyle/>
                    <a:p>
                      <a:pPr algn="ctr"/>
                      <a:r>
                        <a:rPr lang="el-GR" sz="1200" baseline="0" dirty="0" smtClean="0">
                          <a:latin typeface="GFSArtemisia-Regular-Identity-H"/>
                        </a:rPr>
                        <a:t>0.03 </a:t>
                      </a:r>
                      <a:endParaRPr lang="el-GR" dirty="0"/>
                    </a:p>
                  </a:txBody>
                  <a:tcPr/>
                </a:tc>
                <a:tc>
                  <a:txBody>
                    <a:bodyPr/>
                    <a:lstStyle/>
                    <a:p>
                      <a:pPr algn="ctr"/>
                      <a:r>
                        <a:rPr lang="el-GR" sz="1200" dirty="0" smtClean="0">
                          <a:latin typeface="+mn-lt"/>
                        </a:rPr>
                        <a:t>±</a:t>
                      </a:r>
                      <a:r>
                        <a:rPr lang="el-GR" sz="1200" baseline="0" dirty="0" smtClean="0">
                          <a:latin typeface="GFSArtemisia-Regular-Identity-H"/>
                        </a:rPr>
                        <a:t>0,01</a:t>
                      </a:r>
                      <a:endParaRPr lang="el-GR" dirty="0"/>
                    </a:p>
                  </a:txBody>
                  <a:tcPr/>
                </a:tc>
              </a:tr>
            </a:tbl>
          </a:graphicData>
        </a:graphic>
      </p:graphicFrame>
      <p:sp>
        <p:nvSpPr>
          <p:cNvPr id="52" name="51 - TextBox"/>
          <p:cNvSpPr txBox="1"/>
          <p:nvPr/>
        </p:nvSpPr>
        <p:spPr>
          <a:xfrm>
            <a:off x="4698238" y="5286695"/>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0.50 (st. </a:t>
            </a:r>
            <a:r>
              <a:rPr lang="fr-FR" sz="1400" dirty="0" err="1" smtClean="0"/>
              <a:t>dev</a:t>
            </a:r>
            <a:r>
              <a:rPr lang="fr-FR" sz="1400" dirty="0" smtClean="0"/>
              <a:t>. 0.12)</a:t>
            </a:r>
            <a:endParaRPr lang="el-GR" sz="1400" dirty="0"/>
          </a:p>
        </p:txBody>
      </p:sp>
      <p:sp>
        <p:nvSpPr>
          <p:cNvPr id="53" name="52 - TextBox"/>
          <p:cNvSpPr txBox="1"/>
          <p:nvPr/>
        </p:nvSpPr>
        <p:spPr>
          <a:xfrm>
            <a:off x="6915972" y="528669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0.89 (st. </a:t>
            </a:r>
            <a:r>
              <a:rPr lang="fr-FR" sz="1400" dirty="0" err="1" smtClean="0"/>
              <a:t>dev</a:t>
            </a:r>
            <a:r>
              <a:rPr lang="fr-FR" sz="1400" dirty="0" smtClean="0"/>
              <a:t>. 0.05)</a:t>
            </a:r>
            <a:endParaRPr lang="el-GR" sz="1400" dirty="0"/>
          </a:p>
        </p:txBody>
      </p:sp>
      <p:sp>
        <p:nvSpPr>
          <p:cNvPr id="54" name="53 - TextBox"/>
          <p:cNvSpPr txBox="1"/>
          <p:nvPr/>
        </p:nvSpPr>
        <p:spPr>
          <a:xfrm>
            <a:off x="6008896" y="6265778"/>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0.50 (st. </a:t>
            </a:r>
            <a:r>
              <a:rPr lang="fr-FR" sz="1400" dirty="0" err="1" smtClean="0"/>
              <a:t>dev</a:t>
            </a:r>
            <a:r>
              <a:rPr lang="fr-FR" sz="1400" dirty="0" smtClean="0"/>
              <a:t>. 0.12)</a:t>
            </a:r>
            <a:endParaRPr lang="el-GR"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 Ορθογώνιο"/>
          <p:cNvSpPr/>
          <p:nvPr/>
        </p:nvSpPr>
        <p:spPr>
          <a:xfrm>
            <a:off x="63400" y="1124744"/>
            <a:ext cx="7992888" cy="2985433"/>
          </a:xfrm>
          <a:prstGeom prst="rect">
            <a:avLst/>
          </a:prstGeom>
        </p:spPr>
        <p:txBody>
          <a:bodyPr wrap="square">
            <a:spAutoFit/>
          </a:bodyPr>
          <a:lstStyle/>
          <a:p>
            <a:pPr marL="342900" indent="-342900">
              <a:buFont typeface="+mj-lt"/>
              <a:buAutoNum type="arabicPeriod"/>
            </a:pPr>
            <a:r>
              <a:rPr lang="en-US" sz="1700" dirty="0" smtClean="0"/>
              <a:t>K- </a:t>
            </a:r>
            <a:r>
              <a:rPr lang="el-GR" sz="1700" dirty="0" smtClean="0"/>
              <a:t>κοντινότερος γείτονας </a:t>
            </a:r>
            <a:r>
              <a:rPr lang="en-US" sz="1700" dirty="0" smtClean="0"/>
              <a:t>(K-nearest neighbor):</a:t>
            </a:r>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sz="1700" dirty="0" smtClean="0"/>
          </a:p>
          <a:p>
            <a:pPr marL="342900" indent="-342900">
              <a:buFont typeface="+mj-lt"/>
              <a:buAutoNum type="arabicPeriod"/>
            </a:pPr>
            <a:endParaRPr lang="en-US" dirty="0" smtClean="0"/>
          </a:p>
          <a:p>
            <a:pPr marL="342900" indent="-342900">
              <a:buFont typeface="+mj-lt"/>
              <a:buAutoNum type="arabicPeriod"/>
            </a:pPr>
            <a:r>
              <a:rPr lang="el-GR" sz="1700" dirty="0" err="1" smtClean="0"/>
              <a:t>Δέντρ</a:t>
            </a:r>
            <a:r>
              <a:rPr lang="en-US" sz="1700" dirty="0" smtClean="0"/>
              <a:t>o</a:t>
            </a:r>
            <a:r>
              <a:rPr lang="el-GR" sz="1700" dirty="0" smtClean="0"/>
              <a:t> απόφασης (</a:t>
            </a:r>
            <a:r>
              <a:rPr lang="en-US" sz="1700" dirty="0" smtClean="0"/>
              <a:t>Decision tree):</a:t>
            </a:r>
            <a:endParaRPr lang="el-GR" dirty="0"/>
          </a:p>
        </p:txBody>
      </p:sp>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003884"/>
              <a:chOff x="0" y="88"/>
              <a:chExt cx="9144000" cy="845370"/>
            </a:xfrm>
          </p:grpSpPr>
          <p:grpSp>
            <p:nvGrpSpPr>
              <p:cNvPr id="4" name="31 - Ομάδα"/>
              <p:cNvGrpSpPr/>
              <p:nvPr/>
            </p:nvGrpSpPr>
            <p:grpSpPr>
              <a:xfrm>
                <a:off x="0" y="88"/>
                <a:ext cx="9144000" cy="845370"/>
                <a:chOff x="0" y="0"/>
                <a:chExt cx="9144000" cy="845370"/>
              </a:xfrm>
            </p:grpSpPr>
            <p:grpSp>
              <p:nvGrpSpPr>
                <p:cNvPr id="5" name="7 - Ομάδα"/>
                <p:cNvGrpSpPr/>
                <p:nvPr/>
              </p:nvGrpSpPr>
              <p:grpSpPr>
                <a:xfrm>
                  <a:off x="0" y="0"/>
                  <a:ext cx="9144000" cy="845370"/>
                  <a:chOff x="180528" y="0"/>
                  <a:chExt cx="9144000" cy="845370"/>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534356"/>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rPr>
                      <a:t>Αποτελέσματα ταξινόμησης </a:t>
                    </a:r>
                    <a:r>
                      <a:rPr lang="el-GR" dirty="0" err="1" smtClean="0">
                        <a:solidFill>
                          <a:srgbClr val="C00000"/>
                        </a:solidFill>
                        <a:effectLst>
                          <a:outerShdw blurRad="38100" dist="38100" dir="2700000" algn="tl">
                            <a:srgbClr val="000000">
                              <a:alpha val="43137"/>
                            </a:srgbClr>
                          </a:outerShdw>
                        </a:effectLst>
                      </a:rPr>
                      <a:t>ταξινόμησης</a:t>
                    </a:r>
                    <a:r>
                      <a:rPr lang="el-GR" dirty="0" smtClean="0">
                        <a:solidFill>
                          <a:srgbClr val="C00000"/>
                        </a:solidFill>
                        <a:effectLst>
                          <a:outerShdw blurRad="38100" dist="38100" dir="2700000" algn="tl">
                            <a:srgbClr val="000000">
                              <a:alpha val="43137"/>
                            </a:srgbClr>
                          </a:outerShdw>
                        </a:effectLst>
                      </a:rPr>
                      <a:t> σταδίου κακοήθειας (</a:t>
                    </a:r>
                    <a:r>
                      <a:rPr lang="fr-FR" dirty="0" err="1" smtClean="0">
                        <a:solidFill>
                          <a:srgbClr val="C00000"/>
                        </a:solidFill>
                        <a:effectLst>
                          <a:outerShdw blurRad="38100" dist="38100" dir="2700000" algn="tl">
                            <a:srgbClr val="000000">
                              <a:alpha val="43137"/>
                            </a:srgbClr>
                          </a:outerShdw>
                        </a:effectLst>
                      </a:rPr>
                      <a:t>tumor</a:t>
                    </a:r>
                    <a:r>
                      <a:rPr lang="fr-FR" dirty="0" smtClean="0">
                        <a:solidFill>
                          <a:srgbClr val="C00000"/>
                        </a:solidFill>
                        <a:effectLst>
                          <a:outerShdw blurRad="38100" dist="38100" dir="2700000" algn="tl">
                            <a:srgbClr val="000000">
                              <a:alpha val="43137"/>
                            </a:srgbClr>
                          </a:outerShdw>
                        </a:effectLst>
                      </a:rPr>
                      <a:t> stage)</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349536" y="52289"/>
                <a:ext cx="2016224" cy="699781"/>
              </a:xfrm>
              <a:prstGeom prst="rect">
                <a:avLst/>
              </a:prstGeom>
              <a:noFill/>
            </p:spPr>
            <p:txBody>
              <a:bodyPr wrap="square" rtlCol="0">
                <a:spAutoFit/>
              </a:bodyPr>
              <a:lstStyle/>
              <a:p>
                <a:r>
                  <a:rPr lang="el-GR" sz="1600" dirty="0" smtClean="0">
                    <a:solidFill>
                      <a:srgbClr val="C00000"/>
                    </a:solidFill>
                  </a:rPr>
                  <a:t>Συνεισφορές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57494" y="1527202"/>
            <a:ext cx="4392488" cy="646331"/>
          </a:xfrm>
          <a:prstGeom prst="rect">
            <a:avLst/>
          </a:prstGeom>
          <a:noFill/>
        </p:spPr>
        <p:txBody>
          <a:bodyPr wrap="square" rtlCol="0">
            <a:spAutoFit/>
          </a:bodyPr>
          <a:lstStyle/>
          <a:p>
            <a:pPr algn="ctr"/>
            <a:r>
              <a:rPr lang="el-GR" dirty="0" smtClean="0">
                <a:solidFill>
                  <a:srgbClr val="C00000"/>
                </a:solidFill>
                <a:effectLst>
                  <a:outerShdw blurRad="38100" dist="38100" dir="2700000" algn="tl">
                    <a:srgbClr val="000000">
                      <a:alpha val="43137"/>
                    </a:srgbClr>
                  </a:outerShdw>
                </a:effectLst>
              </a:rPr>
              <a:t>Διανυσματική Αναπαράσταση</a:t>
            </a:r>
          </a:p>
          <a:p>
            <a:pPr algn="r"/>
            <a:endParaRPr lang="el-GR" dirty="0">
              <a:effectLst>
                <a:outerShdw blurRad="38100" dist="38100" dir="2700000" algn="tl">
                  <a:srgbClr val="000000">
                    <a:alpha val="43137"/>
                  </a:srgbClr>
                </a:outerShdw>
              </a:effectLst>
            </a:endParaRPr>
          </a:p>
        </p:txBody>
      </p:sp>
      <p:graphicFrame>
        <p:nvGraphicFramePr>
          <p:cNvPr id="19" name="18 - Πίνακας"/>
          <p:cNvGraphicFramePr>
            <a:graphicFrameLocks noGrp="1"/>
          </p:cNvGraphicFramePr>
          <p:nvPr/>
        </p:nvGraphicFramePr>
        <p:xfrm>
          <a:off x="107504" y="1984648"/>
          <a:ext cx="2016222" cy="548640"/>
        </p:xfrm>
        <a:graphic>
          <a:graphicData uri="http://schemas.openxmlformats.org/drawingml/2006/table">
            <a:tbl>
              <a:tblPr firstRow="1" bandRow="1">
                <a:tableStyleId>{D7AC3CCA-C797-4891-BE02-D94E43425B78}</a:tableStyleId>
              </a:tblPr>
              <a:tblGrid>
                <a:gridCol w="787142"/>
                <a:gridCol w="693076"/>
                <a:gridCol w="536004"/>
              </a:tblGrid>
              <a:tr h="250123">
                <a:tc>
                  <a:txBody>
                    <a:bodyPr/>
                    <a:lstStyle/>
                    <a:p>
                      <a:pPr algn="ctr"/>
                      <a:r>
                        <a:rPr lang="en-US" sz="1200" baseline="0" dirty="0" smtClean="0">
                          <a:latin typeface="+mn-lt"/>
                        </a:rPr>
                        <a:t>F1 macro </a:t>
                      </a:r>
                      <a:endParaRPr lang="el-GR" sz="12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200" dirty="0">
                        <a:latin typeface="+mn-lt"/>
                      </a:endParaRPr>
                    </a:p>
                  </a:txBody>
                  <a:tcPr/>
                </a:tc>
                <a:tc>
                  <a:txBody>
                    <a:bodyPr/>
                    <a:lstStyle/>
                    <a:p>
                      <a:pPr algn="ctr"/>
                      <a:r>
                        <a:rPr lang="en-US" sz="1200" baseline="0" dirty="0" smtClean="0">
                          <a:latin typeface="+mn-lt"/>
                        </a:rPr>
                        <a:t>SE</a:t>
                      </a:r>
                      <a:endParaRPr lang="el-GR" sz="1200" dirty="0">
                        <a:latin typeface="+mn-lt"/>
                      </a:endParaRPr>
                    </a:p>
                  </a:txBody>
                  <a:tcPr/>
                </a:tc>
              </a:tr>
              <a:tr h="224981">
                <a:tc>
                  <a:txBody>
                    <a:bodyPr/>
                    <a:lstStyle/>
                    <a:p>
                      <a:pPr algn="ctr"/>
                      <a:r>
                        <a:rPr lang="el-GR" sz="1200" baseline="0" dirty="0" smtClean="0">
                          <a:latin typeface="+mn-lt"/>
                        </a:rPr>
                        <a:t>0.31</a:t>
                      </a:r>
                      <a:endParaRPr lang="el-GR" sz="1200" dirty="0">
                        <a:latin typeface="+mn-lt"/>
                      </a:endParaRPr>
                    </a:p>
                  </a:txBody>
                  <a:tcPr/>
                </a:tc>
                <a:tc>
                  <a:txBody>
                    <a:bodyPr/>
                    <a:lstStyle/>
                    <a:p>
                      <a:pPr algn="ctr"/>
                      <a:r>
                        <a:rPr lang="el-GR" sz="1200" baseline="0" dirty="0" smtClean="0">
                          <a:latin typeface="+mn-lt"/>
                        </a:rPr>
                        <a:t>0.08 </a:t>
                      </a:r>
                      <a:endParaRPr lang="el-GR" sz="1200" dirty="0">
                        <a:latin typeface="+mn-lt"/>
                      </a:endParaRPr>
                    </a:p>
                  </a:txBody>
                  <a:tcPr/>
                </a:tc>
                <a:tc>
                  <a:txBody>
                    <a:bodyPr/>
                    <a:lstStyle/>
                    <a:p>
                      <a:pPr algn="ctr"/>
                      <a:r>
                        <a:rPr lang="el-GR" sz="1200" dirty="0" smtClean="0">
                          <a:latin typeface="+mn-lt"/>
                        </a:rPr>
                        <a:t>±</a:t>
                      </a:r>
                      <a:r>
                        <a:rPr lang="el-GR" sz="1200" baseline="0" dirty="0" smtClean="0">
                          <a:latin typeface="+mn-lt"/>
                        </a:rPr>
                        <a:t>0.07</a:t>
                      </a:r>
                      <a:endParaRPr lang="el-GR" sz="1200" dirty="0">
                        <a:latin typeface="+mn-lt"/>
                      </a:endParaRPr>
                    </a:p>
                  </a:txBody>
                  <a:tcPr/>
                </a:tc>
              </a:tr>
            </a:tbl>
          </a:graphicData>
        </a:graphic>
      </p:graphicFrame>
      <p:graphicFrame>
        <p:nvGraphicFramePr>
          <p:cNvPr id="20" name="19 - Πίνακας"/>
          <p:cNvGraphicFramePr>
            <a:graphicFrameLocks noGrp="1"/>
          </p:cNvGraphicFramePr>
          <p:nvPr/>
        </p:nvGraphicFramePr>
        <p:xfrm>
          <a:off x="2176686" y="1983507"/>
          <a:ext cx="2232248" cy="548640"/>
        </p:xfrm>
        <a:graphic>
          <a:graphicData uri="http://schemas.openxmlformats.org/drawingml/2006/table">
            <a:tbl>
              <a:tblPr firstRow="1" bandRow="1">
                <a:tableStyleId>{D7AC3CCA-C797-4891-BE02-D94E43425B78}</a:tableStyleId>
              </a:tblPr>
              <a:tblGrid>
                <a:gridCol w="797231"/>
                <a:gridCol w="876955"/>
                <a:gridCol w="558062"/>
              </a:tblGrid>
              <a:tr h="271179">
                <a:tc>
                  <a:txBody>
                    <a:bodyPr/>
                    <a:lstStyle/>
                    <a:p>
                      <a:pPr algn="ctr"/>
                      <a:r>
                        <a:rPr lang="en-US" sz="1200" baseline="0" dirty="0" smtClean="0">
                          <a:latin typeface="+mn-lt"/>
                        </a:rPr>
                        <a:t>F1 micro </a:t>
                      </a:r>
                      <a:endParaRPr lang="el-GR" sz="12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200" dirty="0">
                        <a:latin typeface="+mn-lt"/>
                      </a:endParaRPr>
                    </a:p>
                  </a:txBody>
                  <a:tcPr/>
                </a:tc>
                <a:tc>
                  <a:txBody>
                    <a:bodyPr/>
                    <a:lstStyle/>
                    <a:p>
                      <a:pPr algn="ctr"/>
                      <a:r>
                        <a:rPr lang="en-US" sz="1200" baseline="0" dirty="0" smtClean="0">
                          <a:latin typeface="+mn-lt"/>
                        </a:rPr>
                        <a:t>SE</a:t>
                      </a:r>
                      <a:endParaRPr lang="el-GR" sz="1200" dirty="0">
                        <a:latin typeface="+mn-lt"/>
                      </a:endParaRPr>
                    </a:p>
                  </a:txBody>
                  <a:tcPr/>
                </a:tc>
              </a:tr>
              <a:tr h="256114">
                <a:tc>
                  <a:txBody>
                    <a:bodyPr/>
                    <a:lstStyle/>
                    <a:p>
                      <a:pPr algn="ctr"/>
                      <a:r>
                        <a:rPr lang="el-GR" sz="1200" baseline="0" dirty="0" smtClean="0">
                          <a:latin typeface="+mn-lt"/>
                        </a:rPr>
                        <a:t>0.35</a:t>
                      </a:r>
                      <a:endParaRPr lang="el-GR" sz="1200" dirty="0">
                        <a:latin typeface="+mn-lt"/>
                      </a:endParaRPr>
                    </a:p>
                  </a:txBody>
                  <a:tcPr/>
                </a:tc>
                <a:tc>
                  <a:txBody>
                    <a:bodyPr/>
                    <a:lstStyle/>
                    <a:p>
                      <a:pPr algn="ctr"/>
                      <a:r>
                        <a:rPr lang="el-GR" sz="1200" baseline="0" dirty="0" smtClean="0">
                          <a:latin typeface="+mn-lt"/>
                        </a:rPr>
                        <a:t>0.08</a:t>
                      </a:r>
                      <a:endParaRPr lang="el-GR" sz="1200" dirty="0">
                        <a:latin typeface="+mn-lt"/>
                      </a:endParaRPr>
                    </a:p>
                  </a:txBody>
                  <a:tcPr/>
                </a:tc>
                <a:tc>
                  <a:txBody>
                    <a:bodyPr/>
                    <a:lstStyle/>
                    <a:p>
                      <a:pPr algn="ctr"/>
                      <a:r>
                        <a:rPr lang="el-GR" sz="1200" dirty="0" smtClean="0">
                          <a:latin typeface="+mn-lt"/>
                        </a:rPr>
                        <a:t>±</a:t>
                      </a:r>
                      <a:r>
                        <a:rPr lang="el-GR" sz="1200" baseline="0" dirty="0" smtClean="0">
                          <a:latin typeface="+mn-lt"/>
                        </a:rPr>
                        <a:t>0.07</a:t>
                      </a:r>
                      <a:endParaRPr lang="el-GR" sz="1200" dirty="0">
                        <a:latin typeface="+mn-lt"/>
                      </a:endParaRPr>
                    </a:p>
                  </a:txBody>
                  <a:tcPr/>
                </a:tc>
              </a:tr>
            </a:tbl>
          </a:graphicData>
        </a:graphic>
      </p:graphicFrame>
      <p:graphicFrame>
        <p:nvGraphicFramePr>
          <p:cNvPr id="21" name="20 - Πίνακας"/>
          <p:cNvGraphicFramePr>
            <a:graphicFrameLocks noGrp="1"/>
          </p:cNvGraphicFramePr>
          <p:nvPr/>
        </p:nvGraphicFramePr>
        <p:xfrm>
          <a:off x="971601" y="2924944"/>
          <a:ext cx="2376263" cy="548640"/>
        </p:xfrm>
        <a:graphic>
          <a:graphicData uri="http://schemas.openxmlformats.org/drawingml/2006/table">
            <a:tbl>
              <a:tblPr firstRow="1" bandRow="1">
                <a:tableStyleId>{D7AC3CCA-C797-4891-BE02-D94E43425B78}</a:tableStyleId>
              </a:tblPr>
              <a:tblGrid>
                <a:gridCol w="864095"/>
                <a:gridCol w="864096"/>
                <a:gridCol w="648072"/>
              </a:tblGrid>
              <a:tr h="249050">
                <a:tc>
                  <a:txBody>
                    <a:bodyPr/>
                    <a:lstStyle/>
                    <a:p>
                      <a:pPr algn="ctr"/>
                      <a:r>
                        <a:rPr lang="en-US" sz="1200" baseline="0" dirty="0" smtClean="0">
                          <a:latin typeface="+mn-lt"/>
                        </a:rPr>
                        <a:t>Accuracy</a:t>
                      </a:r>
                      <a:endParaRPr lang="el-GR" sz="18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800" dirty="0">
                        <a:latin typeface="+mn-lt"/>
                      </a:endParaRPr>
                    </a:p>
                  </a:txBody>
                  <a:tcPr/>
                </a:tc>
                <a:tc>
                  <a:txBody>
                    <a:bodyPr/>
                    <a:lstStyle/>
                    <a:p>
                      <a:pPr algn="ctr"/>
                      <a:r>
                        <a:rPr lang="en-US" sz="1200" baseline="0" dirty="0" smtClean="0">
                          <a:latin typeface="+mn-lt"/>
                        </a:rPr>
                        <a:t>SE</a:t>
                      </a:r>
                      <a:endParaRPr lang="el-GR" sz="1800" dirty="0">
                        <a:latin typeface="+mn-lt"/>
                      </a:endParaRPr>
                    </a:p>
                  </a:txBody>
                  <a:tcPr/>
                </a:tc>
              </a:tr>
              <a:tr h="235214">
                <a:tc>
                  <a:txBody>
                    <a:bodyPr/>
                    <a:lstStyle/>
                    <a:p>
                      <a:pPr algn="ctr"/>
                      <a:r>
                        <a:rPr lang="el-GR" sz="1200" kern="1200" baseline="0" dirty="0" smtClean="0">
                          <a:solidFill>
                            <a:schemeClr val="dk1"/>
                          </a:solidFill>
                          <a:latin typeface="+mn-lt"/>
                          <a:ea typeface="+mn-ea"/>
                          <a:cs typeface="+mn-cs"/>
                        </a:rPr>
                        <a:t>0.35</a:t>
                      </a:r>
                      <a:endParaRPr lang="el-GR" sz="1200" dirty="0"/>
                    </a:p>
                  </a:txBody>
                  <a:tcPr/>
                </a:tc>
                <a:tc>
                  <a:txBody>
                    <a:bodyPr/>
                    <a:lstStyle/>
                    <a:p>
                      <a:pPr algn="ctr"/>
                      <a:r>
                        <a:rPr lang="el-GR" sz="1200" kern="1200" baseline="0" dirty="0" smtClean="0">
                          <a:solidFill>
                            <a:schemeClr val="dk1"/>
                          </a:solidFill>
                          <a:latin typeface="+mn-lt"/>
                          <a:ea typeface="+mn-ea"/>
                          <a:cs typeface="+mn-cs"/>
                        </a:rPr>
                        <a:t>0.08</a:t>
                      </a:r>
                      <a:endParaRPr lang="el-GR" sz="1200" dirty="0"/>
                    </a:p>
                  </a:txBody>
                  <a:tcPr/>
                </a:tc>
                <a:tc>
                  <a:txBody>
                    <a:bodyPr/>
                    <a:lstStyle/>
                    <a:p>
                      <a:pPr algn="ctr"/>
                      <a:r>
                        <a:rPr lang="el-GR" sz="1200" dirty="0" smtClean="0"/>
                        <a:t>± </a:t>
                      </a:r>
                      <a:r>
                        <a:rPr lang="el-GR" sz="1200" kern="1200" baseline="0" dirty="0" smtClean="0">
                          <a:solidFill>
                            <a:schemeClr val="dk1"/>
                          </a:solidFill>
                          <a:latin typeface="+mn-lt"/>
                          <a:ea typeface="+mn-ea"/>
                          <a:cs typeface="+mn-cs"/>
                        </a:rPr>
                        <a:t>0.07</a:t>
                      </a:r>
                      <a:endParaRPr lang="el-GR" sz="1200" dirty="0"/>
                    </a:p>
                  </a:txBody>
                  <a:tcPr/>
                </a:tc>
              </a:tr>
            </a:tbl>
          </a:graphicData>
        </a:graphic>
      </p:graphicFrame>
      <p:sp>
        <p:nvSpPr>
          <p:cNvPr id="22" name="21 - Ορθογώνιο"/>
          <p:cNvSpPr/>
          <p:nvPr/>
        </p:nvSpPr>
        <p:spPr>
          <a:xfrm>
            <a:off x="58056" y="1527202"/>
            <a:ext cx="4369928" cy="2189830"/>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22 - Ορθογώνιο"/>
          <p:cNvSpPr/>
          <p:nvPr/>
        </p:nvSpPr>
        <p:spPr>
          <a:xfrm>
            <a:off x="4499992" y="1527202"/>
            <a:ext cx="4575264" cy="2189830"/>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23 - TextBox"/>
          <p:cNvSpPr txBox="1"/>
          <p:nvPr/>
        </p:nvSpPr>
        <p:spPr>
          <a:xfrm>
            <a:off x="4760682" y="1541716"/>
            <a:ext cx="4212976" cy="646331"/>
          </a:xfrm>
          <a:prstGeom prst="rect">
            <a:avLst/>
          </a:prstGeom>
          <a:noFill/>
        </p:spPr>
        <p:txBody>
          <a:bodyPr wrap="square" rtlCol="0">
            <a:spAutoFit/>
          </a:bodyPr>
          <a:lstStyle/>
          <a:p>
            <a:pPr algn="ctr"/>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a:t>
            </a:r>
          </a:p>
          <a:p>
            <a:pPr algn="r"/>
            <a:endParaRPr lang="el-GR" dirty="0">
              <a:effectLst>
                <a:outerShdw blurRad="38100" dist="38100" dir="2700000" algn="tl">
                  <a:srgbClr val="000000">
                    <a:alpha val="43137"/>
                  </a:srgbClr>
                </a:outerShdw>
              </a:effectLst>
            </a:endParaRPr>
          </a:p>
        </p:txBody>
      </p:sp>
      <p:graphicFrame>
        <p:nvGraphicFramePr>
          <p:cNvPr id="25" name="24 - Πίνακας"/>
          <p:cNvGraphicFramePr>
            <a:graphicFrameLocks noGrp="1"/>
          </p:cNvGraphicFramePr>
          <p:nvPr/>
        </p:nvGraphicFramePr>
        <p:xfrm>
          <a:off x="4657725" y="1994173"/>
          <a:ext cx="2160240" cy="548640"/>
        </p:xfrm>
        <a:graphic>
          <a:graphicData uri="http://schemas.openxmlformats.org/drawingml/2006/table">
            <a:tbl>
              <a:tblPr firstRow="1" bandRow="1">
                <a:tableStyleId>{D7AC3CCA-C797-4891-BE02-D94E43425B78}</a:tableStyleId>
              </a:tblPr>
              <a:tblGrid>
                <a:gridCol w="792086"/>
                <a:gridCol w="792088"/>
                <a:gridCol w="576066"/>
              </a:tblGrid>
              <a:tr h="238316">
                <a:tc>
                  <a:txBody>
                    <a:bodyPr/>
                    <a:lstStyle/>
                    <a:p>
                      <a:pPr algn="ctr"/>
                      <a:r>
                        <a:rPr lang="en-US" sz="1200" baseline="0" dirty="0" smtClean="0">
                          <a:latin typeface="+mn-lt"/>
                        </a:rPr>
                        <a:t>F1 macro </a:t>
                      </a:r>
                      <a:endParaRPr lang="el-GR" sz="12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200" dirty="0">
                        <a:latin typeface="+mn-lt"/>
                      </a:endParaRPr>
                    </a:p>
                  </a:txBody>
                  <a:tcPr/>
                </a:tc>
                <a:tc>
                  <a:txBody>
                    <a:bodyPr/>
                    <a:lstStyle/>
                    <a:p>
                      <a:pPr algn="ctr"/>
                      <a:r>
                        <a:rPr lang="en-US" sz="1200" baseline="0" dirty="0" smtClean="0">
                          <a:latin typeface="+mn-lt"/>
                        </a:rPr>
                        <a:t>SE</a:t>
                      </a:r>
                      <a:endParaRPr lang="el-GR" sz="1200" dirty="0">
                        <a:latin typeface="+mn-lt"/>
                      </a:endParaRPr>
                    </a:p>
                  </a:txBody>
                  <a:tcPr/>
                </a:tc>
              </a:tr>
              <a:tr h="238316">
                <a:tc>
                  <a:txBody>
                    <a:bodyPr/>
                    <a:lstStyle/>
                    <a:p>
                      <a:pPr algn="ctr"/>
                      <a:r>
                        <a:rPr lang="el-GR" sz="1200" kern="1200" baseline="0" dirty="0" smtClean="0">
                          <a:solidFill>
                            <a:schemeClr val="dk1"/>
                          </a:solidFill>
                          <a:latin typeface="+mn-lt"/>
                          <a:ea typeface="+mn-ea"/>
                          <a:cs typeface="+mn-cs"/>
                        </a:rPr>
                        <a:t>0.35</a:t>
                      </a:r>
                      <a:endParaRPr lang="el-GR" sz="1200" dirty="0">
                        <a:latin typeface="+mn-lt"/>
                      </a:endParaRPr>
                    </a:p>
                  </a:txBody>
                  <a:tcPr/>
                </a:tc>
                <a:tc>
                  <a:txBody>
                    <a:bodyPr/>
                    <a:lstStyle/>
                    <a:p>
                      <a:pPr algn="ctr"/>
                      <a:r>
                        <a:rPr lang="el-GR" sz="1200" kern="1200" baseline="0" dirty="0" smtClean="0">
                          <a:solidFill>
                            <a:schemeClr val="dk1"/>
                          </a:solidFill>
                          <a:latin typeface="+mn-lt"/>
                          <a:ea typeface="+mn-ea"/>
                          <a:cs typeface="+mn-cs"/>
                        </a:rPr>
                        <a:t>0.13</a:t>
                      </a:r>
                      <a:endParaRPr lang="el-GR" sz="12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200" dirty="0" smtClean="0">
                          <a:latin typeface="+mn-lt"/>
                        </a:rPr>
                        <a:t>±</a:t>
                      </a:r>
                      <a:r>
                        <a:rPr lang="el-GR" sz="1200" kern="1200" baseline="0" dirty="0" smtClean="0">
                          <a:solidFill>
                            <a:schemeClr val="dk1"/>
                          </a:solidFill>
                          <a:latin typeface="+mn-lt"/>
                          <a:ea typeface="+mn-ea"/>
                          <a:cs typeface="+mn-cs"/>
                        </a:rPr>
                        <a:t>0.12</a:t>
                      </a:r>
                      <a:endParaRPr lang="el-GR" sz="1200" dirty="0">
                        <a:latin typeface="+mn-lt"/>
                      </a:endParaRPr>
                    </a:p>
                  </a:txBody>
                  <a:tcPr/>
                </a:tc>
              </a:tr>
            </a:tbl>
          </a:graphicData>
        </a:graphic>
      </p:graphicFrame>
      <p:graphicFrame>
        <p:nvGraphicFramePr>
          <p:cNvPr id="26" name="25 - Πίνακας"/>
          <p:cNvGraphicFramePr>
            <a:graphicFrameLocks noGrp="1"/>
          </p:cNvGraphicFramePr>
          <p:nvPr/>
        </p:nvGraphicFramePr>
        <p:xfrm>
          <a:off x="6991697" y="1984648"/>
          <a:ext cx="1993102" cy="548640"/>
        </p:xfrm>
        <a:graphic>
          <a:graphicData uri="http://schemas.openxmlformats.org/drawingml/2006/table">
            <a:tbl>
              <a:tblPr firstRow="1" bandRow="1">
                <a:tableStyleId>{D7AC3CCA-C797-4891-BE02-D94E43425B78}</a:tableStyleId>
              </a:tblPr>
              <a:tblGrid>
                <a:gridCol w="754130"/>
                <a:gridCol w="699160"/>
                <a:gridCol w="539812"/>
              </a:tblGrid>
              <a:tr h="260988">
                <a:tc>
                  <a:txBody>
                    <a:bodyPr/>
                    <a:lstStyle/>
                    <a:p>
                      <a:pPr algn="ctr"/>
                      <a:r>
                        <a:rPr lang="en-US" sz="1200" baseline="0" dirty="0" smtClean="0">
                          <a:latin typeface="+mn-lt"/>
                        </a:rPr>
                        <a:t>F1 micro </a:t>
                      </a:r>
                      <a:endParaRPr lang="el-GR" sz="12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200" dirty="0">
                        <a:latin typeface="+mn-lt"/>
                      </a:endParaRPr>
                    </a:p>
                  </a:txBody>
                  <a:tcPr/>
                </a:tc>
                <a:tc>
                  <a:txBody>
                    <a:bodyPr/>
                    <a:lstStyle/>
                    <a:p>
                      <a:pPr algn="ctr"/>
                      <a:r>
                        <a:rPr lang="en-US" sz="1200" baseline="0" dirty="0" smtClean="0">
                          <a:latin typeface="+mn-lt"/>
                        </a:rPr>
                        <a:t>SE</a:t>
                      </a:r>
                      <a:endParaRPr lang="el-GR" sz="1200" dirty="0">
                        <a:latin typeface="+mn-lt"/>
                      </a:endParaRPr>
                    </a:p>
                  </a:txBody>
                  <a:tcPr/>
                </a:tc>
              </a:tr>
              <a:tr h="260988">
                <a:tc>
                  <a:txBody>
                    <a:bodyPr/>
                    <a:lstStyle/>
                    <a:p>
                      <a:pPr algn="ctr"/>
                      <a:r>
                        <a:rPr lang="el-GR" sz="1200" kern="1200" baseline="0" dirty="0" smtClean="0">
                          <a:solidFill>
                            <a:schemeClr val="dk1"/>
                          </a:solidFill>
                          <a:latin typeface="+mn-lt"/>
                          <a:ea typeface="+mn-ea"/>
                          <a:cs typeface="+mn-cs"/>
                        </a:rPr>
                        <a:t>0.38</a:t>
                      </a:r>
                      <a:endParaRPr lang="el-GR" sz="1200" dirty="0">
                        <a:latin typeface="+mn-lt"/>
                      </a:endParaRPr>
                    </a:p>
                  </a:txBody>
                  <a:tcPr/>
                </a:tc>
                <a:tc>
                  <a:txBody>
                    <a:bodyPr/>
                    <a:lstStyle/>
                    <a:p>
                      <a:pPr algn="ctr"/>
                      <a:r>
                        <a:rPr lang="el-GR" sz="1200" baseline="0" dirty="0" smtClean="0">
                          <a:latin typeface="+mn-lt"/>
                        </a:rPr>
                        <a:t> </a:t>
                      </a:r>
                      <a:r>
                        <a:rPr lang="el-GR" sz="1200" kern="1200" baseline="0" dirty="0" smtClean="0">
                          <a:solidFill>
                            <a:schemeClr val="dk1"/>
                          </a:solidFill>
                          <a:latin typeface="+mn-lt"/>
                          <a:ea typeface="+mn-ea"/>
                          <a:cs typeface="+mn-cs"/>
                        </a:rPr>
                        <a:t>0.12</a:t>
                      </a:r>
                      <a:endParaRPr lang="el-GR" sz="1200" dirty="0">
                        <a:latin typeface="+mn-lt"/>
                      </a:endParaRPr>
                    </a:p>
                  </a:txBody>
                  <a:tcPr/>
                </a:tc>
                <a:tc>
                  <a:txBody>
                    <a:bodyPr/>
                    <a:lstStyle/>
                    <a:p>
                      <a:pPr algn="ctr"/>
                      <a:r>
                        <a:rPr lang="el-GR" sz="1200" dirty="0" smtClean="0">
                          <a:latin typeface="+mn-lt"/>
                        </a:rPr>
                        <a:t>±</a:t>
                      </a:r>
                      <a:r>
                        <a:rPr lang="el-GR" sz="1200" kern="1200" baseline="0" dirty="0" smtClean="0">
                          <a:solidFill>
                            <a:schemeClr val="dk1"/>
                          </a:solidFill>
                          <a:latin typeface="+mn-lt"/>
                          <a:ea typeface="+mn-ea"/>
                          <a:cs typeface="+mn-cs"/>
                        </a:rPr>
                        <a:t>0.11</a:t>
                      </a:r>
                      <a:endParaRPr lang="el-GR" sz="1200" dirty="0">
                        <a:latin typeface="+mn-lt"/>
                      </a:endParaRPr>
                    </a:p>
                  </a:txBody>
                  <a:tcPr/>
                </a:tc>
              </a:tr>
            </a:tbl>
          </a:graphicData>
        </a:graphic>
      </p:graphicFrame>
      <p:graphicFrame>
        <p:nvGraphicFramePr>
          <p:cNvPr id="27" name="26 - Πίνακας"/>
          <p:cNvGraphicFramePr>
            <a:graphicFrameLocks noGrp="1"/>
          </p:cNvGraphicFramePr>
          <p:nvPr/>
        </p:nvGraphicFramePr>
        <p:xfrm>
          <a:off x="5724128" y="2919611"/>
          <a:ext cx="2165022" cy="548640"/>
        </p:xfrm>
        <a:graphic>
          <a:graphicData uri="http://schemas.openxmlformats.org/drawingml/2006/table">
            <a:tbl>
              <a:tblPr firstRow="1" bandRow="1">
                <a:tableStyleId>{D7AC3CCA-C797-4891-BE02-D94E43425B78}</a:tableStyleId>
              </a:tblPr>
              <a:tblGrid>
                <a:gridCol w="868878"/>
                <a:gridCol w="720080"/>
                <a:gridCol w="576064"/>
              </a:tblGrid>
              <a:tr h="238316">
                <a:tc>
                  <a:txBody>
                    <a:bodyPr/>
                    <a:lstStyle/>
                    <a:p>
                      <a:pPr algn="ctr"/>
                      <a:r>
                        <a:rPr lang="en-US" sz="1200" baseline="0" dirty="0" smtClean="0">
                          <a:latin typeface="+mn-lt"/>
                        </a:rPr>
                        <a:t>Accuracy</a:t>
                      </a:r>
                      <a:endParaRPr lang="el-GR" sz="1200" dirty="0">
                        <a:latin typeface="+mn-lt"/>
                      </a:endParaRPr>
                    </a:p>
                  </a:txBody>
                  <a:tcPr/>
                </a:tc>
                <a:tc>
                  <a:txBody>
                    <a:bodyPr/>
                    <a:lstStyle/>
                    <a:p>
                      <a:pPr algn="ctr"/>
                      <a:r>
                        <a:rPr lang="en-US" sz="1200" baseline="0" dirty="0" smtClean="0">
                          <a:latin typeface="+mn-lt"/>
                        </a:rPr>
                        <a:t> </a:t>
                      </a:r>
                      <a:r>
                        <a:rPr lang="en-US" sz="1200" baseline="0" dirty="0" err="1" smtClean="0">
                          <a:latin typeface="+mn-lt"/>
                        </a:rPr>
                        <a:t>st</a:t>
                      </a:r>
                      <a:r>
                        <a:rPr lang="en-US" sz="1200" baseline="0" dirty="0" smtClean="0">
                          <a:latin typeface="+mn-lt"/>
                        </a:rPr>
                        <a:t>. dev. </a:t>
                      </a:r>
                      <a:endParaRPr lang="el-GR" sz="1200" dirty="0">
                        <a:latin typeface="+mn-lt"/>
                      </a:endParaRPr>
                    </a:p>
                  </a:txBody>
                  <a:tcPr/>
                </a:tc>
                <a:tc>
                  <a:txBody>
                    <a:bodyPr/>
                    <a:lstStyle/>
                    <a:p>
                      <a:pPr algn="ctr"/>
                      <a:r>
                        <a:rPr lang="en-US" sz="1200" baseline="0" dirty="0" smtClean="0">
                          <a:latin typeface="+mn-lt"/>
                        </a:rPr>
                        <a:t>SE</a:t>
                      </a:r>
                      <a:endParaRPr lang="el-GR" sz="1200" dirty="0">
                        <a:latin typeface="+mn-lt"/>
                      </a:endParaRPr>
                    </a:p>
                  </a:txBody>
                  <a:tcPr/>
                </a:tc>
              </a:tr>
              <a:tr h="238316">
                <a:tc>
                  <a:txBody>
                    <a:bodyPr/>
                    <a:lstStyle/>
                    <a:p>
                      <a:pPr algn="ctr"/>
                      <a:r>
                        <a:rPr lang="el-GR" sz="1200" kern="1200" baseline="0" dirty="0" smtClean="0">
                          <a:solidFill>
                            <a:schemeClr val="dk1"/>
                          </a:solidFill>
                          <a:latin typeface="+mn-lt"/>
                          <a:ea typeface="+mn-ea"/>
                          <a:cs typeface="+mn-cs"/>
                        </a:rPr>
                        <a:t>0.38</a:t>
                      </a:r>
                      <a:endParaRPr lang="el-GR" sz="1200" dirty="0">
                        <a:latin typeface="+mn-lt"/>
                      </a:endParaRPr>
                    </a:p>
                  </a:txBody>
                  <a:tcPr/>
                </a:tc>
                <a:tc>
                  <a:txBody>
                    <a:bodyPr/>
                    <a:lstStyle/>
                    <a:p>
                      <a:pPr algn="ctr"/>
                      <a:r>
                        <a:rPr lang="el-GR" sz="1200" kern="1200" baseline="0" dirty="0" smtClean="0">
                          <a:solidFill>
                            <a:schemeClr val="dk1"/>
                          </a:solidFill>
                          <a:latin typeface="+mn-lt"/>
                          <a:ea typeface="+mn-ea"/>
                          <a:cs typeface="+mn-cs"/>
                        </a:rPr>
                        <a:t>0.12</a:t>
                      </a:r>
                      <a:endParaRPr lang="el-GR" sz="1200" dirty="0">
                        <a:latin typeface="+mn-lt"/>
                      </a:endParaRPr>
                    </a:p>
                  </a:txBody>
                  <a:tcPr/>
                </a:tc>
                <a:tc>
                  <a:txBody>
                    <a:bodyPr/>
                    <a:lstStyle/>
                    <a:p>
                      <a:pPr algn="ctr"/>
                      <a:r>
                        <a:rPr lang="el-GR" sz="1200" dirty="0" smtClean="0">
                          <a:latin typeface="+mn-lt"/>
                        </a:rPr>
                        <a:t>±</a:t>
                      </a:r>
                      <a:r>
                        <a:rPr lang="el-GR" sz="1200" kern="1200" baseline="0" dirty="0" smtClean="0">
                          <a:solidFill>
                            <a:schemeClr val="dk1"/>
                          </a:solidFill>
                          <a:latin typeface="+mn-lt"/>
                          <a:ea typeface="+mn-ea"/>
                          <a:cs typeface="+mn-cs"/>
                        </a:rPr>
                        <a:t>0.11</a:t>
                      </a:r>
                      <a:endParaRPr lang="el-GR" sz="1200" dirty="0">
                        <a:latin typeface="+mn-lt"/>
                      </a:endParaRPr>
                    </a:p>
                  </a:txBody>
                  <a:tcPr/>
                </a:tc>
              </a:tr>
            </a:tbl>
          </a:graphicData>
        </a:graphic>
      </p:graphicFrame>
      <p:sp>
        <p:nvSpPr>
          <p:cNvPr id="38" name="37 - TextBox"/>
          <p:cNvSpPr txBox="1"/>
          <p:nvPr/>
        </p:nvSpPr>
        <p:spPr>
          <a:xfrm>
            <a:off x="4623599" y="2550173"/>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0.32 (st. </a:t>
            </a:r>
            <a:r>
              <a:rPr lang="fr-FR" sz="1400" dirty="0" err="1" smtClean="0"/>
              <a:t>dev</a:t>
            </a:r>
            <a:r>
              <a:rPr lang="fr-FR" sz="1400" dirty="0" smtClean="0"/>
              <a:t>. 0.15)</a:t>
            </a:r>
            <a:endParaRPr lang="el-GR" sz="1400" dirty="0"/>
          </a:p>
        </p:txBody>
      </p:sp>
      <p:sp>
        <p:nvSpPr>
          <p:cNvPr id="39" name="38 - TextBox"/>
          <p:cNvSpPr txBox="1"/>
          <p:nvPr/>
        </p:nvSpPr>
        <p:spPr>
          <a:xfrm>
            <a:off x="6960518" y="2541662"/>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0.32 (st. </a:t>
            </a:r>
            <a:r>
              <a:rPr lang="fr-FR" sz="1400" dirty="0" err="1" smtClean="0"/>
              <a:t>dev</a:t>
            </a:r>
            <a:r>
              <a:rPr lang="fr-FR" sz="1400" dirty="0" smtClean="0"/>
              <a:t>. 0.07)</a:t>
            </a:r>
            <a:endParaRPr lang="el-GR" sz="1400" dirty="0"/>
          </a:p>
        </p:txBody>
      </p:sp>
      <p:sp>
        <p:nvSpPr>
          <p:cNvPr id="40" name="39 - TextBox"/>
          <p:cNvSpPr txBox="1"/>
          <p:nvPr/>
        </p:nvSpPr>
        <p:spPr>
          <a:xfrm>
            <a:off x="5940152" y="347029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0.34 (st. </a:t>
            </a:r>
            <a:r>
              <a:rPr lang="fr-FR" sz="1400" dirty="0" err="1" smtClean="0"/>
              <a:t>dev</a:t>
            </a:r>
            <a:r>
              <a:rPr lang="fr-FR" sz="1400" dirty="0" smtClean="0"/>
              <a:t>. 0.09)</a:t>
            </a:r>
            <a:endParaRPr lang="el-GR" sz="1400" dirty="0"/>
          </a:p>
        </p:txBody>
      </p:sp>
      <p:sp>
        <p:nvSpPr>
          <p:cNvPr id="41" name="40 - TextBox"/>
          <p:cNvSpPr txBox="1"/>
          <p:nvPr/>
        </p:nvSpPr>
        <p:spPr>
          <a:xfrm>
            <a:off x="43542" y="6492167"/>
            <a:ext cx="5004048" cy="307777"/>
          </a:xfrm>
          <a:prstGeom prst="rect">
            <a:avLst/>
          </a:prstGeom>
          <a:noFill/>
        </p:spPr>
        <p:txBody>
          <a:bodyPr wrap="square" rtlCol="0">
            <a:spAutoFit/>
          </a:bodyPr>
          <a:lstStyle/>
          <a:p>
            <a:r>
              <a:rPr lang="en-US" sz="1400" dirty="0" smtClean="0"/>
              <a:t>*B.P.= Baseline Performance,**</a:t>
            </a:r>
            <a:r>
              <a:rPr lang="en-US" sz="1400" dirty="0" err="1" smtClean="0"/>
              <a:t>st.dev</a:t>
            </a:r>
            <a:r>
              <a:rPr lang="en-US" sz="1400" dirty="0" smtClean="0"/>
              <a:t>.= Standard Deviation</a:t>
            </a:r>
            <a:endParaRPr lang="el-GR" sz="1400" dirty="0"/>
          </a:p>
        </p:txBody>
      </p:sp>
      <p:sp>
        <p:nvSpPr>
          <p:cNvPr id="42" name="41 - TextBox"/>
          <p:cNvSpPr txBox="1"/>
          <p:nvPr/>
        </p:nvSpPr>
        <p:spPr>
          <a:xfrm>
            <a:off x="126238" y="4221088"/>
            <a:ext cx="4392488" cy="646331"/>
          </a:xfrm>
          <a:prstGeom prst="rect">
            <a:avLst/>
          </a:prstGeom>
          <a:noFill/>
        </p:spPr>
        <p:txBody>
          <a:bodyPr wrap="square" rtlCol="0">
            <a:spAutoFit/>
          </a:bodyPr>
          <a:lstStyle/>
          <a:p>
            <a:pPr algn="ctr"/>
            <a:r>
              <a:rPr lang="el-GR" dirty="0" smtClean="0">
                <a:solidFill>
                  <a:srgbClr val="C00000"/>
                </a:solidFill>
                <a:effectLst>
                  <a:outerShdw blurRad="38100" dist="38100" dir="2700000" algn="tl">
                    <a:srgbClr val="000000">
                      <a:alpha val="43137"/>
                    </a:srgbClr>
                  </a:outerShdw>
                </a:effectLst>
              </a:rPr>
              <a:t>Διανυσματική Αναπαράσταση</a:t>
            </a:r>
          </a:p>
          <a:p>
            <a:pPr algn="r"/>
            <a:endParaRPr lang="el-GR" dirty="0">
              <a:effectLst>
                <a:outerShdw blurRad="38100" dist="38100" dir="2700000" algn="tl">
                  <a:srgbClr val="000000">
                    <a:alpha val="43137"/>
                  </a:srgbClr>
                </a:outerShdw>
              </a:effectLst>
            </a:endParaRPr>
          </a:p>
        </p:txBody>
      </p:sp>
      <p:graphicFrame>
        <p:nvGraphicFramePr>
          <p:cNvPr id="43" name="42 - Πίνακας"/>
          <p:cNvGraphicFramePr>
            <a:graphicFrameLocks noGrp="1"/>
          </p:cNvGraphicFramePr>
          <p:nvPr/>
        </p:nvGraphicFramePr>
        <p:xfrm>
          <a:off x="126800" y="4725144"/>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44" name="43 - Πίνακας"/>
          <p:cNvGraphicFramePr>
            <a:graphicFrameLocks noGrp="1"/>
          </p:cNvGraphicFramePr>
          <p:nvPr/>
        </p:nvGraphicFramePr>
        <p:xfrm>
          <a:off x="2301554" y="4725144"/>
          <a:ext cx="2088232" cy="609600"/>
        </p:xfrm>
        <a:graphic>
          <a:graphicData uri="http://schemas.openxmlformats.org/drawingml/2006/table">
            <a:tbl>
              <a:tblPr firstRow="1" bandRow="1">
                <a:tableStyleId>{D7AC3CCA-C797-4891-BE02-D94E43425B78}</a:tableStyleId>
              </a:tblPr>
              <a:tblGrid>
                <a:gridCol w="864096"/>
                <a:gridCol w="792088"/>
                <a:gridCol w="432048"/>
              </a:tblGrid>
              <a:tr h="288032">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400" dirty="0" smtClean="0">
                          <a:latin typeface="+mn-lt"/>
                        </a:rPr>
                        <a:t>1</a:t>
                      </a:r>
                      <a:endParaRPr lang="el-GR" sz="1400" dirty="0">
                        <a:latin typeface="+mn-lt"/>
                      </a:endParaRPr>
                    </a:p>
                  </a:txBody>
                  <a:tcPr/>
                </a:tc>
                <a:tc>
                  <a:txBody>
                    <a:bodyPr/>
                    <a:lstStyle/>
                    <a:p>
                      <a:pPr algn="ctr"/>
                      <a:r>
                        <a:rPr lang="el-GR" sz="1400" dirty="0" smtClean="0">
                          <a:latin typeface="+mn-lt"/>
                        </a:rPr>
                        <a:t>0 </a:t>
                      </a:r>
                      <a:endParaRPr lang="el-GR" sz="1400" dirty="0">
                        <a:latin typeface="+mn-lt"/>
                      </a:endParaRPr>
                    </a:p>
                  </a:txBody>
                  <a:tcPr/>
                </a:tc>
                <a:tc>
                  <a:txBody>
                    <a:bodyPr/>
                    <a:lstStyle/>
                    <a:p>
                      <a:pPr algn="ctr"/>
                      <a:r>
                        <a:rPr lang="el-GR" sz="1400" dirty="0" smtClean="0">
                          <a:latin typeface="+mn-lt"/>
                        </a:rPr>
                        <a:t>± 0</a:t>
                      </a:r>
                      <a:endParaRPr lang="el-GR" sz="1400" dirty="0">
                        <a:latin typeface="+mn-lt"/>
                      </a:endParaRPr>
                    </a:p>
                  </a:txBody>
                  <a:tcPr/>
                </a:tc>
              </a:tr>
            </a:tbl>
          </a:graphicData>
        </a:graphic>
      </p:graphicFrame>
      <p:graphicFrame>
        <p:nvGraphicFramePr>
          <p:cNvPr id="45" name="44 - Πίνακας"/>
          <p:cNvGraphicFramePr>
            <a:graphicFrameLocks noGrp="1"/>
          </p:cNvGraphicFramePr>
          <p:nvPr/>
        </p:nvGraphicFramePr>
        <p:xfrm>
          <a:off x="1184360" y="5617706"/>
          <a:ext cx="2232248" cy="592832"/>
        </p:xfrm>
        <a:graphic>
          <a:graphicData uri="http://schemas.openxmlformats.org/drawingml/2006/table">
            <a:tbl>
              <a:tblPr firstRow="1" bandRow="1">
                <a:tableStyleId>{D7AC3CCA-C797-4891-BE02-D94E43425B78}</a:tableStyleId>
              </a:tblPr>
              <a:tblGrid>
                <a:gridCol w="936104"/>
                <a:gridCol w="792088"/>
                <a:gridCol w="504056"/>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400" dirty="0" smtClean="0"/>
                        <a:t>1</a:t>
                      </a:r>
                      <a:endParaRPr lang="el-GR" sz="1400" dirty="0"/>
                    </a:p>
                  </a:txBody>
                  <a:tcPr/>
                </a:tc>
                <a:tc>
                  <a:txBody>
                    <a:bodyPr/>
                    <a:lstStyle/>
                    <a:p>
                      <a:pPr algn="ctr"/>
                      <a:r>
                        <a:rPr lang="el-GR" sz="1400" dirty="0" smtClean="0"/>
                        <a:t>0 </a:t>
                      </a:r>
                      <a:endParaRPr lang="el-GR" sz="1400" dirty="0"/>
                    </a:p>
                  </a:txBody>
                  <a:tcPr/>
                </a:tc>
                <a:tc>
                  <a:txBody>
                    <a:bodyPr/>
                    <a:lstStyle/>
                    <a:p>
                      <a:pPr algn="ctr"/>
                      <a:r>
                        <a:rPr lang="el-GR" sz="1400" dirty="0" smtClean="0"/>
                        <a:t>± 0</a:t>
                      </a:r>
                      <a:endParaRPr lang="el-GR" sz="1400" dirty="0"/>
                    </a:p>
                  </a:txBody>
                  <a:tcPr/>
                </a:tc>
              </a:tr>
            </a:tbl>
          </a:graphicData>
        </a:graphic>
      </p:graphicFrame>
      <p:sp>
        <p:nvSpPr>
          <p:cNvPr id="46" name="45 - Ορθογώνιο"/>
          <p:cNvSpPr/>
          <p:nvPr/>
        </p:nvSpPr>
        <p:spPr>
          <a:xfrm>
            <a:off x="68744" y="4177546"/>
            <a:ext cx="4369928" cy="230425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7" name="46 - Ορθογώνιο"/>
          <p:cNvSpPr/>
          <p:nvPr/>
        </p:nvSpPr>
        <p:spPr>
          <a:xfrm>
            <a:off x="4568736" y="4177546"/>
            <a:ext cx="4575264" cy="230425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8" name="47 - TextBox"/>
          <p:cNvSpPr txBox="1"/>
          <p:nvPr/>
        </p:nvSpPr>
        <p:spPr>
          <a:xfrm>
            <a:off x="4829426" y="4221088"/>
            <a:ext cx="4212976" cy="646331"/>
          </a:xfrm>
          <a:prstGeom prst="rect">
            <a:avLst/>
          </a:prstGeom>
          <a:noFill/>
        </p:spPr>
        <p:txBody>
          <a:bodyPr wrap="square" rtlCol="0">
            <a:spAutoFit/>
          </a:bodyPr>
          <a:lstStyle/>
          <a:p>
            <a:pPr algn="ctr"/>
            <a:r>
              <a:rPr lang="el-GR" dirty="0" err="1" smtClean="0">
                <a:solidFill>
                  <a:srgbClr val="C00000"/>
                </a:solidFill>
                <a:effectLst>
                  <a:outerShdw blurRad="38100" dist="38100" dir="2700000" algn="tl">
                    <a:srgbClr val="000000">
                      <a:alpha val="43137"/>
                    </a:srgbClr>
                  </a:outerShdw>
                </a:effectLst>
              </a:rPr>
              <a:t>Τοπολογική</a:t>
            </a:r>
            <a:r>
              <a:rPr lang="el-GR" dirty="0" smtClean="0">
                <a:solidFill>
                  <a:srgbClr val="C00000"/>
                </a:solidFill>
                <a:effectLst>
                  <a:outerShdw blurRad="38100" dist="38100" dir="2700000" algn="tl">
                    <a:srgbClr val="000000">
                      <a:alpha val="43137"/>
                    </a:srgbClr>
                  </a:outerShdw>
                </a:effectLst>
              </a:rPr>
              <a:t> Αναπαράσταση</a:t>
            </a:r>
          </a:p>
          <a:p>
            <a:pPr algn="r"/>
            <a:endParaRPr lang="el-GR" dirty="0">
              <a:effectLst>
                <a:outerShdw blurRad="38100" dist="38100" dir="2700000" algn="tl">
                  <a:srgbClr val="000000">
                    <a:alpha val="43137"/>
                  </a:srgbClr>
                </a:outerShdw>
              </a:effectLst>
            </a:endParaRPr>
          </a:p>
        </p:txBody>
      </p:sp>
      <p:graphicFrame>
        <p:nvGraphicFramePr>
          <p:cNvPr id="49" name="48 - Πίνακας"/>
          <p:cNvGraphicFramePr>
            <a:graphicFrameLocks noGrp="1"/>
          </p:cNvGraphicFramePr>
          <p:nvPr/>
        </p:nvGraphicFramePr>
        <p:xfrm>
          <a:off x="4620324" y="4725144"/>
          <a:ext cx="2160239" cy="944880"/>
        </p:xfrm>
        <a:graphic>
          <a:graphicData uri="http://schemas.openxmlformats.org/drawingml/2006/table">
            <a:tbl>
              <a:tblPr firstRow="1" bandRow="1">
                <a:tableStyleId>{D7AC3CCA-C797-4891-BE02-D94E43425B78}</a:tableStyleId>
              </a:tblPr>
              <a:tblGrid>
                <a:gridCol w="893892"/>
                <a:gridCol w="762292"/>
                <a:gridCol w="504055"/>
              </a:tblGrid>
              <a:tr h="288032">
                <a:tc>
                  <a:txBody>
                    <a:bodyPr/>
                    <a:lstStyle/>
                    <a:p>
                      <a:pPr algn="ctr"/>
                      <a:r>
                        <a:rPr lang="en-US" sz="1400" baseline="0" dirty="0" smtClean="0">
                          <a:latin typeface="+mn-lt"/>
                        </a:rPr>
                        <a:t>F1 macro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16024">
                <a:tc>
                  <a:txBody>
                    <a:bodyPr/>
                    <a:lstStyle/>
                    <a:p>
                      <a:pPr algn="ctr"/>
                      <a:r>
                        <a:rPr lang="el-GR" sz="1800" kern="1200" baseline="0" dirty="0" smtClean="0">
                          <a:solidFill>
                            <a:schemeClr val="dk1"/>
                          </a:solidFill>
                          <a:latin typeface="+mn-lt"/>
                          <a:ea typeface="+mn-ea"/>
                          <a:cs typeface="+mn-cs"/>
                        </a:rPr>
                        <a:t>0.29</a:t>
                      </a:r>
                      <a:endParaRPr lang="el-GR" sz="1400" dirty="0">
                        <a:latin typeface="+mn-lt"/>
                      </a:endParaRPr>
                    </a:p>
                  </a:txBody>
                  <a:tcPr/>
                </a:tc>
                <a:tc>
                  <a:txBody>
                    <a:bodyPr/>
                    <a:lstStyle/>
                    <a:p>
                      <a:pPr algn="ctr"/>
                      <a:r>
                        <a:rPr lang="el-GR" sz="1800" kern="1200" baseline="0" dirty="0" smtClean="0">
                          <a:solidFill>
                            <a:schemeClr val="dk1"/>
                          </a:solidFill>
                          <a:latin typeface="+mn-lt"/>
                          <a:ea typeface="+mn-ea"/>
                          <a:cs typeface="+mn-cs"/>
                        </a:rPr>
                        <a:t>0.08</a:t>
                      </a:r>
                      <a:endParaRPr lang="el-GR" sz="14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200" dirty="0" smtClean="0">
                          <a:latin typeface="+mn-lt"/>
                        </a:rPr>
                        <a:t>±</a:t>
                      </a:r>
                      <a:r>
                        <a:rPr lang="el-GR" sz="1800" kern="1200" baseline="0" dirty="0" smtClean="0">
                          <a:solidFill>
                            <a:schemeClr val="dk1"/>
                          </a:solidFill>
                          <a:latin typeface="+mn-lt"/>
                          <a:ea typeface="+mn-ea"/>
                          <a:cs typeface="+mn-cs"/>
                        </a:rPr>
                        <a:t>0.07</a:t>
                      </a:r>
                      <a:endParaRPr lang="el-GR" sz="1400" dirty="0">
                        <a:latin typeface="+mn-lt"/>
                      </a:endParaRPr>
                    </a:p>
                  </a:txBody>
                  <a:tcPr/>
                </a:tc>
              </a:tr>
            </a:tbl>
          </a:graphicData>
        </a:graphic>
      </p:graphicFrame>
      <p:graphicFrame>
        <p:nvGraphicFramePr>
          <p:cNvPr id="50" name="49 - Πίνακας"/>
          <p:cNvGraphicFramePr>
            <a:graphicFrameLocks noGrp="1"/>
          </p:cNvGraphicFramePr>
          <p:nvPr/>
        </p:nvGraphicFramePr>
        <p:xfrm>
          <a:off x="6824106" y="4717347"/>
          <a:ext cx="2258012" cy="581112"/>
        </p:xfrm>
        <a:graphic>
          <a:graphicData uri="http://schemas.openxmlformats.org/drawingml/2006/table">
            <a:tbl>
              <a:tblPr firstRow="1" bandRow="1">
                <a:tableStyleId>{D7AC3CCA-C797-4891-BE02-D94E43425B78}</a:tableStyleId>
              </a:tblPr>
              <a:tblGrid>
                <a:gridCol w="854364"/>
                <a:gridCol w="792088"/>
                <a:gridCol w="611560"/>
              </a:tblGrid>
              <a:tr h="283051">
                <a:tc>
                  <a:txBody>
                    <a:bodyPr/>
                    <a:lstStyle/>
                    <a:p>
                      <a:pPr algn="ctr"/>
                      <a:r>
                        <a:rPr lang="en-US" sz="1400" baseline="0" dirty="0" smtClean="0">
                          <a:latin typeface="+mn-lt"/>
                        </a:rPr>
                        <a:t>F1 micro </a:t>
                      </a:r>
                      <a:endParaRPr lang="el-GR" sz="1400" dirty="0">
                        <a:latin typeface="+mn-lt"/>
                      </a:endParaRPr>
                    </a:p>
                  </a:txBody>
                  <a:tcPr/>
                </a:tc>
                <a:tc>
                  <a:txBody>
                    <a:bodyPr/>
                    <a:lstStyle/>
                    <a:p>
                      <a:pPr algn="ctr"/>
                      <a:r>
                        <a:rPr lang="en-US" sz="1400" baseline="0" dirty="0" smtClean="0">
                          <a:latin typeface="+mn-lt"/>
                        </a:rPr>
                        <a:t> </a:t>
                      </a:r>
                      <a:r>
                        <a:rPr lang="en-US" sz="1400" baseline="0" dirty="0" err="1" smtClean="0">
                          <a:latin typeface="+mn-lt"/>
                        </a:rPr>
                        <a:t>st</a:t>
                      </a:r>
                      <a:r>
                        <a:rPr lang="en-US" sz="1400" baseline="0" dirty="0" smtClean="0">
                          <a:latin typeface="+mn-lt"/>
                        </a:rPr>
                        <a:t>. dev. </a:t>
                      </a:r>
                      <a:endParaRPr lang="el-GR" sz="1400" dirty="0">
                        <a:latin typeface="+mn-lt"/>
                      </a:endParaRPr>
                    </a:p>
                  </a:txBody>
                  <a:tcPr/>
                </a:tc>
                <a:tc>
                  <a:txBody>
                    <a:bodyPr/>
                    <a:lstStyle/>
                    <a:p>
                      <a:pPr algn="ctr"/>
                      <a:r>
                        <a:rPr lang="en-US" sz="1400" baseline="0" dirty="0" smtClean="0">
                          <a:latin typeface="+mn-lt"/>
                        </a:rPr>
                        <a:t>SE</a:t>
                      </a:r>
                      <a:endParaRPr lang="el-GR" sz="1400" dirty="0">
                        <a:latin typeface="+mn-lt"/>
                      </a:endParaRPr>
                    </a:p>
                  </a:txBody>
                  <a:tcPr/>
                </a:tc>
              </a:tr>
              <a:tr h="276312">
                <a:tc>
                  <a:txBody>
                    <a:bodyPr/>
                    <a:lstStyle/>
                    <a:p>
                      <a:pPr algn="ctr"/>
                      <a:r>
                        <a:rPr lang="el-GR" sz="1200" baseline="0" dirty="0" smtClean="0">
                          <a:latin typeface="GFSArtemisia-Regular-Identity-H"/>
                        </a:rPr>
                        <a:t>0.94</a:t>
                      </a:r>
                      <a:endParaRPr lang="el-GR" sz="1400" dirty="0">
                        <a:latin typeface="+mn-lt"/>
                      </a:endParaRPr>
                    </a:p>
                  </a:txBody>
                  <a:tcPr/>
                </a:tc>
                <a:tc>
                  <a:txBody>
                    <a:bodyPr/>
                    <a:lstStyle/>
                    <a:p>
                      <a:pPr algn="ctr"/>
                      <a:r>
                        <a:rPr lang="el-GR" sz="1200" baseline="0" dirty="0" smtClean="0">
                          <a:latin typeface="GFSArtemisia-Regular-Identity-H"/>
                        </a:rPr>
                        <a:t> 0.03</a:t>
                      </a:r>
                      <a:endParaRPr lang="el-GR" sz="1400" dirty="0">
                        <a:latin typeface="+mn-lt"/>
                      </a:endParaRPr>
                    </a:p>
                  </a:txBody>
                  <a:tcPr/>
                </a:tc>
                <a:tc>
                  <a:txBody>
                    <a:bodyPr/>
                    <a:lstStyle/>
                    <a:p>
                      <a:pPr algn="ctr"/>
                      <a:r>
                        <a:rPr lang="el-GR" sz="1200" dirty="0" smtClean="0">
                          <a:latin typeface="+mn-lt"/>
                        </a:rPr>
                        <a:t>±</a:t>
                      </a:r>
                      <a:r>
                        <a:rPr lang="el-GR" sz="1200" baseline="0" dirty="0" smtClean="0">
                          <a:latin typeface="GFSArtemisia-Regular-Identity-H"/>
                        </a:rPr>
                        <a:t>0,01</a:t>
                      </a:r>
                      <a:endParaRPr lang="el-GR" sz="1400" dirty="0">
                        <a:latin typeface="+mn-lt"/>
                      </a:endParaRPr>
                    </a:p>
                  </a:txBody>
                  <a:tcPr/>
                </a:tc>
              </a:tr>
            </a:tbl>
          </a:graphicData>
        </a:graphic>
      </p:graphicFrame>
      <p:graphicFrame>
        <p:nvGraphicFramePr>
          <p:cNvPr id="51" name="50 - Πίνακας"/>
          <p:cNvGraphicFramePr>
            <a:graphicFrameLocks noGrp="1"/>
          </p:cNvGraphicFramePr>
          <p:nvPr/>
        </p:nvGraphicFramePr>
        <p:xfrm>
          <a:off x="5716082" y="5661248"/>
          <a:ext cx="2453054" cy="562352"/>
        </p:xfrm>
        <a:graphic>
          <a:graphicData uri="http://schemas.openxmlformats.org/drawingml/2006/table">
            <a:tbl>
              <a:tblPr firstRow="1" bandRow="1">
                <a:tableStyleId>{D7AC3CCA-C797-4891-BE02-D94E43425B78}</a:tableStyleId>
              </a:tblPr>
              <a:tblGrid>
                <a:gridCol w="1028700"/>
                <a:gridCol w="776282"/>
                <a:gridCol w="648072"/>
              </a:tblGrid>
              <a:tr h="288032">
                <a:tc>
                  <a:txBody>
                    <a:bodyPr/>
                    <a:lstStyle/>
                    <a:p>
                      <a:pPr algn="ctr"/>
                      <a:r>
                        <a:rPr lang="en-US" sz="1200" baseline="0" dirty="0" smtClean="0">
                          <a:latin typeface="GFSArtemisia-Regular-Identity-H"/>
                        </a:rPr>
                        <a:t>Accuracy</a:t>
                      </a:r>
                      <a:endParaRPr lang="el-GR" dirty="0"/>
                    </a:p>
                  </a:txBody>
                  <a:tcPr/>
                </a:tc>
                <a:tc>
                  <a:txBody>
                    <a:bodyPr/>
                    <a:lstStyle/>
                    <a:p>
                      <a:pPr algn="ctr"/>
                      <a:r>
                        <a:rPr lang="en-US" sz="1200" baseline="0" dirty="0" smtClean="0">
                          <a:latin typeface="GFSArtemisia-Regular-Identity-H"/>
                        </a:rPr>
                        <a:t> </a:t>
                      </a:r>
                      <a:r>
                        <a:rPr lang="en-US" sz="1200" baseline="0" dirty="0" err="1" smtClean="0">
                          <a:latin typeface="GFSArtemisia-Regular-Identity-H"/>
                        </a:rPr>
                        <a:t>st</a:t>
                      </a:r>
                      <a:r>
                        <a:rPr lang="en-US" sz="1200" baseline="0" dirty="0" smtClean="0">
                          <a:latin typeface="GFSArtemisia-Regular-Identity-H"/>
                        </a:rPr>
                        <a:t>. dev. </a:t>
                      </a:r>
                      <a:endParaRPr lang="el-GR" dirty="0"/>
                    </a:p>
                  </a:txBody>
                  <a:tcPr/>
                </a:tc>
                <a:tc>
                  <a:txBody>
                    <a:bodyPr/>
                    <a:lstStyle/>
                    <a:p>
                      <a:pPr algn="ctr"/>
                      <a:r>
                        <a:rPr lang="en-US" sz="1200" baseline="0" dirty="0" smtClean="0">
                          <a:latin typeface="GFSArtemisia-Regular-Identity-H"/>
                        </a:rPr>
                        <a:t>SE</a:t>
                      </a:r>
                      <a:endParaRPr lang="el-GR" dirty="0"/>
                    </a:p>
                  </a:txBody>
                  <a:tcPr/>
                </a:tc>
              </a:tr>
              <a:tr h="216024">
                <a:tc>
                  <a:txBody>
                    <a:bodyPr/>
                    <a:lstStyle/>
                    <a:p>
                      <a:pPr algn="ctr"/>
                      <a:r>
                        <a:rPr lang="el-GR" sz="1200" baseline="0" dirty="0" smtClean="0">
                          <a:latin typeface="GFSArtemisia-Regular-Identity-H"/>
                        </a:rPr>
                        <a:t>0.94</a:t>
                      </a:r>
                      <a:endParaRPr lang="el-GR" dirty="0"/>
                    </a:p>
                  </a:txBody>
                  <a:tcPr/>
                </a:tc>
                <a:tc>
                  <a:txBody>
                    <a:bodyPr/>
                    <a:lstStyle/>
                    <a:p>
                      <a:pPr algn="ctr"/>
                      <a:r>
                        <a:rPr lang="el-GR" sz="1200" baseline="0" dirty="0" smtClean="0">
                          <a:latin typeface="GFSArtemisia-Regular-Identity-H"/>
                        </a:rPr>
                        <a:t>0.03 </a:t>
                      </a:r>
                      <a:endParaRPr lang="el-GR" dirty="0"/>
                    </a:p>
                  </a:txBody>
                  <a:tcPr/>
                </a:tc>
                <a:tc>
                  <a:txBody>
                    <a:bodyPr/>
                    <a:lstStyle/>
                    <a:p>
                      <a:pPr algn="ctr"/>
                      <a:r>
                        <a:rPr lang="el-GR" sz="1200" dirty="0" smtClean="0">
                          <a:latin typeface="+mn-lt"/>
                        </a:rPr>
                        <a:t>±</a:t>
                      </a:r>
                      <a:r>
                        <a:rPr lang="el-GR" sz="1200" baseline="0" dirty="0" smtClean="0">
                          <a:latin typeface="GFSArtemisia-Regular-Identity-H"/>
                        </a:rPr>
                        <a:t>0,01</a:t>
                      </a:r>
                      <a:endParaRPr lang="el-GR" dirty="0"/>
                    </a:p>
                  </a:txBody>
                  <a:tcPr/>
                </a:tc>
              </a:tr>
            </a:tbl>
          </a:graphicData>
        </a:graphic>
      </p:graphicFrame>
      <p:sp>
        <p:nvSpPr>
          <p:cNvPr id="52" name="51 - TextBox"/>
          <p:cNvSpPr txBox="1"/>
          <p:nvPr/>
        </p:nvSpPr>
        <p:spPr>
          <a:xfrm>
            <a:off x="4698238" y="5286695"/>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0.50 (st. </a:t>
            </a:r>
            <a:r>
              <a:rPr lang="fr-FR" sz="1400" dirty="0" err="1" smtClean="0"/>
              <a:t>dev</a:t>
            </a:r>
            <a:r>
              <a:rPr lang="fr-FR" sz="1400" dirty="0" smtClean="0"/>
              <a:t>. 0.12)</a:t>
            </a:r>
            <a:endParaRPr lang="el-GR" sz="1400" dirty="0"/>
          </a:p>
        </p:txBody>
      </p:sp>
      <p:sp>
        <p:nvSpPr>
          <p:cNvPr id="53" name="52 - TextBox"/>
          <p:cNvSpPr txBox="1"/>
          <p:nvPr/>
        </p:nvSpPr>
        <p:spPr>
          <a:xfrm>
            <a:off x="6915972" y="528669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0.89 (st. </a:t>
            </a:r>
            <a:r>
              <a:rPr lang="fr-FR" sz="1400" dirty="0" err="1" smtClean="0"/>
              <a:t>dev</a:t>
            </a:r>
            <a:r>
              <a:rPr lang="fr-FR" sz="1400" dirty="0" smtClean="0"/>
              <a:t>. 0.05)</a:t>
            </a:r>
            <a:endParaRPr lang="el-GR" sz="1400" dirty="0"/>
          </a:p>
        </p:txBody>
      </p:sp>
      <p:sp>
        <p:nvSpPr>
          <p:cNvPr id="54" name="53 - TextBox"/>
          <p:cNvSpPr txBox="1"/>
          <p:nvPr/>
        </p:nvSpPr>
        <p:spPr>
          <a:xfrm>
            <a:off x="6008896" y="6265778"/>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0.50 (st. </a:t>
            </a:r>
            <a:r>
              <a:rPr lang="fr-FR" sz="1400" dirty="0" err="1" smtClean="0"/>
              <a:t>dev</a:t>
            </a:r>
            <a:r>
              <a:rPr lang="fr-FR" sz="1400" dirty="0" smtClean="0"/>
              <a:t>. 0.12)</a:t>
            </a:r>
            <a:endParaRPr lang="el-GR" sz="1400" dirty="0"/>
          </a:p>
        </p:txBody>
      </p:sp>
      <p:sp>
        <p:nvSpPr>
          <p:cNvPr id="55" name="54 - TextBox"/>
          <p:cNvSpPr txBox="1"/>
          <p:nvPr/>
        </p:nvSpPr>
        <p:spPr>
          <a:xfrm>
            <a:off x="112384" y="2532137"/>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0.31 (st. </a:t>
            </a:r>
            <a:r>
              <a:rPr lang="fr-FR" sz="1400" dirty="0" err="1" smtClean="0"/>
              <a:t>dev</a:t>
            </a:r>
            <a:r>
              <a:rPr lang="fr-FR" sz="1400" dirty="0" smtClean="0"/>
              <a:t>. 0.12</a:t>
            </a:r>
            <a:r>
              <a:rPr lang="fr-FR" sz="1400" dirty="0" smtClean="0"/>
              <a:t>)</a:t>
            </a:r>
            <a:endParaRPr lang="el-GR" sz="1400" dirty="0"/>
          </a:p>
        </p:txBody>
      </p:sp>
      <p:sp>
        <p:nvSpPr>
          <p:cNvPr id="56" name="55 - TextBox"/>
          <p:cNvSpPr txBox="1"/>
          <p:nvPr/>
        </p:nvSpPr>
        <p:spPr>
          <a:xfrm>
            <a:off x="2201069" y="2507754"/>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0.35 (st. </a:t>
            </a:r>
            <a:r>
              <a:rPr lang="fr-FR" sz="1400" dirty="0" err="1" smtClean="0"/>
              <a:t>dev</a:t>
            </a:r>
            <a:r>
              <a:rPr lang="fr-FR" sz="1400" dirty="0" smtClean="0"/>
              <a:t>. 0.12)</a:t>
            </a:r>
            <a:endParaRPr lang="el-GR" sz="1400" dirty="0"/>
          </a:p>
        </p:txBody>
      </p:sp>
      <p:sp>
        <p:nvSpPr>
          <p:cNvPr id="57" name="56 - TextBox"/>
          <p:cNvSpPr txBox="1"/>
          <p:nvPr/>
        </p:nvSpPr>
        <p:spPr>
          <a:xfrm>
            <a:off x="1020366" y="3453383"/>
            <a:ext cx="2088232" cy="307777"/>
          </a:xfrm>
          <a:prstGeom prst="rect">
            <a:avLst/>
          </a:prstGeom>
          <a:noFill/>
        </p:spPr>
        <p:txBody>
          <a:bodyPr wrap="square" rtlCol="0">
            <a:spAutoFit/>
          </a:bodyPr>
          <a:lstStyle/>
          <a:p>
            <a:r>
              <a:rPr lang="fr-FR" sz="1400" dirty="0" smtClean="0"/>
              <a:t>B.</a:t>
            </a:r>
            <a:r>
              <a:rPr lang="en-US" sz="1400" dirty="0" smtClean="0"/>
              <a:t>p. </a:t>
            </a:r>
            <a:r>
              <a:rPr lang="fr-FR" sz="1400" dirty="0" smtClean="0"/>
              <a:t>0.33 (st. </a:t>
            </a:r>
            <a:r>
              <a:rPr lang="fr-FR" sz="1400" dirty="0" err="1" smtClean="0"/>
              <a:t>dev</a:t>
            </a:r>
            <a:r>
              <a:rPr lang="fr-FR" sz="1400" dirty="0" smtClean="0"/>
              <a:t>. 0.09)</a:t>
            </a:r>
            <a:endParaRPr lang="el-GR"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Σύνοψη ερωτημάτων- απαντήσεων</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Σύνοψη ερωτημάτων</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611560" y="1556792"/>
            <a:ext cx="7848872" cy="2308324"/>
          </a:xfrm>
          <a:prstGeom prst="rect">
            <a:avLst/>
          </a:prstGeom>
          <a:noFill/>
        </p:spPr>
        <p:txBody>
          <a:bodyPr wrap="square" rtlCol="0">
            <a:spAutoFit/>
          </a:bodyPr>
          <a:lstStyle/>
          <a:p>
            <a:pPr marL="342900" indent="-342900">
              <a:buFont typeface="+mj-lt"/>
              <a:buAutoNum type="arabicPeriod"/>
            </a:pPr>
            <a:r>
              <a:rPr lang="el-GR" dirty="0" smtClean="0"/>
              <a:t>Η ολοκληρωμένη </a:t>
            </a:r>
            <a:r>
              <a:rPr lang="en-US" dirty="0" smtClean="0"/>
              <a:t>multi-</a:t>
            </a:r>
            <a:r>
              <a:rPr lang="en-US" dirty="0" err="1" smtClean="0"/>
              <a:t>omic</a:t>
            </a:r>
            <a:r>
              <a:rPr lang="en-US" dirty="0" smtClean="0"/>
              <a:t> </a:t>
            </a:r>
            <a:r>
              <a:rPr lang="el-GR" dirty="0" smtClean="0"/>
              <a:t>διανυσματική αναπαράσταση είναι ικανή να μας δώσει χρήσιμη πληροφορία για τον διαχωρισμό καρκινικών δειγμάτων και δειγμάτων ελέγχου, </a:t>
            </a:r>
            <a:r>
              <a:rPr lang="el-GR" dirty="0" err="1" smtClean="0"/>
              <a:t>καιώς</a:t>
            </a:r>
            <a:r>
              <a:rPr lang="el-GR" dirty="0" smtClean="0"/>
              <a:t> και </a:t>
            </a:r>
            <a:r>
              <a:rPr lang="en-US" dirty="0" smtClean="0"/>
              <a:t>tumor stage.</a:t>
            </a:r>
          </a:p>
          <a:p>
            <a:pPr marL="342900" indent="-342900">
              <a:buFont typeface="+mj-lt"/>
              <a:buAutoNum type="arabicPeriod"/>
            </a:pPr>
            <a:r>
              <a:rPr lang="el-GR" dirty="0" smtClean="0"/>
              <a:t>Ένα δείγμα ασθενούς μπορεί να αναπαρασταθεί μοναδικά με τη μορφή γράφου; </a:t>
            </a:r>
          </a:p>
          <a:p>
            <a:pPr marL="342900" indent="-342900">
              <a:buFont typeface="+mj-lt"/>
              <a:buAutoNum type="arabicPeriod"/>
            </a:pPr>
            <a:r>
              <a:rPr lang="el-GR" dirty="0" smtClean="0"/>
              <a:t>Κοιτώντας μόνο τη δομή του γράφου και αγνοώντας τα μοριακά χαρακτηριστικά υπάρχει επαρκής πληροφορία;</a:t>
            </a:r>
          </a:p>
          <a:p>
            <a:pPr marL="342900" indent="-342900">
              <a:buFont typeface="+mj-lt"/>
              <a:buAutoNum type="arabicPeriod"/>
            </a:pPr>
            <a:endParaRPr lang="el-G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14"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5" name="14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Μελλοντικοί στόχοι</a:t>
                    </a:r>
                    <a:endParaRPr lang="el-GR" dirty="0">
                      <a:solidFill>
                        <a:srgbClr val="C00000"/>
                      </a:solidFill>
                      <a:effectLst>
                        <a:outerShdw blurRad="38100" dist="38100" dir="2700000" algn="tl">
                          <a:srgbClr val="000000">
                            <a:alpha val="43137"/>
                          </a:srgbClr>
                        </a:outerShdw>
                      </a:effectLst>
                    </a:endParaRPr>
                  </a:p>
                </p:txBody>
              </p:sp>
            </p:grpSp>
            <p:sp>
              <p:nvSpPr>
                <p:cNvPr id="13" name="12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1" name="10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Σύνοψη ερωτημάτων</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8" name="7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9" name="8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6" name="15 - TextBox"/>
          <p:cNvSpPr txBox="1"/>
          <p:nvPr/>
        </p:nvSpPr>
        <p:spPr>
          <a:xfrm>
            <a:off x="611560" y="1556792"/>
            <a:ext cx="7848872" cy="4247317"/>
          </a:xfrm>
          <a:prstGeom prst="rect">
            <a:avLst/>
          </a:prstGeom>
          <a:noFill/>
        </p:spPr>
        <p:txBody>
          <a:bodyPr wrap="square" rtlCol="0">
            <a:spAutoFit/>
          </a:bodyPr>
          <a:lstStyle/>
          <a:p>
            <a:pPr marL="342900" indent="-342900">
              <a:buFont typeface="+mj-lt"/>
              <a:buAutoNum type="arabicPeriod"/>
            </a:pPr>
            <a:r>
              <a:rPr lang="el-GR" dirty="0" smtClean="0"/>
              <a:t>Περεταίρω ανάδειξη της σημασίας </a:t>
            </a:r>
            <a:r>
              <a:rPr lang="el-GR" dirty="0" smtClean="0"/>
              <a:t>των </a:t>
            </a:r>
            <a:r>
              <a:rPr lang="el-GR" dirty="0" err="1" smtClean="0"/>
              <a:t>τοπολογικών</a:t>
            </a:r>
            <a:r>
              <a:rPr lang="el-GR" dirty="0" smtClean="0"/>
              <a:t> </a:t>
            </a:r>
            <a:r>
              <a:rPr lang="el-GR" dirty="0" smtClean="0"/>
              <a:t>χαρακτηριστικών:</a:t>
            </a:r>
          </a:p>
          <a:p>
            <a:pPr marL="800100" lvl="1" indent="-342900">
              <a:buFont typeface="Arial" pitchFamily="34" charset="0"/>
              <a:buChar char="•"/>
            </a:pPr>
            <a:r>
              <a:rPr lang="el-GR" dirty="0" smtClean="0"/>
              <a:t>προσθέσουμε επιπλέον χαρακτηριστικά στα δίκτυα που </a:t>
            </a:r>
            <a:r>
              <a:rPr lang="el-GR" dirty="0" smtClean="0"/>
              <a:t>κατασκευάσαμε,</a:t>
            </a:r>
          </a:p>
          <a:p>
            <a:pPr marL="800100" lvl="1" indent="-342900">
              <a:buFont typeface="Arial" pitchFamily="34" charset="0"/>
              <a:buChar char="•"/>
            </a:pPr>
            <a:r>
              <a:rPr lang="el-GR" dirty="0" smtClean="0"/>
              <a:t>χαμηλώνοντας </a:t>
            </a:r>
            <a:r>
              <a:rPr lang="el-GR" dirty="0" smtClean="0"/>
              <a:t>το πολύ αυστηρό κατώφλι που </a:t>
            </a:r>
            <a:r>
              <a:rPr lang="el-GR" dirty="0" smtClean="0"/>
              <a:t>θέσαμε</a:t>
            </a:r>
          </a:p>
          <a:p>
            <a:pPr marL="800100" lvl="1" indent="-342900">
              <a:buFont typeface="Arial" pitchFamily="34" charset="0"/>
              <a:buChar char="•"/>
            </a:pPr>
            <a:r>
              <a:rPr lang="el-GR" dirty="0" smtClean="0"/>
              <a:t>ε</a:t>
            </a:r>
            <a:r>
              <a:rPr lang="el-GR" dirty="0" smtClean="0"/>
              <a:t>φαρμογή και σε άλλους τύπους καρκίνου</a:t>
            </a:r>
          </a:p>
          <a:p>
            <a:pPr marL="800100" lvl="1" indent="-342900">
              <a:buFont typeface="Arial" pitchFamily="34" charset="0"/>
              <a:buChar char="•"/>
            </a:pPr>
            <a:endParaRPr lang="el-GR" dirty="0" smtClean="0"/>
          </a:p>
          <a:p>
            <a:pPr marL="342900" indent="-342900">
              <a:buFont typeface="+mj-lt"/>
              <a:buAutoNum type="arabicPeriod"/>
            </a:pPr>
            <a:r>
              <a:rPr lang="el-GR" dirty="0" smtClean="0"/>
              <a:t>Αντιμετώπιση προβλημάτων εκτίμησης τιμής:</a:t>
            </a:r>
          </a:p>
          <a:p>
            <a:pPr marL="800100" lvl="1" indent="-342900">
              <a:buFont typeface="Arial" pitchFamily="34" charset="0"/>
              <a:buChar char="•"/>
            </a:pPr>
            <a:r>
              <a:rPr lang="el-GR" dirty="0" smtClean="0"/>
              <a:t>πρόγνωση του κλινικού πεδίου ”</a:t>
            </a:r>
            <a:r>
              <a:rPr lang="el-GR" dirty="0" err="1" smtClean="0"/>
              <a:t>Days</a:t>
            </a:r>
            <a:r>
              <a:rPr lang="el-GR" dirty="0" smtClean="0"/>
              <a:t> </a:t>
            </a:r>
            <a:r>
              <a:rPr lang="el-GR" dirty="0" err="1" smtClean="0"/>
              <a:t>to</a:t>
            </a:r>
            <a:r>
              <a:rPr lang="el-GR" dirty="0" smtClean="0"/>
              <a:t> </a:t>
            </a:r>
            <a:r>
              <a:rPr lang="el-GR" dirty="0" err="1" smtClean="0"/>
              <a:t>death</a:t>
            </a:r>
            <a:r>
              <a:rPr lang="el-GR" dirty="0" smtClean="0"/>
              <a:t>” : </a:t>
            </a:r>
            <a:r>
              <a:rPr lang="el-GR" dirty="0" smtClean="0"/>
              <a:t>χρονικό διάστημα ζωής </a:t>
            </a:r>
            <a:r>
              <a:rPr lang="el-GR" dirty="0" smtClean="0"/>
              <a:t>ενός ασθενούς </a:t>
            </a:r>
            <a:r>
              <a:rPr lang="el-GR" dirty="0" smtClean="0"/>
              <a:t>από την μέρα </a:t>
            </a:r>
            <a:r>
              <a:rPr lang="el-GR" dirty="0" smtClean="0"/>
              <a:t>διάγνωσης </a:t>
            </a:r>
            <a:r>
              <a:rPr lang="el-GR" dirty="0" smtClean="0"/>
              <a:t>καρκίνου μέχρι την ημέρα θανάτου </a:t>
            </a:r>
            <a:r>
              <a:rPr lang="el-GR" dirty="0" smtClean="0"/>
              <a:t>του</a:t>
            </a:r>
          </a:p>
          <a:p>
            <a:pPr marL="342900" indent="-342900">
              <a:buFont typeface="+mj-lt"/>
              <a:buAutoNum type="arabicPeriod"/>
            </a:pPr>
            <a:r>
              <a:rPr lang="el-GR" dirty="0" smtClean="0"/>
              <a:t>Α</a:t>
            </a:r>
            <a:r>
              <a:rPr lang="el-GR" dirty="0" smtClean="0"/>
              <a:t>νάλυση </a:t>
            </a:r>
            <a:r>
              <a:rPr lang="el-GR" dirty="0" smtClean="0"/>
              <a:t>μονοπατιών (</a:t>
            </a:r>
            <a:r>
              <a:rPr lang="el-GR" dirty="0" err="1" smtClean="0"/>
              <a:t>pathway</a:t>
            </a:r>
            <a:r>
              <a:rPr lang="el-GR" dirty="0" smtClean="0"/>
              <a:t> </a:t>
            </a:r>
            <a:r>
              <a:rPr lang="el-GR" dirty="0" err="1" smtClean="0"/>
              <a:t>analysis</a:t>
            </a:r>
            <a:r>
              <a:rPr lang="el-GR" dirty="0" smtClean="0"/>
              <a:t>) των διαφορικά εκφρασμένων </a:t>
            </a:r>
            <a:r>
              <a:rPr lang="el-GR" dirty="0" smtClean="0"/>
              <a:t>γονιδίων, </a:t>
            </a:r>
            <a:r>
              <a:rPr lang="el-GR" dirty="0" err="1" smtClean="0"/>
              <a:t>miRNA</a:t>
            </a:r>
            <a:r>
              <a:rPr lang="el-GR" dirty="0" smtClean="0"/>
              <a:t> καθώς και των διαφορικά μεθυλιωμένων </a:t>
            </a:r>
            <a:r>
              <a:rPr lang="el-GR" dirty="0" smtClean="0"/>
              <a:t>γονιδίων</a:t>
            </a:r>
          </a:p>
          <a:p>
            <a:pPr marL="342900" indent="-342900">
              <a:buFont typeface="+mj-lt"/>
              <a:buAutoNum type="arabicPeriod"/>
            </a:pPr>
            <a:r>
              <a:rPr lang="el-GR" dirty="0" smtClean="0"/>
              <a:t>Προσθήκη </a:t>
            </a:r>
            <a:r>
              <a:rPr lang="el-GR" dirty="0" smtClean="0"/>
              <a:t>μίας επιπλέον ομάδας ελέγχου η οποία θα αφορά δείγματα ιστού ουροδόχου κύστης από υγιείς ανθρώπους</a:t>
            </a:r>
            <a:endParaRPr lang="el-GR" dirty="0" smtClean="0"/>
          </a:p>
          <a:p>
            <a:pPr marL="800100" lvl="1" indent="-342900">
              <a:buFont typeface="Arial" pitchFamily="34" charset="0"/>
              <a:buChar char="•"/>
            </a:pPr>
            <a:endParaRPr lang="el-GR" dirty="0" smtClean="0"/>
          </a:p>
          <a:p>
            <a:pPr marL="342900" indent="-342900">
              <a:buFont typeface="+mj-lt"/>
              <a:buAutoNum type="arabicPeriod"/>
            </a:pPr>
            <a:endParaRPr lang="el-G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ÎÏÎ¿ÏÎ­Î»ÎµÏÎ¼Î± ÎµÎ¹ÎºÏÎ½Î±Ï Î³Î¹Î± questions gif"/>
          <p:cNvPicPr>
            <a:picLocks noChangeAspect="1" noChangeArrowheads="1" noCrop="1"/>
          </p:cNvPicPr>
          <p:nvPr/>
        </p:nvPicPr>
        <p:blipFill>
          <a:blip r:embed="rId2" cstate="print"/>
          <a:srcRect/>
          <a:stretch>
            <a:fillRect/>
          </a:stretch>
        </p:blipFill>
        <p:spPr bwMode="auto">
          <a:xfrm>
            <a:off x="755576" y="0"/>
            <a:ext cx="7344816" cy="698477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7 - Ομάδα"/>
          <p:cNvGrpSpPr/>
          <p:nvPr/>
        </p:nvGrpSpPr>
        <p:grpSpPr>
          <a:xfrm>
            <a:off x="0" y="88"/>
            <a:ext cx="9566594" cy="6858131"/>
            <a:chOff x="0" y="88"/>
            <a:chExt cx="9566594" cy="6858131"/>
          </a:xfrm>
        </p:grpSpPr>
        <p:grpSp>
          <p:nvGrpSpPr>
            <p:cNvPr id="3" name="3 - Ομάδα"/>
            <p:cNvGrpSpPr/>
            <p:nvPr/>
          </p:nvGrpSpPr>
          <p:grpSpPr>
            <a:xfrm>
              <a:off x="0" y="88"/>
              <a:ext cx="9144000" cy="1214831"/>
              <a:chOff x="0" y="88"/>
              <a:chExt cx="9144000" cy="1023007"/>
            </a:xfrm>
          </p:grpSpPr>
          <p:grpSp>
            <p:nvGrpSpPr>
              <p:cNvPr id="4" name="6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9"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n-US" sz="2000" dirty="0" smtClean="0">
                        <a:solidFill>
                          <a:srgbClr val="C00000"/>
                        </a:solidFill>
                      </a:rPr>
                      <a:t>Multi- </a:t>
                    </a:r>
                    <a:r>
                      <a:rPr lang="en-US" sz="2000" dirty="0" err="1" smtClean="0">
                        <a:solidFill>
                          <a:srgbClr val="C00000"/>
                        </a:solidFill>
                      </a:rPr>
                      <a:t>omics</a:t>
                    </a:r>
                    <a:r>
                      <a:rPr lang="en-US" sz="2000" dirty="0" smtClean="0">
                        <a:solidFill>
                          <a:srgbClr val="C00000"/>
                        </a:solidFill>
                      </a:rPr>
                      <a:t> </a:t>
                    </a:r>
                    <a:r>
                      <a:rPr lang="el-GR" sz="2000" dirty="0" smtClean="0">
                        <a:solidFill>
                          <a:srgbClr val="C00000"/>
                        </a:solidFill>
                      </a:rPr>
                      <a:t>στην Εξατομικευμένη Ιατρική</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5001200" y="125622"/>
                <a:ext cx="2016224" cy="699781"/>
              </a:xfrm>
              <a:prstGeom prst="rect">
                <a:avLst/>
              </a:prstGeom>
              <a:noFill/>
            </p:spPr>
            <p:txBody>
              <a:bodyPr wrap="square" rtlCol="0">
                <a:spAutoFit/>
              </a:bodyPr>
              <a:lstStyle/>
              <a:p>
                <a:r>
                  <a:rPr lang="el-GR" sz="1600" dirty="0" err="1" smtClean="0">
                    <a:solidFill>
                      <a:srgbClr val="C00000"/>
                    </a:solidFill>
                  </a:rPr>
                  <a:t>Συστημική</a:t>
                </a:r>
                <a:r>
                  <a:rPr lang="el-GR" sz="1600" dirty="0" smtClean="0">
                    <a:solidFill>
                      <a:srgbClr val="C00000"/>
                    </a:solidFill>
                  </a:rPr>
                  <a:t> Βιολογία </a:t>
                </a:r>
                <a:endParaRPr lang="en-US" sz="1600" dirty="0" smtClean="0">
                  <a:solidFill>
                    <a:schemeClr val="accent2">
                      <a:lumMod val="40000"/>
                      <a:lumOff val="60000"/>
                    </a:schemeClr>
                  </a:solidFill>
                </a:endParaRP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7" name="13 - Ομάδα"/>
            <p:cNvGrpSpPr/>
            <p:nvPr/>
          </p:nvGrpSpPr>
          <p:grpSpPr>
            <a:xfrm>
              <a:off x="4949324" y="6550442"/>
              <a:ext cx="4617270" cy="307777"/>
              <a:chOff x="4935676" y="6550442"/>
              <a:chExt cx="4617270" cy="307777"/>
            </a:xfrm>
          </p:grpSpPr>
          <p:sp>
            <p:nvSpPr>
              <p:cNvPr id="16" name="15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7" name="16 - TextBox"/>
              <p:cNvSpPr txBox="1"/>
              <p:nvPr/>
            </p:nvSpPr>
            <p:spPr>
              <a:xfrm>
                <a:off x="6948264" y="6550442"/>
                <a:ext cx="2604682"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
        <p:nvSpPr>
          <p:cNvPr id="18" name="17 - TextBox"/>
          <p:cNvSpPr txBox="1"/>
          <p:nvPr/>
        </p:nvSpPr>
        <p:spPr>
          <a:xfrm>
            <a:off x="899592" y="4797152"/>
            <a:ext cx="7488832" cy="646331"/>
          </a:xfrm>
          <a:prstGeom prst="rect">
            <a:avLst/>
          </a:prstGeom>
          <a:noFill/>
        </p:spPr>
        <p:txBody>
          <a:bodyPr wrap="square" rtlCol="0">
            <a:spAutoFit/>
          </a:bodyPr>
          <a:lstStyle/>
          <a:p>
            <a:r>
              <a:rPr lang="en-US" dirty="0" smtClean="0"/>
              <a:t>Case study:</a:t>
            </a:r>
            <a:r>
              <a:rPr lang="el-GR" dirty="0" smtClean="0"/>
              <a:t> </a:t>
            </a:r>
            <a:r>
              <a:rPr lang="el-GR" dirty="0" err="1" smtClean="0">
                <a:solidFill>
                  <a:srgbClr val="C00000"/>
                </a:solidFill>
              </a:rPr>
              <a:t>ουροθηλιακό</a:t>
            </a:r>
            <a:r>
              <a:rPr lang="el-GR" dirty="0" smtClean="0">
                <a:solidFill>
                  <a:srgbClr val="C00000"/>
                </a:solidFill>
              </a:rPr>
              <a:t> καρκίνωμα της ουροδόχου κύστης</a:t>
            </a:r>
          </a:p>
          <a:p>
            <a:r>
              <a:rPr lang="en-US" dirty="0" smtClean="0"/>
              <a:t> </a:t>
            </a:r>
            <a:endParaRPr lang="el-GR" dirty="0"/>
          </a:p>
        </p:txBody>
      </p:sp>
      <p:sp>
        <p:nvSpPr>
          <p:cNvPr id="15" name="14 - TextBox"/>
          <p:cNvSpPr txBox="1"/>
          <p:nvPr/>
        </p:nvSpPr>
        <p:spPr>
          <a:xfrm>
            <a:off x="323528" y="1628800"/>
            <a:ext cx="8568952" cy="1200329"/>
          </a:xfrm>
          <a:prstGeom prst="rect">
            <a:avLst/>
          </a:prstGeom>
          <a:noFill/>
        </p:spPr>
        <p:txBody>
          <a:bodyPr wrap="square" rtlCol="0">
            <a:spAutoFit/>
          </a:bodyPr>
          <a:lstStyle/>
          <a:p>
            <a:pPr marL="342900" indent="-342900"/>
            <a:endParaRPr lang="el-GR" dirty="0" smtClean="0"/>
          </a:p>
          <a:p>
            <a:pPr marL="342900" indent="-342900">
              <a:buFont typeface="Arial" pitchFamily="34" charset="0"/>
              <a:buChar char="•"/>
            </a:pPr>
            <a:r>
              <a:rPr lang="el-GR" dirty="0" smtClean="0"/>
              <a:t>εστίαση στη μοντελοποίηση του συστήματος  με αδυναμία στην αναπαράσταση του ενός ασθενούς</a:t>
            </a:r>
          </a:p>
          <a:p>
            <a:pPr marL="342900" indent="-342900">
              <a:buFont typeface="Arial" pitchFamily="34" charset="0"/>
              <a:buChar char="•"/>
            </a:pPr>
            <a:r>
              <a:rPr lang="el-GR" dirty="0" smtClean="0"/>
              <a:t>περιορισμένος τρόπος </a:t>
            </a:r>
            <a:r>
              <a:rPr lang="el-GR" dirty="0" smtClean="0"/>
              <a:t>αναπαραστάσεων</a:t>
            </a:r>
            <a:endParaRPr lang="el-GR" dirty="0" smtClean="0"/>
          </a:p>
        </p:txBody>
      </p:sp>
      <p:grpSp>
        <p:nvGrpSpPr>
          <p:cNvPr id="21" name="20 - Ομάδα"/>
          <p:cNvGrpSpPr/>
          <p:nvPr/>
        </p:nvGrpSpPr>
        <p:grpSpPr>
          <a:xfrm>
            <a:off x="683568" y="3429000"/>
            <a:ext cx="7848872" cy="1872208"/>
            <a:chOff x="395536" y="3140968"/>
            <a:chExt cx="7848872" cy="1872208"/>
          </a:xfrm>
        </p:grpSpPr>
        <p:sp>
          <p:nvSpPr>
            <p:cNvPr id="12" name="11 - TextBox"/>
            <p:cNvSpPr txBox="1"/>
            <p:nvPr/>
          </p:nvSpPr>
          <p:spPr>
            <a:xfrm>
              <a:off x="611560" y="3573016"/>
              <a:ext cx="7632848" cy="646331"/>
            </a:xfrm>
            <a:prstGeom prst="rect">
              <a:avLst/>
            </a:prstGeom>
            <a:noFill/>
          </p:spPr>
          <p:txBody>
            <a:bodyPr wrap="square" rtlCol="0">
              <a:spAutoFit/>
            </a:bodyPr>
            <a:lstStyle/>
            <a:p>
              <a:r>
                <a:rPr lang="el-GR" dirty="0" smtClean="0"/>
                <a:t>Ε</a:t>
              </a:r>
              <a:r>
                <a:rPr lang="el-GR" dirty="0" smtClean="0"/>
                <a:t>ξατομικευμένη αναπαράσταση του ενός δείγματος ασθενούς μέσω </a:t>
              </a:r>
              <a:r>
                <a:rPr lang="el-GR" dirty="0" smtClean="0"/>
                <a:t>χαρακτηριστικών της </a:t>
              </a:r>
              <a:r>
                <a:rPr lang="el-GR" dirty="0" smtClean="0"/>
                <a:t>τοπολογίας του δικτύου του.</a:t>
              </a:r>
              <a:endParaRPr lang="el-GR" dirty="0" smtClean="0"/>
            </a:p>
          </p:txBody>
        </p:sp>
        <p:sp>
          <p:nvSpPr>
            <p:cNvPr id="19" name="18 - TextBox"/>
            <p:cNvSpPr txBox="1"/>
            <p:nvPr/>
          </p:nvSpPr>
          <p:spPr>
            <a:xfrm>
              <a:off x="467544" y="3140968"/>
              <a:ext cx="2376264" cy="369332"/>
            </a:xfrm>
            <a:prstGeom prst="rect">
              <a:avLst/>
            </a:prstGeom>
            <a:noFill/>
          </p:spPr>
          <p:txBody>
            <a:bodyPr wrap="square" rtlCol="0">
              <a:spAutoFit/>
            </a:bodyPr>
            <a:lstStyle/>
            <a:p>
              <a:r>
                <a:rPr lang="el-GR" dirty="0" smtClean="0"/>
                <a:t>Συνεισφορά:</a:t>
              </a:r>
              <a:endParaRPr lang="el-GR" dirty="0"/>
            </a:p>
          </p:txBody>
        </p:sp>
        <p:sp>
          <p:nvSpPr>
            <p:cNvPr id="20" name="19 - Ορθογώνιο"/>
            <p:cNvSpPr/>
            <p:nvPr/>
          </p:nvSpPr>
          <p:spPr>
            <a:xfrm>
              <a:off x="395536" y="3140968"/>
              <a:ext cx="7776864"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pic>
        <p:nvPicPr>
          <p:cNvPr id="34818" name="Picture 2"/>
          <p:cNvPicPr>
            <a:picLocks noChangeAspect="1" noChangeArrowheads="1"/>
          </p:cNvPicPr>
          <p:nvPr/>
        </p:nvPicPr>
        <p:blipFill>
          <a:blip r:embed="rId2" cstate="print"/>
          <a:srcRect t="2953"/>
          <a:stretch>
            <a:fillRect/>
          </a:stretch>
        </p:blipFill>
        <p:spPr bwMode="auto">
          <a:xfrm>
            <a:off x="4716016" y="2132856"/>
            <a:ext cx="6296000" cy="3016191"/>
          </a:xfrm>
          <a:prstGeom prst="rect">
            <a:avLst/>
          </a:prstGeom>
          <a:noFill/>
          <a:ln w="9525">
            <a:noFill/>
            <a:miter lim="800000"/>
            <a:headEnd/>
            <a:tailEnd/>
          </a:ln>
        </p:spPr>
      </p:pic>
      <p:sp>
        <p:nvSpPr>
          <p:cNvPr id="5" name="4 - TextBox"/>
          <p:cNvSpPr txBox="1"/>
          <p:nvPr/>
        </p:nvSpPr>
        <p:spPr>
          <a:xfrm>
            <a:off x="1115616" y="5373216"/>
            <a:ext cx="6480720" cy="923330"/>
          </a:xfrm>
          <a:prstGeom prst="rect">
            <a:avLst/>
          </a:prstGeom>
          <a:noFill/>
        </p:spPr>
        <p:txBody>
          <a:bodyPr wrap="square" rtlCol="0">
            <a:spAutoFit/>
          </a:bodyPr>
          <a:lstStyle/>
          <a:p>
            <a:r>
              <a:rPr lang="el-GR" dirty="0" smtClean="0"/>
              <a:t>•Οι </a:t>
            </a:r>
            <a:r>
              <a:rPr lang="el-GR" dirty="0" err="1" smtClean="0"/>
              <a:t>διπλοειδείς</a:t>
            </a:r>
            <a:r>
              <a:rPr lang="el-GR" dirty="0" smtClean="0"/>
              <a:t> οργανισμοί έχουν δύο </a:t>
            </a:r>
            <a:r>
              <a:rPr lang="el-GR" dirty="0" err="1" smtClean="0"/>
              <a:t>οµόλογα</a:t>
            </a:r>
            <a:r>
              <a:rPr lang="el-GR" dirty="0" smtClean="0"/>
              <a:t> αντίγραφα κάθε </a:t>
            </a:r>
            <a:r>
              <a:rPr lang="el-GR" dirty="0" err="1" smtClean="0"/>
              <a:t>χρωµοσώµατος</a:t>
            </a:r>
            <a:endParaRPr lang="el-GR" dirty="0" smtClean="0"/>
          </a:p>
          <a:p>
            <a:r>
              <a:rPr lang="el-GR" dirty="0" smtClean="0"/>
              <a:t>22 ζεύγη </a:t>
            </a:r>
            <a:r>
              <a:rPr lang="el-GR" b="1" dirty="0" err="1" smtClean="0">
                <a:solidFill>
                  <a:srgbClr val="C00000"/>
                </a:solidFill>
              </a:rPr>
              <a:t>αυτοσωµάτων</a:t>
            </a:r>
            <a:r>
              <a:rPr lang="el-GR" dirty="0" smtClean="0"/>
              <a:t> + 2 φυλετικά (XX ή XY)</a:t>
            </a:r>
            <a:endParaRPr lang="el-GR" dirty="0"/>
          </a:p>
        </p:txBody>
      </p:sp>
      <p:grpSp>
        <p:nvGrpSpPr>
          <p:cNvPr id="11" name="10 - Ομάδα"/>
          <p:cNvGrpSpPr/>
          <p:nvPr/>
        </p:nvGrpSpPr>
        <p:grpSpPr>
          <a:xfrm>
            <a:off x="755576" y="2492896"/>
            <a:ext cx="2880320" cy="288032"/>
            <a:chOff x="755576" y="2492896"/>
            <a:chExt cx="1800200" cy="288032"/>
          </a:xfrm>
        </p:grpSpPr>
        <p:sp>
          <p:nvSpPr>
            <p:cNvPr id="6" name="5 - Ορθογώνιο"/>
            <p:cNvSpPr/>
            <p:nvPr/>
          </p:nvSpPr>
          <p:spPr>
            <a:xfrm>
              <a:off x="755576" y="2492896"/>
              <a:ext cx="360040" cy="288032"/>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6 - Ορθογώνιο"/>
            <p:cNvSpPr/>
            <p:nvPr/>
          </p:nvSpPr>
          <p:spPr>
            <a:xfrm>
              <a:off x="1115616" y="2492896"/>
              <a:ext cx="360040" cy="2880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7 - Ορθογώνιο"/>
            <p:cNvSpPr/>
            <p:nvPr/>
          </p:nvSpPr>
          <p:spPr>
            <a:xfrm>
              <a:off x="1475656" y="2492896"/>
              <a:ext cx="360040" cy="28803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8 - Ορθογώνιο"/>
            <p:cNvSpPr/>
            <p:nvPr/>
          </p:nvSpPr>
          <p:spPr>
            <a:xfrm>
              <a:off x="1835696" y="2492896"/>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9 - Ορθογώνιο"/>
            <p:cNvSpPr/>
            <p:nvPr/>
          </p:nvSpPr>
          <p:spPr>
            <a:xfrm>
              <a:off x="2195736" y="2492896"/>
              <a:ext cx="360040" cy="2880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6 - Ομάδα"/>
          <p:cNvGrpSpPr/>
          <p:nvPr/>
        </p:nvGrpSpPr>
        <p:grpSpPr>
          <a:xfrm>
            <a:off x="0" y="88"/>
            <a:ext cx="9144000" cy="1306886"/>
            <a:chOff x="0" y="0"/>
            <a:chExt cx="9144000" cy="1100526"/>
          </a:xfrm>
        </p:grpSpPr>
        <p:grpSp>
          <p:nvGrpSpPr>
            <p:cNvPr id="4" name="7 - Ομάδα"/>
            <p:cNvGrpSpPr/>
            <p:nvPr/>
          </p:nvGrpSpPr>
          <p:grpSpPr>
            <a:xfrm>
              <a:off x="0" y="0"/>
              <a:ext cx="9144000" cy="1100526"/>
              <a:chOff x="180528" y="0"/>
              <a:chExt cx="9144000" cy="1100526"/>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11014"/>
              </a:xfrm>
              <a:prstGeom prst="rect">
                <a:avLst/>
              </a:prstGeom>
              <a:solidFill>
                <a:schemeClr val="bg1">
                  <a:lumMod val="95000"/>
                </a:schemeClr>
              </a:solidFill>
            </p:spPr>
            <p:txBody>
              <a:bodyPr wrap="square" rtlCol="0">
                <a:spAutoFit/>
              </a:bodyPr>
              <a:lstStyle/>
              <a:p>
                <a:r>
                  <a:rPr lang="el-GR" dirty="0" smtClean="0">
                    <a:solidFill>
                      <a:srgbClr val="C00000"/>
                    </a:solidFill>
                  </a:rPr>
                  <a:t>Δεδομένα Ποικιλομορφίας Αριθμού Αντιγράφων</a:t>
                </a:r>
                <a:r>
                  <a:rPr lang="en-US" dirty="0" smtClean="0">
                    <a:solidFill>
                      <a:srgbClr val="C00000"/>
                    </a:solidFill>
                  </a:rPr>
                  <a:t> (</a:t>
                </a:r>
                <a:r>
                  <a:rPr lang="fr-FR" dirty="0" smtClean="0">
                    <a:solidFill>
                      <a:srgbClr val="C00000"/>
                    </a:solidFill>
                  </a:rPr>
                  <a:t>Copy </a:t>
                </a:r>
                <a:r>
                  <a:rPr lang="fr-FR" dirty="0" err="1" smtClean="0">
                    <a:solidFill>
                      <a:srgbClr val="C00000"/>
                    </a:solidFill>
                  </a:rPr>
                  <a:t>Number</a:t>
                </a:r>
                <a:r>
                  <a:rPr lang="fr-FR" dirty="0" smtClean="0">
                    <a:solidFill>
                      <a:srgbClr val="C00000"/>
                    </a:solidFill>
                  </a:rPr>
                  <a:t> Variation) </a:t>
                </a:r>
                <a:r>
                  <a:rPr lang="fr-FR" b="1" dirty="0" smtClean="0">
                    <a:solidFill>
                      <a:srgbClr val="C00000"/>
                    </a:solidFill>
                  </a:rPr>
                  <a:t>- </a:t>
                </a:r>
                <a:r>
                  <a:rPr lang="en-US" b="1" dirty="0" smtClean="0">
                    <a:solidFill>
                      <a:srgbClr val="C00000"/>
                    </a:solidFill>
                  </a:rPr>
                  <a:t>Challenges</a:t>
                </a:r>
                <a:endParaRPr lang="fr-FR" b="1" dirty="0" smtClean="0">
                  <a:solidFill>
                    <a:srgbClr val="C00000"/>
                  </a:solidFill>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22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smtClean="0">
                <a:ln>
                  <a:noFill/>
                </a:ln>
                <a:solidFill>
                  <a:schemeClr val="tx1"/>
                </a:solidFill>
                <a:effectLst/>
                <a:latin typeface="Arial" pitchFamily="34" charset="0"/>
                <a:cs typeface="Arial" pitchFamily="34" charset="0"/>
              </a:rPr>
              <a:t/>
            </a:r>
            <a:br>
              <a:rPr kumimoji="0" lang="el-GR" sz="1800" b="0" i="0" u="none" strike="noStrike" cap="none" normalizeH="0" baseline="0" smtClean="0">
                <a:ln>
                  <a:noFill/>
                </a:ln>
                <a:solidFill>
                  <a:schemeClr val="tx1"/>
                </a:solidFill>
                <a:effectLst/>
                <a:latin typeface="Arial" pitchFamily="34" charset="0"/>
                <a:cs typeface="Arial" pitchFamily="34" charset="0"/>
              </a:rPr>
            </a:br>
            <a:endParaRPr kumimoji="0" lang="el-G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291" name="Picture 3" descr="ÎÏÎ¿ÏÎ­Î»ÎµÏÎ¼Î± ÎµÎ¹ÎºÏÎ½Î±Ï Î³Î¹Î± copy number variation"/>
          <p:cNvPicPr>
            <a:picLocks noChangeAspect="1" noChangeArrowheads="1"/>
          </p:cNvPicPr>
          <p:nvPr/>
        </p:nvPicPr>
        <p:blipFill>
          <a:blip r:embed="rId2" cstate="print"/>
          <a:srcRect/>
          <a:stretch>
            <a:fillRect/>
          </a:stretch>
        </p:blipFill>
        <p:spPr bwMode="auto">
          <a:xfrm>
            <a:off x="6156176" y="1844823"/>
            <a:ext cx="2736304" cy="2584287"/>
          </a:xfrm>
          <a:prstGeom prst="rect">
            <a:avLst/>
          </a:prstGeom>
          <a:noFill/>
        </p:spPr>
      </p:pic>
      <p:grpSp>
        <p:nvGrpSpPr>
          <p:cNvPr id="19" name="18 - Ομάδα"/>
          <p:cNvGrpSpPr/>
          <p:nvPr/>
        </p:nvGrpSpPr>
        <p:grpSpPr>
          <a:xfrm>
            <a:off x="827584" y="2420888"/>
            <a:ext cx="4824536" cy="830997"/>
            <a:chOff x="611560" y="1844824"/>
            <a:chExt cx="4824536" cy="830997"/>
          </a:xfrm>
        </p:grpSpPr>
        <p:sp>
          <p:nvSpPr>
            <p:cNvPr id="15" name="14 - TextBox"/>
            <p:cNvSpPr txBox="1"/>
            <p:nvPr/>
          </p:nvSpPr>
          <p:spPr>
            <a:xfrm>
              <a:off x="611560" y="1844824"/>
              <a:ext cx="1800200" cy="830997"/>
            </a:xfrm>
            <a:prstGeom prst="rect">
              <a:avLst/>
            </a:prstGeom>
            <a:noFill/>
            <a:ln>
              <a:solidFill>
                <a:srgbClr val="C00000"/>
              </a:solidFill>
            </a:ln>
          </p:spPr>
          <p:txBody>
            <a:bodyPr wrap="square" rtlCol="0">
              <a:spAutoFit/>
            </a:bodyPr>
            <a:lstStyle/>
            <a:p>
              <a:pPr algn="ctr"/>
              <a:r>
                <a:rPr lang="en-US" sz="1600" dirty="0" smtClean="0"/>
                <a:t>Start – End </a:t>
              </a:r>
              <a:r>
                <a:rPr lang="el-GR" sz="1600" dirty="0" smtClean="0"/>
                <a:t>συντεταγμένες γονιδιώματος</a:t>
              </a:r>
              <a:endParaRPr lang="el-GR" sz="1600" dirty="0"/>
            </a:p>
          </p:txBody>
        </p:sp>
        <p:sp>
          <p:nvSpPr>
            <p:cNvPr id="16" name="15 - Δεξιό βέλος"/>
            <p:cNvSpPr/>
            <p:nvPr/>
          </p:nvSpPr>
          <p:spPr>
            <a:xfrm>
              <a:off x="2699792" y="2132856"/>
              <a:ext cx="360040" cy="216024"/>
            </a:xfrm>
            <a:prstGeom prst="rightArrow">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16 - TextBox"/>
            <p:cNvSpPr txBox="1"/>
            <p:nvPr/>
          </p:nvSpPr>
          <p:spPr>
            <a:xfrm>
              <a:off x="3275856" y="1844824"/>
              <a:ext cx="2160240" cy="830997"/>
            </a:xfrm>
            <a:prstGeom prst="rect">
              <a:avLst/>
            </a:prstGeom>
            <a:noFill/>
            <a:ln>
              <a:solidFill>
                <a:srgbClr val="C00000"/>
              </a:solidFill>
            </a:ln>
          </p:spPr>
          <p:txBody>
            <a:bodyPr wrap="square" rtlCol="0">
              <a:spAutoFit/>
            </a:bodyPr>
            <a:lstStyle/>
            <a:p>
              <a:pPr algn="ctr"/>
              <a:r>
                <a:rPr lang="el-GR" sz="1600" dirty="0" smtClean="0"/>
                <a:t>Αντιστοίχιση σε γονίδια σύμφωνα με την τελευταία έκδοση </a:t>
              </a:r>
              <a:r>
                <a:rPr lang="en-US" sz="1600" dirty="0" smtClean="0"/>
                <a:t>hg38</a:t>
              </a:r>
              <a:r>
                <a:rPr lang="el-GR" sz="1600" dirty="0" smtClean="0"/>
                <a:t> </a:t>
              </a:r>
              <a:endParaRPr lang="el-GR" sz="1600" dirty="0"/>
            </a:p>
          </p:txBody>
        </p:sp>
      </p:grpSp>
      <p:sp>
        <p:nvSpPr>
          <p:cNvPr id="18" name="17 - TextBox"/>
          <p:cNvSpPr txBox="1"/>
          <p:nvPr/>
        </p:nvSpPr>
        <p:spPr>
          <a:xfrm>
            <a:off x="395536" y="1628800"/>
            <a:ext cx="5400600" cy="3139321"/>
          </a:xfrm>
          <a:prstGeom prst="rect">
            <a:avLst/>
          </a:prstGeom>
          <a:noFill/>
        </p:spPr>
        <p:txBody>
          <a:bodyPr wrap="square" rtlCol="0">
            <a:spAutoFit/>
          </a:bodyPr>
          <a:lstStyle/>
          <a:p>
            <a:pPr marL="342900" indent="-342900">
              <a:buFont typeface="+mj-lt"/>
              <a:buAutoNum type="arabicPeriod"/>
            </a:pPr>
            <a:r>
              <a:rPr lang="el-GR" dirty="0" smtClean="0">
                <a:solidFill>
                  <a:srgbClr val="C00000"/>
                </a:solidFill>
              </a:rPr>
              <a:t>Γονιδιακός σχολιασμός των </a:t>
            </a:r>
            <a:r>
              <a:rPr lang="el-GR" dirty="0" err="1" smtClean="0">
                <a:solidFill>
                  <a:srgbClr val="C00000"/>
                </a:solidFill>
              </a:rPr>
              <a:t>Copy</a:t>
            </a:r>
            <a:r>
              <a:rPr lang="el-GR" dirty="0" smtClean="0">
                <a:solidFill>
                  <a:srgbClr val="C00000"/>
                </a:solidFill>
              </a:rPr>
              <a:t> </a:t>
            </a:r>
            <a:r>
              <a:rPr lang="el-GR" dirty="0" err="1" smtClean="0">
                <a:solidFill>
                  <a:srgbClr val="C00000"/>
                </a:solidFill>
              </a:rPr>
              <a:t>Number</a:t>
            </a:r>
            <a:r>
              <a:rPr lang="el-GR" dirty="0" smtClean="0">
                <a:solidFill>
                  <a:srgbClr val="C00000"/>
                </a:solidFill>
              </a:rPr>
              <a:t> </a:t>
            </a:r>
            <a:r>
              <a:rPr lang="el-GR" dirty="0" err="1" smtClean="0">
                <a:solidFill>
                  <a:srgbClr val="C00000"/>
                </a:solidFill>
              </a:rPr>
              <a:t>Variation</a:t>
            </a:r>
            <a:r>
              <a:rPr lang="el-GR" dirty="0" smtClean="0">
                <a:solidFill>
                  <a:srgbClr val="C00000"/>
                </a:solidFill>
              </a:rPr>
              <a:t> δεδομένων</a:t>
            </a:r>
            <a:endParaRPr lang="en-US" dirty="0" smtClean="0">
              <a:solidFill>
                <a:srgbClr val="C00000"/>
              </a:solidFill>
            </a:endParaRPr>
          </a:p>
          <a:p>
            <a:pPr marL="342900" indent="-342900">
              <a:buFont typeface="+mj-lt"/>
              <a:buAutoNum type="arabicPeriod"/>
            </a:pPr>
            <a:endParaRPr lang="en-US" dirty="0" smtClean="0">
              <a:solidFill>
                <a:srgbClr val="C00000"/>
              </a:solidFill>
            </a:endParaRPr>
          </a:p>
          <a:p>
            <a:pPr marL="342900" indent="-342900">
              <a:buFont typeface="+mj-lt"/>
              <a:buAutoNum type="arabicPeriod"/>
            </a:pPr>
            <a:endParaRPr lang="en-US" dirty="0" smtClean="0">
              <a:solidFill>
                <a:srgbClr val="C00000"/>
              </a:solidFill>
            </a:endParaRPr>
          </a:p>
          <a:p>
            <a:pPr marL="342900" indent="-342900">
              <a:buFont typeface="+mj-lt"/>
              <a:buAutoNum type="arabicPeriod"/>
            </a:pPr>
            <a:endParaRPr lang="en-US" dirty="0" smtClean="0">
              <a:solidFill>
                <a:srgbClr val="C00000"/>
              </a:solidFill>
            </a:endParaRPr>
          </a:p>
          <a:p>
            <a:pPr marL="342900" indent="-342900">
              <a:buFont typeface="+mj-lt"/>
              <a:buAutoNum type="arabicPeriod"/>
            </a:pPr>
            <a:endParaRPr lang="en-US" dirty="0" smtClean="0">
              <a:solidFill>
                <a:srgbClr val="C00000"/>
              </a:solidFill>
            </a:endParaRPr>
          </a:p>
          <a:p>
            <a:pPr marL="342900" indent="-342900">
              <a:buFont typeface="+mj-lt"/>
              <a:buAutoNum type="arabicPeriod"/>
            </a:pPr>
            <a:endParaRPr lang="en-US" dirty="0" smtClean="0">
              <a:solidFill>
                <a:srgbClr val="C00000"/>
              </a:solidFill>
            </a:endParaRPr>
          </a:p>
          <a:p>
            <a:pPr marL="342900" indent="-342900">
              <a:buFont typeface="+mj-lt"/>
              <a:buAutoNum type="arabicPeriod"/>
            </a:pPr>
            <a:r>
              <a:rPr lang="fr-FR" dirty="0" smtClean="0">
                <a:solidFill>
                  <a:srgbClr val="C00000"/>
                </a:solidFill>
              </a:rPr>
              <a:t>Y</a:t>
            </a:r>
            <a:r>
              <a:rPr lang="el-GR" dirty="0" err="1" smtClean="0">
                <a:solidFill>
                  <a:srgbClr val="C00000"/>
                </a:solidFill>
              </a:rPr>
              <a:t>πολογισμός</a:t>
            </a:r>
            <a:r>
              <a:rPr lang="el-GR" dirty="0" smtClean="0">
                <a:solidFill>
                  <a:srgbClr val="C00000"/>
                </a:solidFill>
              </a:rPr>
              <a:t> του </a:t>
            </a:r>
            <a:r>
              <a:rPr lang="fr-FR" dirty="0" smtClean="0">
                <a:solidFill>
                  <a:srgbClr val="C00000"/>
                </a:solidFill>
              </a:rPr>
              <a:t>Copy </a:t>
            </a:r>
            <a:r>
              <a:rPr lang="fr-FR" dirty="0" err="1" smtClean="0">
                <a:solidFill>
                  <a:srgbClr val="C00000"/>
                </a:solidFill>
              </a:rPr>
              <a:t>Number</a:t>
            </a:r>
            <a:r>
              <a:rPr lang="fr-FR" dirty="0" smtClean="0">
                <a:solidFill>
                  <a:srgbClr val="C00000"/>
                </a:solidFill>
              </a:rPr>
              <a:t> Variation </a:t>
            </a:r>
            <a:r>
              <a:rPr lang="el-GR" dirty="0" smtClean="0">
                <a:solidFill>
                  <a:srgbClr val="C00000"/>
                </a:solidFill>
              </a:rPr>
              <a:t>από το </a:t>
            </a:r>
            <a:r>
              <a:rPr lang="fr-FR" dirty="0" smtClean="0">
                <a:solidFill>
                  <a:srgbClr val="C00000"/>
                </a:solidFill>
              </a:rPr>
              <a:t>Segment </a:t>
            </a:r>
            <a:r>
              <a:rPr lang="fr-FR" dirty="0" err="1" smtClean="0">
                <a:solidFill>
                  <a:srgbClr val="C00000"/>
                </a:solidFill>
              </a:rPr>
              <a:t>Mean</a:t>
            </a:r>
            <a:endParaRPr lang="fr-FR" dirty="0" smtClean="0">
              <a:solidFill>
                <a:srgbClr val="C00000"/>
              </a:solidFill>
            </a:endParaRPr>
          </a:p>
          <a:p>
            <a:pPr marL="342900" indent="-342900">
              <a:buFont typeface="+mj-lt"/>
              <a:buAutoNum type="arabicPeriod"/>
            </a:pPr>
            <a:endParaRPr lang="fr-FR" dirty="0" smtClean="0">
              <a:solidFill>
                <a:srgbClr val="C00000"/>
              </a:solidFill>
            </a:endParaRPr>
          </a:p>
          <a:p>
            <a:r>
              <a:rPr lang="fr-FR" dirty="0" smtClean="0"/>
              <a:t>	Segment </a:t>
            </a:r>
            <a:r>
              <a:rPr lang="fr-FR" dirty="0" err="1" smtClean="0"/>
              <a:t>mean</a:t>
            </a:r>
            <a:r>
              <a:rPr lang="fr-FR" dirty="0" smtClean="0"/>
              <a:t> =  log</a:t>
            </a:r>
            <a:r>
              <a:rPr lang="fr-FR" baseline="-25000" dirty="0" smtClean="0"/>
              <a:t>2</a:t>
            </a:r>
            <a:r>
              <a:rPr lang="fr-FR" dirty="0" smtClean="0"/>
              <a:t>(copy-</a:t>
            </a:r>
            <a:r>
              <a:rPr lang="fr-FR" dirty="0" err="1" smtClean="0"/>
              <a:t>number</a:t>
            </a:r>
            <a:r>
              <a:rPr lang="fr-FR" dirty="0" smtClean="0"/>
              <a:t>/ 2</a:t>
            </a: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539553" y="5085184"/>
            <a:ext cx="2952328" cy="1107323"/>
          </a:xfrm>
          <a:prstGeom prst="rect">
            <a:avLst/>
          </a:prstGeom>
          <a:noFill/>
          <a:ln w="9525">
            <a:noFill/>
            <a:miter lim="800000"/>
            <a:headEnd/>
            <a:tailEnd/>
          </a:ln>
        </p:spPr>
      </p:pic>
      <p:sp>
        <p:nvSpPr>
          <p:cNvPr id="20" name="19 - TextBox"/>
          <p:cNvSpPr txBox="1"/>
          <p:nvPr/>
        </p:nvSpPr>
        <p:spPr>
          <a:xfrm>
            <a:off x="539552" y="6309320"/>
            <a:ext cx="6408712" cy="307777"/>
          </a:xfrm>
          <a:prstGeom prst="rect">
            <a:avLst/>
          </a:prstGeom>
          <a:noFill/>
        </p:spPr>
        <p:txBody>
          <a:bodyPr wrap="square" rtlCol="0">
            <a:spAutoFit/>
          </a:bodyPr>
          <a:lstStyle/>
          <a:p>
            <a:r>
              <a:rPr lang="fr-FR" sz="1400" dirty="0" smtClean="0">
                <a:hlinkClick r:id="rId4"/>
              </a:rPr>
              <a:t>https://bioconductor.org/packages/release/bioc/html/GenomicRanges.html</a:t>
            </a:r>
            <a:endParaRPr lang="el-GR" sz="1400" dirty="0"/>
          </a:p>
        </p:txBody>
      </p:sp>
      <p:pic>
        <p:nvPicPr>
          <p:cNvPr id="1027" name="Picture 3"/>
          <p:cNvPicPr>
            <a:picLocks noChangeAspect="1" noChangeArrowheads="1"/>
          </p:cNvPicPr>
          <p:nvPr/>
        </p:nvPicPr>
        <p:blipFill>
          <a:blip r:embed="rId5" cstate="print"/>
          <a:srcRect/>
          <a:stretch>
            <a:fillRect/>
          </a:stretch>
        </p:blipFill>
        <p:spPr bwMode="auto">
          <a:xfrm>
            <a:off x="3707904" y="5517232"/>
            <a:ext cx="1849052" cy="656970"/>
          </a:xfrm>
          <a:prstGeom prst="rect">
            <a:avLst/>
          </a:prstGeom>
          <a:noFill/>
          <a:ln w="9525">
            <a:noFill/>
            <a:miter lim="800000"/>
            <a:headEnd/>
            <a:tailEnd/>
          </a:ln>
        </p:spPr>
      </p:pic>
      <p:sp>
        <p:nvSpPr>
          <p:cNvPr id="23" name="22 - TextBox"/>
          <p:cNvSpPr txBox="1"/>
          <p:nvPr/>
        </p:nvSpPr>
        <p:spPr>
          <a:xfrm>
            <a:off x="4932040" y="188640"/>
            <a:ext cx="2016224" cy="830997"/>
          </a:xfrm>
          <a:prstGeom prst="rect">
            <a:avLst/>
          </a:prstGeom>
          <a:noFill/>
        </p:spPr>
        <p:txBody>
          <a:bodyPr wrap="square" rtlCol="0">
            <a:spAutoFit/>
          </a:bodyPr>
          <a:lstStyle/>
          <a:p>
            <a:r>
              <a:rPr lang="en-US" sz="1600" dirty="0" smtClean="0">
                <a:solidFill>
                  <a:srgbClr val="C00000"/>
                </a:solidFill>
              </a:rPr>
              <a:t>CNV data</a:t>
            </a:r>
            <a:endParaRPr lang="fr-FR" sz="1600" dirty="0" smtClean="0">
              <a:solidFill>
                <a:srgbClr val="C00000"/>
              </a:solidFill>
            </a:endParaRPr>
          </a:p>
          <a:p>
            <a:r>
              <a:rPr lang="en-US" sz="1600" dirty="0" smtClean="0">
                <a:solidFill>
                  <a:schemeClr val="accent2">
                    <a:lumMod val="40000"/>
                    <a:lumOff val="60000"/>
                  </a:schemeClr>
                </a:solidFill>
              </a:rPr>
              <a:t>Clinical data</a:t>
            </a:r>
            <a:endParaRPr lang="el-GR" sz="1600" dirty="0" smtClean="0">
              <a:solidFill>
                <a:schemeClr val="accent2">
                  <a:lumMod val="40000"/>
                  <a:lumOff val="60000"/>
                </a:schemeClr>
              </a:solidFill>
            </a:endParaRPr>
          </a:p>
          <a:p>
            <a:endParaRPr lang="el-GR" sz="16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a:solidFill>
                        <a:srgbClr val="C00000"/>
                      </a:solidFill>
                    </a:rPr>
                    <a:t>Δεδομένα </a:t>
                  </a:r>
                  <a:r>
                    <a:rPr lang="el-GR" sz="2000" dirty="0" smtClean="0">
                      <a:solidFill>
                        <a:srgbClr val="C00000"/>
                      </a:solidFill>
                    </a:rPr>
                    <a:t>Ποικιλομορφίας Αριθμού Αντιγράφων</a:t>
                  </a:r>
                  <a:r>
                    <a:rPr lang="en-US" sz="2000" dirty="0" smtClean="0">
                      <a:solidFill>
                        <a:srgbClr val="C00000"/>
                      </a:solidFill>
                    </a:rPr>
                    <a:t> (</a:t>
                  </a:r>
                  <a:r>
                    <a:rPr lang="fr-FR" sz="2000" dirty="0" smtClean="0">
                      <a:solidFill>
                        <a:srgbClr val="C00000"/>
                      </a:solidFill>
                    </a:rPr>
                    <a:t>Copy </a:t>
                  </a:r>
                  <a:r>
                    <a:rPr lang="fr-FR" sz="2000" dirty="0" err="1">
                      <a:solidFill>
                        <a:srgbClr val="C00000"/>
                      </a:solidFill>
                    </a:rPr>
                    <a:t>Number</a:t>
                  </a:r>
                  <a:r>
                    <a:rPr lang="fr-FR" sz="2000" dirty="0">
                      <a:solidFill>
                        <a:srgbClr val="C00000"/>
                      </a:solidFill>
                    </a:rPr>
                    <a:t> </a:t>
                  </a:r>
                  <a:r>
                    <a:rPr lang="fr-FR" sz="2000" dirty="0" smtClean="0">
                      <a:solidFill>
                        <a:srgbClr val="C00000"/>
                      </a:solidFill>
                    </a:rPr>
                    <a:t>Variation)</a:t>
                  </a: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932040" y="158867"/>
              <a:ext cx="2016224" cy="699781"/>
            </a:xfrm>
            <a:prstGeom prst="rect">
              <a:avLst/>
            </a:prstGeom>
            <a:noFill/>
          </p:spPr>
          <p:txBody>
            <a:bodyPr wrap="square" rtlCol="0">
              <a:spAutoFit/>
            </a:bodyPr>
            <a:lstStyle/>
            <a:p>
              <a:r>
                <a:rPr lang="en-US" sz="1600" dirty="0" smtClean="0">
                  <a:solidFill>
                    <a:srgbClr val="C00000"/>
                  </a:solidFill>
                </a:rPr>
                <a:t>CNV data</a:t>
              </a:r>
              <a:endParaRPr lang="fr-FR" sz="1600" dirty="0" smtClean="0">
                <a:solidFill>
                  <a:srgbClr val="C00000"/>
                </a:solidFill>
              </a:endParaRPr>
            </a:p>
            <a:p>
              <a:r>
                <a:rPr lang="en-US" sz="1600" dirty="0" smtClean="0">
                  <a:solidFill>
                    <a:schemeClr val="accent2">
                      <a:lumMod val="40000"/>
                      <a:lumOff val="60000"/>
                    </a:schemeClr>
                  </a:solidFill>
                </a:rPr>
                <a:t>Clinical data</a:t>
              </a:r>
              <a:endParaRPr lang="el-GR" sz="1600" dirty="0" smtClean="0">
                <a:solidFill>
                  <a:schemeClr val="accent2">
                    <a:lumMod val="40000"/>
                    <a:lumOff val="60000"/>
                  </a:schemeClr>
                </a:solidFill>
              </a:endParaRPr>
            </a:p>
            <a:p>
              <a:endParaRPr lang="el-GR" sz="1600" dirty="0"/>
            </a:p>
          </p:txBody>
        </p:sp>
      </p:grpSp>
      <p:graphicFrame>
        <p:nvGraphicFramePr>
          <p:cNvPr id="12" name="11 - Πίνακας"/>
          <p:cNvGraphicFramePr>
            <a:graphicFrameLocks noGrp="1"/>
          </p:cNvGraphicFramePr>
          <p:nvPr/>
        </p:nvGraphicFramePr>
        <p:xfrm>
          <a:off x="395536" y="2204864"/>
          <a:ext cx="4680519" cy="2116840"/>
        </p:xfrm>
        <a:graphic>
          <a:graphicData uri="http://schemas.openxmlformats.org/drawingml/2006/table">
            <a:tbl>
              <a:tblPr/>
              <a:tblGrid>
                <a:gridCol w="1651948"/>
                <a:gridCol w="1376624"/>
                <a:gridCol w="1651947"/>
              </a:tblGrid>
              <a:tr h="433672">
                <a:tc>
                  <a:txBody>
                    <a:bodyPr/>
                    <a:lstStyle/>
                    <a:p>
                      <a:pPr rtl="0" fontAlgn="t">
                        <a:spcBef>
                          <a:spcPts val="0"/>
                        </a:spcBef>
                        <a:spcAft>
                          <a:spcPts val="0"/>
                        </a:spcAft>
                      </a:pPr>
                      <a:r>
                        <a:rPr lang="fr-FR" sz="1100" b="0" i="0" u="none" strike="noStrike" dirty="0">
                          <a:solidFill>
                            <a:srgbClr val="000000"/>
                          </a:solidFill>
                          <a:latin typeface="Arial"/>
                        </a:rPr>
                        <a:t>K</a:t>
                      </a:r>
                      <a:r>
                        <a:rPr lang="el-GR" sz="1100" b="0" i="0" u="none" strike="noStrike" dirty="0" err="1">
                          <a:solidFill>
                            <a:srgbClr val="000000"/>
                          </a:solidFill>
                          <a:latin typeface="Arial"/>
                        </a:rPr>
                        <a:t>ώδικας</a:t>
                      </a:r>
                      <a:r>
                        <a:rPr lang="el-GR" sz="1100" b="0" i="0" u="none" strike="noStrike" dirty="0">
                          <a:solidFill>
                            <a:srgbClr val="000000"/>
                          </a:solidFill>
                          <a:latin typeface="Arial"/>
                        </a:rPr>
                        <a:t> πλατφόρμας</a:t>
                      </a:r>
                      <a:endParaRPr lang="el-GR"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100" b="0" i="0" u="none" strike="noStrike" dirty="0">
                          <a:solidFill>
                            <a:srgbClr val="000000"/>
                          </a:solidFill>
                          <a:latin typeface="Arial"/>
                        </a:rPr>
                        <a:t>Επίπεδο δεδομένων</a:t>
                      </a:r>
                      <a:endParaRPr lang="el-GR"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100" b="0" i="0" u="none" strike="noStrike" dirty="0">
                          <a:solidFill>
                            <a:srgbClr val="000000"/>
                          </a:solidFill>
                          <a:latin typeface="Arial"/>
                        </a:rPr>
                        <a:t>Τύπος δεδομένων</a:t>
                      </a:r>
                      <a:endParaRPr lang="el-GR"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4560">
                <a:tc>
                  <a:txBody>
                    <a:bodyPr/>
                    <a:lstStyle/>
                    <a:p>
                      <a:pPr rtl="0" fontAlgn="t">
                        <a:spcBef>
                          <a:spcPts val="0"/>
                        </a:spcBef>
                        <a:spcAft>
                          <a:spcPts val="0"/>
                        </a:spcAft>
                      </a:pPr>
                      <a:r>
                        <a:rPr lang="fr-FR" sz="1100" b="0" i="0" u="none" strike="noStrike">
                          <a:solidFill>
                            <a:srgbClr val="000000"/>
                          </a:solidFill>
                          <a:latin typeface="Arial"/>
                        </a:rPr>
                        <a:t>IlluminaHiSeq_DNASeqC</a:t>
                      </a:r>
                      <a:endParaRPr lang="fr-F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100" b="0" i="0" u="none" strike="noStrike" dirty="0">
                          <a:solidFill>
                            <a:srgbClr val="000000"/>
                          </a:solidFill>
                          <a:latin typeface="Arial"/>
                        </a:rPr>
                        <a:t>Επίπεδο 3</a:t>
                      </a:r>
                      <a:endParaRPr lang="el-GR"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latin typeface="Arial"/>
                        </a:rPr>
                        <a:t>Tab-delimited ASCII Text</a:t>
                      </a:r>
                      <a:endParaRPr lang="en-US" dirty="0"/>
                    </a:p>
                    <a:p>
                      <a:pPr rtl="0" fontAlgn="base">
                        <a:spcBef>
                          <a:spcPts val="800"/>
                        </a:spcBef>
                        <a:spcAft>
                          <a:spcPts val="0"/>
                        </a:spcAft>
                        <a:buFont typeface="+mj-lt"/>
                        <a:buAutoNum type="arabicPeriod"/>
                      </a:pPr>
                      <a:r>
                        <a:rPr lang="en-US" sz="1100" b="0" i="0" u="none" strike="noStrike" dirty="0">
                          <a:solidFill>
                            <a:srgbClr val="000000"/>
                          </a:solidFill>
                          <a:latin typeface="Arial"/>
                        </a:rPr>
                        <a:t>Chromosome </a:t>
                      </a:r>
                    </a:p>
                    <a:p>
                      <a:pPr rtl="0" fontAlgn="base">
                        <a:spcBef>
                          <a:spcPts val="0"/>
                        </a:spcBef>
                        <a:spcAft>
                          <a:spcPts val="0"/>
                        </a:spcAft>
                        <a:buFont typeface="+mj-lt"/>
                        <a:buAutoNum type="arabicPeriod"/>
                      </a:pPr>
                      <a:r>
                        <a:rPr lang="en-US" sz="1100" b="0" i="0" u="none" strike="noStrike" dirty="0">
                          <a:solidFill>
                            <a:srgbClr val="000000"/>
                          </a:solidFill>
                          <a:latin typeface="Arial"/>
                        </a:rPr>
                        <a:t>Start </a:t>
                      </a:r>
                    </a:p>
                    <a:p>
                      <a:pPr rtl="0" fontAlgn="base">
                        <a:spcBef>
                          <a:spcPts val="0"/>
                        </a:spcBef>
                        <a:spcAft>
                          <a:spcPts val="0"/>
                        </a:spcAft>
                        <a:buFont typeface="+mj-lt"/>
                        <a:buAutoNum type="arabicPeriod"/>
                      </a:pPr>
                      <a:r>
                        <a:rPr lang="en-US" sz="1100" b="0" i="0" u="none" strike="noStrike" dirty="0">
                          <a:solidFill>
                            <a:srgbClr val="000000"/>
                          </a:solidFill>
                          <a:latin typeface="Arial"/>
                        </a:rPr>
                        <a:t>End</a:t>
                      </a:r>
                    </a:p>
                    <a:p>
                      <a:pPr rtl="0" fontAlgn="base">
                        <a:spcBef>
                          <a:spcPts val="0"/>
                        </a:spcBef>
                        <a:spcAft>
                          <a:spcPts val="0"/>
                        </a:spcAft>
                        <a:buFont typeface="+mj-lt"/>
                        <a:buAutoNum type="arabicPeriod"/>
                      </a:pPr>
                      <a:r>
                        <a:rPr lang="en-US" sz="1100" b="0" i="0" u="none" strike="noStrike" dirty="0" err="1">
                          <a:solidFill>
                            <a:srgbClr val="000000"/>
                          </a:solidFill>
                          <a:latin typeface="Arial"/>
                        </a:rPr>
                        <a:t>Tumor_Count</a:t>
                      </a:r>
                      <a:endParaRPr lang="en-US" sz="1100" b="0" i="0" u="none" strike="noStrike" dirty="0">
                        <a:solidFill>
                          <a:srgbClr val="000000"/>
                        </a:solidFill>
                        <a:latin typeface="Arial"/>
                      </a:endParaRPr>
                    </a:p>
                    <a:p>
                      <a:pPr rtl="0" fontAlgn="base">
                        <a:spcBef>
                          <a:spcPts val="0"/>
                        </a:spcBef>
                        <a:spcAft>
                          <a:spcPts val="0"/>
                        </a:spcAft>
                        <a:buFont typeface="+mj-lt"/>
                        <a:buAutoNum type="arabicPeriod"/>
                      </a:pPr>
                      <a:r>
                        <a:rPr lang="en-US" sz="1100" b="0" i="0" u="none" strike="noStrike" dirty="0" err="1">
                          <a:solidFill>
                            <a:srgbClr val="000000"/>
                          </a:solidFill>
                          <a:latin typeface="Arial"/>
                        </a:rPr>
                        <a:t>Normal_Count</a:t>
                      </a:r>
                      <a:endParaRPr lang="en-US" sz="1100" b="0" i="0" u="none" strike="noStrike" dirty="0">
                        <a:solidFill>
                          <a:srgbClr val="000000"/>
                        </a:solidFill>
                        <a:latin typeface="Arial"/>
                      </a:endParaRPr>
                    </a:p>
                    <a:p>
                      <a:pPr rtl="0" fontAlgn="base">
                        <a:spcBef>
                          <a:spcPts val="0"/>
                        </a:spcBef>
                        <a:spcAft>
                          <a:spcPts val="0"/>
                        </a:spcAft>
                        <a:buFont typeface="+mj-lt"/>
                        <a:buAutoNum type="arabicPeriod"/>
                      </a:pPr>
                      <a:r>
                        <a:rPr lang="en-US" sz="1100" b="0" i="0" u="none" strike="noStrike" dirty="0" err="1" smtClean="0">
                          <a:solidFill>
                            <a:srgbClr val="000000"/>
                          </a:solidFill>
                          <a:latin typeface="Arial"/>
                        </a:rPr>
                        <a:t>Segment_Mean</a:t>
                      </a:r>
                      <a:endParaRPr lang="en-US"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2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smtClean="0">
                <a:ln>
                  <a:noFill/>
                </a:ln>
                <a:solidFill>
                  <a:schemeClr val="tx1"/>
                </a:solidFill>
                <a:effectLst/>
                <a:latin typeface="Arial" pitchFamily="34" charset="0"/>
                <a:cs typeface="Arial" pitchFamily="34" charset="0"/>
              </a:rPr>
              <a:t/>
            </a:r>
            <a:br>
              <a:rPr kumimoji="0" lang="el-GR" sz="1800" b="0" i="0" u="none" strike="noStrike" cap="none" normalizeH="0" baseline="0" smtClean="0">
                <a:ln>
                  <a:noFill/>
                </a:ln>
                <a:solidFill>
                  <a:schemeClr val="tx1"/>
                </a:solidFill>
                <a:effectLst/>
                <a:latin typeface="Arial" pitchFamily="34" charset="0"/>
                <a:cs typeface="Arial" pitchFamily="34" charset="0"/>
              </a:rPr>
            </a:br>
            <a:endParaRPr kumimoji="0" lang="el-G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12 - TextBox"/>
          <p:cNvSpPr txBox="1"/>
          <p:nvPr/>
        </p:nvSpPr>
        <p:spPr>
          <a:xfrm>
            <a:off x="251520" y="4581128"/>
            <a:ext cx="8208912" cy="2616101"/>
          </a:xfrm>
          <a:prstGeom prst="rect">
            <a:avLst/>
          </a:prstGeom>
          <a:noFill/>
        </p:spPr>
        <p:txBody>
          <a:bodyPr wrap="square" rtlCol="0">
            <a:spAutoFit/>
          </a:bodyPr>
          <a:lstStyle/>
          <a:p>
            <a:pPr>
              <a:buFont typeface="Wingdings" pitchFamily="2" charset="2"/>
              <a:buChar char="ü"/>
            </a:pPr>
            <a:r>
              <a:rPr lang="el-GR" sz="1600" dirty="0" smtClean="0"/>
              <a:t>Οι </a:t>
            </a:r>
            <a:r>
              <a:rPr lang="el-GR" sz="1600" dirty="0"/>
              <a:t>στήλες </a:t>
            </a:r>
            <a:r>
              <a:rPr lang="el-GR" sz="1600" dirty="0" err="1"/>
              <a:t>Start</a:t>
            </a:r>
            <a:r>
              <a:rPr lang="el-GR" sz="1600" dirty="0"/>
              <a:t> και </a:t>
            </a:r>
            <a:r>
              <a:rPr lang="el-GR" sz="1600" dirty="0" err="1"/>
              <a:t>End</a:t>
            </a:r>
            <a:r>
              <a:rPr lang="el-GR" sz="1600" dirty="0"/>
              <a:t> οριοθετούν το διάστημα </a:t>
            </a:r>
            <a:r>
              <a:rPr lang="el-GR" sz="1600" dirty="0" smtClean="0"/>
              <a:t>συντεταγμένων</a:t>
            </a:r>
            <a:endParaRPr lang="el-GR" sz="1600" dirty="0"/>
          </a:p>
          <a:p>
            <a:pPr>
              <a:buFont typeface="Wingdings" pitchFamily="2" charset="2"/>
              <a:buChar char="ü"/>
            </a:pPr>
            <a:r>
              <a:rPr lang="el-GR" sz="1600" dirty="0"/>
              <a:t>Ο</a:t>
            </a:r>
            <a:r>
              <a:rPr lang="el-GR" sz="1600" dirty="0" smtClean="0"/>
              <a:t>ι </a:t>
            </a:r>
            <a:r>
              <a:rPr lang="el-GR" sz="1600" dirty="0"/>
              <a:t> </a:t>
            </a:r>
            <a:r>
              <a:rPr lang="el-GR" sz="1600" dirty="0" err="1"/>
              <a:t>Tumor_Count</a:t>
            </a:r>
            <a:r>
              <a:rPr lang="el-GR" sz="1600" dirty="0"/>
              <a:t> και </a:t>
            </a:r>
            <a:r>
              <a:rPr lang="el-GR" sz="1600" dirty="0" err="1"/>
              <a:t>Normal_Count</a:t>
            </a:r>
            <a:r>
              <a:rPr lang="el-GR" sz="1600" dirty="0"/>
              <a:t> εκφράζουν τις μετρήσεις αντιγράφων γονιδιωματικών περιοχών σε ασθενείς με καρκίνο και σε </a:t>
            </a:r>
            <a:r>
              <a:rPr lang="el-GR" sz="1600" dirty="0" err="1"/>
              <a:t>control</a:t>
            </a:r>
            <a:r>
              <a:rPr lang="el-GR" sz="1600" dirty="0"/>
              <a:t> ανθρώπους, </a:t>
            </a:r>
            <a:r>
              <a:rPr lang="el-GR" sz="1600" dirty="0" smtClean="0"/>
              <a:t>αντίστοιχα</a:t>
            </a:r>
          </a:p>
          <a:p>
            <a:pPr>
              <a:buFont typeface="Wingdings" pitchFamily="2" charset="2"/>
              <a:buChar char="ü"/>
            </a:pPr>
            <a:r>
              <a:rPr lang="el-GR" sz="1600" dirty="0" smtClean="0"/>
              <a:t>Η </a:t>
            </a:r>
            <a:r>
              <a:rPr lang="el-GR" sz="1600" dirty="0"/>
              <a:t>στήλη </a:t>
            </a:r>
            <a:r>
              <a:rPr lang="el-GR" sz="1600" dirty="0" err="1"/>
              <a:t>Segment</a:t>
            </a:r>
            <a:r>
              <a:rPr lang="el-GR" sz="1600" dirty="0"/>
              <a:t> </a:t>
            </a:r>
            <a:r>
              <a:rPr lang="el-GR" sz="1600" dirty="0" err="1"/>
              <a:t>mean</a:t>
            </a:r>
            <a:r>
              <a:rPr lang="el-GR" sz="1600" dirty="0"/>
              <a:t> εκφράζει ένα μέγεθος από το οποίο προκύπτει το </a:t>
            </a:r>
            <a:r>
              <a:rPr lang="el-GR" sz="1600" dirty="0" err="1"/>
              <a:t>Copy</a:t>
            </a:r>
            <a:r>
              <a:rPr lang="el-GR" sz="1600" dirty="0"/>
              <a:t> </a:t>
            </a:r>
            <a:r>
              <a:rPr lang="el-GR" sz="1600" dirty="0" err="1"/>
              <a:t>Number</a:t>
            </a:r>
            <a:r>
              <a:rPr lang="el-GR" sz="1600" dirty="0"/>
              <a:t> </a:t>
            </a:r>
            <a:r>
              <a:rPr lang="el-GR" sz="1600" dirty="0" err="1"/>
              <a:t>Variation</a:t>
            </a:r>
            <a:r>
              <a:rPr lang="el-GR" sz="1600" dirty="0"/>
              <a:t>. Συγκεκριμένα, ισχύει  </a:t>
            </a:r>
            <a:r>
              <a:rPr lang="el-GR" sz="1600" dirty="0" err="1"/>
              <a:t>Segment</a:t>
            </a:r>
            <a:r>
              <a:rPr lang="el-GR" sz="1600" dirty="0"/>
              <a:t> </a:t>
            </a:r>
            <a:r>
              <a:rPr lang="el-GR" sz="1600" dirty="0" err="1"/>
              <a:t>mean</a:t>
            </a:r>
            <a:r>
              <a:rPr lang="el-GR" sz="1600" dirty="0"/>
              <a:t> =  log</a:t>
            </a:r>
            <a:r>
              <a:rPr lang="el-GR" sz="1600" baseline="-25000" dirty="0"/>
              <a:t>2</a:t>
            </a:r>
            <a:r>
              <a:rPr lang="el-GR" sz="1600" dirty="0"/>
              <a:t>(</a:t>
            </a:r>
            <a:r>
              <a:rPr lang="el-GR" sz="1600" dirty="0" err="1"/>
              <a:t>copy</a:t>
            </a:r>
            <a:r>
              <a:rPr lang="el-GR" sz="1600" dirty="0"/>
              <a:t>-</a:t>
            </a:r>
            <a:r>
              <a:rPr lang="el-GR" sz="1600" dirty="0" err="1"/>
              <a:t>number</a:t>
            </a:r>
            <a:r>
              <a:rPr lang="el-GR" sz="1600" dirty="0"/>
              <a:t>/ 2</a:t>
            </a:r>
            <a:r>
              <a:rPr lang="el-GR" sz="1600" dirty="0" smtClean="0"/>
              <a:t>)</a:t>
            </a:r>
          </a:p>
          <a:p>
            <a:pPr>
              <a:buFont typeface="Wingdings" pitchFamily="2" charset="2"/>
              <a:buChar char="ü"/>
            </a:pPr>
            <a:r>
              <a:rPr lang="el-GR" sz="1600" dirty="0" smtClean="0"/>
              <a:t> </a:t>
            </a:r>
            <a:r>
              <a:rPr lang="el-GR" sz="1600" dirty="0"/>
              <a:t>Επομένως, </a:t>
            </a:r>
            <a:r>
              <a:rPr lang="el-GR" sz="1600" b="1" dirty="0" err="1"/>
              <a:t>διπλοειδείς</a:t>
            </a:r>
            <a:r>
              <a:rPr lang="el-GR" sz="1600" dirty="0"/>
              <a:t> περιοχές στο γονιδίωμα θα έχουν </a:t>
            </a:r>
            <a:r>
              <a:rPr lang="el-GR" sz="1600" b="1" dirty="0" err="1"/>
              <a:t>Segment</a:t>
            </a:r>
            <a:r>
              <a:rPr lang="el-GR" sz="1600" b="1" dirty="0"/>
              <a:t> </a:t>
            </a:r>
            <a:r>
              <a:rPr lang="el-GR" sz="1600" b="1" dirty="0" err="1"/>
              <a:t>mean</a:t>
            </a:r>
            <a:r>
              <a:rPr lang="el-GR" sz="1600" b="1" dirty="0"/>
              <a:t> ίσο με μηδέν</a:t>
            </a:r>
            <a:r>
              <a:rPr lang="el-GR" sz="1600" dirty="0"/>
              <a:t>, περιοχές με </a:t>
            </a:r>
            <a:r>
              <a:rPr lang="el-GR" sz="1600" b="1" dirty="0"/>
              <a:t>πολλαπλασιασμούς αντιγράφων</a:t>
            </a:r>
            <a:r>
              <a:rPr lang="el-GR" sz="1600" dirty="0"/>
              <a:t> θα έχουν </a:t>
            </a:r>
            <a:r>
              <a:rPr lang="el-GR" sz="1600" b="1" dirty="0"/>
              <a:t>θετικές τιμές</a:t>
            </a:r>
            <a:r>
              <a:rPr lang="el-GR" sz="1600" dirty="0"/>
              <a:t> ενώ περιοχές που έχουν </a:t>
            </a:r>
            <a:r>
              <a:rPr lang="el-GR" sz="1600" b="1" dirty="0"/>
              <a:t>υποστεί διαγραφές</a:t>
            </a:r>
            <a:r>
              <a:rPr lang="el-GR" sz="1600" dirty="0"/>
              <a:t> γονιδιωματικών περιοχών θα έχουν </a:t>
            </a:r>
            <a:r>
              <a:rPr lang="el-GR" sz="1600" b="1" dirty="0"/>
              <a:t>αρνητικές τιμές</a:t>
            </a:r>
            <a:r>
              <a:rPr lang="el-GR" sz="1600" dirty="0"/>
              <a:t>. </a:t>
            </a:r>
            <a:endParaRPr lang="el-GR" sz="1600" b="0" dirty="0" smtClean="0"/>
          </a:p>
          <a:p>
            <a:r>
              <a:rPr lang="el-GR" dirty="0" smtClean="0"/>
              <a:t/>
            </a:r>
            <a:br>
              <a:rPr lang="el-GR" dirty="0" smtClean="0"/>
            </a:br>
            <a:endParaRPr lang="el-GR" dirty="0"/>
          </a:p>
        </p:txBody>
      </p:sp>
      <p:sp>
        <p:nvSpPr>
          <p:cNvPr id="14" name="13 - Ορθογώνιο"/>
          <p:cNvSpPr/>
          <p:nvPr/>
        </p:nvSpPr>
        <p:spPr>
          <a:xfrm>
            <a:off x="3563888" y="4005064"/>
            <a:ext cx="1109148" cy="259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5" name="14 - Ομάδα"/>
          <p:cNvGrpSpPr/>
          <p:nvPr/>
        </p:nvGrpSpPr>
        <p:grpSpPr>
          <a:xfrm>
            <a:off x="7668344" y="1484784"/>
            <a:ext cx="1656184" cy="1000578"/>
            <a:chOff x="7473302" y="1700808"/>
            <a:chExt cx="1656184" cy="1000578"/>
          </a:xfrm>
        </p:grpSpPr>
        <p:pic>
          <p:nvPicPr>
            <p:cNvPr id="16" name="Picture 2" descr="ÎÏÎ¿ÏÎ­Î»ÎµÏÎ¼Î± ÎµÎ¹ÎºÏÎ½Î±Ï Î³Î¹Î± person"/>
            <p:cNvPicPr>
              <a:picLocks noChangeAspect="1" noChangeArrowheads="1"/>
            </p:cNvPicPr>
            <p:nvPr/>
          </p:nvPicPr>
          <p:blipFill>
            <a:blip r:embed="rId2" cstate="print"/>
            <a:srcRect/>
            <a:stretch>
              <a:fillRect/>
            </a:stretch>
          </p:blipFill>
          <p:spPr bwMode="auto">
            <a:xfrm>
              <a:off x="7524328" y="1700808"/>
              <a:ext cx="1004426" cy="710631"/>
            </a:xfrm>
            <a:prstGeom prst="rect">
              <a:avLst/>
            </a:prstGeom>
            <a:noFill/>
          </p:spPr>
        </p:pic>
        <p:sp>
          <p:nvSpPr>
            <p:cNvPr id="17" name="16 - TextBox"/>
            <p:cNvSpPr txBox="1"/>
            <p:nvPr/>
          </p:nvSpPr>
          <p:spPr>
            <a:xfrm>
              <a:off x="7473302" y="2362832"/>
              <a:ext cx="1656184"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412 </a:t>
              </a:r>
              <a:r>
                <a:rPr lang="el-GR" sz="1600" dirty="0" smtClean="0">
                  <a:effectLst>
                    <a:outerShdw blurRad="38100" dist="38100" dir="2700000" algn="tl">
                      <a:srgbClr val="000000">
                        <a:alpha val="43137"/>
                      </a:srgbClr>
                    </a:outerShdw>
                  </a:effectLst>
                </a:rPr>
                <a:t>ασθενείς</a:t>
              </a:r>
              <a:endParaRPr lang="el-GR" sz="1600" dirty="0">
                <a:effectLst>
                  <a:outerShdw blurRad="38100" dist="38100" dir="2700000" algn="tl">
                    <a:srgbClr val="000000">
                      <a:alpha val="43137"/>
                    </a:srgbClr>
                  </a:outerShdw>
                </a:effectLst>
              </a:endParaRPr>
            </a:p>
          </p:txBody>
        </p:sp>
      </p:grpSp>
      <p:pic>
        <p:nvPicPr>
          <p:cNvPr id="18" name="Picture 3" descr="ÎÏÎ¿ÏÎ­Î»ÎµÏÎ¼Î± ÎµÎ¹ÎºÏÎ½Î±Ï Î³Î¹Î± copy number variation"/>
          <p:cNvPicPr>
            <a:picLocks noChangeAspect="1" noChangeArrowheads="1"/>
          </p:cNvPicPr>
          <p:nvPr/>
        </p:nvPicPr>
        <p:blipFill>
          <a:blip r:embed="rId3" cstate="print"/>
          <a:srcRect/>
          <a:stretch>
            <a:fillRect/>
          </a:stretch>
        </p:blipFill>
        <p:spPr bwMode="auto">
          <a:xfrm>
            <a:off x="5580112" y="2276872"/>
            <a:ext cx="2016224" cy="190421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Σύνοψη βημάτων διπλωματικής</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427984" y="240551"/>
              <a:ext cx="2016224" cy="492438"/>
            </a:xfrm>
            <a:prstGeom prst="rect">
              <a:avLst/>
            </a:prstGeom>
            <a:noFill/>
          </p:spPr>
          <p:txBody>
            <a:bodyPr wrap="square" rtlCol="0">
              <a:spAutoFit/>
            </a:bodyPr>
            <a:lstStyle/>
            <a:p>
              <a:r>
                <a:rPr lang="el-GR" sz="1600" dirty="0" smtClean="0">
                  <a:solidFill>
                    <a:srgbClr val="C00000"/>
                  </a:solidFill>
                </a:rPr>
                <a:t>Σύνοψη </a:t>
              </a:r>
            </a:p>
            <a:p>
              <a:r>
                <a:rPr lang="el-GR" sz="1600" dirty="0" err="1" smtClean="0">
                  <a:solidFill>
                    <a:schemeClr val="accent2">
                      <a:lumMod val="60000"/>
                      <a:lumOff val="40000"/>
                    </a:schemeClr>
                  </a:solidFill>
                </a:rPr>
                <a:t>Συστημική</a:t>
              </a:r>
              <a:r>
                <a:rPr lang="el-GR" sz="1600" dirty="0" smtClean="0">
                  <a:solidFill>
                    <a:schemeClr val="accent2">
                      <a:lumMod val="60000"/>
                      <a:lumOff val="40000"/>
                    </a:schemeClr>
                  </a:solidFill>
                </a:rPr>
                <a:t> Βιολογία</a:t>
              </a:r>
              <a:endParaRPr lang="el-GR" sz="1600" dirty="0">
                <a:solidFill>
                  <a:schemeClr val="accent2">
                    <a:lumMod val="60000"/>
                    <a:lumOff val="40000"/>
                  </a:schemeClr>
                </a:solidFill>
              </a:endParaRPr>
            </a:p>
          </p:txBody>
        </p:sp>
      </p:grpSp>
      <p:sp>
        <p:nvSpPr>
          <p:cNvPr id="12" name="11 - TextBox"/>
          <p:cNvSpPr txBox="1"/>
          <p:nvPr/>
        </p:nvSpPr>
        <p:spPr>
          <a:xfrm>
            <a:off x="323528" y="1628800"/>
            <a:ext cx="8604448" cy="4585871"/>
          </a:xfrm>
          <a:prstGeom prst="rect">
            <a:avLst/>
          </a:prstGeom>
          <a:noFill/>
        </p:spPr>
        <p:txBody>
          <a:bodyPr wrap="square" rtlCol="0">
            <a:spAutoFit/>
          </a:bodyPr>
          <a:lstStyle/>
          <a:p>
            <a:pPr marL="228600" indent="-228600">
              <a:buFont typeface="+mj-lt"/>
              <a:buAutoNum type="arabicPeriod"/>
            </a:pPr>
            <a:r>
              <a:rPr lang="el-GR" sz="1700" dirty="0" smtClean="0"/>
              <a:t> Εξοικείωση με εργαλεία και γλώσσες προγραμματισμού (R, </a:t>
            </a:r>
            <a:r>
              <a:rPr lang="el-GR" sz="1700" dirty="0" err="1" smtClean="0"/>
              <a:t>Java</a:t>
            </a:r>
            <a:r>
              <a:rPr lang="en-US" sz="1700" dirty="0" smtClean="0"/>
              <a:t>, Perl</a:t>
            </a:r>
            <a:r>
              <a:rPr lang="el-GR" sz="1700" dirty="0" smtClean="0"/>
              <a:t>)</a:t>
            </a:r>
            <a:endParaRPr lang="en-US" sz="1700" dirty="0" smtClean="0"/>
          </a:p>
          <a:p>
            <a:pPr marL="228600" indent="-228600">
              <a:buFont typeface="+mj-lt"/>
              <a:buAutoNum type="arabicPeriod"/>
            </a:pPr>
            <a:r>
              <a:rPr lang="el-GR" sz="1700" dirty="0" smtClean="0"/>
              <a:t> </a:t>
            </a:r>
            <a:r>
              <a:rPr lang="el-GR" sz="1700" dirty="0" err="1" smtClean="0"/>
              <a:t>Eύρεση</a:t>
            </a:r>
            <a:r>
              <a:rPr lang="el-GR" sz="1700" dirty="0" smtClean="0"/>
              <a:t> βιβλιογραφίας σχετικής με </a:t>
            </a:r>
            <a:r>
              <a:rPr lang="el-GR" sz="1700" dirty="0" err="1" smtClean="0"/>
              <a:t>Integrated</a:t>
            </a:r>
            <a:r>
              <a:rPr lang="el-GR" sz="1700" dirty="0" smtClean="0"/>
              <a:t> δίκτυα και μεθόδους μηχανικής μάθησης στα πλαίσια της συστημικής βιολογίας</a:t>
            </a:r>
            <a:endParaRPr lang="en-US" sz="1700" dirty="0" smtClean="0"/>
          </a:p>
          <a:p>
            <a:pPr marL="228600" indent="-228600">
              <a:buFont typeface="+mj-lt"/>
              <a:buAutoNum type="arabicPeriod"/>
            </a:pPr>
            <a:r>
              <a:rPr lang="el-GR" sz="1700" dirty="0" smtClean="0"/>
              <a:t>Επιλογή μίας δημοσίευσης προς μίμηση αφού θέσαμε κριτήρια επιλογής, τα οποία συνοψίστηκαν για κάθε δημοσίευση σε αρχείο </a:t>
            </a:r>
            <a:r>
              <a:rPr lang="el-GR" sz="1700" dirty="0" err="1" smtClean="0"/>
              <a:t>excel</a:t>
            </a:r>
            <a:endParaRPr lang="el-GR" sz="1700" dirty="0" smtClean="0"/>
          </a:p>
          <a:p>
            <a:pPr marL="228600" indent="-228600">
              <a:buFont typeface="+mj-lt"/>
              <a:buAutoNum type="arabicPeriod"/>
            </a:pPr>
            <a:r>
              <a:rPr lang="el-GR" sz="1700" dirty="0" smtClean="0"/>
              <a:t> Επιλογή ασθενών για τα τρία/τέσσερα βιολογικά επίπεδα πληροφορίας</a:t>
            </a:r>
          </a:p>
          <a:p>
            <a:pPr marL="228600" indent="-228600">
              <a:buFont typeface="+mj-lt"/>
              <a:buAutoNum type="arabicPeriod"/>
            </a:pPr>
            <a:r>
              <a:rPr lang="el-GR" sz="1700" dirty="0" smtClean="0"/>
              <a:t> Λήψη </a:t>
            </a:r>
            <a:r>
              <a:rPr lang="el-GR" sz="1700" dirty="0" err="1" smtClean="0"/>
              <a:t>manifest</a:t>
            </a:r>
            <a:r>
              <a:rPr lang="el-GR" sz="1700" dirty="0" smtClean="0"/>
              <a:t> αρχείου, το οποίο περιλαμβάνει πληροφορία αντιστοίχισης κάθε αρχείου που επιλέξαμε προς λήψη, με το </a:t>
            </a:r>
            <a:r>
              <a:rPr lang="el-GR" sz="1700" dirty="0" err="1" smtClean="0"/>
              <a:t>Unique</a:t>
            </a:r>
            <a:r>
              <a:rPr lang="el-GR" sz="1700" dirty="0" smtClean="0"/>
              <a:t> Id ασθενή  </a:t>
            </a:r>
          </a:p>
          <a:p>
            <a:pPr marL="228600" indent="-228600">
              <a:buFont typeface="+mj-lt"/>
              <a:buAutoNum type="arabicPeriod"/>
            </a:pPr>
            <a:r>
              <a:rPr lang="el-GR" sz="1700" dirty="0" smtClean="0"/>
              <a:t>Λήψη/κατανόηση αρχείων DNA </a:t>
            </a:r>
            <a:r>
              <a:rPr lang="el-GR" sz="1700" dirty="0" err="1" smtClean="0"/>
              <a:t>methylation</a:t>
            </a:r>
            <a:r>
              <a:rPr lang="el-GR" sz="1700" dirty="0" smtClean="0"/>
              <a:t>, </a:t>
            </a:r>
            <a:r>
              <a:rPr lang="el-GR" sz="1700" dirty="0" err="1" smtClean="0"/>
              <a:t>cnv</a:t>
            </a:r>
            <a:r>
              <a:rPr lang="el-GR" sz="1700" dirty="0" smtClean="0"/>
              <a:t>,</a:t>
            </a:r>
            <a:r>
              <a:rPr lang="en-US" sz="1700" dirty="0" smtClean="0"/>
              <a:t> </a:t>
            </a:r>
            <a:r>
              <a:rPr lang="en-US" sz="1700" dirty="0" err="1" smtClean="0"/>
              <a:t>miRNA</a:t>
            </a:r>
            <a:r>
              <a:rPr lang="el-GR" sz="1700" dirty="0" smtClean="0"/>
              <a:t> και </a:t>
            </a:r>
            <a:r>
              <a:rPr lang="el-GR" sz="1700" dirty="0" err="1" smtClean="0"/>
              <a:t>clinical</a:t>
            </a:r>
            <a:r>
              <a:rPr lang="el-GR" sz="1700" dirty="0" smtClean="0"/>
              <a:t> </a:t>
            </a:r>
            <a:r>
              <a:rPr lang="el-GR" sz="1700" dirty="0" err="1" smtClean="0"/>
              <a:t>data</a:t>
            </a:r>
            <a:endParaRPr lang="el-GR" sz="1700" dirty="0" smtClean="0"/>
          </a:p>
          <a:p>
            <a:pPr marL="228600" indent="-228600">
              <a:buFont typeface="+mj-lt"/>
              <a:buAutoNum type="arabicPeriod"/>
            </a:pPr>
            <a:r>
              <a:rPr lang="el-GR" sz="1600" dirty="0" smtClean="0">
                <a:solidFill>
                  <a:srgbClr val="C00000"/>
                </a:solidFill>
              </a:rPr>
              <a:t>Δημιουργία </a:t>
            </a:r>
            <a:r>
              <a:rPr lang="el-GR" sz="1600" b="1" dirty="0" smtClean="0">
                <a:solidFill>
                  <a:srgbClr val="C00000"/>
                </a:solidFill>
              </a:rPr>
              <a:t>γενικών πινάκων </a:t>
            </a:r>
            <a:r>
              <a:rPr lang="el-GR" sz="1600" dirty="0" smtClean="0">
                <a:solidFill>
                  <a:srgbClr val="C00000"/>
                </a:solidFill>
              </a:rPr>
              <a:t>που περιέχουν πληροφορία για όλους τους ασθενείς σε κάθε </a:t>
            </a:r>
            <a:r>
              <a:rPr lang="el-GR" sz="1600" dirty="0" err="1" smtClean="0">
                <a:solidFill>
                  <a:srgbClr val="C00000"/>
                </a:solidFill>
              </a:rPr>
              <a:t>omic</a:t>
            </a:r>
            <a:r>
              <a:rPr lang="el-GR" sz="1600" dirty="0" smtClean="0">
                <a:solidFill>
                  <a:srgbClr val="C00000"/>
                </a:solidFill>
              </a:rPr>
              <a:t> επίπεδο</a:t>
            </a:r>
            <a:endParaRPr lang="fr-FR" sz="1600" dirty="0" smtClean="0">
              <a:solidFill>
                <a:srgbClr val="C00000"/>
              </a:solidFill>
            </a:endParaRPr>
          </a:p>
          <a:p>
            <a:pPr marL="228600" indent="-228600">
              <a:buFont typeface="+mj-lt"/>
              <a:buAutoNum type="arabicPeriod"/>
            </a:pPr>
            <a:r>
              <a:rPr lang="el-GR" sz="1700" dirty="0" smtClean="0"/>
              <a:t>Αποτέλεσμα είναι ένα </a:t>
            </a:r>
            <a:r>
              <a:rPr lang="el-GR" sz="1700" dirty="0" err="1" smtClean="0"/>
              <a:t>feature</a:t>
            </a:r>
            <a:r>
              <a:rPr lang="el-GR" sz="1700" dirty="0" smtClean="0"/>
              <a:t> </a:t>
            </a:r>
            <a:r>
              <a:rPr lang="el-GR" sz="1700" dirty="0" err="1" smtClean="0"/>
              <a:t>vector</a:t>
            </a:r>
            <a:r>
              <a:rPr lang="el-GR" sz="1700" dirty="0" smtClean="0"/>
              <a:t> για κάθε </a:t>
            </a:r>
            <a:r>
              <a:rPr lang="el-GR" sz="1700" dirty="0" err="1" smtClean="0"/>
              <a:t>case</a:t>
            </a:r>
            <a:r>
              <a:rPr lang="el-GR" sz="1700" dirty="0" smtClean="0"/>
              <a:t>/ασθενή</a:t>
            </a:r>
          </a:p>
          <a:p>
            <a:pPr marL="228600" indent="-228600">
              <a:buFont typeface="+mj-lt"/>
              <a:buAutoNum type="arabicPeriod"/>
            </a:pPr>
            <a:r>
              <a:rPr lang="el-GR" sz="1700" dirty="0" smtClean="0"/>
              <a:t>Ορίζουμε το βιολογικό ερώτημα (Πρόβλεψη βιωσιμότητας κάθε ασθενή)</a:t>
            </a:r>
          </a:p>
          <a:p>
            <a:pPr marL="228600" indent="-228600">
              <a:buFont typeface="+mj-lt"/>
              <a:buAutoNum type="arabicPeriod"/>
            </a:pPr>
            <a:r>
              <a:rPr lang="el-GR" sz="1700" dirty="0" smtClean="0"/>
              <a:t> Στήνουμε το πείραμα</a:t>
            </a:r>
          </a:p>
          <a:p>
            <a:pPr marL="228600" indent="-228600">
              <a:buFont typeface="+mj-lt"/>
              <a:buAutoNum type="arabicPeriod"/>
            </a:pPr>
            <a:r>
              <a:rPr lang="el-GR" sz="1700" dirty="0" smtClean="0"/>
              <a:t> Αναπαράσταση δικτύων</a:t>
            </a:r>
          </a:p>
          <a:p>
            <a:pPr marL="228600" indent="-228600">
              <a:buFont typeface="+mj-lt"/>
              <a:buAutoNum type="arabicPeriod"/>
            </a:pPr>
            <a:r>
              <a:rPr lang="el-GR" sz="1700" dirty="0" smtClean="0"/>
              <a:t> Επανάληψη πειραμάτων προκειμένου να ελέγξουμε αν βελτιώνεται η </a:t>
            </a:r>
            <a:r>
              <a:rPr lang="el-GR" sz="1700" dirty="0" err="1" smtClean="0"/>
              <a:t>προβλεψιμότητα</a:t>
            </a:r>
            <a:endParaRPr lang="el-GR" sz="1700" dirty="0" smtClean="0"/>
          </a:p>
          <a:p>
            <a:pPr marL="228600" indent="-228600">
              <a:buFont typeface="+mj-lt"/>
              <a:buAutoNum type="arabicPeriod"/>
            </a:pPr>
            <a:endParaRPr lang="el-GR"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a:t>
                  </a:r>
                  <a:r>
                    <a:rPr lang="el-GR" sz="2000" dirty="0" err="1" smtClean="0">
                      <a:solidFill>
                        <a:srgbClr val="C00000"/>
                      </a:solidFill>
                    </a:rPr>
                    <a:t>ομικών</a:t>
                  </a:r>
                  <a:r>
                    <a:rPr lang="el-GR" sz="2000" dirty="0" smtClean="0">
                      <a:solidFill>
                        <a:srgbClr val="C00000"/>
                      </a:solidFill>
                    </a:rPr>
                    <a:t> δεδομένων μέσω του </a:t>
                  </a:r>
                  <a:r>
                    <a:rPr lang="en-US" sz="2000" dirty="0" smtClean="0">
                      <a:solidFill>
                        <a:srgbClr val="C00000"/>
                      </a:solidFill>
                    </a:rPr>
                    <a:t>GDC Data Transfer Tool</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642410" y="160100"/>
              <a:ext cx="2016224" cy="861774"/>
            </a:xfrm>
            <a:prstGeom prst="rect">
              <a:avLst/>
            </a:prstGeom>
            <a:noFill/>
          </p:spPr>
          <p:txBody>
            <a:bodyPr wrap="square" rtlCol="0">
              <a:spAutoFit/>
            </a:bodyPr>
            <a:lstStyle/>
            <a:p>
              <a:r>
                <a:rPr lang="fr-FR" sz="1600" i="1" dirty="0" err="1" smtClean="0">
                  <a:solidFill>
                    <a:srgbClr val="C00000"/>
                  </a:solidFill>
                </a:rPr>
                <a:t>Coffea</a:t>
              </a:r>
              <a:r>
                <a:rPr lang="fr-FR" sz="1600" i="1" dirty="0" smtClean="0">
                  <a:solidFill>
                    <a:srgbClr val="C00000"/>
                  </a:solidFill>
                </a:rPr>
                <a:t> </a:t>
              </a:r>
              <a:r>
                <a:rPr lang="fr-FR" sz="1600" i="1" dirty="0" err="1" smtClean="0">
                  <a:solidFill>
                    <a:srgbClr val="C00000"/>
                  </a:solidFill>
                </a:rPr>
                <a:t>arabic</a:t>
              </a:r>
              <a:r>
                <a:rPr lang="en-US" sz="1600" i="1" dirty="0" smtClean="0">
                  <a:solidFill>
                    <a:srgbClr val="C00000"/>
                  </a:solidFill>
                </a:rPr>
                <a:t>a</a:t>
              </a:r>
              <a:endParaRPr lang="el-GR" sz="1600" i="1"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pic>
        <p:nvPicPr>
          <p:cNvPr id="5122" name="Picture 2" descr="https://lh6.googleusercontent.com/H6AFj_3CkBEs9Ev8yrm_UwztFzk-iiuDZdQf2Scs5MytnQ7IJJq39CGoYgZT7OZGabyLX6fTzJvn7FBtP1EcEo0w0oMcqNaMGOJFAy3sGXHEOOVN1LG3ZYpLMukq4L2FFZMLgUiy"/>
          <p:cNvPicPr>
            <a:picLocks noChangeAspect="1" noChangeArrowheads="1"/>
          </p:cNvPicPr>
          <p:nvPr/>
        </p:nvPicPr>
        <p:blipFill>
          <a:blip r:embed="rId3" cstate="print"/>
          <a:srcRect/>
          <a:stretch>
            <a:fillRect/>
          </a:stretch>
        </p:blipFill>
        <p:spPr bwMode="auto">
          <a:xfrm>
            <a:off x="3491880" y="1628800"/>
            <a:ext cx="5256584" cy="2489766"/>
          </a:xfrm>
          <a:prstGeom prst="rect">
            <a:avLst/>
          </a:prstGeom>
          <a:noFill/>
        </p:spPr>
      </p:pic>
      <p:sp>
        <p:nvSpPr>
          <p:cNvPr id="14" name="13 - Ορθογώνιο"/>
          <p:cNvSpPr/>
          <p:nvPr/>
        </p:nvSpPr>
        <p:spPr>
          <a:xfrm>
            <a:off x="4427984" y="1628800"/>
            <a:ext cx="1008112" cy="25922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14 - TextBox"/>
          <p:cNvSpPr txBox="1"/>
          <p:nvPr/>
        </p:nvSpPr>
        <p:spPr>
          <a:xfrm>
            <a:off x="395536" y="4725144"/>
            <a:ext cx="8424936" cy="1846659"/>
          </a:xfrm>
          <a:prstGeom prst="rect">
            <a:avLst/>
          </a:prstGeom>
          <a:noFill/>
        </p:spPr>
        <p:txBody>
          <a:bodyPr wrap="square" rtlCol="0">
            <a:spAutoFit/>
          </a:bodyPr>
          <a:lstStyle/>
          <a:p>
            <a:r>
              <a:rPr lang="el-GR" sz="1600" dirty="0" smtClean="0"/>
              <a:t>Δεδομένα Ποικιλομορφίας αριθμού αντιγράφων</a:t>
            </a:r>
            <a:r>
              <a:rPr lang="en-US" sz="1600" dirty="0" smtClean="0"/>
              <a:t>:</a:t>
            </a:r>
          </a:p>
          <a:p>
            <a:pPr marL="342900" indent="-342900">
              <a:buFont typeface="+mj-lt"/>
              <a:buAutoNum type="arabicPeriod"/>
            </a:pPr>
            <a:r>
              <a:rPr lang="en-US" sz="1600" dirty="0" smtClean="0"/>
              <a:t>O</a:t>
            </a:r>
            <a:r>
              <a:rPr lang="el-GR" sz="1600" dirty="0" smtClean="0"/>
              <a:t>ι </a:t>
            </a:r>
            <a:r>
              <a:rPr lang="el-GR" sz="1600" dirty="0" err="1" smtClean="0"/>
              <a:t>γονιδιωματικοί</a:t>
            </a:r>
            <a:r>
              <a:rPr lang="el-GR" sz="1600" dirty="0" smtClean="0"/>
              <a:t> πολυμορφισμοί αντιστοιχούν σε σχετικά μεγάλες περιοχές του γονιδιώματος (από μερικές βάσεις έως μερικές χιλιάδες βάσεις) που μπορούν να διπλασιαστούν ή να </a:t>
            </a:r>
            <a:r>
              <a:rPr lang="el-GR" sz="1600" dirty="0" err="1" smtClean="0"/>
              <a:t>απαλειφούν</a:t>
            </a:r>
            <a:r>
              <a:rPr lang="el-GR" sz="1600" dirty="0" smtClean="0"/>
              <a:t> σε </a:t>
            </a:r>
            <a:r>
              <a:rPr lang="el-GR" sz="1600" dirty="0" err="1" smtClean="0"/>
              <a:t>ομοζυγωτία</a:t>
            </a:r>
            <a:r>
              <a:rPr lang="el-GR" sz="1600" dirty="0" smtClean="0"/>
              <a:t> ή σε </a:t>
            </a:r>
            <a:r>
              <a:rPr lang="el-GR" sz="1600" dirty="0" err="1" smtClean="0"/>
              <a:t>ετεροζυγωτία</a:t>
            </a:r>
            <a:r>
              <a:rPr lang="el-GR" sz="1600" dirty="0" smtClean="0"/>
              <a:t>.</a:t>
            </a:r>
          </a:p>
          <a:p>
            <a:pPr marL="342900" indent="-342900">
              <a:buFont typeface="+mj-lt"/>
              <a:buAutoNum type="arabicPeriod"/>
            </a:pPr>
            <a:r>
              <a:rPr lang="el-GR" sz="1600" dirty="0" smtClean="0"/>
              <a:t>Ο αριθμός των αντιγράφων ποικίλει μέσα στον πληθυσμό και διαμορφώνουν φαινοτύπους πολλών ασθενειών</a:t>
            </a:r>
            <a:endParaRPr lang="en-US" sz="1600" dirty="0" smtClean="0"/>
          </a:p>
          <a:p>
            <a:endParaRPr lang="el-GR" dirty="0"/>
          </a:p>
        </p:txBody>
      </p:sp>
      <p:pic>
        <p:nvPicPr>
          <p:cNvPr id="16" name="Picture 3" descr="ÎÏÎ¿ÏÎ­Î»ÎµÏÎ¼Î± ÎµÎ¹ÎºÏÎ½Î±Ï Î³Î¹Î± copy number variation"/>
          <p:cNvPicPr>
            <a:picLocks noChangeAspect="1" noChangeArrowheads="1"/>
          </p:cNvPicPr>
          <p:nvPr/>
        </p:nvPicPr>
        <p:blipFill>
          <a:blip r:embed="rId4" cstate="print"/>
          <a:srcRect/>
          <a:stretch>
            <a:fillRect/>
          </a:stretch>
        </p:blipFill>
        <p:spPr bwMode="auto">
          <a:xfrm>
            <a:off x="539552" y="1772816"/>
            <a:ext cx="2469451" cy="2332259"/>
          </a:xfrm>
          <a:prstGeom prst="rect">
            <a:avLst/>
          </a:prstGeom>
          <a:noFill/>
        </p:spPr>
      </p:pic>
      <p:sp>
        <p:nvSpPr>
          <p:cNvPr id="21" name="20 - TextBox"/>
          <p:cNvSpPr txBox="1"/>
          <p:nvPr/>
        </p:nvSpPr>
        <p:spPr>
          <a:xfrm>
            <a:off x="2627784" y="6165304"/>
            <a:ext cx="4824536" cy="369332"/>
          </a:xfrm>
          <a:prstGeom prst="rect">
            <a:avLst/>
          </a:prstGeom>
          <a:noFill/>
        </p:spPr>
        <p:txBody>
          <a:bodyPr wrap="square" rtlCol="0">
            <a:spAutoFit/>
          </a:bodyPr>
          <a:lstStyle/>
          <a:p>
            <a:r>
              <a:rPr lang="el-GR" i="1" dirty="0" err="1" smtClean="0"/>
              <a:t>Πολυµορφισµός</a:t>
            </a:r>
            <a:r>
              <a:rPr lang="el-GR" i="1" dirty="0" smtClean="0"/>
              <a:t> = ποικιλότητα</a:t>
            </a:r>
            <a:endParaRPr lang="el-GR"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043608" y="1772816"/>
            <a:ext cx="7056784" cy="2664296"/>
          </a:xfrm>
          <a:prstGeom prst="rect">
            <a:avLst/>
          </a:prstGeom>
          <a:noFill/>
          <a:ln w="9525">
            <a:noFill/>
            <a:miter lim="800000"/>
            <a:headEnd/>
            <a:tailEnd/>
          </a:ln>
        </p:spPr>
      </p:pic>
      <p:grpSp>
        <p:nvGrpSpPr>
          <p:cNvPr id="2" name="28 - Ομάδα"/>
          <p:cNvGrpSpPr/>
          <p:nvPr/>
        </p:nvGrpSpPr>
        <p:grpSpPr>
          <a:xfrm>
            <a:off x="1475656" y="4293658"/>
            <a:ext cx="6156684" cy="2443910"/>
            <a:chOff x="1475656" y="4221088"/>
            <a:chExt cx="6156684" cy="2443910"/>
          </a:xfrm>
        </p:grpSpPr>
        <p:sp>
          <p:nvSpPr>
            <p:cNvPr id="11" name="10 - Ορθογώνιο"/>
            <p:cNvSpPr/>
            <p:nvPr/>
          </p:nvSpPr>
          <p:spPr>
            <a:xfrm>
              <a:off x="3347864" y="4221088"/>
              <a:ext cx="1224136"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171" name="Picture 3"/>
            <p:cNvPicPr>
              <a:picLocks noChangeAspect="1" noChangeArrowheads="1"/>
            </p:cNvPicPr>
            <p:nvPr/>
          </p:nvPicPr>
          <p:blipFill>
            <a:blip r:embed="rId3" cstate="print"/>
            <a:srcRect/>
            <a:stretch>
              <a:fillRect/>
            </a:stretch>
          </p:blipFill>
          <p:spPr bwMode="auto">
            <a:xfrm>
              <a:off x="1511660" y="4725144"/>
              <a:ext cx="6120680" cy="1939854"/>
            </a:xfrm>
            <a:prstGeom prst="rect">
              <a:avLst/>
            </a:prstGeom>
            <a:noFill/>
            <a:ln w="9525">
              <a:solidFill>
                <a:srgbClr val="C00000"/>
              </a:solidFill>
              <a:miter lim="800000"/>
              <a:headEnd/>
              <a:tailEnd/>
            </a:ln>
          </p:spPr>
        </p:pic>
        <p:cxnSp>
          <p:nvCxnSpPr>
            <p:cNvPr id="14" name="13 - Ευθεία γραμμή σύνδεσης"/>
            <p:cNvCxnSpPr>
              <a:stCxn id="11" idx="3"/>
            </p:cNvCxnSpPr>
            <p:nvPr/>
          </p:nvCxnSpPr>
          <p:spPr>
            <a:xfrm>
              <a:off x="4572000" y="4293096"/>
              <a:ext cx="3024336" cy="43204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16 - Ευθεία γραμμή σύνδεσης"/>
            <p:cNvCxnSpPr>
              <a:stCxn id="11" idx="1"/>
            </p:cNvCxnSpPr>
            <p:nvPr/>
          </p:nvCxnSpPr>
          <p:spPr>
            <a:xfrm flipH="1">
              <a:off x="1475656" y="4293096"/>
              <a:ext cx="1872208" cy="432048"/>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3" name="14 - Ομάδα"/>
          <p:cNvGrpSpPr/>
          <p:nvPr/>
        </p:nvGrpSpPr>
        <p:grpSpPr>
          <a:xfrm>
            <a:off x="0" y="88"/>
            <a:ext cx="9144000" cy="6858131"/>
            <a:chOff x="0" y="88"/>
            <a:chExt cx="9144000" cy="6858131"/>
          </a:xfrm>
        </p:grpSpPr>
        <p:grpSp>
          <p:nvGrpSpPr>
            <p:cNvPr id="4" name="3 - Ομάδα"/>
            <p:cNvGrpSpPr/>
            <p:nvPr/>
          </p:nvGrpSpPr>
          <p:grpSpPr>
            <a:xfrm>
              <a:off x="0" y="88"/>
              <a:ext cx="9144000" cy="1522607"/>
              <a:chOff x="0" y="88"/>
              <a:chExt cx="9144000" cy="1282184"/>
            </a:xfrm>
          </p:grpSpPr>
          <p:grpSp>
            <p:nvGrpSpPr>
              <p:cNvPr id="5" name="31 - Ομάδα"/>
              <p:cNvGrpSpPr/>
              <p:nvPr/>
            </p:nvGrpSpPr>
            <p:grpSpPr>
              <a:xfrm>
                <a:off x="0" y="88"/>
                <a:ext cx="9144000" cy="1282184"/>
                <a:chOff x="0" y="0"/>
                <a:chExt cx="9144000" cy="1282184"/>
              </a:xfrm>
            </p:grpSpPr>
            <p:grpSp>
              <p:nvGrpSpPr>
                <p:cNvPr id="6" name="7 - Ομάδα"/>
                <p:cNvGrpSpPr/>
                <p:nvPr/>
              </p:nvGrpSpPr>
              <p:grpSpPr>
                <a:xfrm>
                  <a:off x="0" y="0"/>
                  <a:ext cx="9144000" cy="1282184"/>
                  <a:chOff x="180528" y="0"/>
                  <a:chExt cx="9144000" cy="1282184"/>
                </a:xfrm>
              </p:grpSpPr>
              <p:sp>
                <p:nvSpPr>
                  <p:cNvPr id="25"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6" name="25 - TextBox"/>
                  <p:cNvSpPr txBox="1"/>
                  <p:nvPr/>
                </p:nvSpPr>
                <p:spPr>
                  <a:xfrm>
                    <a:off x="180528" y="686075"/>
                    <a:ext cx="9144000" cy="596109"/>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δεδομένων </a:t>
                    </a:r>
                    <a:r>
                      <a:rPr lang="el-GR" sz="2000" dirty="0" err="1" smtClean="0">
                        <a:solidFill>
                          <a:srgbClr val="C00000"/>
                        </a:solidFill>
                      </a:rPr>
                      <a:t>ουροθηλιακού</a:t>
                    </a:r>
                    <a:r>
                      <a:rPr lang="el-GR" sz="2000" dirty="0" smtClean="0">
                        <a:solidFill>
                          <a:srgbClr val="C00000"/>
                        </a:solidFill>
                      </a:rPr>
                      <a:t> καρκινώματος της ουροδόχου κύστης από την τράπεζα </a:t>
                    </a:r>
                    <a:r>
                      <a:rPr lang="el-GR" sz="2000" dirty="0" err="1" smtClean="0">
                        <a:solidFill>
                          <a:srgbClr val="C00000"/>
                        </a:solidFill>
                      </a:rPr>
                      <a:t>Genomic</a:t>
                    </a:r>
                    <a:r>
                      <a:rPr lang="el-GR" sz="2000" dirty="0" smtClean="0">
                        <a:solidFill>
                          <a:srgbClr val="C00000"/>
                        </a:solidFill>
                      </a:rPr>
                      <a:t> </a:t>
                    </a:r>
                    <a:r>
                      <a:rPr lang="el-GR" sz="2000" dirty="0" err="1" smtClean="0">
                        <a:solidFill>
                          <a:srgbClr val="C00000"/>
                        </a:solidFill>
                      </a:rPr>
                      <a:t>Data</a:t>
                    </a:r>
                    <a:r>
                      <a:rPr lang="el-GR" sz="2000" dirty="0" smtClean="0">
                        <a:solidFill>
                          <a:srgbClr val="C00000"/>
                        </a:solidFill>
                      </a:rPr>
                      <a:t> </a:t>
                    </a:r>
                    <a:r>
                      <a:rPr lang="el-GR" sz="2000" dirty="0" err="1" smtClean="0">
                        <a:solidFill>
                          <a:srgbClr val="C00000"/>
                        </a:solidFill>
                      </a:rPr>
                      <a:t>Commons</a:t>
                    </a:r>
                    <a:endParaRPr lang="el-GR" sz="2000" dirty="0">
                      <a:solidFill>
                        <a:srgbClr val="C00000"/>
                      </a:solidFill>
                    </a:endParaRPr>
                  </a:p>
                </p:txBody>
              </p:sp>
            </p:grpSp>
            <p:sp>
              <p:nvSpPr>
                <p:cNvPr id="24" name="23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22" name="21 - TextBox"/>
              <p:cNvSpPr txBox="1"/>
              <p:nvPr/>
            </p:nvSpPr>
            <p:spPr>
              <a:xfrm>
                <a:off x="5001200" y="125622"/>
                <a:ext cx="2016224" cy="699781"/>
              </a:xfrm>
              <a:prstGeom prst="rect">
                <a:avLst/>
              </a:prstGeom>
              <a:noFill/>
            </p:spPr>
            <p:txBody>
              <a:bodyPr wrap="square" rtlCol="0">
                <a:spAutoFit/>
              </a:bodyPr>
              <a:lstStyle/>
              <a:p>
                <a:r>
                  <a:rPr lang="en-US" sz="1600" dirty="0" smtClean="0">
                    <a:solidFill>
                      <a:srgbClr val="C00000"/>
                    </a:solidFill>
                  </a:rPr>
                  <a:t>GDC Data Portal</a:t>
                </a:r>
                <a:endParaRPr lang="el-GR" sz="1600"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grpSp>
          <p:nvGrpSpPr>
            <p:cNvPr id="7" name="13 - Ομάδα"/>
            <p:cNvGrpSpPr/>
            <p:nvPr/>
          </p:nvGrpSpPr>
          <p:grpSpPr>
            <a:xfrm>
              <a:off x="4949324" y="6550442"/>
              <a:ext cx="4194676" cy="307777"/>
              <a:chOff x="4935676" y="6550442"/>
              <a:chExt cx="4194676" cy="307777"/>
            </a:xfrm>
          </p:grpSpPr>
          <p:sp>
            <p:nvSpPr>
              <p:cNvPr id="19" name="18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20" name="19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a:t>
                  </a:r>
                  <a:r>
                    <a:rPr lang="el-GR" sz="2000" dirty="0" err="1" smtClean="0">
                      <a:solidFill>
                        <a:srgbClr val="C00000"/>
                      </a:solidFill>
                    </a:rPr>
                    <a:t>ομικών</a:t>
                  </a:r>
                  <a:r>
                    <a:rPr lang="el-GR" sz="2000" dirty="0" smtClean="0">
                      <a:solidFill>
                        <a:srgbClr val="C00000"/>
                      </a:solidFill>
                    </a:rPr>
                    <a:t> δεδομένων μέσω του </a:t>
                  </a:r>
                  <a:r>
                    <a:rPr lang="en-US" sz="2000" dirty="0" smtClean="0">
                      <a:solidFill>
                        <a:srgbClr val="C00000"/>
                      </a:solidFill>
                    </a:rPr>
                    <a:t>GDC Data Transfer Tool</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139952" y="160100"/>
              <a:ext cx="2518682" cy="699781"/>
            </a:xfrm>
            <a:prstGeom prst="rect">
              <a:avLst/>
            </a:prstGeom>
            <a:noFill/>
          </p:spPr>
          <p:txBody>
            <a:bodyPr wrap="square" rtlCol="0">
              <a:spAutoFit/>
            </a:bodyPr>
            <a:lstStyle/>
            <a:p>
              <a:r>
                <a:rPr lang="en-US" sz="1600" dirty="0" smtClean="0">
                  <a:solidFill>
                    <a:srgbClr val="C00000"/>
                  </a:solidFill>
                </a:rPr>
                <a:t>GDC Data Transfer Tool</a:t>
              </a:r>
              <a:endParaRPr lang="el-GR" sz="1600"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grpSp>
        <p:nvGrpSpPr>
          <p:cNvPr id="5" name="12 - Ομάδα"/>
          <p:cNvGrpSpPr/>
          <p:nvPr/>
        </p:nvGrpSpPr>
        <p:grpSpPr>
          <a:xfrm>
            <a:off x="683568" y="1916832"/>
            <a:ext cx="3009900" cy="1086222"/>
            <a:chOff x="395536" y="1700808"/>
            <a:chExt cx="3009900" cy="1086222"/>
          </a:xfrm>
        </p:grpSpPr>
        <p:pic>
          <p:nvPicPr>
            <p:cNvPr id="11265" name="Picture 1"/>
            <p:cNvPicPr>
              <a:picLocks noChangeAspect="1" noChangeArrowheads="1"/>
            </p:cNvPicPr>
            <p:nvPr/>
          </p:nvPicPr>
          <p:blipFill>
            <a:blip r:embed="rId2" cstate="print"/>
            <a:srcRect/>
            <a:stretch>
              <a:fillRect/>
            </a:stretch>
          </p:blipFill>
          <p:spPr bwMode="auto">
            <a:xfrm>
              <a:off x="524124" y="2348880"/>
              <a:ext cx="2752725" cy="438150"/>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395536" y="1700808"/>
              <a:ext cx="3009900" cy="600075"/>
            </a:xfrm>
            <a:prstGeom prst="rect">
              <a:avLst/>
            </a:prstGeom>
            <a:noFill/>
            <a:ln w="9525">
              <a:noFill/>
              <a:miter lim="800000"/>
              <a:headEnd/>
              <a:tailEnd/>
            </a:ln>
          </p:spPr>
        </p:pic>
      </p:grpSp>
      <p:sp>
        <p:nvSpPr>
          <p:cNvPr id="12" name="11 - TextBox"/>
          <p:cNvSpPr txBox="1"/>
          <p:nvPr/>
        </p:nvSpPr>
        <p:spPr>
          <a:xfrm>
            <a:off x="467544" y="3356992"/>
            <a:ext cx="8352928" cy="2031325"/>
          </a:xfrm>
          <a:prstGeom prst="rect">
            <a:avLst/>
          </a:prstGeom>
          <a:noFill/>
        </p:spPr>
        <p:txBody>
          <a:bodyPr wrap="square" rtlCol="0">
            <a:spAutoFit/>
          </a:bodyPr>
          <a:lstStyle/>
          <a:p>
            <a:pPr>
              <a:buFont typeface="Wingdings" pitchFamily="2" charset="2"/>
              <a:buChar char="ü"/>
            </a:pPr>
            <a:r>
              <a:rPr lang="en-US" dirty="0" smtClean="0"/>
              <a:t> </a:t>
            </a:r>
            <a:r>
              <a:rPr lang="el-GR" dirty="0" smtClean="0"/>
              <a:t>Το </a:t>
            </a:r>
            <a:r>
              <a:rPr lang="en-US" dirty="0" smtClean="0">
                <a:solidFill>
                  <a:srgbClr val="C00000"/>
                </a:solidFill>
              </a:rPr>
              <a:t>GDC Data Transfer Tool</a:t>
            </a:r>
            <a:r>
              <a:rPr lang="el-GR" dirty="0" smtClean="0"/>
              <a:t> παρέχει μια </a:t>
            </a:r>
            <a:r>
              <a:rPr lang="el-GR" dirty="0" err="1" smtClean="0"/>
              <a:t>διεπαφή</a:t>
            </a:r>
            <a:r>
              <a:rPr lang="el-GR" dirty="0" smtClean="0"/>
              <a:t> γραμμής εντολών που υποστηρίζει τόσο τις λήψεις δεδομένων GDC όσο και τις υποβολές</a:t>
            </a:r>
            <a:endParaRPr lang="en-US" dirty="0" smtClean="0"/>
          </a:p>
          <a:p>
            <a:pPr>
              <a:buFont typeface="Wingdings" pitchFamily="2" charset="2"/>
              <a:buChar char="ü"/>
            </a:pPr>
            <a:r>
              <a:rPr lang="en-US" dirty="0"/>
              <a:t> </a:t>
            </a:r>
            <a:r>
              <a:rPr lang="el-GR" dirty="0" smtClean="0"/>
              <a:t>Είναι μία πολύ βολική λύση για λήψη μεγάλου όγκου δεδομένων</a:t>
            </a:r>
          </a:p>
          <a:p>
            <a:pPr>
              <a:buFont typeface="Wingdings" pitchFamily="2" charset="2"/>
              <a:buChar char="ü"/>
            </a:pPr>
            <a:r>
              <a:rPr lang="el-GR" dirty="0" smtClean="0"/>
              <a:t> Λήψη ενός </a:t>
            </a:r>
            <a:r>
              <a:rPr lang="en-US" dirty="0" smtClean="0"/>
              <a:t>manifest </a:t>
            </a:r>
            <a:r>
              <a:rPr lang="el-GR" dirty="0" smtClean="0"/>
              <a:t>αρχείου το οποίο διευκολύνει την αυτοματοποιημένη λήψη των αρχείων που έχουν επιλεχθεί</a:t>
            </a:r>
          </a:p>
          <a:p>
            <a:pPr>
              <a:buFont typeface="Wingdings" pitchFamily="2" charset="2"/>
              <a:buChar char="ü"/>
            </a:pPr>
            <a:r>
              <a:rPr lang="el-GR" dirty="0" smtClean="0"/>
              <a:t>Λήψη ενός αρχείου αντιστοίχισης μοναδικών </a:t>
            </a:r>
            <a:r>
              <a:rPr lang="en-US" dirty="0" smtClean="0"/>
              <a:t>id </a:t>
            </a:r>
            <a:r>
              <a:rPr lang="el-GR" dirty="0" smtClean="0"/>
              <a:t>κωδικών  ασθενών με </a:t>
            </a:r>
            <a:r>
              <a:rPr lang="en-US" dirty="0" smtClean="0"/>
              <a:t>id </a:t>
            </a:r>
            <a:r>
              <a:rPr lang="el-GR" dirty="0" smtClean="0"/>
              <a:t>αρχείων</a:t>
            </a:r>
            <a:endParaRPr lang="en-US" dirty="0" smtClean="0"/>
          </a:p>
          <a:p>
            <a:endParaRPr lang="el-GR"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a:t>
                  </a:r>
                  <a:r>
                    <a:rPr lang="el-GR" sz="2000" dirty="0" err="1" smtClean="0">
                      <a:solidFill>
                        <a:srgbClr val="C00000"/>
                      </a:solidFill>
                    </a:rPr>
                    <a:t>ομικών</a:t>
                  </a:r>
                  <a:r>
                    <a:rPr lang="el-GR" sz="2000" dirty="0" smtClean="0">
                      <a:solidFill>
                        <a:srgbClr val="C00000"/>
                      </a:solidFill>
                    </a:rPr>
                    <a:t> δεδομένων μέσω του </a:t>
                  </a:r>
                  <a:r>
                    <a:rPr lang="en-US" sz="2000" dirty="0" smtClean="0">
                      <a:solidFill>
                        <a:srgbClr val="C00000"/>
                      </a:solidFill>
                    </a:rPr>
                    <a:t>GDC Data Transfer Tool</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642410" y="160100"/>
              <a:ext cx="2016224" cy="861774"/>
            </a:xfrm>
            <a:prstGeom prst="rect">
              <a:avLst/>
            </a:prstGeom>
            <a:noFill/>
          </p:spPr>
          <p:txBody>
            <a:bodyPr wrap="square" rtlCol="0">
              <a:spAutoFit/>
            </a:bodyPr>
            <a:lstStyle/>
            <a:p>
              <a:r>
                <a:rPr lang="fr-FR" sz="1600" i="1" dirty="0" err="1" smtClean="0">
                  <a:solidFill>
                    <a:srgbClr val="C00000"/>
                  </a:solidFill>
                </a:rPr>
                <a:t>Coffea</a:t>
              </a:r>
              <a:r>
                <a:rPr lang="fr-FR" sz="1600" i="1" dirty="0" smtClean="0">
                  <a:solidFill>
                    <a:srgbClr val="C00000"/>
                  </a:solidFill>
                </a:rPr>
                <a:t> </a:t>
              </a:r>
              <a:r>
                <a:rPr lang="fr-FR" sz="1600" i="1" dirty="0" err="1" smtClean="0">
                  <a:solidFill>
                    <a:srgbClr val="C00000"/>
                  </a:solidFill>
                </a:rPr>
                <a:t>arabic</a:t>
              </a:r>
              <a:r>
                <a:rPr lang="en-US" sz="1600" i="1" dirty="0" smtClean="0">
                  <a:solidFill>
                    <a:srgbClr val="C00000"/>
                  </a:solidFill>
                </a:rPr>
                <a:t>a</a:t>
              </a:r>
              <a:endParaRPr lang="el-GR" sz="1600" i="1"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sp>
        <p:nvSpPr>
          <p:cNvPr id="15" name="14 - TextBox"/>
          <p:cNvSpPr txBox="1"/>
          <p:nvPr/>
        </p:nvSpPr>
        <p:spPr>
          <a:xfrm>
            <a:off x="395536" y="4725144"/>
            <a:ext cx="8424936" cy="1323439"/>
          </a:xfrm>
          <a:prstGeom prst="rect">
            <a:avLst/>
          </a:prstGeom>
          <a:noFill/>
        </p:spPr>
        <p:txBody>
          <a:bodyPr wrap="square" rtlCol="0">
            <a:spAutoFit/>
          </a:bodyPr>
          <a:lstStyle/>
          <a:p>
            <a:r>
              <a:rPr lang="el-GR" sz="1600" dirty="0" smtClean="0"/>
              <a:t>Δεδομένα </a:t>
            </a:r>
            <a:r>
              <a:rPr lang="en-US" sz="1600" dirty="0" err="1" smtClean="0"/>
              <a:t>miRNA</a:t>
            </a:r>
            <a:r>
              <a:rPr lang="en-US" sz="1600" dirty="0" smtClean="0"/>
              <a:t>:</a:t>
            </a:r>
          </a:p>
          <a:p>
            <a:pPr marL="342900" indent="-342900">
              <a:buFont typeface="+mj-lt"/>
              <a:buAutoNum type="arabicPeriod"/>
            </a:pPr>
            <a:r>
              <a:rPr lang="el-GR" sz="1600" dirty="0" smtClean="0"/>
              <a:t>Ρυθμίζουν τη γονιδιακή έκφραση στα </a:t>
            </a:r>
            <a:r>
              <a:rPr lang="el-GR" sz="1600" dirty="0" err="1" smtClean="0"/>
              <a:t>ευκαρυωτικά</a:t>
            </a:r>
            <a:r>
              <a:rPr lang="el-GR" sz="1600" dirty="0" smtClean="0"/>
              <a:t> κύτταρα μέσω πρόσδεσης σε μία μη </a:t>
            </a:r>
            <a:r>
              <a:rPr lang="el-GR" sz="1600" dirty="0" err="1" smtClean="0"/>
              <a:t>κωδική</a:t>
            </a:r>
            <a:r>
              <a:rPr lang="el-GR" sz="1600" dirty="0" smtClean="0"/>
              <a:t> περιοχή των </a:t>
            </a:r>
            <a:r>
              <a:rPr lang="en-US" sz="1600" dirty="0" smtClean="0"/>
              <a:t>mRNA </a:t>
            </a:r>
            <a:r>
              <a:rPr lang="el-GR" sz="1600" dirty="0" smtClean="0"/>
              <a:t>στόχων που ονομάζεται 3-αμετάφραστη περιοχή</a:t>
            </a:r>
            <a:endParaRPr lang="el-GR" dirty="0" smtClean="0"/>
          </a:p>
          <a:p>
            <a:pPr marL="342900" indent="-342900">
              <a:buFont typeface="+mj-lt"/>
              <a:buAutoNum type="arabicPeriod"/>
            </a:pPr>
            <a:r>
              <a:rPr lang="el-GR" sz="1600" dirty="0" smtClean="0"/>
              <a:t>Η ρύθμιση επιτελείται είτε μέσω αναστολής της μετάφρασης είτε μέσω αποδόμησης των </a:t>
            </a:r>
            <a:r>
              <a:rPr lang="en-US" sz="1600" dirty="0" smtClean="0"/>
              <a:t>mRNAs</a:t>
            </a:r>
            <a:r>
              <a:rPr lang="el-GR" sz="1600" dirty="0" smtClean="0"/>
              <a:t> </a:t>
            </a:r>
          </a:p>
        </p:txBody>
      </p:sp>
      <p:pic>
        <p:nvPicPr>
          <p:cNvPr id="36866" name="Picture 2" descr="ÎÏÎ¿ÏÎ­Î»ÎµÏÎ¼Î± ÎµÎ¹ÎºÏÎ½Î±Ï Î³Î¹Î± mirna"/>
          <p:cNvPicPr>
            <a:picLocks noChangeAspect="1" noChangeArrowheads="1"/>
          </p:cNvPicPr>
          <p:nvPr/>
        </p:nvPicPr>
        <p:blipFill>
          <a:blip r:embed="rId3" cstate="print"/>
          <a:srcRect/>
          <a:stretch>
            <a:fillRect/>
          </a:stretch>
        </p:blipFill>
        <p:spPr bwMode="auto">
          <a:xfrm>
            <a:off x="1979712" y="1700808"/>
            <a:ext cx="5400600" cy="2850317"/>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3 - Ομάδα"/>
          <p:cNvGrpSpPr/>
          <p:nvPr/>
        </p:nvGrpSpPr>
        <p:grpSpPr>
          <a:xfrm>
            <a:off x="0" y="88"/>
            <a:ext cx="9144000" cy="1337663"/>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9" name="8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0" name="9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Εξόρυξη </a:t>
                  </a:r>
                  <a:r>
                    <a:rPr lang="el-GR" sz="2000" dirty="0" err="1" smtClean="0">
                      <a:solidFill>
                        <a:srgbClr val="C00000"/>
                      </a:solidFill>
                    </a:rPr>
                    <a:t>ομικών</a:t>
                  </a:r>
                  <a:r>
                    <a:rPr lang="el-GR" sz="2000" dirty="0" smtClean="0">
                      <a:solidFill>
                        <a:srgbClr val="C00000"/>
                      </a:solidFill>
                    </a:rPr>
                    <a:t> δεδομένων μέσω του </a:t>
                  </a:r>
                  <a:r>
                    <a:rPr lang="en-US" sz="2000" dirty="0" smtClean="0">
                      <a:solidFill>
                        <a:srgbClr val="C00000"/>
                      </a:solidFill>
                    </a:rPr>
                    <a:t>GDC Data Transfer Tool</a:t>
                  </a:r>
                  <a:endParaRPr lang="el-GR" sz="2000" dirty="0">
                    <a:solidFill>
                      <a:srgbClr val="C00000"/>
                    </a:solidFill>
                  </a:endParaRPr>
                </a:p>
              </p:txBody>
            </p:sp>
          </p:grpSp>
          <p:sp>
            <p:nvSpPr>
              <p:cNvPr id="8" name="7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6" name="5 - TextBox"/>
            <p:cNvSpPr txBox="1"/>
            <p:nvPr/>
          </p:nvSpPr>
          <p:spPr>
            <a:xfrm>
              <a:off x="4642410" y="160100"/>
              <a:ext cx="2016224" cy="861774"/>
            </a:xfrm>
            <a:prstGeom prst="rect">
              <a:avLst/>
            </a:prstGeom>
            <a:noFill/>
          </p:spPr>
          <p:txBody>
            <a:bodyPr wrap="square" rtlCol="0">
              <a:spAutoFit/>
            </a:bodyPr>
            <a:lstStyle/>
            <a:p>
              <a:r>
                <a:rPr lang="fr-FR" sz="1600" i="1" dirty="0" err="1" smtClean="0">
                  <a:solidFill>
                    <a:srgbClr val="C00000"/>
                  </a:solidFill>
                </a:rPr>
                <a:t>Coffea</a:t>
              </a:r>
              <a:r>
                <a:rPr lang="fr-FR" sz="1600" i="1" dirty="0" smtClean="0">
                  <a:solidFill>
                    <a:srgbClr val="C00000"/>
                  </a:solidFill>
                </a:rPr>
                <a:t> </a:t>
              </a:r>
              <a:r>
                <a:rPr lang="fr-FR" sz="1600" i="1" dirty="0" err="1" smtClean="0">
                  <a:solidFill>
                    <a:srgbClr val="C00000"/>
                  </a:solidFill>
                </a:rPr>
                <a:t>arabic</a:t>
              </a:r>
              <a:r>
                <a:rPr lang="en-US" sz="1600" i="1" dirty="0" smtClean="0">
                  <a:solidFill>
                    <a:srgbClr val="C00000"/>
                  </a:solidFill>
                </a:rPr>
                <a:t>a</a:t>
              </a:r>
              <a:endParaRPr lang="el-GR" sz="1600" i="1"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sp>
        <p:nvSpPr>
          <p:cNvPr id="15" name="14 - TextBox"/>
          <p:cNvSpPr txBox="1"/>
          <p:nvPr/>
        </p:nvSpPr>
        <p:spPr>
          <a:xfrm>
            <a:off x="467544" y="4149080"/>
            <a:ext cx="8424936" cy="2308324"/>
          </a:xfrm>
          <a:prstGeom prst="rect">
            <a:avLst/>
          </a:prstGeom>
          <a:noFill/>
        </p:spPr>
        <p:txBody>
          <a:bodyPr wrap="square" rtlCol="0">
            <a:spAutoFit/>
          </a:bodyPr>
          <a:lstStyle/>
          <a:p>
            <a:r>
              <a:rPr lang="el-GR" sz="1600" dirty="0" smtClean="0"/>
              <a:t>Δεδομένα </a:t>
            </a:r>
            <a:r>
              <a:rPr lang="en-US" sz="1600" dirty="0" smtClean="0"/>
              <a:t>DNA </a:t>
            </a:r>
            <a:r>
              <a:rPr lang="el-GR" sz="1600" dirty="0" smtClean="0"/>
              <a:t>μεθυλίωσης</a:t>
            </a:r>
            <a:r>
              <a:rPr lang="en-US" sz="1600" dirty="0" smtClean="0"/>
              <a:t>:</a:t>
            </a:r>
          </a:p>
          <a:p>
            <a:pPr marL="342900" indent="-342900">
              <a:buFont typeface="+mj-lt"/>
              <a:buAutoNum type="arabicPeriod"/>
            </a:pPr>
            <a:r>
              <a:rPr lang="el-GR" sz="1600" dirty="0" smtClean="0"/>
              <a:t>Η μεθυλίωση του DNA είναι μία </a:t>
            </a:r>
            <a:r>
              <a:rPr lang="el-GR" sz="1600" dirty="0" err="1" smtClean="0"/>
              <a:t>επιγενετική</a:t>
            </a:r>
            <a:r>
              <a:rPr lang="el-GR" sz="1600" dirty="0" smtClean="0"/>
              <a:t> διαδικασία η οποία έχει συσχετιστεί με </a:t>
            </a:r>
            <a:r>
              <a:rPr lang="el-GR" sz="1600" b="1" dirty="0" smtClean="0">
                <a:solidFill>
                  <a:srgbClr val="C00000"/>
                </a:solidFill>
              </a:rPr>
              <a:t>μεταγραφική </a:t>
            </a:r>
            <a:r>
              <a:rPr lang="el-GR" sz="1600" b="1" dirty="0" err="1" smtClean="0">
                <a:solidFill>
                  <a:srgbClr val="C00000"/>
                </a:solidFill>
              </a:rPr>
              <a:t>ανενεργότητα</a:t>
            </a:r>
            <a:r>
              <a:rPr lang="el-GR" sz="1600" b="1" dirty="0" smtClean="0">
                <a:solidFill>
                  <a:srgbClr val="C00000"/>
                </a:solidFill>
              </a:rPr>
              <a:t> </a:t>
            </a:r>
            <a:r>
              <a:rPr lang="el-GR" sz="1600" dirty="0" smtClean="0"/>
              <a:t>όταν εντοπίζεται σε περιοχές υποκινητών. </a:t>
            </a:r>
          </a:p>
          <a:p>
            <a:pPr marL="342900" indent="-342900">
              <a:buFont typeface="+mj-lt"/>
              <a:buAutoNum type="arabicPeriod"/>
            </a:pPr>
            <a:r>
              <a:rPr lang="el-GR" sz="1600" dirty="0" smtClean="0"/>
              <a:t>Μη μεθυλιωμένα </a:t>
            </a:r>
            <a:r>
              <a:rPr lang="el-GR" sz="1600" dirty="0" err="1" smtClean="0"/>
              <a:t>δινουκλεοτίδια</a:t>
            </a:r>
            <a:r>
              <a:rPr lang="el-GR" sz="1600" dirty="0" smtClean="0"/>
              <a:t> </a:t>
            </a:r>
            <a:r>
              <a:rPr lang="en-US" sz="1600" dirty="0" smtClean="0"/>
              <a:t>CG</a:t>
            </a:r>
            <a:r>
              <a:rPr lang="el-GR" sz="1600" dirty="0" smtClean="0"/>
              <a:t> σχηματίζουν ομάδες στην 5’ ρυθμιστική περιοχή ενεργών γονιδίων (</a:t>
            </a:r>
            <a:r>
              <a:rPr lang="en-US" sz="1600" dirty="0" smtClean="0"/>
              <a:t>CG </a:t>
            </a:r>
            <a:r>
              <a:rPr lang="el-GR" sz="1600" dirty="0" smtClean="0"/>
              <a:t>νησίδες)</a:t>
            </a:r>
          </a:p>
          <a:p>
            <a:pPr marL="342900" indent="-342900">
              <a:buFont typeface="+mj-lt"/>
              <a:buAutoNum type="arabicPeriod"/>
            </a:pPr>
            <a:r>
              <a:rPr lang="el-GR" sz="1600" dirty="0" smtClean="0"/>
              <a:t>Οι πιο συνηθισμένοι </a:t>
            </a:r>
            <a:r>
              <a:rPr lang="el-GR" sz="1600" dirty="0" smtClean="0">
                <a:solidFill>
                  <a:srgbClr val="C00000"/>
                </a:solidFill>
                <a:effectLst>
                  <a:outerShdw blurRad="38100" dist="38100" dir="2700000" algn="tl">
                    <a:srgbClr val="000000">
                      <a:alpha val="43137"/>
                    </a:srgbClr>
                  </a:outerShdw>
                </a:effectLst>
              </a:rPr>
              <a:t> </a:t>
            </a:r>
            <a:r>
              <a:rPr lang="el-GR" sz="1600" dirty="0" smtClean="0"/>
              <a:t>στόχοι της μεθυλίωσης του </a:t>
            </a:r>
            <a:r>
              <a:rPr lang="en-US" sz="1600" dirty="0" smtClean="0"/>
              <a:t>DNA </a:t>
            </a:r>
            <a:r>
              <a:rPr lang="el-GR" sz="1600" dirty="0" smtClean="0"/>
              <a:t>είναι οι υποκινητές γονιδίων</a:t>
            </a:r>
          </a:p>
          <a:p>
            <a:pPr marL="342900" indent="-342900">
              <a:buFont typeface="+mj-lt"/>
              <a:buAutoNum type="arabicPeriod"/>
            </a:pPr>
            <a:r>
              <a:rPr lang="el-GR" sz="1600" dirty="0" smtClean="0"/>
              <a:t>Σε καρκινικά κύτταρα εμφανίζεται </a:t>
            </a:r>
            <a:r>
              <a:rPr lang="el-GR" sz="1600" dirty="0" err="1" smtClean="0"/>
              <a:t>υπερμεθυλίωση</a:t>
            </a:r>
            <a:r>
              <a:rPr lang="el-GR" sz="1600" dirty="0" smtClean="0"/>
              <a:t> υποκινητών </a:t>
            </a:r>
            <a:r>
              <a:rPr lang="el-GR" sz="1600" dirty="0" err="1" smtClean="0"/>
              <a:t>ογκο</a:t>
            </a:r>
            <a:r>
              <a:rPr lang="el-GR" sz="1600" dirty="0" smtClean="0"/>
              <a:t>-κατασταλτικών  γονιδίων  </a:t>
            </a:r>
          </a:p>
          <a:p>
            <a:pPr marL="342900" indent="-342900">
              <a:buFont typeface="+mj-lt"/>
              <a:buAutoNum type="arabicPeriod"/>
            </a:pPr>
            <a:r>
              <a:rPr lang="el-GR" sz="1600" dirty="0" smtClean="0"/>
              <a:t>Στο πλαίσιο των TCGA δεδομένων, η μεθυλίωση του DNA αναφέρεται στην ομοιοπολική τροποποίηση των βάσεων </a:t>
            </a:r>
            <a:r>
              <a:rPr lang="el-GR" sz="1600" dirty="0" err="1" smtClean="0"/>
              <a:t>κυτοσίνης</a:t>
            </a:r>
            <a:r>
              <a:rPr lang="el-GR" sz="1600" dirty="0" smtClean="0"/>
              <a:t> στη θέση C-5, σε νησίδες </a:t>
            </a:r>
            <a:r>
              <a:rPr lang="el-GR" sz="1600" dirty="0" err="1" smtClean="0"/>
              <a:t>CpG</a:t>
            </a:r>
            <a:r>
              <a:rPr lang="el-GR" sz="1600" dirty="0" smtClean="0"/>
              <a:t> του γονιδιώματος.</a:t>
            </a:r>
          </a:p>
        </p:txBody>
      </p:sp>
      <p:pic>
        <p:nvPicPr>
          <p:cNvPr id="13" name="Picture 3" descr="C:\Users\Χριστίνα\Documents\MDE\genomics\methylation1.png"/>
          <p:cNvPicPr>
            <a:picLocks noChangeAspect="1" noChangeArrowheads="1"/>
          </p:cNvPicPr>
          <p:nvPr/>
        </p:nvPicPr>
        <p:blipFill>
          <a:blip r:embed="rId3" cstate="print"/>
          <a:srcRect/>
          <a:stretch>
            <a:fillRect/>
          </a:stretch>
        </p:blipFill>
        <p:spPr bwMode="auto">
          <a:xfrm>
            <a:off x="1979712" y="1700808"/>
            <a:ext cx="4824536" cy="2018266"/>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a:solidFill>
                        <a:srgbClr val="C00000"/>
                      </a:solidFill>
                    </a:rPr>
                    <a:t>Δεδομένα μεθυλίωσης </a:t>
                  </a:r>
                  <a:r>
                    <a:rPr lang="fr-FR" sz="2000" dirty="0" smtClean="0">
                      <a:solidFill>
                        <a:srgbClr val="C00000"/>
                      </a:solidFill>
                    </a:rPr>
                    <a:t>DNA</a:t>
                  </a: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642410" y="160100"/>
              <a:ext cx="2016224" cy="699781"/>
            </a:xfrm>
            <a:prstGeom prst="rect">
              <a:avLst/>
            </a:prstGeom>
            <a:noFill/>
          </p:spPr>
          <p:txBody>
            <a:bodyPr wrap="square" rtlCol="0">
              <a:spAutoFit/>
            </a:bodyPr>
            <a:lstStyle/>
            <a:p>
              <a:r>
                <a:rPr lang="en-US" sz="1600" dirty="0" smtClean="0">
                  <a:solidFill>
                    <a:srgbClr val="C00000"/>
                  </a:solidFill>
                </a:rPr>
                <a:t>DNA meth data</a:t>
              </a:r>
              <a:endParaRPr lang="el-GR" sz="1600" dirty="0" smtClean="0">
                <a:solidFill>
                  <a:srgbClr val="C00000"/>
                </a:solidFill>
              </a:endParaRPr>
            </a:p>
            <a:p>
              <a:r>
                <a:rPr lang="en-US" sz="1600" dirty="0" smtClean="0">
                  <a:solidFill>
                    <a:schemeClr val="accent2">
                      <a:lumMod val="60000"/>
                      <a:lumOff val="40000"/>
                    </a:schemeClr>
                  </a:solidFill>
                </a:rPr>
                <a:t>mi</a:t>
              </a:r>
              <a:r>
                <a:rPr lang="fr-FR" sz="1600" dirty="0" smtClean="0">
                  <a:solidFill>
                    <a:schemeClr val="accent2">
                      <a:lumMod val="60000"/>
                      <a:lumOff val="40000"/>
                    </a:schemeClr>
                  </a:solidFill>
                </a:rPr>
                <a:t>RNA</a:t>
              </a:r>
              <a:r>
                <a:rPr lang="en-US" sz="1600" dirty="0" smtClean="0">
                  <a:solidFill>
                    <a:schemeClr val="accent2">
                      <a:lumMod val="60000"/>
                      <a:lumOff val="40000"/>
                    </a:schemeClr>
                  </a:solidFill>
                </a:rPr>
                <a:t> data</a:t>
              </a:r>
              <a:endParaRPr lang="fr-FR" sz="1600" dirty="0" smtClean="0">
                <a:solidFill>
                  <a:schemeClr val="accent2">
                    <a:lumMod val="60000"/>
                    <a:lumOff val="40000"/>
                  </a:schemeClr>
                </a:solidFill>
              </a:endParaRPr>
            </a:p>
            <a:p>
              <a:endParaRPr lang="el-GR" sz="1600" dirty="0"/>
            </a:p>
          </p:txBody>
        </p:sp>
      </p:grpSp>
      <p:graphicFrame>
        <p:nvGraphicFramePr>
          <p:cNvPr id="12" name="11 - Πίνακας"/>
          <p:cNvGraphicFramePr>
            <a:graphicFrameLocks noGrp="1"/>
          </p:cNvGraphicFramePr>
          <p:nvPr/>
        </p:nvGraphicFramePr>
        <p:xfrm>
          <a:off x="539552" y="1844824"/>
          <a:ext cx="5616625" cy="3098800"/>
        </p:xfrm>
        <a:graphic>
          <a:graphicData uri="http://schemas.openxmlformats.org/drawingml/2006/table">
            <a:tbl>
              <a:tblPr/>
              <a:tblGrid>
                <a:gridCol w="1890297"/>
                <a:gridCol w="1356673"/>
                <a:gridCol w="2369655"/>
              </a:tblGrid>
              <a:tr h="424057">
                <a:tc>
                  <a:txBody>
                    <a:bodyPr/>
                    <a:lstStyle/>
                    <a:p>
                      <a:pPr rtl="0" fontAlgn="t">
                        <a:spcBef>
                          <a:spcPts val="0"/>
                        </a:spcBef>
                        <a:spcAft>
                          <a:spcPts val="0"/>
                        </a:spcAft>
                      </a:pPr>
                      <a:r>
                        <a:rPr lang="fr-FR" sz="1200" b="0" i="0" u="none" strike="noStrike" dirty="0">
                          <a:solidFill>
                            <a:srgbClr val="000000"/>
                          </a:solidFill>
                          <a:latin typeface="Arial"/>
                        </a:rPr>
                        <a:t>K</a:t>
                      </a:r>
                      <a:r>
                        <a:rPr lang="el-GR" sz="1200" b="0" i="0" u="none" strike="noStrike" dirty="0" err="1">
                          <a:solidFill>
                            <a:srgbClr val="000000"/>
                          </a:solidFill>
                          <a:latin typeface="Arial"/>
                        </a:rPr>
                        <a:t>ώδικας</a:t>
                      </a:r>
                      <a:r>
                        <a:rPr lang="el-GR" sz="1200" b="0" i="0" u="none" strike="noStrike" dirty="0">
                          <a:solidFill>
                            <a:srgbClr val="000000"/>
                          </a:solidFill>
                          <a:latin typeface="Arial"/>
                        </a:rPr>
                        <a:t> </a:t>
                      </a:r>
                      <a:r>
                        <a:rPr lang="fr-FR" sz="1200" b="0" i="0" u="none" strike="noStrike" dirty="0">
                          <a:solidFill>
                            <a:srgbClr val="000000"/>
                          </a:solidFill>
                          <a:latin typeface="Arial"/>
                        </a:rPr>
                        <a:t>TCGA </a:t>
                      </a:r>
                      <a:r>
                        <a:rPr lang="el-GR" sz="1200" b="0" i="0" u="none" strike="noStrike" dirty="0">
                          <a:solidFill>
                            <a:srgbClr val="000000"/>
                          </a:solidFill>
                          <a:latin typeface="Arial"/>
                        </a:rPr>
                        <a:t>πλατφόρμας</a:t>
                      </a:r>
                      <a:endParaRPr lang="el-GR" sz="20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200" b="0" i="0" u="none" strike="noStrike" dirty="0">
                          <a:solidFill>
                            <a:srgbClr val="000000"/>
                          </a:solidFill>
                          <a:latin typeface="Arial"/>
                        </a:rPr>
                        <a:t>Επίπεδο δεδομένων</a:t>
                      </a:r>
                      <a:endParaRPr lang="el-GR" sz="20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200" b="0" i="0" u="none" strike="noStrike">
                          <a:solidFill>
                            <a:srgbClr val="000000"/>
                          </a:solidFill>
                          <a:latin typeface="Arial"/>
                        </a:rPr>
                        <a:t>Τύπος δεδομένων</a:t>
                      </a:r>
                      <a:endParaRPr lang="el-GR" sz="200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2695">
                <a:tc>
                  <a:txBody>
                    <a:bodyPr/>
                    <a:lstStyle/>
                    <a:p>
                      <a:pPr rtl="0" fontAlgn="t">
                        <a:spcBef>
                          <a:spcPts val="0"/>
                        </a:spcBef>
                        <a:spcAft>
                          <a:spcPts val="0"/>
                        </a:spcAft>
                      </a:pPr>
                      <a:r>
                        <a:rPr lang="fr-FR" sz="1200" b="0" i="0" u="none" strike="noStrike">
                          <a:solidFill>
                            <a:srgbClr val="000000"/>
                          </a:solidFill>
                          <a:latin typeface="Arial"/>
                        </a:rPr>
                        <a:t>HumanMethylation450</a:t>
                      </a:r>
                      <a:endParaRPr lang="fr-FR" sz="200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200" b="0" i="0" u="none" strike="noStrike" dirty="0">
                          <a:solidFill>
                            <a:srgbClr val="000000"/>
                          </a:solidFill>
                          <a:latin typeface="Arial"/>
                        </a:rPr>
                        <a:t>Επίπεδο 3</a:t>
                      </a:r>
                      <a:endParaRPr lang="el-GR" sz="20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200" b="0" i="0" u="none" strike="noStrike" dirty="0">
                          <a:solidFill>
                            <a:srgbClr val="000000"/>
                          </a:solidFill>
                          <a:latin typeface="Arial"/>
                        </a:rPr>
                        <a:t>Tab-</a:t>
                      </a:r>
                      <a:r>
                        <a:rPr lang="fr-FR" sz="1200" b="0" i="0" u="none" strike="noStrike" dirty="0" err="1">
                          <a:solidFill>
                            <a:srgbClr val="000000"/>
                          </a:solidFill>
                          <a:latin typeface="Arial"/>
                        </a:rPr>
                        <a:t>delimited</a:t>
                      </a:r>
                      <a:r>
                        <a:rPr lang="fr-FR" sz="1200" b="0" i="0" u="none" strike="noStrike" dirty="0">
                          <a:solidFill>
                            <a:srgbClr val="000000"/>
                          </a:solidFill>
                          <a:latin typeface="Arial"/>
                        </a:rPr>
                        <a:t> ASCII </a:t>
                      </a:r>
                      <a:r>
                        <a:rPr lang="fr-FR" sz="1200" b="0" i="0" u="none" strike="noStrike" dirty="0" err="1">
                          <a:solidFill>
                            <a:srgbClr val="000000"/>
                          </a:solidFill>
                          <a:latin typeface="Arial"/>
                        </a:rPr>
                        <a:t>Text</a:t>
                      </a:r>
                      <a:endParaRPr lang="fr-FR" sz="2000" dirty="0"/>
                    </a:p>
                    <a:p>
                      <a:pPr rtl="0" fontAlgn="t">
                        <a:spcBef>
                          <a:spcPts val="800"/>
                        </a:spcBef>
                        <a:spcAft>
                          <a:spcPts val="0"/>
                        </a:spcAft>
                      </a:pPr>
                      <a:r>
                        <a:rPr lang="el-GR" sz="1200" b="0" i="0" u="none" strike="noStrike" dirty="0">
                          <a:solidFill>
                            <a:srgbClr val="000000"/>
                          </a:solidFill>
                          <a:latin typeface="Arial"/>
                        </a:rPr>
                        <a:t>Στήλες:</a:t>
                      </a:r>
                      <a:endParaRPr lang="el-GR" sz="2000" dirty="0"/>
                    </a:p>
                    <a:p>
                      <a:pPr rtl="0" fontAlgn="base">
                        <a:spcBef>
                          <a:spcPts val="0"/>
                        </a:spcBef>
                        <a:spcAft>
                          <a:spcPts val="0"/>
                        </a:spcAft>
                        <a:buFont typeface="+mj-lt"/>
                        <a:buAutoNum type="arabicPeriod"/>
                      </a:pPr>
                      <a:r>
                        <a:rPr lang="fr-FR" sz="1200" b="0" i="0" u="none" strike="noStrike" dirty="0">
                          <a:solidFill>
                            <a:srgbClr val="000000"/>
                          </a:solidFill>
                          <a:latin typeface="Arial"/>
                        </a:rPr>
                        <a:t>Composite </a:t>
                      </a:r>
                      <a:r>
                        <a:rPr lang="fr-FR" sz="1200" b="0" i="0" u="none" strike="noStrike" dirty="0" err="1">
                          <a:solidFill>
                            <a:srgbClr val="000000"/>
                          </a:solidFill>
                          <a:latin typeface="Arial"/>
                        </a:rPr>
                        <a:t>Element</a:t>
                      </a:r>
                      <a:r>
                        <a:rPr lang="fr-FR" sz="1200" b="0" i="0" u="none" strike="noStrike" dirty="0">
                          <a:solidFill>
                            <a:srgbClr val="000000"/>
                          </a:solidFill>
                          <a:latin typeface="Arial"/>
                        </a:rPr>
                        <a:t> REF</a:t>
                      </a:r>
                    </a:p>
                    <a:p>
                      <a:pPr rtl="0" fontAlgn="base">
                        <a:spcBef>
                          <a:spcPts val="0"/>
                        </a:spcBef>
                        <a:spcAft>
                          <a:spcPts val="0"/>
                        </a:spcAft>
                        <a:buFont typeface="+mj-lt"/>
                        <a:buAutoNum type="arabicPeriod"/>
                      </a:pPr>
                      <a:r>
                        <a:rPr lang="fr-FR" sz="1200" b="0" i="0" u="none" strike="noStrike" dirty="0" err="1">
                          <a:solidFill>
                            <a:srgbClr val="000000"/>
                          </a:solidFill>
                          <a:latin typeface="Arial"/>
                        </a:rPr>
                        <a:t>Beta_value</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a:solidFill>
                            <a:srgbClr val="000000"/>
                          </a:solidFill>
                          <a:latin typeface="Arial"/>
                        </a:rPr>
                        <a:t>Chromosome</a:t>
                      </a:r>
                    </a:p>
                    <a:p>
                      <a:pPr rtl="0" fontAlgn="base">
                        <a:spcBef>
                          <a:spcPts val="0"/>
                        </a:spcBef>
                        <a:spcAft>
                          <a:spcPts val="0"/>
                        </a:spcAft>
                        <a:buFont typeface="+mj-lt"/>
                        <a:buAutoNum type="arabicPeriod"/>
                      </a:pPr>
                      <a:r>
                        <a:rPr lang="fr-FR" sz="1200" b="0" i="0" u="none" strike="noStrike" dirty="0">
                          <a:solidFill>
                            <a:srgbClr val="000000"/>
                          </a:solidFill>
                          <a:latin typeface="Arial"/>
                        </a:rPr>
                        <a:t>Start</a:t>
                      </a:r>
                    </a:p>
                    <a:p>
                      <a:pPr rtl="0" fontAlgn="base">
                        <a:spcBef>
                          <a:spcPts val="0"/>
                        </a:spcBef>
                        <a:spcAft>
                          <a:spcPts val="0"/>
                        </a:spcAft>
                        <a:buFont typeface="+mj-lt"/>
                        <a:buAutoNum type="arabicPeriod"/>
                      </a:pPr>
                      <a:r>
                        <a:rPr lang="fr-FR" sz="1200" b="0" i="0" u="none" strike="noStrike" dirty="0">
                          <a:solidFill>
                            <a:srgbClr val="000000"/>
                          </a:solidFill>
                          <a:latin typeface="Arial"/>
                        </a:rPr>
                        <a:t>End</a:t>
                      </a:r>
                    </a:p>
                    <a:p>
                      <a:pPr rtl="0" fontAlgn="base">
                        <a:spcBef>
                          <a:spcPts val="0"/>
                        </a:spcBef>
                        <a:spcAft>
                          <a:spcPts val="0"/>
                        </a:spcAft>
                        <a:buFont typeface="+mj-lt"/>
                        <a:buAutoNum type="arabicPeriod"/>
                      </a:pPr>
                      <a:r>
                        <a:rPr lang="fr-FR" sz="1200" b="0" i="0" u="none" strike="noStrike" dirty="0" err="1">
                          <a:solidFill>
                            <a:srgbClr val="000000"/>
                          </a:solidFill>
                          <a:latin typeface="Arial"/>
                        </a:rPr>
                        <a:t>Gene_Symbol</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Gene_Type</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Transcript_ID</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Position_to_TSS</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CGI_Coordinate</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Feature_Type</a:t>
                      </a:r>
                      <a:endParaRPr lang="fr-FR" sz="1200" b="0" i="0" u="none" strike="noStrike" dirty="0">
                        <a:solidFill>
                          <a:srgbClr val="000000"/>
                        </a:solidFill>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smtClean="0">
                <a:ln>
                  <a:noFill/>
                </a:ln>
                <a:solidFill>
                  <a:schemeClr val="tx1"/>
                </a:solidFill>
                <a:effectLst/>
                <a:latin typeface="Arial" pitchFamily="34" charset="0"/>
                <a:cs typeface="Arial" pitchFamily="34" charset="0"/>
              </a:rPr>
              <a:t/>
            </a:r>
            <a:br>
              <a:rPr kumimoji="0" lang="el-GR" sz="1800" b="0" i="0" u="none" strike="noStrike" cap="none" normalizeH="0" baseline="0" smtClean="0">
                <a:ln>
                  <a:noFill/>
                </a:ln>
                <a:solidFill>
                  <a:schemeClr val="tx1"/>
                </a:solidFill>
                <a:effectLst/>
                <a:latin typeface="Arial" pitchFamily="34" charset="0"/>
                <a:cs typeface="Arial" pitchFamily="34" charset="0"/>
              </a:rPr>
            </a:br>
            <a:endParaRPr kumimoji="0" lang="el-G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13 - Ορθογώνιο"/>
          <p:cNvSpPr/>
          <p:nvPr/>
        </p:nvSpPr>
        <p:spPr>
          <a:xfrm>
            <a:off x="3937880" y="3040494"/>
            <a:ext cx="93610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14 - TextBox"/>
          <p:cNvSpPr txBox="1"/>
          <p:nvPr/>
        </p:nvSpPr>
        <p:spPr>
          <a:xfrm>
            <a:off x="467544" y="5229200"/>
            <a:ext cx="7920880" cy="1077218"/>
          </a:xfrm>
          <a:prstGeom prst="rect">
            <a:avLst/>
          </a:prstGeom>
          <a:noFill/>
        </p:spPr>
        <p:txBody>
          <a:bodyPr wrap="square" rtlCol="0">
            <a:spAutoFit/>
          </a:bodyPr>
          <a:lstStyle/>
          <a:p>
            <a:pPr>
              <a:buFont typeface="Wingdings" pitchFamily="2" charset="2"/>
              <a:buChar char="ü"/>
            </a:pPr>
            <a:r>
              <a:rPr lang="el-GR" sz="1600" dirty="0"/>
              <a:t>Η ενδιαφερόμενη στήλη από τον παραπάνω είδος αρχείου για την εξόρυξη δεδομένων μεθυλίωσης είναι η στήλη </a:t>
            </a:r>
            <a:r>
              <a:rPr lang="el-GR" sz="1600" dirty="0" err="1"/>
              <a:t>Beta_value</a:t>
            </a:r>
            <a:r>
              <a:rPr lang="el-GR" sz="1600" dirty="0"/>
              <a:t>. </a:t>
            </a:r>
            <a:endParaRPr lang="el-GR" sz="1600" dirty="0" smtClean="0"/>
          </a:p>
          <a:p>
            <a:pPr>
              <a:buFont typeface="Wingdings" pitchFamily="2" charset="2"/>
              <a:buChar char="ü"/>
            </a:pPr>
            <a:r>
              <a:rPr lang="el-GR" sz="1600" dirty="0" smtClean="0"/>
              <a:t>Τα β </a:t>
            </a:r>
            <a:r>
              <a:rPr lang="el-GR" sz="1600" dirty="0" err="1"/>
              <a:t>values</a:t>
            </a:r>
            <a:r>
              <a:rPr lang="el-GR" sz="1600" dirty="0"/>
              <a:t> εκφράζουν την εκτίμηση του επιπέδου μεθυλίωσης, παίρνουν τιμές μεταξύ του 0 και 1, 0 εκφράζει μία μη μεθυλιωμένη περιοχή ενώ 1 </a:t>
            </a:r>
            <a:r>
              <a:rPr lang="el-GR" sz="1600" dirty="0" smtClean="0"/>
              <a:t>μία </a:t>
            </a:r>
            <a:r>
              <a:rPr lang="el-GR" sz="1600" dirty="0" err="1" smtClean="0"/>
              <a:t>υπερμεθυλιωμένη</a:t>
            </a:r>
            <a:r>
              <a:rPr lang="el-GR" sz="1600" dirty="0" smtClean="0"/>
              <a:t> </a:t>
            </a:r>
            <a:r>
              <a:rPr lang="el-GR" sz="1600" dirty="0"/>
              <a:t>περιοχή.</a:t>
            </a:r>
          </a:p>
        </p:txBody>
      </p:sp>
      <p:sp>
        <p:nvSpPr>
          <p:cNvPr id="17" name="16 - Ορθογώνιο"/>
          <p:cNvSpPr/>
          <p:nvPr/>
        </p:nvSpPr>
        <p:spPr>
          <a:xfrm>
            <a:off x="3952956" y="3746060"/>
            <a:ext cx="1080120"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5" name="17 - Ομάδα"/>
          <p:cNvGrpSpPr/>
          <p:nvPr/>
        </p:nvGrpSpPr>
        <p:grpSpPr>
          <a:xfrm>
            <a:off x="7400732" y="1556792"/>
            <a:ext cx="1656184" cy="1160858"/>
            <a:chOff x="7400732" y="1556792"/>
            <a:chExt cx="1656184" cy="1160858"/>
          </a:xfrm>
        </p:grpSpPr>
        <p:pic>
          <p:nvPicPr>
            <p:cNvPr id="13314" name="Picture 2" descr="ÎÏÎ¿ÏÎ­Î»ÎµÏÎ¼Î± ÎµÎ¹ÎºÏÎ½Î±Ï Î³Î¹Î± person"/>
            <p:cNvPicPr>
              <a:picLocks noChangeAspect="1" noChangeArrowheads="1"/>
            </p:cNvPicPr>
            <p:nvPr/>
          </p:nvPicPr>
          <p:blipFill>
            <a:blip r:embed="rId3" cstate="print"/>
            <a:srcRect/>
            <a:stretch>
              <a:fillRect/>
            </a:stretch>
          </p:blipFill>
          <p:spPr bwMode="auto">
            <a:xfrm>
              <a:off x="7452320" y="1556792"/>
              <a:ext cx="1207982" cy="854647"/>
            </a:xfrm>
            <a:prstGeom prst="rect">
              <a:avLst/>
            </a:prstGeom>
            <a:noFill/>
          </p:spPr>
        </p:pic>
        <p:sp>
          <p:nvSpPr>
            <p:cNvPr id="16" name="15 - TextBox"/>
            <p:cNvSpPr txBox="1"/>
            <p:nvPr/>
          </p:nvSpPr>
          <p:spPr>
            <a:xfrm>
              <a:off x="7400732" y="2348318"/>
              <a:ext cx="1656184"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412 </a:t>
              </a:r>
              <a:r>
                <a:rPr lang="el-GR" dirty="0" smtClean="0">
                  <a:effectLst>
                    <a:outerShdw blurRad="38100" dist="38100" dir="2700000" algn="tl">
                      <a:srgbClr val="000000">
                        <a:alpha val="43137"/>
                      </a:srgbClr>
                    </a:outerShdw>
                  </a:effectLst>
                </a:rPr>
                <a:t>ασθενείς</a:t>
              </a:r>
              <a:endParaRPr lang="el-GR" dirty="0">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 TextBox"/>
          <p:cNvSpPr txBox="1"/>
          <p:nvPr/>
        </p:nvSpPr>
        <p:spPr>
          <a:xfrm>
            <a:off x="323528" y="1700808"/>
            <a:ext cx="8568952" cy="4247317"/>
          </a:xfrm>
          <a:prstGeom prst="rect">
            <a:avLst/>
          </a:prstGeom>
          <a:noFill/>
        </p:spPr>
        <p:txBody>
          <a:bodyPr wrap="square" rtlCol="0">
            <a:spAutoFit/>
          </a:bodyPr>
          <a:lstStyle/>
          <a:p>
            <a:r>
              <a:rPr lang="el-GR" dirty="0" smtClean="0"/>
              <a:t>Ο καρκίνος της ουροδόχου κύστης (</a:t>
            </a:r>
            <a:r>
              <a:rPr lang="el-GR" dirty="0" err="1" smtClean="0"/>
              <a:t>Bladder</a:t>
            </a:r>
            <a:r>
              <a:rPr lang="el-GR" dirty="0" smtClean="0"/>
              <a:t> </a:t>
            </a:r>
            <a:r>
              <a:rPr lang="el-GR" dirty="0" err="1" smtClean="0"/>
              <a:t>Cancer</a:t>
            </a:r>
            <a:r>
              <a:rPr lang="el-GR" dirty="0" smtClean="0"/>
              <a:t>, BC):</a:t>
            </a:r>
          </a:p>
          <a:p>
            <a:endParaRPr lang="el-GR" dirty="0" smtClean="0"/>
          </a:p>
          <a:p>
            <a:pPr marL="342900" indent="-342900">
              <a:buFont typeface="Arial" pitchFamily="34" charset="0"/>
              <a:buChar char="•"/>
            </a:pPr>
            <a:r>
              <a:rPr lang="el-GR" dirty="0" smtClean="0">
                <a:effectLst>
                  <a:outerShdw blurRad="38100" dist="38100" dir="2700000" algn="tl">
                    <a:srgbClr val="000000">
                      <a:alpha val="43137"/>
                    </a:srgbClr>
                  </a:outerShdw>
                </a:effectLst>
              </a:rPr>
              <a:t>ετερογενής</a:t>
            </a:r>
            <a:r>
              <a:rPr lang="el-GR" dirty="0" smtClean="0"/>
              <a:t>, </a:t>
            </a:r>
            <a:r>
              <a:rPr lang="el-GR" dirty="0" smtClean="0">
                <a:effectLst>
                  <a:outerShdw blurRad="38100" dist="38100" dir="2700000" algn="tl">
                    <a:srgbClr val="000000">
                      <a:alpha val="43137"/>
                    </a:srgbClr>
                  </a:outerShdw>
                </a:effectLst>
              </a:rPr>
              <a:t>επιθετικός</a:t>
            </a:r>
            <a:r>
              <a:rPr lang="el-GR" dirty="0" smtClean="0"/>
              <a:t>, </a:t>
            </a:r>
            <a:r>
              <a:rPr lang="el-GR" dirty="0" smtClean="0"/>
              <a:t>τύπος καρκίνου </a:t>
            </a:r>
            <a:r>
              <a:rPr lang="el-GR" dirty="0" smtClean="0"/>
              <a:t> </a:t>
            </a:r>
          </a:p>
          <a:p>
            <a:pPr marL="342900" indent="-342900">
              <a:buFont typeface="Arial" pitchFamily="34" charset="0"/>
              <a:buChar char="•"/>
            </a:pPr>
            <a:r>
              <a:rPr lang="el-GR" dirty="0" smtClean="0"/>
              <a:t> </a:t>
            </a:r>
            <a:r>
              <a:rPr lang="el-GR" dirty="0" smtClean="0">
                <a:effectLst>
                  <a:outerShdw blurRad="38100" dist="38100" dir="2700000" algn="tl">
                    <a:srgbClr val="000000">
                      <a:alpha val="43137"/>
                    </a:srgbClr>
                  </a:outerShdw>
                </a:effectLst>
              </a:rPr>
              <a:t>χαμηλή</a:t>
            </a:r>
            <a:r>
              <a:rPr lang="el-GR" dirty="0" smtClean="0"/>
              <a:t> </a:t>
            </a:r>
            <a:r>
              <a:rPr lang="el-GR" dirty="0" smtClean="0"/>
              <a:t>ικανότητα πρόγνωσης</a:t>
            </a:r>
            <a:endParaRPr lang="el-GR" dirty="0" smtClean="0"/>
          </a:p>
          <a:p>
            <a:pPr marL="342900" indent="-342900">
              <a:buFont typeface="Arial" pitchFamily="34" charset="0"/>
              <a:buChar char="•"/>
            </a:pPr>
            <a:r>
              <a:rPr lang="el-GR" dirty="0" smtClean="0">
                <a:effectLst>
                  <a:outerShdw blurRad="38100" dist="38100" dir="2700000" algn="tl">
                    <a:srgbClr val="000000">
                      <a:alpha val="43137"/>
                    </a:srgbClr>
                  </a:outerShdw>
                </a:effectLst>
              </a:rPr>
              <a:t>πέμπτη</a:t>
            </a:r>
            <a:r>
              <a:rPr lang="el-GR" dirty="0" smtClean="0"/>
              <a:t> πιο συχνή κακοήθεια παγκοσμίως στους </a:t>
            </a:r>
            <a:r>
              <a:rPr lang="el-GR" dirty="0" smtClean="0">
                <a:effectLst>
                  <a:outerShdw blurRad="38100" dist="38100" dir="2700000" algn="tl">
                    <a:srgbClr val="000000">
                      <a:alpha val="43137"/>
                    </a:srgbClr>
                  </a:outerShdw>
                </a:effectLst>
              </a:rPr>
              <a:t>άνδρες</a:t>
            </a:r>
            <a:r>
              <a:rPr lang="el-GR" dirty="0" smtClean="0"/>
              <a:t> και την </a:t>
            </a:r>
            <a:r>
              <a:rPr lang="el-GR" dirty="0" smtClean="0">
                <a:effectLst>
                  <a:outerShdw blurRad="38100" dist="38100" dir="2700000" algn="tl">
                    <a:srgbClr val="000000">
                      <a:alpha val="43137"/>
                    </a:srgbClr>
                  </a:outerShdw>
                </a:effectLst>
              </a:rPr>
              <a:t>όγδοη</a:t>
            </a:r>
            <a:r>
              <a:rPr lang="el-GR" dirty="0" smtClean="0"/>
              <a:t> στις </a:t>
            </a:r>
            <a:r>
              <a:rPr lang="el-GR" dirty="0" smtClean="0"/>
              <a:t>γυναίκες</a:t>
            </a:r>
          </a:p>
          <a:p>
            <a:pPr marL="342900" indent="-342900">
              <a:buFont typeface="Arial" pitchFamily="34" charset="0"/>
              <a:buChar char="•"/>
            </a:pPr>
            <a:endParaRPr lang="el-GR" dirty="0" smtClean="0"/>
          </a:p>
          <a:p>
            <a:pPr marL="342900" indent="-342900"/>
            <a:r>
              <a:rPr lang="el-GR" dirty="0" smtClean="0"/>
              <a:t>Το </a:t>
            </a:r>
            <a:r>
              <a:rPr lang="el-GR" dirty="0" err="1" smtClean="0"/>
              <a:t>ουροθηλιακό</a:t>
            </a:r>
            <a:r>
              <a:rPr lang="el-GR" dirty="0" smtClean="0"/>
              <a:t> καρκίνωμα (</a:t>
            </a:r>
            <a:r>
              <a:rPr lang="el-GR" dirty="0" err="1" smtClean="0"/>
              <a:t>Urothelial</a:t>
            </a:r>
            <a:r>
              <a:rPr lang="el-GR" dirty="0" smtClean="0"/>
              <a:t> </a:t>
            </a:r>
            <a:r>
              <a:rPr lang="el-GR" dirty="0" err="1" smtClean="0"/>
              <a:t>Carcinoma</a:t>
            </a:r>
            <a:r>
              <a:rPr lang="el-GR" dirty="0" smtClean="0"/>
              <a:t>) </a:t>
            </a:r>
            <a:r>
              <a:rPr lang="el-GR" dirty="0" smtClean="0"/>
              <a:t>:</a:t>
            </a:r>
          </a:p>
          <a:p>
            <a:pPr marL="342900" indent="-342900"/>
            <a:endParaRPr lang="el-GR" dirty="0" smtClean="0"/>
          </a:p>
          <a:p>
            <a:pPr marL="800100" lvl="1" indent="-342900">
              <a:buFont typeface="Arial" pitchFamily="34" charset="0"/>
              <a:buChar char="•"/>
            </a:pPr>
            <a:r>
              <a:rPr lang="el-GR" dirty="0" smtClean="0"/>
              <a:t>κακοήθεια </a:t>
            </a:r>
            <a:r>
              <a:rPr lang="el-GR" dirty="0" smtClean="0"/>
              <a:t>του επιθηλίου </a:t>
            </a:r>
            <a:endParaRPr lang="el-GR" dirty="0" smtClean="0"/>
          </a:p>
          <a:p>
            <a:pPr marL="800100" lvl="1" indent="-342900">
              <a:buFont typeface="Arial" pitchFamily="34" charset="0"/>
              <a:buChar char="•"/>
            </a:pPr>
            <a:r>
              <a:rPr lang="el-GR" dirty="0" smtClean="0">
                <a:effectLst>
                  <a:outerShdw blurRad="38100" dist="38100" dir="2700000" algn="tl">
                    <a:srgbClr val="000000">
                      <a:alpha val="43137"/>
                    </a:srgbClr>
                  </a:outerShdw>
                </a:effectLst>
              </a:rPr>
              <a:t>90</a:t>
            </a:r>
            <a:r>
              <a:rPr lang="el-GR" dirty="0" smtClean="0">
                <a:effectLst>
                  <a:outerShdw blurRad="38100" dist="38100" dir="2700000" algn="tl">
                    <a:srgbClr val="000000">
                      <a:alpha val="43137"/>
                    </a:srgbClr>
                  </a:outerShdw>
                </a:effectLst>
              </a:rPr>
              <a:t>% των πιο συχνών εμφανίσεων </a:t>
            </a:r>
            <a:r>
              <a:rPr lang="el-GR" dirty="0" smtClean="0"/>
              <a:t>καρκίνου σε αυτή τη </a:t>
            </a:r>
            <a:r>
              <a:rPr lang="el-GR" dirty="0" smtClean="0"/>
              <a:t>κατηγορία</a:t>
            </a:r>
          </a:p>
          <a:p>
            <a:pPr marL="800100" lvl="1" indent="-342900">
              <a:buFont typeface="Arial" pitchFamily="34" charset="0"/>
              <a:buChar char="•"/>
            </a:pPr>
            <a:r>
              <a:rPr lang="el-GR" dirty="0" smtClean="0"/>
              <a:t>Κατηγοριοποιείται σε: </a:t>
            </a:r>
            <a:endParaRPr lang="el-GR" dirty="0" smtClean="0"/>
          </a:p>
          <a:p>
            <a:pPr marL="1257300" lvl="2" indent="-342900">
              <a:buFont typeface="Courier New" pitchFamily="49" charset="0"/>
              <a:buChar char="o"/>
            </a:pPr>
            <a:r>
              <a:rPr lang="el-GR" dirty="0" smtClean="0"/>
              <a:t>Μη- </a:t>
            </a:r>
            <a:r>
              <a:rPr lang="el-GR" dirty="0" err="1" smtClean="0"/>
              <a:t>μυοδιηθητικό</a:t>
            </a:r>
            <a:r>
              <a:rPr lang="en-US" dirty="0" smtClean="0"/>
              <a:t> </a:t>
            </a:r>
            <a:r>
              <a:rPr lang="el-GR" dirty="0" smtClean="0"/>
              <a:t>(</a:t>
            </a:r>
            <a:r>
              <a:rPr lang="en-US" dirty="0" smtClean="0"/>
              <a:t>non muscle- invasive</a:t>
            </a:r>
            <a:r>
              <a:rPr lang="en-US" dirty="0" smtClean="0"/>
              <a:t>)</a:t>
            </a:r>
            <a:endParaRPr lang="el-GR" dirty="0" smtClean="0"/>
          </a:p>
          <a:p>
            <a:pPr marL="1257300" lvl="2" indent="-342900">
              <a:buFont typeface="Courier New" pitchFamily="49" charset="0"/>
              <a:buChar char="o"/>
            </a:pPr>
            <a:r>
              <a:rPr lang="el-GR" dirty="0" err="1" smtClean="0"/>
              <a:t>Μυοδιηθητικό</a:t>
            </a:r>
            <a:r>
              <a:rPr lang="el-GR" dirty="0" smtClean="0"/>
              <a:t> (</a:t>
            </a:r>
            <a:r>
              <a:rPr lang="en-US" dirty="0" smtClean="0"/>
              <a:t>muscle- invasive</a:t>
            </a:r>
            <a:r>
              <a:rPr lang="en-US" dirty="0" smtClean="0"/>
              <a:t>)</a:t>
            </a:r>
            <a:endParaRPr lang="el-GR" dirty="0" smtClean="0"/>
          </a:p>
          <a:p>
            <a:pPr marL="800100" lvl="1" indent="-342900">
              <a:buFont typeface="Arial" pitchFamily="34" charset="0"/>
              <a:buChar char="•"/>
            </a:pPr>
            <a:endParaRPr lang="en-US" dirty="0" smtClean="0"/>
          </a:p>
          <a:p>
            <a:pPr marL="342900" indent="-342900">
              <a:buFont typeface="Arial" pitchFamily="34" charset="0"/>
              <a:buChar char="•"/>
            </a:pPr>
            <a:r>
              <a:rPr lang="el-GR" dirty="0" smtClean="0"/>
              <a:t>Η αντιμετώπιση του καρκίνου της ουροδόχου κύστης παραμένει σχετικά στάσιμη</a:t>
            </a:r>
            <a:endParaRPr lang="el-GR" dirty="0"/>
          </a:p>
        </p:txBody>
      </p:sp>
      <p:grpSp>
        <p:nvGrpSpPr>
          <p:cNvPr id="27" name="26 - Ομάδα"/>
          <p:cNvGrpSpPr/>
          <p:nvPr/>
        </p:nvGrpSpPr>
        <p:grpSpPr>
          <a:xfrm>
            <a:off x="0" y="88"/>
            <a:ext cx="9144000" cy="6858131"/>
            <a:chOff x="0" y="88"/>
            <a:chExt cx="9144000" cy="6858131"/>
          </a:xfrm>
        </p:grpSpPr>
        <p:grpSp>
          <p:nvGrpSpPr>
            <p:cNvPr id="28" name="3 - Ομάδα"/>
            <p:cNvGrpSpPr/>
            <p:nvPr/>
          </p:nvGrpSpPr>
          <p:grpSpPr>
            <a:xfrm>
              <a:off x="0" y="88"/>
              <a:ext cx="9144000" cy="1214831"/>
              <a:chOff x="0" y="88"/>
              <a:chExt cx="9144000" cy="1023007"/>
            </a:xfrm>
          </p:grpSpPr>
          <p:grpSp>
            <p:nvGrpSpPr>
              <p:cNvPr id="32" name="31 - Ομάδα"/>
              <p:cNvGrpSpPr/>
              <p:nvPr/>
            </p:nvGrpSpPr>
            <p:grpSpPr>
              <a:xfrm>
                <a:off x="0" y="88"/>
                <a:ext cx="9144000" cy="1023007"/>
                <a:chOff x="0" y="0"/>
                <a:chExt cx="9144000" cy="1023007"/>
              </a:xfrm>
            </p:grpSpPr>
            <p:grpSp>
              <p:nvGrpSpPr>
                <p:cNvPr id="34" name="7 - Ομάδα"/>
                <p:cNvGrpSpPr/>
                <p:nvPr/>
              </p:nvGrpSpPr>
              <p:grpSpPr>
                <a:xfrm>
                  <a:off x="0" y="0"/>
                  <a:ext cx="9144000" cy="1023007"/>
                  <a:chOff x="180528" y="0"/>
                  <a:chExt cx="9144000" cy="1023007"/>
                </a:xfrm>
              </p:grpSpPr>
              <p:sp>
                <p:nvSpPr>
                  <p:cNvPr id="36"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37" name="36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Αντικείμενο μελέτης: Το </a:t>
                    </a:r>
                    <a:r>
                      <a:rPr lang="el-GR" sz="2000" dirty="0" err="1" smtClean="0">
                        <a:solidFill>
                          <a:srgbClr val="C00000"/>
                        </a:solidFill>
                      </a:rPr>
                      <a:t>ουροθηλιακό</a:t>
                    </a:r>
                    <a:r>
                      <a:rPr lang="el-GR" sz="2000" dirty="0" smtClean="0">
                        <a:solidFill>
                          <a:srgbClr val="C00000"/>
                        </a:solidFill>
                      </a:rPr>
                      <a:t> καρκίνωμα της ουροδόχου κύστης</a:t>
                    </a:r>
                    <a:endParaRPr lang="el-GR" sz="2000" dirty="0">
                      <a:solidFill>
                        <a:srgbClr val="C00000"/>
                      </a:solidFill>
                    </a:endParaRPr>
                  </a:p>
                </p:txBody>
              </p:sp>
            </p:grpSp>
            <p:sp>
              <p:nvSpPr>
                <p:cNvPr id="35" name="34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33" name="32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Αντικείμενο μελέτης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29" name="13 - Ομάδα"/>
            <p:cNvGrpSpPr/>
            <p:nvPr/>
          </p:nvGrpSpPr>
          <p:grpSpPr>
            <a:xfrm>
              <a:off x="4949324" y="6550442"/>
              <a:ext cx="4194676" cy="307777"/>
              <a:chOff x="4935676" y="6550442"/>
              <a:chExt cx="4194676" cy="307777"/>
            </a:xfrm>
          </p:grpSpPr>
          <p:sp>
            <p:nvSpPr>
              <p:cNvPr id="30" name="29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31" name="30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a:solidFill>
                        <a:srgbClr val="C00000"/>
                      </a:solidFill>
                    </a:rPr>
                    <a:t>Δεδομένα μεθυλίωσης </a:t>
                  </a:r>
                  <a:r>
                    <a:rPr lang="fr-FR" sz="2000" dirty="0" smtClean="0">
                      <a:solidFill>
                        <a:srgbClr val="C00000"/>
                      </a:solidFill>
                    </a:rPr>
                    <a:t>DNA - </a:t>
                  </a:r>
                  <a:r>
                    <a:rPr lang="en-US" sz="2000" b="1" dirty="0" smtClean="0">
                      <a:solidFill>
                        <a:srgbClr val="C00000"/>
                      </a:solidFill>
                    </a:rPr>
                    <a:t>Challenges</a:t>
                  </a:r>
                  <a:endParaRPr lang="el-GR" sz="2000" b="1" dirty="0" smtClean="0">
                    <a:solidFill>
                      <a:srgbClr val="C00000"/>
                    </a:solidFill>
                  </a:endParaRP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642410" y="160100"/>
              <a:ext cx="2016224" cy="699781"/>
            </a:xfrm>
            <a:prstGeom prst="rect">
              <a:avLst/>
            </a:prstGeom>
            <a:noFill/>
          </p:spPr>
          <p:txBody>
            <a:bodyPr wrap="square" rtlCol="0">
              <a:spAutoFit/>
            </a:bodyPr>
            <a:lstStyle/>
            <a:p>
              <a:r>
                <a:rPr lang="en-US" sz="1600" dirty="0" smtClean="0">
                  <a:solidFill>
                    <a:srgbClr val="C00000"/>
                  </a:solidFill>
                </a:rPr>
                <a:t>DNA meth data</a:t>
              </a:r>
              <a:endParaRPr lang="el-GR" sz="1600" dirty="0" smtClean="0">
                <a:solidFill>
                  <a:srgbClr val="C00000"/>
                </a:solidFill>
              </a:endParaRPr>
            </a:p>
            <a:p>
              <a:r>
                <a:rPr lang="en-US" sz="1600" dirty="0" smtClean="0">
                  <a:solidFill>
                    <a:schemeClr val="accent2">
                      <a:lumMod val="60000"/>
                      <a:lumOff val="40000"/>
                    </a:schemeClr>
                  </a:solidFill>
                </a:rPr>
                <a:t>mi</a:t>
              </a:r>
              <a:r>
                <a:rPr lang="fr-FR" sz="1600" dirty="0" smtClean="0">
                  <a:solidFill>
                    <a:schemeClr val="accent2">
                      <a:lumMod val="60000"/>
                      <a:lumOff val="40000"/>
                    </a:schemeClr>
                  </a:solidFill>
                </a:rPr>
                <a:t>RNA</a:t>
              </a:r>
              <a:r>
                <a:rPr lang="en-US" sz="1600" dirty="0" smtClean="0">
                  <a:solidFill>
                    <a:schemeClr val="accent2">
                      <a:lumMod val="60000"/>
                      <a:lumOff val="40000"/>
                    </a:schemeClr>
                  </a:solidFill>
                </a:rPr>
                <a:t> data</a:t>
              </a:r>
              <a:endParaRPr lang="fr-FR" sz="1600" dirty="0" smtClean="0">
                <a:solidFill>
                  <a:schemeClr val="accent2">
                    <a:lumMod val="60000"/>
                    <a:lumOff val="40000"/>
                  </a:schemeClr>
                </a:solidFill>
              </a:endParaRPr>
            </a:p>
            <a:p>
              <a:endParaRPr lang="el-GR" sz="1600" dirty="0"/>
            </a:p>
          </p:txBody>
        </p:sp>
      </p:grpSp>
      <p:sp>
        <p:nvSpPr>
          <p:cNvPr id="2457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smtClean="0">
                <a:ln>
                  <a:noFill/>
                </a:ln>
                <a:solidFill>
                  <a:schemeClr val="tx1"/>
                </a:solidFill>
                <a:effectLst/>
                <a:latin typeface="Arial" pitchFamily="34" charset="0"/>
                <a:cs typeface="Arial" pitchFamily="34" charset="0"/>
              </a:rPr>
              <a:t/>
            </a:r>
            <a:br>
              <a:rPr kumimoji="0" lang="el-GR" sz="1800" b="0" i="0" u="none" strike="noStrike" cap="none" normalizeH="0" baseline="0" smtClean="0">
                <a:ln>
                  <a:noFill/>
                </a:ln>
                <a:solidFill>
                  <a:schemeClr val="tx1"/>
                </a:solidFill>
                <a:effectLst/>
                <a:latin typeface="Arial" pitchFamily="34" charset="0"/>
                <a:cs typeface="Arial" pitchFamily="34" charset="0"/>
              </a:rPr>
            </a:br>
            <a:endParaRPr kumimoji="0" lang="el-G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15 - TextBox"/>
          <p:cNvSpPr txBox="1"/>
          <p:nvPr/>
        </p:nvSpPr>
        <p:spPr>
          <a:xfrm>
            <a:off x="611560" y="1700808"/>
            <a:ext cx="7992888" cy="2031325"/>
          </a:xfrm>
          <a:prstGeom prst="rect">
            <a:avLst/>
          </a:prstGeom>
          <a:noFill/>
        </p:spPr>
        <p:txBody>
          <a:bodyPr wrap="square" rtlCol="0">
            <a:spAutoFit/>
          </a:bodyPr>
          <a:lstStyle/>
          <a:p>
            <a:pPr marL="342900" indent="-342900">
              <a:buFont typeface="+mj-lt"/>
              <a:buAutoNum type="arabicPeriod"/>
            </a:pPr>
            <a:r>
              <a:rPr lang="el-GR" dirty="0" smtClean="0"/>
              <a:t>Δεν ισχύει η γραμμική σχέση:</a:t>
            </a:r>
          </a:p>
          <a:p>
            <a:pPr marL="800100" lvl="1" indent="-342900"/>
            <a:r>
              <a:rPr lang="el-GR" dirty="0" smtClean="0"/>
              <a:t> 1 </a:t>
            </a:r>
            <a:r>
              <a:rPr lang="en-US" dirty="0" smtClean="0"/>
              <a:t>cg probe – </a:t>
            </a:r>
            <a:r>
              <a:rPr lang="el-GR" dirty="0" smtClean="0"/>
              <a:t>υποκινητής </a:t>
            </a:r>
            <a:r>
              <a:rPr lang="en-US" dirty="0" smtClean="0"/>
              <a:t>:</a:t>
            </a:r>
            <a:r>
              <a:rPr lang="el-GR" dirty="0" smtClean="0"/>
              <a:t> 1 γονίδιο : 1  σημείο έναρξης της μεταγραφής</a:t>
            </a:r>
          </a:p>
          <a:p>
            <a:pPr marL="342900" indent="-342900">
              <a:buFont typeface="+mj-lt"/>
              <a:buAutoNum type="arabicPeriod"/>
            </a:pPr>
            <a:r>
              <a:rPr lang="el-GR" dirty="0" smtClean="0"/>
              <a:t>Κατά πλειοψηφία, ένα </a:t>
            </a:r>
            <a:r>
              <a:rPr lang="en-US" dirty="0" smtClean="0">
                <a:latin typeface="+mj-lt"/>
              </a:rPr>
              <a:t>probe (</a:t>
            </a:r>
            <a:r>
              <a:rPr lang="fr-FR" b="0" i="0" u="none" strike="noStrike" dirty="0" smtClean="0">
                <a:solidFill>
                  <a:srgbClr val="000000"/>
                </a:solidFill>
                <a:latin typeface="+mj-lt"/>
              </a:rPr>
              <a:t>Composite </a:t>
            </a:r>
            <a:r>
              <a:rPr lang="fr-FR" b="0" i="0" u="none" strike="noStrike" dirty="0" err="1" smtClean="0">
                <a:solidFill>
                  <a:srgbClr val="000000"/>
                </a:solidFill>
                <a:latin typeface="+mj-lt"/>
              </a:rPr>
              <a:t>Element</a:t>
            </a:r>
            <a:r>
              <a:rPr lang="fr-FR" b="0" i="0" u="none" strike="noStrike" dirty="0" smtClean="0">
                <a:solidFill>
                  <a:srgbClr val="000000"/>
                </a:solidFill>
                <a:latin typeface="+mj-lt"/>
              </a:rPr>
              <a:t> REF) </a:t>
            </a:r>
            <a:r>
              <a:rPr lang="el-GR" b="0" i="0" u="none" strike="noStrike" dirty="0" smtClean="0">
                <a:solidFill>
                  <a:srgbClr val="000000"/>
                </a:solidFill>
                <a:latin typeface="+mj-lt"/>
              </a:rPr>
              <a:t>αντιστοιχεί σε παραπάνω από ένα γονίδια</a:t>
            </a:r>
          </a:p>
          <a:p>
            <a:pPr marL="342900" indent="-342900">
              <a:buFont typeface="+mj-lt"/>
              <a:buAutoNum type="arabicPeriod"/>
            </a:pPr>
            <a:r>
              <a:rPr lang="el-GR" dirty="0" smtClean="0">
                <a:solidFill>
                  <a:srgbClr val="000000"/>
                </a:solidFill>
                <a:latin typeface="+mj-lt"/>
              </a:rPr>
              <a:t>Πολλαπλά </a:t>
            </a:r>
            <a:r>
              <a:rPr lang="en-US" dirty="0" smtClean="0">
                <a:solidFill>
                  <a:srgbClr val="000000"/>
                </a:solidFill>
                <a:latin typeface="+mj-lt"/>
              </a:rPr>
              <a:t>probes </a:t>
            </a:r>
            <a:r>
              <a:rPr lang="en-US" dirty="0"/>
              <a:t>(</a:t>
            </a:r>
            <a:r>
              <a:rPr lang="fr-FR" dirty="0">
                <a:solidFill>
                  <a:srgbClr val="000000"/>
                </a:solidFill>
              </a:rPr>
              <a:t>Composite </a:t>
            </a:r>
            <a:r>
              <a:rPr lang="fr-FR" dirty="0" err="1">
                <a:solidFill>
                  <a:srgbClr val="000000"/>
                </a:solidFill>
              </a:rPr>
              <a:t>Element</a:t>
            </a:r>
            <a:r>
              <a:rPr lang="fr-FR" dirty="0">
                <a:solidFill>
                  <a:srgbClr val="000000"/>
                </a:solidFill>
              </a:rPr>
              <a:t> REF</a:t>
            </a:r>
            <a:r>
              <a:rPr lang="fr-FR" dirty="0" smtClean="0">
                <a:solidFill>
                  <a:srgbClr val="000000"/>
                </a:solidFill>
              </a:rPr>
              <a:t>) </a:t>
            </a:r>
            <a:r>
              <a:rPr lang="el-GR" dirty="0" smtClean="0">
                <a:solidFill>
                  <a:srgbClr val="000000"/>
                </a:solidFill>
              </a:rPr>
              <a:t>αντιστοιχούν στο ίδιο γονίδιο</a:t>
            </a:r>
            <a:endParaRPr lang="el-GR" b="0" i="0" u="none" strike="noStrike" dirty="0" smtClean="0">
              <a:solidFill>
                <a:srgbClr val="000000"/>
              </a:solidFill>
              <a:latin typeface="+mj-lt"/>
            </a:endParaRPr>
          </a:p>
          <a:p>
            <a:pPr marL="342900" indent="-342900">
              <a:buFont typeface="+mj-lt"/>
              <a:buAutoNum type="arabicPeriod"/>
            </a:pPr>
            <a:endParaRPr lang="fr-FR" b="0" i="0" u="none" strike="noStrike" dirty="0" smtClean="0">
              <a:solidFill>
                <a:srgbClr val="000000"/>
              </a:solidFill>
              <a:latin typeface="+mj-lt"/>
            </a:endParaRPr>
          </a:p>
          <a:p>
            <a:pPr marL="342900" indent="-342900">
              <a:buFont typeface="+mj-lt"/>
              <a:buAutoNum type="arabicPeriod"/>
            </a:pPr>
            <a:endParaRPr lang="el-GR" dirty="0"/>
          </a:p>
        </p:txBody>
      </p:sp>
      <p:sp>
        <p:nvSpPr>
          <p:cNvPr id="19" name="18 - TextBox"/>
          <p:cNvSpPr txBox="1"/>
          <p:nvPr/>
        </p:nvSpPr>
        <p:spPr>
          <a:xfrm>
            <a:off x="683568" y="3645024"/>
            <a:ext cx="6984776" cy="1477328"/>
          </a:xfrm>
          <a:prstGeom prst="rect">
            <a:avLst/>
          </a:prstGeom>
          <a:noFill/>
        </p:spPr>
        <p:txBody>
          <a:bodyPr wrap="square" rtlCol="0">
            <a:spAutoFit/>
          </a:bodyPr>
          <a:lstStyle/>
          <a:p>
            <a:r>
              <a:rPr lang="el-GR" dirty="0" smtClean="0">
                <a:solidFill>
                  <a:srgbClr val="C00000"/>
                </a:solidFill>
                <a:effectLst>
                  <a:outerShdw blurRad="38100" dist="38100" dir="2700000" algn="tl">
                    <a:srgbClr val="000000">
                      <a:alpha val="43137"/>
                    </a:srgbClr>
                  </a:outerShdw>
                </a:effectLst>
              </a:rPr>
              <a:t>Αντιμετώπιση</a:t>
            </a:r>
          </a:p>
          <a:p>
            <a:endParaRPr lang="el-GR" dirty="0" smtClean="0">
              <a:solidFill>
                <a:srgbClr val="C00000"/>
              </a:solidFill>
              <a:effectLst>
                <a:outerShdw blurRad="38100" dist="38100" dir="2700000" algn="tl">
                  <a:srgbClr val="000000">
                    <a:alpha val="43137"/>
                  </a:srgbClr>
                </a:outerShdw>
              </a:effectLst>
            </a:endParaRPr>
          </a:p>
          <a:p>
            <a:pPr marL="342900" indent="-342900">
              <a:buFont typeface="+mj-lt"/>
              <a:buAutoNum type="arabicPeriod"/>
            </a:pPr>
            <a:r>
              <a:rPr lang="el-GR" dirty="0" smtClean="0"/>
              <a:t>Υπολογισμός της μέσης τιμής των β </a:t>
            </a:r>
            <a:r>
              <a:rPr lang="en-US" dirty="0" smtClean="0"/>
              <a:t>values </a:t>
            </a:r>
            <a:r>
              <a:rPr lang="el-GR" dirty="0" smtClean="0"/>
              <a:t>των πολλαπλών </a:t>
            </a:r>
            <a:r>
              <a:rPr lang="en-US" dirty="0" smtClean="0"/>
              <a:t>probes </a:t>
            </a:r>
            <a:r>
              <a:rPr lang="el-GR" dirty="0" smtClean="0"/>
              <a:t>για κάθε γονίδιο.</a:t>
            </a:r>
          </a:p>
          <a:p>
            <a:pPr marL="342900" indent="-342900">
              <a:buFont typeface="+mj-lt"/>
              <a:buAutoNum type="arabicPeriod"/>
            </a:pPr>
            <a:endParaRPr lang="el-GR" dirty="0" smtClean="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4 - Ομάδα"/>
          <p:cNvGrpSpPr/>
          <p:nvPr/>
        </p:nvGrpSpPr>
        <p:grpSpPr>
          <a:xfrm>
            <a:off x="0" y="88"/>
            <a:ext cx="9144000" cy="1337664"/>
            <a:chOff x="0" y="88"/>
            <a:chExt cx="9144000" cy="1126444"/>
          </a:xfrm>
        </p:grpSpPr>
        <p:grpSp>
          <p:nvGrpSpPr>
            <p:cNvPr id="3" name="6 - Ομάδα"/>
            <p:cNvGrpSpPr/>
            <p:nvPr/>
          </p:nvGrpSpPr>
          <p:grpSpPr>
            <a:xfrm>
              <a:off x="0" y="88"/>
              <a:ext cx="9144000" cy="1126444"/>
              <a:chOff x="0" y="0"/>
              <a:chExt cx="9144000" cy="1126444"/>
            </a:xfrm>
          </p:grpSpPr>
          <p:grpSp>
            <p:nvGrpSpPr>
              <p:cNvPr id="4" name="7 - Ομάδα"/>
              <p:cNvGrpSpPr/>
              <p:nvPr/>
            </p:nvGrpSpPr>
            <p:grpSpPr>
              <a:xfrm>
                <a:off x="0" y="0"/>
                <a:ext cx="9144000" cy="1126444"/>
                <a:chOff x="180528" y="0"/>
                <a:chExt cx="9144000" cy="1126444"/>
              </a:xfrm>
            </p:grpSpPr>
            <p:sp>
              <p:nvSpPr>
                <p:cNvPr id="10" name="9 - TextBox"/>
                <p:cNvSpPr txBox="1"/>
                <p:nvPr/>
              </p:nvSpPr>
              <p:spPr>
                <a:xfrm>
                  <a:off x="6408712" y="0"/>
                  <a:ext cx="2915816" cy="923330"/>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11" name="10 - TextBox"/>
                <p:cNvSpPr txBox="1"/>
                <p:nvPr/>
              </p:nvSpPr>
              <p:spPr>
                <a:xfrm>
                  <a:off x="180528" y="789512"/>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Δεδομένα </a:t>
                  </a:r>
                  <a:r>
                    <a:rPr lang="en-US" sz="2000" dirty="0" smtClean="0">
                      <a:solidFill>
                        <a:srgbClr val="C00000"/>
                      </a:solidFill>
                    </a:rPr>
                    <a:t>mi</a:t>
                  </a:r>
                  <a:r>
                    <a:rPr lang="fr-FR" sz="2000" dirty="0">
                      <a:solidFill>
                        <a:srgbClr val="C00000"/>
                      </a:solidFill>
                    </a:rPr>
                    <a:t>R</a:t>
                  </a:r>
                  <a:r>
                    <a:rPr lang="fr-FR" sz="2000" dirty="0" smtClean="0">
                      <a:solidFill>
                        <a:srgbClr val="C00000"/>
                      </a:solidFill>
                    </a:rPr>
                    <a:t>NA</a:t>
                  </a:r>
                </a:p>
              </p:txBody>
            </p:sp>
          </p:grpSp>
          <p:sp>
            <p:nvSpPr>
              <p:cNvPr id="9" name="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7" name="6 - TextBox"/>
            <p:cNvSpPr txBox="1"/>
            <p:nvPr/>
          </p:nvSpPr>
          <p:spPr>
            <a:xfrm>
              <a:off x="4642410" y="160100"/>
              <a:ext cx="2016224" cy="699781"/>
            </a:xfrm>
            <a:prstGeom prst="rect">
              <a:avLst/>
            </a:prstGeom>
            <a:noFill/>
          </p:spPr>
          <p:txBody>
            <a:bodyPr wrap="square" rtlCol="0">
              <a:spAutoFit/>
            </a:bodyPr>
            <a:lstStyle/>
            <a:p>
              <a:r>
                <a:rPr lang="en-US" sz="1600" dirty="0" smtClean="0">
                  <a:solidFill>
                    <a:srgbClr val="C00000"/>
                  </a:solidFill>
                </a:rPr>
                <a:t>mi</a:t>
              </a:r>
              <a:r>
                <a:rPr lang="fr-FR" sz="1600" dirty="0" smtClean="0">
                  <a:solidFill>
                    <a:srgbClr val="C00000"/>
                  </a:solidFill>
                </a:rPr>
                <a:t>RNA</a:t>
              </a:r>
              <a:r>
                <a:rPr lang="en-US" sz="1600" dirty="0" smtClean="0">
                  <a:solidFill>
                    <a:srgbClr val="C00000"/>
                  </a:solidFill>
                </a:rPr>
                <a:t> data</a:t>
              </a:r>
            </a:p>
            <a:p>
              <a:r>
                <a:rPr lang="en-US" sz="1600" dirty="0" smtClean="0">
                  <a:solidFill>
                    <a:schemeClr val="accent2">
                      <a:lumMod val="60000"/>
                      <a:lumOff val="40000"/>
                    </a:schemeClr>
                  </a:solidFill>
                </a:rPr>
                <a:t>CNV data</a:t>
              </a:r>
              <a:endParaRPr lang="fr-FR" sz="1600" dirty="0" smtClean="0">
                <a:solidFill>
                  <a:schemeClr val="accent2">
                    <a:lumMod val="60000"/>
                    <a:lumOff val="40000"/>
                  </a:schemeClr>
                </a:solidFill>
              </a:endParaRPr>
            </a:p>
            <a:p>
              <a:endParaRPr lang="el-GR" sz="1600" dirty="0"/>
            </a:p>
          </p:txBody>
        </p:sp>
      </p:grpSp>
      <p:graphicFrame>
        <p:nvGraphicFramePr>
          <p:cNvPr id="12" name="11 - Πίνακας"/>
          <p:cNvGraphicFramePr>
            <a:graphicFrameLocks noGrp="1"/>
          </p:cNvGraphicFramePr>
          <p:nvPr/>
        </p:nvGraphicFramePr>
        <p:xfrm>
          <a:off x="395536" y="2636912"/>
          <a:ext cx="6408711" cy="2309728"/>
        </p:xfrm>
        <a:graphic>
          <a:graphicData uri="http://schemas.openxmlformats.org/drawingml/2006/table">
            <a:tbl>
              <a:tblPr/>
              <a:tblGrid>
                <a:gridCol w="2136237"/>
                <a:gridCol w="2136237"/>
                <a:gridCol w="2136237"/>
              </a:tblGrid>
              <a:tr h="426638">
                <a:tc>
                  <a:txBody>
                    <a:bodyPr/>
                    <a:lstStyle/>
                    <a:p>
                      <a:pPr rtl="0" fontAlgn="t">
                        <a:spcBef>
                          <a:spcPts val="0"/>
                        </a:spcBef>
                        <a:spcAft>
                          <a:spcPts val="0"/>
                        </a:spcAft>
                      </a:pPr>
                      <a:r>
                        <a:rPr lang="el-GR" sz="1200" b="0" i="0" u="none" strike="noStrike" dirty="0">
                          <a:solidFill>
                            <a:srgbClr val="000000"/>
                          </a:solidFill>
                          <a:latin typeface="Arial"/>
                        </a:rPr>
                        <a:t>Τύπος δεδομένων</a:t>
                      </a:r>
                      <a:endParaRPr lang="el-GR" sz="12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200" b="0" i="0" u="none" strike="noStrike">
                          <a:solidFill>
                            <a:srgbClr val="000000"/>
                          </a:solidFill>
                          <a:latin typeface="Arial"/>
                        </a:rPr>
                        <a:t>Στήλες αρχείου</a:t>
                      </a:r>
                      <a:endParaRPr lang="el-GR" sz="120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l-GR" sz="1200" b="0" i="0" u="none" strike="noStrike">
                          <a:solidFill>
                            <a:srgbClr val="000000"/>
                          </a:solidFill>
                          <a:latin typeface="Arial"/>
                        </a:rPr>
                        <a:t>Περιγραφή</a:t>
                      </a:r>
                      <a:endParaRPr lang="el-GR" sz="120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3090">
                <a:tc>
                  <a:txBody>
                    <a:bodyPr/>
                    <a:lstStyle/>
                    <a:p>
                      <a:pPr rtl="0" fontAlgn="t">
                        <a:spcBef>
                          <a:spcPts val="0"/>
                        </a:spcBef>
                        <a:spcAft>
                          <a:spcPts val="0"/>
                        </a:spcAft>
                      </a:pPr>
                      <a:r>
                        <a:rPr lang="fr-FR" sz="1200" b="0" i="0" u="none" strike="noStrike" dirty="0">
                          <a:solidFill>
                            <a:srgbClr val="000000"/>
                          </a:solidFill>
                          <a:latin typeface="Arial"/>
                        </a:rPr>
                        <a:t>Tab-</a:t>
                      </a:r>
                      <a:r>
                        <a:rPr lang="fr-FR" sz="1200" b="0" i="0" u="none" strike="noStrike" dirty="0" err="1">
                          <a:solidFill>
                            <a:srgbClr val="000000"/>
                          </a:solidFill>
                          <a:latin typeface="Arial"/>
                        </a:rPr>
                        <a:t>delimited</a:t>
                      </a:r>
                      <a:r>
                        <a:rPr lang="fr-FR" sz="1200" b="0" i="0" u="none" strike="noStrike" dirty="0">
                          <a:solidFill>
                            <a:srgbClr val="000000"/>
                          </a:solidFill>
                          <a:latin typeface="Arial"/>
                        </a:rPr>
                        <a:t> ASCII </a:t>
                      </a:r>
                      <a:r>
                        <a:rPr lang="fr-FR" sz="1200" b="0" i="0" u="none" strike="noStrike" dirty="0" err="1">
                          <a:solidFill>
                            <a:srgbClr val="000000"/>
                          </a:solidFill>
                          <a:latin typeface="Arial"/>
                        </a:rPr>
                        <a:t>Text</a:t>
                      </a:r>
                      <a:endParaRPr lang="fr-FR" sz="1200" dirty="0"/>
                    </a:p>
                    <a:p>
                      <a:pPr rtl="0" fontAlgn="base">
                        <a:spcBef>
                          <a:spcPts val="800"/>
                        </a:spcBef>
                        <a:spcAft>
                          <a:spcPts val="0"/>
                        </a:spcAft>
                        <a:buFont typeface="+mj-lt"/>
                        <a:buNone/>
                      </a:pPr>
                      <a:r>
                        <a:rPr lang="fr-FR" sz="1200" b="0" i="0" u="none" strike="noStrike" dirty="0" err="1" smtClean="0">
                          <a:solidFill>
                            <a:srgbClr val="000000"/>
                          </a:solidFill>
                          <a:latin typeface="Verdana"/>
                        </a:rPr>
                        <a:t>mirna</a:t>
                      </a:r>
                      <a:r>
                        <a:rPr lang="fr-FR" sz="1200" b="0" i="0" u="none" strike="noStrike" dirty="0" err="1" smtClean="0">
                          <a:solidFill>
                            <a:srgbClr val="000000"/>
                          </a:solidFill>
                          <a:latin typeface="Arial"/>
                        </a:rPr>
                        <a:t>.quantification.txt</a:t>
                      </a:r>
                      <a:endParaRPr lang="fr-FR" sz="1200" b="0" i="0" u="none" strike="noStrike" dirty="0">
                        <a:solidFill>
                          <a:srgbClr val="000000"/>
                        </a:solidFill>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fr-FR" sz="1200" b="0" i="0" u="none" strike="noStrike" dirty="0" err="1">
                          <a:solidFill>
                            <a:srgbClr val="000000"/>
                          </a:solidFill>
                          <a:latin typeface="Arial"/>
                        </a:rPr>
                        <a:t>miRNA_ID</a:t>
                      </a:r>
                      <a:r>
                        <a:rPr lang="fr-FR" sz="1200" b="0" i="0" u="none" strike="noStrike" dirty="0">
                          <a:solidFill>
                            <a:srgbClr val="000000"/>
                          </a:solidFill>
                          <a:latin typeface="Arial"/>
                        </a:rPr>
                        <a:t> </a:t>
                      </a:r>
                    </a:p>
                    <a:p>
                      <a:pPr rtl="0" fontAlgn="base">
                        <a:spcBef>
                          <a:spcPts val="0"/>
                        </a:spcBef>
                        <a:spcAft>
                          <a:spcPts val="0"/>
                        </a:spcAft>
                        <a:buFont typeface="+mj-lt"/>
                        <a:buAutoNum type="arabicPeriod"/>
                      </a:pPr>
                      <a:r>
                        <a:rPr lang="fr-FR" sz="1200" b="0" i="0" u="none" strike="noStrike" dirty="0" err="1">
                          <a:solidFill>
                            <a:srgbClr val="000000"/>
                          </a:solidFill>
                          <a:latin typeface="Arial"/>
                        </a:rPr>
                        <a:t>read_count</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reads_per_million_miRNA_mapped</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a:solidFill>
                            <a:srgbClr val="000000"/>
                          </a:solidFill>
                          <a:latin typeface="Arial"/>
                        </a:rPr>
                        <a:t>cross-</a:t>
                      </a:r>
                      <a:r>
                        <a:rPr lang="fr-FR" sz="1200" b="0" i="0" u="none" strike="noStrike" dirty="0" err="1">
                          <a:solidFill>
                            <a:srgbClr val="000000"/>
                          </a:solidFill>
                          <a:latin typeface="Arial"/>
                        </a:rPr>
                        <a:t>mapped</a:t>
                      </a:r>
                      <a:endParaRPr lang="fr-FR" sz="1200" b="0" i="0" u="none" strike="noStrike" dirty="0">
                        <a:solidFill>
                          <a:srgbClr val="000000"/>
                        </a:solidFill>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mj-lt"/>
                        <a:buAutoNum type="arabicPeriod"/>
                      </a:pPr>
                      <a:r>
                        <a:rPr lang="el-GR" sz="1200" b="0" i="0" u="none" strike="noStrike" dirty="0">
                          <a:solidFill>
                            <a:srgbClr val="000000"/>
                          </a:solidFill>
                          <a:latin typeface="Arial"/>
                        </a:rPr>
                        <a:t>επίσημο κωδικό στην βάση </a:t>
                      </a:r>
                      <a:r>
                        <a:rPr lang="fr-FR" sz="1200" b="0" i="0" u="none" strike="noStrike" dirty="0" err="1">
                          <a:solidFill>
                            <a:srgbClr val="000000"/>
                          </a:solidFill>
                          <a:latin typeface="Arial"/>
                        </a:rPr>
                        <a:t>miRBASE</a:t>
                      </a:r>
                      <a:endParaRPr lang="fr-FR" sz="1200" b="0" i="0" u="none" strike="noStrike" dirty="0">
                        <a:solidFill>
                          <a:srgbClr val="000000"/>
                        </a:solidFill>
                        <a:latin typeface="Verdana"/>
                      </a:endParaRPr>
                    </a:p>
                    <a:p>
                      <a:pPr rtl="0" fontAlgn="base">
                        <a:spcBef>
                          <a:spcPts val="0"/>
                        </a:spcBef>
                        <a:spcAft>
                          <a:spcPts val="0"/>
                        </a:spcAft>
                        <a:buFont typeface="+mj-lt"/>
                        <a:buAutoNum type="arabicPeriod"/>
                      </a:pPr>
                      <a:r>
                        <a:rPr lang="fr-FR" sz="1200" b="0" i="0" u="none" strike="noStrike" dirty="0" err="1">
                          <a:solidFill>
                            <a:srgbClr val="000000"/>
                          </a:solidFill>
                          <a:latin typeface="Arial"/>
                        </a:rPr>
                        <a:t>raw</a:t>
                      </a:r>
                      <a:r>
                        <a:rPr lang="fr-FR" sz="1200" b="0" i="0" u="none" strike="noStrike" dirty="0">
                          <a:solidFill>
                            <a:srgbClr val="000000"/>
                          </a:solidFill>
                          <a:latin typeface="Arial"/>
                        </a:rPr>
                        <a:t> </a:t>
                      </a:r>
                      <a:r>
                        <a:rPr lang="fr-FR" sz="1200" b="0" i="0" u="none" strike="noStrike" dirty="0" err="1">
                          <a:solidFill>
                            <a:srgbClr val="000000"/>
                          </a:solidFill>
                          <a:latin typeface="Arial"/>
                        </a:rPr>
                        <a:t>read</a:t>
                      </a:r>
                      <a:r>
                        <a:rPr lang="fr-FR" sz="1200" b="0" i="0" u="none" strike="noStrike" dirty="0">
                          <a:solidFill>
                            <a:srgbClr val="000000"/>
                          </a:solidFill>
                          <a:latin typeface="Arial"/>
                        </a:rPr>
                        <a:t> count</a:t>
                      </a:r>
                    </a:p>
                    <a:p>
                      <a:pPr rtl="0" fontAlgn="base">
                        <a:spcBef>
                          <a:spcPts val="0"/>
                        </a:spcBef>
                        <a:spcAft>
                          <a:spcPts val="0"/>
                        </a:spcAft>
                        <a:buFont typeface="+mj-lt"/>
                        <a:buAutoNum type="arabicPeriod"/>
                      </a:pPr>
                      <a:r>
                        <a:rPr lang="fr-FR" sz="1200" b="0" i="0" u="none" strike="noStrike" dirty="0" err="1">
                          <a:solidFill>
                            <a:srgbClr val="000000"/>
                          </a:solidFill>
                          <a:latin typeface="Arial"/>
                        </a:rPr>
                        <a:t>reads</a:t>
                      </a:r>
                      <a:r>
                        <a:rPr lang="fr-FR" sz="1200" b="0" i="0" u="none" strike="noStrike" dirty="0">
                          <a:solidFill>
                            <a:srgbClr val="000000"/>
                          </a:solidFill>
                          <a:latin typeface="Arial"/>
                        </a:rPr>
                        <a:t> per million </a:t>
                      </a:r>
                      <a:r>
                        <a:rPr lang="fr-FR" sz="1200" b="0" i="0" u="none" strike="noStrike" dirty="0" err="1">
                          <a:solidFill>
                            <a:srgbClr val="000000"/>
                          </a:solidFill>
                          <a:latin typeface="Arial"/>
                        </a:rPr>
                        <a:t>miRNA</a:t>
                      </a:r>
                      <a:r>
                        <a:rPr lang="fr-FR" sz="1200" b="0" i="0" u="none" strike="noStrike" dirty="0">
                          <a:solidFill>
                            <a:srgbClr val="000000"/>
                          </a:solidFill>
                          <a:latin typeface="Arial"/>
                        </a:rPr>
                        <a:t> </a:t>
                      </a:r>
                      <a:r>
                        <a:rPr lang="fr-FR" sz="1200" b="0" i="0" u="none" strike="noStrike" dirty="0" err="1">
                          <a:solidFill>
                            <a:srgbClr val="000000"/>
                          </a:solidFill>
                          <a:latin typeface="Arial"/>
                        </a:rPr>
                        <a:t>reads</a:t>
                      </a:r>
                      <a:endParaRPr lang="fr-FR" sz="1200" b="0" i="0" u="none" strike="noStrike" dirty="0">
                        <a:solidFill>
                          <a:srgbClr val="000000"/>
                        </a:solidFill>
                        <a:latin typeface="Arial"/>
                      </a:endParaRPr>
                    </a:p>
                    <a:p>
                      <a:pPr rtl="0" fontAlgn="base">
                        <a:spcBef>
                          <a:spcPts val="0"/>
                        </a:spcBef>
                        <a:spcAft>
                          <a:spcPts val="0"/>
                        </a:spcAft>
                        <a:buFont typeface="+mj-lt"/>
                        <a:buAutoNum type="arabicPeriod"/>
                      </a:pPr>
                      <a:r>
                        <a:rPr lang="fr-FR" sz="1200" b="0" i="0" u="none" strike="noStrike" dirty="0">
                          <a:solidFill>
                            <a:srgbClr val="000000"/>
                          </a:solidFill>
                          <a:latin typeface="Arial"/>
                        </a:rPr>
                        <a:t>cross-</a:t>
                      </a:r>
                      <a:r>
                        <a:rPr lang="fr-FR" sz="1200" b="0" i="0" u="none" strike="noStrike" dirty="0" err="1">
                          <a:solidFill>
                            <a:srgbClr val="000000"/>
                          </a:solidFill>
                          <a:latin typeface="Arial"/>
                        </a:rPr>
                        <a:t>mapped</a:t>
                      </a:r>
                      <a:r>
                        <a:rPr lang="fr-FR" sz="1200" b="0" i="0" u="none" strike="noStrike" dirty="0">
                          <a:solidFill>
                            <a:srgbClr val="000000"/>
                          </a:solidFill>
                          <a:latin typeface="Arial"/>
                        </a:rPr>
                        <a:t> to </a:t>
                      </a:r>
                      <a:r>
                        <a:rPr lang="fr-FR" sz="1200" b="0" i="0" u="none" strike="noStrike" dirty="0" err="1">
                          <a:solidFill>
                            <a:srgbClr val="000000"/>
                          </a:solidFill>
                          <a:latin typeface="Arial"/>
                        </a:rPr>
                        <a:t>other</a:t>
                      </a:r>
                      <a:r>
                        <a:rPr lang="fr-FR" sz="1200" b="0" i="0" u="none" strike="noStrike" dirty="0">
                          <a:solidFill>
                            <a:srgbClr val="000000"/>
                          </a:solidFill>
                          <a:latin typeface="Arial"/>
                        </a:rPr>
                        <a:t> </a:t>
                      </a:r>
                      <a:r>
                        <a:rPr lang="fr-FR" sz="1200" b="0" i="0" u="none" strike="noStrike" dirty="0" err="1">
                          <a:solidFill>
                            <a:srgbClr val="000000"/>
                          </a:solidFill>
                          <a:latin typeface="Arial"/>
                        </a:rPr>
                        <a:t>miRNA</a:t>
                      </a:r>
                      <a:r>
                        <a:rPr lang="fr-FR" sz="1200" b="0" i="0" u="none" strike="noStrike" dirty="0">
                          <a:solidFill>
                            <a:srgbClr val="000000"/>
                          </a:solidFill>
                          <a:latin typeface="Arial"/>
                        </a:rPr>
                        <a:t> </a:t>
                      </a:r>
                      <a:r>
                        <a:rPr lang="fr-FR" sz="1200" b="0" i="0" u="none" strike="noStrike" dirty="0" err="1">
                          <a:solidFill>
                            <a:srgbClr val="000000"/>
                          </a:solidFill>
                          <a:latin typeface="Arial"/>
                        </a:rPr>
                        <a:t>forms</a:t>
                      </a:r>
                      <a:r>
                        <a:rPr lang="fr-FR" sz="1200" b="0" i="0" u="none" strike="noStrike" dirty="0">
                          <a:solidFill>
                            <a:srgbClr val="000000"/>
                          </a:solidFill>
                          <a:latin typeface="Arial"/>
                        </a:rPr>
                        <a:t> (Y or 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3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800" b="0" i="0" u="none" strike="noStrike" cap="none" normalizeH="0" baseline="0" smtClean="0">
                <a:ln>
                  <a:noFill/>
                </a:ln>
                <a:solidFill>
                  <a:schemeClr val="tx1"/>
                </a:solidFill>
                <a:effectLst/>
                <a:latin typeface="Arial" pitchFamily="34" charset="0"/>
                <a:cs typeface="Arial" pitchFamily="34" charset="0"/>
              </a:rPr>
              <a:t/>
            </a:r>
            <a:br>
              <a:rPr kumimoji="0" lang="el-GR" sz="1800" b="0" i="0" u="none" strike="noStrike" cap="none" normalizeH="0" baseline="0" smtClean="0">
                <a:ln>
                  <a:noFill/>
                </a:ln>
                <a:solidFill>
                  <a:schemeClr val="tx1"/>
                </a:solidFill>
                <a:effectLst/>
                <a:latin typeface="Arial" pitchFamily="34" charset="0"/>
                <a:cs typeface="Arial" pitchFamily="34" charset="0"/>
              </a:rPr>
            </a:br>
            <a:endParaRPr kumimoji="0" lang="el-GR"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12 - Ορθογώνιο"/>
          <p:cNvSpPr/>
          <p:nvPr/>
        </p:nvSpPr>
        <p:spPr>
          <a:xfrm>
            <a:off x="2555776" y="3501008"/>
            <a:ext cx="2088232" cy="3849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5" name="13 - Ομάδα"/>
          <p:cNvGrpSpPr/>
          <p:nvPr/>
        </p:nvGrpSpPr>
        <p:grpSpPr>
          <a:xfrm>
            <a:off x="7473302" y="1700808"/>
            <a:ext cx="1656184" cy="1000578"/>
            <a:chOff x="7473302" y="1700808"/>
            <a:chExt cx="1656184" cy="1000578"/>
          </a:xfrm>
        </p:grpSpPr>
        <p:pic>
          <p:nvPicPr>
            <p:cNvPr id="15" name="Picture 2" descr="ÎÏÎ¿ÏÎ­Î»ÎµÏÎ¼Î± ÎµÎ¹ÎºÏÎ½Î±Ï Î³Î¹Î± person"/>
            <p:cNvPicPr>
              <a:picLocks noChangeAspect="1" noChangeArrowheads="1"/>
            </p:cNvPicPr>
            <p:nvPr/>
          </p:nvPicPr>
          <p:blipFill>
            <a:blip r:embed="rId2" cstate="print"/>
            <a:srcRect/>
            <a:stretch>
              <a:fillRect/>
            </a:stretch>
          </p:blipFill>
          <p:spPr bwMode="auto">
            <a:xfrm>
              <a:off x="7600022" y="1700808"/>
              <a:ext cx="1004426" cy="710631"/>
            </a:xfrm>
            <a:prstGeom prst="rect">
              <a:avLst/>
            </a:prstGeom>
            <a:noFill/>
          </p:spPr>
        </p:pic>
        <p:sp>
          <p:nvSpPr>
            <p:cNvPr id="16" name="15 - TextBox"/>
            <p:cNvSpPr txBox="1"/>
            <p:nvPr/>
          </p:nvSpPr>
          <p:spPr>
            <a:xfrm>
              <a:off x="7473302" y="2362832"/>
              <a:ext cx="1656184"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412 </a:t>
              </a:r>
              <a:r>
                <a:rPr lang="el-GR" sz="1600" dirty="0" smtClean="0">
                  <a:effectLst>
                    <a:outerShdw blurRad="38100" dist="38100" dir="2700000" algn="tl">
                      <a:srgbClr val="000000">
                        <a:alpha val="43137"/>
                      </a:srgbClr>
                    </a:outerShdw>
                  </a:effectLst>
                </a:rPr>
                <a:t>ασθενείς</a:t>
              </a:r>
              <a:endParaRPr lang="el-GR" sz="1600" dirty="0">
                <a:effectLst>
                  <a:outerShdw blurRad="38100" dist="38100" dir="2700000" algn="tl">
                    <a:srgbClr val="000000">
                      <a:alpha val="43137"/>
                    </a:srgbClr>
                  </a:outerShdw>
                </a:effectLst>
              </a:endParaRPr>
            </a:p>
          </p:txBody>
        </p:sp>
      </p:grpSp>
      <p:sp>
        <p:nvSpPr>
          <p:cNvPr id="17" name="16 - TextBox"/>
          <p:cNvSpPr txBox="1"/>
          <p:nvPr/>
        </p:nvSpPr>
        <p:spPr>
          <a:xfrm>
            <a:off x="467544" y="5445224"/>
            <a:ext cx="7272808" cy="830997"/>
          </a:xfrm>
          <a:prstGeom prst="rect">
            <a:avLst/>
          </a:prstGeom>
          <a:noFill/>
        </p:spPr>
        <p:txBody>
          <a:bodyPr wrap="square" rtlCol="0">
            <a:spAutoFit/>
          </a:bodyPr>
          <a:lstStyle/>
          <a:p>
            <a:pPr>
              <a:buFont typeface="Wingdings" pitchFamily="2" charset="2"/>
              <a:buChar char="ü"/>
            </a:pPr>
            <a:r>
              <a:rPr lang="el-GR" sz="1600" dirty="0" smtClean="0"/>
              <a:t>Η ενδιαφερόμενη στήλη από τον παραπάνω είδος αρχείου για την εξόρυξη δεδομένων μεθυλίωσης είναι η στήλη </a:t>
            </a:r>
            <a:r>
              <a:rPr lang="fr-FR" sz="1600" dirty="0" err="1" smtClean="0"/>
              <a:t>reads_per_million_miRNA_mapped</a:t>
            </a:r>
            <a:endParaRPr lang="fr-FR" sz="1600" dirty="0" smtClean="0"/>
          </a:p>
          <a:p>
            <a:pPr>
              <a:buFont typeface="Wingdings" pitchFamily="2" charset="2"/>
              <a:buChar char="ü"/>
            </a:pPr>
            <a:r>
              <a:rPr lang="el-GR" sz="1600" dirty="0" smtClean="0"/>
              <a:t>Εκφράζει την ποσοτικοποίηση μορίων </a:t>
            </a:r>
            <a:r>
              <a:rPr lang="en-US" sz="1600" dirty="0" err="1" smtClean="0"/>
              <a:t>miRNA</a:t>
            </a:r>
            <a:r>
              <a:rPr lang="en-US" sz="1600" dirty="0" smtClean="0"/>
              <a:t> </a:t>
            </a:r>
            <a:endParaRPr lang="el-GR"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6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36"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37" name="36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Μηχανική μάθηση: Ταξινόμηση</a:t>
                    </a:r>
                    <a:endParaRPr lang="el-GR" sz="2000" dirty="0">
                      <a:solidFill>
                        <a:srgbClr val="C00000"/>
                      </a:solidFill>
                    </a:endParaRPr>
                  </a:p>
                </p:txBody>
              </p:sp>
            </p:grpSp>
            <p:sp>
              <p:nvSpPr>
                <p:cNvPr id="35" name="34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33" name="32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Αντικείμενο μελέτης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30" name="29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31" name="30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027" name="Picture 3" descr="C:\Users\Χριστίνα\Documents\MDE\MscThesis\Machine learning Literature\classification.png"/>
          <p:cNvPicPr>
            <a:picLocks noChangeAspect="1" noChangeArrowheads="1"/>
          </p:cNvPicPr>
          <p:nvPr/>
        </p:nvPicPr>
        <p:blipFill>
          <a:blip r:embed="rId3" cstate="print"/>
          <a:srcRect/>
          <a:stretch>
            <a:fillRect/>
          </a:stretch>
        </p:blipFill>
        <p:spPr bwMode="auto">
          <a:xfrm>
            <a:off x="1979712" y="1916832"/>
            <a:ext cx="4464496" cy="942316"/>
          </a:xfrm>
          <a:prstGeom prst="rect">
            <a:avLst/>
          </a:prstGeom>
          <a:noFill/>
          <a:ln w="3175">
            <a:noFill/>
          </a:ln>
        </p:spPr>
      </p:pic>
      <p:sp>
        <p:nvSpPr>
          <p:cNvPr id="17" name="16 - TextBox"/>
          <p:cNvSpPr txBox="1"/>
          <p:nvPr/>
        </p:nvSpPr>
        <p:spPr>
          <a:xfrm>
            <a:off x="179512" y="1412776"/>
            <a:ext cx="8424936" cy="646331"/>
          </a:xfrm>
          <a:prstGeom prst="rect">
            <a:avLst/>
          </a:prstGeom>
          <a:noFill/>
        </p:spPr>
        <p:txBody>
          <a:bodyPr wrap="square" rtlCol="0">
            <a:spAutoFit/>
          </a:bodyPr>
          <a:lstStyle/>
          <a:p>
            <a:r>
              <a:rPr lang="el-GR" dirty="0" smtClean="0">
                <a:effectLst>
                  <a:outerShdw blurRad="38100" dist="38100" dir="2700000" algn="tl">
                    <a:srgbClr val="000000">
                      <a:alpha val="43137"/>
                    </a:srgbClr>
                  </a:outerShdw>
                </a:effectLst>
              </a:rPr>
              <a:t>Στόχος</a:t>
            </a:r>
            <a:r>
              <a:rPr lang="el-GR" dirty="0" smtClean="0"/>
              <a:t>: η ανάθεση ενός άγνωστου μοτίβου σε μία ή περισσότερες γνωστές κατηγορίες.</a:t>
            </a:r>
          </a:p>
          <a:p>
            <a:endParaRPr lang="el-GR" dirty="0"/>
          </a:p>
        </p:txBody>
      </p:sp>
      <p:grpSp>
        <p:nvGrpSpPr>
          <p:cNvPr id="51" name="50 - Ομάδα"/>
          <p:cNvGrpSpPr/>
          <p:nvPr/>
        </p:nvGrpSpPr>
        <p:grpSpPr>
          <a:xfrm>
            <a:off x="-6445224" y="3140968"/>
            <a:ext cx="14113568" cy="3024336"/>
            <a:chOff x="-5221088" y="2924944"/>
            <a:chExt cx="14005048" cy="3024336"/>
          </a:xfrm>
        </p:grpSpPr>
        <p:pic>
          <p:nvPicPr>
            <p:cNvPr id="1028" name="Picture 4"/>
            <p:cNvPicPr>
              <a:picLocks noChangeAspect="1" noChangeArrowheads="1"/>
            </p:cNvPicPr>
            <p:nvPr/>
          </p:nvPicPr>
          <p:blipFill>
            <a:blip r:embed="rId4" cstate="print"/>
            <a:srcRect/>
            <a:stretch>
              <a:fillRect/>
            </a:stretch>
          </p:blipFill>
          <p:spPr bwMode="auto">
            <a:xfrm>
              <a:off x="-5221088" y="2924944"/>
              <a:ext cx="4617668" cy="2932653"/>
            </a:xfrm>
            <a:prstGeom prst="rect">
              <a:avLst/>
            </a:prstGeom>
            <a:noFill/>
            <a:ln w="9525">
              <a:noFill/>
              <a:miter lim="800000"/>
              <a:headEnd/>
              <a:tailEnd/>
            </a:ln>
          </p:spPr>
        </p:pic>
        <p:grpSp>
          <p:nvGrpSpPr>
            <p:cNvPr id="26" name="25 - Ομάδα"/>
            <p:cNvGrpSpPr/>
            <p:nvPr/>
          </p:nvGrpSpPr>
          <p:grpSpPr>
            <a:xfrm>
              <a:off x="1835696" y="3212976"/>
              <a:ext cx="1368152" cy="2376264"/>
              <a:chOff x="1835696" y="3212976"/>
              <a:chExt cx="1368152" cy="2376264"/>
            </a:xfrm>
          </p:grpSpPr>
          <p:sp>
            <p:nvSpPr>
              <p:cNvPr id="16" name="15 - Ορθογώνιο"/>
              <p:cNvSpPr/>
              <p:nvPr/>
            </p:nvSpPr>
            <p:spPr>
              <a:xfrm>
                <a:off x="1835696" y="3212976"/>
                <a:ext cx="1368152" cy="237626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17 - Ορθογώνιο"/>
              <p:cNvSpPr/>
              <p:nvPr/>
            </p:nvSpPr>
            <p:spPr>
              <a:xfrm>
                <a:off x="2987824" y="3212976"/>
                <a:ext cx="216024" cy="23762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9" name="18 - TextBox"/>
            <p:cNvSpPr txBox="1"/>
            <p:nvPr/>
          </p:nvSpPr>
          <p:spPr>
            <a:xfrm>
              <a:off x="1836258" y="5632783"/>
              <a:ext cx="1512168" cy="307777"/>
            </a:xfrm>
            <a:prstGeom prst="rect">
              <a:avLst/>
            </a:prstGeom>
            <a:noFill/>
          </p:spPr>
          <p:txBody>
            <a:bodyPr wrap="square" rtlCol="0">
              <a:spAutoFit/>
            </a:bodyPr>
            <a:lstStyle/>
            <a:p>
              <a:r>
                <a:rPr lang="en-US" sz="1400" dirty="0" smtClean="0"/>
                <a:t>Features &amp; Target</a:t>
              </a:r>
              <a:endParaRPr lang="el-GR" sz="1400" dirty="0"/>
            </a:p>
          </p:txBody>
        </p:sp>
        <p:cxnSp>
          <p:nvCxnSpPr>
            <p:cNvPr id="21" name="20 - Ευθεία γραμμή σύνδεσης"/>
            <p:cNvCxnSpPr/>
            <p:nvPr/>
          </p:nvCxnSpPr>
          <p:spPr>
            <a:xfrm>
              <a:off x="1475656" y="4941168"/>
              <a:ext cx="2016224"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23" name="22 - Ευθύγραμμο βέλος σύνδεσης"/>
            <p:cNvCxnSpPr/>
            <p:nvPr/>
          </p:nvCxnSpPr>
          <p:spPr>
            <a:xfrm flipV="1">
              <a:off x="3419872" y="3789040"/>
              <a:ext cx="792088"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23 - Ευθύγραμμο βέλος σύνδεσης"/>
            <p:cNvCxnSpPr/>
            <p:nvPr/>
          </p:nvCxnSpPr>
          <p:spPr>
            <a:xfrm>
              <a:off x="3491880" y="4725144"/>
              <a:ext cx="792088"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28" name="27 - Ομάδα"/>
            <p:cNvGrpSpPr/>
            <p:nvPr/>
          </p:nvGrpSpPr>
          <p:grpSpPr>
            <a:xfrm>
              <a:off x="4427984" y="3212976"/>
              <a:ext cx="1152128" cy="1296144"/>
              <a:chOff x="1835696" y="3212976"/>
              <a:chExt cx="1368152" cy="2376264"/>
            </a:xfrm>
          </p:grpSpPr>
          <p:sp>
            <p:nvSpPr>
              <p:cNvPr id="29" name="28 - Ορθογώνιο"/>
              <p:cNvSpPr/>
              <p:nvPr/>
            </p:nvSpPr>
            <p:spPr>
              <a:xfrm>
                <a:off x="1835696" y="3212976"/>
                <a:ext cx="1368152" cy="237626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a:t>
                </a:r>
              </a:p>
              <a:p>
                <a:pPr algn="ctr"/>
                <a:r>
                  <a:rPr lang="en-US" dirty="0" smtClean="0">
                    <a:solidFill>
                      <a:schemeClr val="tx1"/>
                    </a:solidFill>
                  </a:rPr>
                  <a:t>set</a:t>
                </a:r>
                <a:endParaRPr lang="el-GR" dirty="0">
                  <a:solidFill>
                    <a:schemeClr val="tx1"/>
                  </a:solidFill>
                </a:endParaRPr>
              </a:p>
            </p:txBody>
          </p:sp>
          <p:sp>
            <p:nvSpPr>
              <p:cNvPr id="32" name="31 - Ορθογώνιο"/>
              <p:cNvSpPr/>
              <p:nvPr/>
            </p:nvSpPr>
            <p:spPr>
              <a:xfrm>
                <a:off x="2987824" y="3212976"/>
                <a:ext cx="216024" cy="23762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38" name="37 - Ορθογώνιο"/>
            <p:cNvSpPr/>
            <p:nvPr/>
          </p:nvSpPr>
          <p:spPr>
            <a:xfrm>
              <a:off x="4427984" y="4941168"/>
              <a:ext cx="1080120" cy="648072"/>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a:t>
              </a:r>
            </a:p>
            <a:p>
              <a:pPr algn="ctr"/>
              <a:r>
                <a:rPr lang="en-US" dirty="0" smtClean="0">
                  <a:solidFill>
                    <a:schemeClr val="tx1"/>
                  </a:solidFill>
                </a:rPr>
                <a:t>set</a:t>
              </a:r>
              <a:endParaRPr lang="el-GR" dirty="0">
                <a:solidFill>
                  <a:schemeClr val="tx1"/>
                </a:solidFill>
              </a:endParaRPr>
            </a:p>
          </p:txBody>
        </p:sp>
        <p:cxnSp>
          <p:nvCxnSpPr>
            <p:cNvPr id="40" name="39 - Ευθύγραμμο βέλος σύνδεσης"/>
            <p:cNvCxnSpPr/>
            <p:nvPr/>
          </p:nvCxnSpPr>
          <p:spPr>
            <a:xfrm>
              <a:off x="5724128" y="3717032"/>
              <a:ext cx="576064"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41 - Ορθογώνιο"/>
            <p:cNvSpPr/>
            <p:nvPr/>
          </p:nvSpPr>
          <p:spPr>
            <a:xfrm>
              <a:off x="6444208" y="3861048"/>
              <a:ext cx="819610" cy="720080"/>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l-GR" dirty="0"/>
            </a:p>
          </p:txBody>
        </p:sp>
        <p:cxnSp>
          <p:nvCxnSpPr>
            <p:cNvPr id="44" name="43 - Ευθύγραμμο βέλος σύνδεσης"/>
            <p:cNvCxnSpPr/>
            <p:nvPr/>
          </p:nvCxnSpPr>
          <p:spPr>
            <a:xfrm>
              <a:off x="7308304" y="4293096"/>
              <a:ext cx="36004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44 - Ορθογώνιο"/>
            <p:cNvSpPr/>
            <p:nvPr/>
          </p:nvSpPr>
          <p:spPr>
            <a:xfrm>
              <a:off x="7380312" y="4797152"/>
              <a:ext cx="1403648" cy="648072"/>
            </a:xfrm>
            <a:prstGeom prst="rect">
              <a:avLst/>
            </a:prstGeom>
            <a:solidFill>
              <a:schemeClr val="accent3">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predictions</a:t>
              </a:r>
              <a:endParaRPr lang="el-GR" dirty="0"/>
            </a:p>
          </p:txBody>
        </p:sp>
        <p:cxnSp>
          <p:nvCxnSpPr>
            <p:cNvPr id="48" name="47 - Ευθύγραμμο βέλος σύνδεσης"/>
            <p:cNvCxnSpPr/>
            <p:nvPr/>
          </p:nvCxnSpPr>
          <p:spPr>
            <a:xfrm flipH="1">
              <a:off x="6588224" y="5229200"/>
              <a:ext cx="648072" cy="28803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49" name="48 - Ορθογώνιο"/>
            <p:cNvSpPr/>
            <p:nvPr/>
          </p:nvSpPr>
          <p:spPr>
            <a:xfrm>
              <a:off x="6228184" y="5301208"/>
              <a:ext cx="144016" cy="6480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 TextBox"/>
          <p:cNvSpPr txBox="1"/>
          <p:nvPr/>
        </p:nvSpPr>
        <p:spPr>
          <a:xfrm>
            <a:off x="251520" y="2204864"/>
            <a:ext cx="8496944" cy="2585323"/>
          </a:xfrm>
          <a:prstGeom prst="rect">
            <a:avLst/>
          </a:prstGeom>
          <a:noFill/>
        </p:spPr>
        <p:txBody>
          <a:bodyPr wrap="square" rtlCol="0">
            <a:spAutoFit/>
          </a:bodyPr>
          <a:lstStyle/>
          <a:p>
            <a:pPr marL="342900" indent="-342900">
              <a:buAutoNum type="arabicPeriod"/>
            </a:pPr>
            <a:r>
              <a:rPr lang="el-GR" dirty="0" smtClean="0"/>
              <a:t>Εξ</a:t>
            </a:r>
            <a:r>
              <a:rPr lang="el-GR" dirty="0" smtClean="0"/>
              <a:t>ό</a:t>
            </a:r>
            <a:r>
              <a:rPr lang="el-GR" dirty="0" smtClean="0"/>
              <a:t>ρυξη, ανάλυση </a:t>
            </a:r>
            <a:r>
              <a:rPr lang="el-GR" dirty="0" smtClean="0"/>
              <a:t>και </a:t>
            </a:r>
            <a:r>
              <a:rPr lang="el-GR" dirty="0" smtClean="0"/>
              <a:t>αποτελεσματική ενσωμάτωση </a:t>
            </a:r>
            <a:r>
              <a:rPr lang="en-US" dirty="0" smtClean="0"/>
              <a:t>m</a:t>
            </a:r>
            <a:r>
              <a:rPr lang="en-US" dirty="0" smtClean="0"/>
              <a:t>ulti- </a:t>
            </a:r>
            <a:r>
              <a:rPr lang="en-US" dirty="0" err="1" smtClean="0"/>
              <a:t>omics</a:t>
            </a:r>
            <a:r>
              <a:rPr lang="en-US" dirty="0" smtClean="0"/>
              <a:t> </a:t>
            </a:r>
            <a:r>
              <a:rPr lang="el-GR" dirty="0" smtClean="0"/>
              <a:t> δεδομένων</a:t>
            </a:r>
            <a:r>
              <a:rPr lang="en-US" dirty="0" smtClean="0"/>
              <a:t> </a:t>
            </a:r>
            <a:r>
              <a:rPr lang="el-GR" dirty="0" smtClean="0"/>
              <a:t>ασθενών που πάσχουν </a:t>
            </a:r>
            <a:r>
              <a:rPr lang="el-GR" dirty="0" smtClean="0"/>
              <a:t>από </a:t>
            </a:r>
            <a:r>
              <a:rPr lang="el-GR" dirty="0" err="1" smtClean="0"/>
              <a:t>ουροθηλιακό</a:t>
            </a:r>
            <a:r>
              <a:rPr lang="en-US" dirty="0" smtClean="0"/>
              <a:t> </a:t>
            </a:r>
            <a:r>
              <a:rPr lang="el-GR" dirty="0" smtClean="0"/>
              <a:t>καρκίνωμα </a:t>
            </a:r>
            <a:r>
              <a:rPr lang="el-GR" dirty="0" smtClean="0"/>
              <a:t>της ουροδόχου κύστης </a:t>
            </a:r>
            <a:endParaRPr lang="el-GR" dirty="0" smtClean="0"/>
          </a:p>
          <a:p>
            <a:pPr marL="342900" indent="-342900">
              <a:buAutoNum type="arabicPeriod"/>
            </a:pPr>
            <a:endParaRPr lang="el-GR" dirty="0" smtClean="0"/>
          </a:p>
          <a:p>
            <a:pPr marL="342900" indent="-342900">
              <a:buAutoNum type="arabicPeriod"/>
            </a:pPr>
            <a:r>
              <a:rPr lang="el-GR" dirty="0" smtClean="0"/>
              <a:t>Μελέτη </a:t>
            </a:r>
            <a:r>
              <a:rPr lang="el-GR" dirty="0" smtClean="0"/>
              <a:t>και </a:t>
            </a:r>
            <a:r>
              <a:rPr lang="el-GR" dirty="0" smtClean="0"/>
              <a:t>κατασκευή διαφορετικών αναπαραστάσεων </a:t>
            </a:r>
            <a:r>
              <a:rPr lang="en-US" dirty="0" smtClean="0"/>
              <a:t>m</a:t>
            </a:r>
            <a:r>
              <a:rPr lang="en-US" dirty="0" smtClean="0"/>
              <a:t>ulti -</a:t>
            </a:r>
            <a:r>
              <a:rPr lang="en-US" dirty="0" err="1" smtClean="0"/>
              <a:t>omics</a:t>
            </a:r>
            <a:r>
              <a:rPr lang="en-US" dirty="0" smtClean="0"/>
              <a:t> </a:t>
            </a:r>
            <a:r>
              <a:rPr lang="el-GR" dirty="0" smtClean="0"/>
              <a:t>δεδομένων</a:t>
            </a:r>
          </a:p>
          <a:p>
            <a:pPr marL="342900" indent="-342900">
              <a:buAutoNum type="arabicPeriod"/>
            </a:pPr>
            <a:endParaRPr lang="el-GR" dirty="0" smtClean="0"/>
          </a:p>
          <a:p>
            <a:pPr marL="342900" indent="-342900">
              <a:buAutoNum type="arabicPeriod"/>
            </a:pPr>
            <a:r>
              <a:rPr lang="el-GR" dirty="0" smtClean="0"/>
              <a:t>Σύγκριση </a:t>
            </a:r>
            <a:r>
              <a:rPr lang="el-GR" dirty="0" smtClean="0"/>
              <a:t>της απόδοσης που προσφέρει κάθε αναπαράσταση σε ένα μοντέλο </a:t>
            </a:r>
            <a:r>
              <a:rPr lang="el-GR" dirty="0" smtClean="0"/>
              <a:t>ταξινόμησης</a:t>
            </a:r>
          </a:p>
          <a:p>
            <a:pPr marL="342900" indent="-342900">
              <a:buAutoNum type="arabicPeriod"/>
            </a:pPr>
            <a:endParaRPr lang="en-US" dirty="0" smtClean="0"/>
          </a:p>
          <a:p>
            <a:endParaRPr lang="el-GR" dirty="0"/>
          </a:p>
        </p:txBody>
      </p:sp>
      <p:grpSp>
        <p:nvGrpSpPr>
          <p:cNvPr id="12" name="11 - Ομάδα"/>
          <p:cNvGrpSpPr/>
          <p:nvPr/>
        </p:nvGrpSpPr>
        <p:grpSpPr>
          <a:xfrm>
            <a:off x="0" y="88"/>
            <a:ext cx="9144000" cy="6858131"/>
            <a:chOff x="0" y="88"/>
            <a:chExt cx="9144000" cy="6858131"/>
          </a:xfrm>
        </p:grpSpPr>
        <p:grpSp>
          <p:nvGrpSpPr>
            <p:cNvPr id="13" name="3 - Ομάδα"/>
            <p:cNvGrpSpPr/>
            <p:nvPr/>
          </p:nvGrpSpPr>
          <p:grpSpPr>
            <a:xfrm>
              <a:off x="0" y="88"/>
              <a:ext cx="9144000" cy="1214831"/>
              <a:chOff x="0" y="88"/>
              <a:chExt cx="9144000" cy="1023007"/>
            </a:xfrm>
          </p:grpSpPr>
          <p:grpSp>
            <p:nvGrpSpPr>
              <p:cNvPr id="18" name="31 - Ομάδα"/>
              <p:cNvGrpSpPr/>
              <p:nvPr/>
            </p:nvGrpSpPr>
            <p:grpSpPr>
              <a:xfrm>
                <a:off x="0" y="88"/>
                <a:ext cx="9144000" cy="1023007"/>
                <a:chOff x="0" y="0"/>
                <a:chExt cx="9144000" cy="1023007"/>
              </a:xfrm>
            </p:grpSpPr>
            <p:grpSp>
              <p:nvGrpSpPr>
                <p:cNvPr id="20" name="7 - Ομάδα"/>
                <p:cNvGrpSpPr/>
                <p:nvPr/>
              </p:nvGrpSpPr>
              <p:grpSpPr>
                <a:xfrm>
                  <a:off x="0" y="0"/>
                  <a:ext cx="9144000" cy="1023007"/>
                  <a:chOff x="180528" y="0"/>
                  <a:chExt cx="9144000" cy="1023007"/>
                </a:xfrm>
              </p:grpSpPr>
              <p:sp>
                <p:nvSpPr>
                  <p:cNvPr id="22"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3" name="22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Στόχος μελέτης</a:t>
                    </a:r>
                    <a:endParaRPr lang="el-GR" sz="2000" dirty="0">
                      <a:solidFill>
                        <a:srgbClr val="C00000"/>
                      </a:solidFill>
                    </a:endParaRPr>
                  </a:p>
                </p:txBody>
              </p:sp>
            </p:grpSp>
            <p:sp>
              <p:nvSpPr>
                <p:cNvPr id="21" name="20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9" name="18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Στόχος μελέτης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15" name="13 - Ομάδα"/>
            <p:cNvGrpSpPr/>
            <p:nvPr/>
          </p:nvGrpSpPr>
          <p:grpSpPr>
            <a:xfrm>
              <a:off x="4949324" y="6550442"/>
              <a:ext cx="4194676" cy="307777"/>
              <a:chOff x="4935676" y="6550442"/>
              <a:chExt cx="4194676" cy="307777"/>
            </a:xfrm>
          </p:grpSpPr>
          <p:sp>
            <p:nvSpPr>
              <p:cNvPr id="16" name="15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7" name="16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1 - Ομάδα"/>
          <p:cNvGrpSpPr/>
          <p:nvPr/>
        </p:nvGrpSpPr>
        <p:grpSpPr>
          <a:xfrm>
            <a:off x="0" y="88"/>
            <a:ext cx="9144000" cy="6858131"/>
            <a:chOff x="0" y="88"/>
            <a:chExt cx="9144000" cy="6858131"/>
          </a:xfrm>
        </p:grpSpPr>
        <p:grpSp>
          <p:nvGrpSpPr>
            <p:cNvPr id="13" name="3 - Ομάδα"/>
            <p:cNvGrpSpPr/>
            <p:nvPr/>
          </p:nvGrpSpPr>
          <p:grpSpPr>
            <a:xfrm>
              <a:off x="0" y="88"/>
              <a:ext cx="9144000" cy="1214831"/>
              <a:chOff x="0" y="88"/>
              <a:chExt cx="9144000" cy="1023007"/>
            </a:xfrm>
          </p:grpSpPr>
          <p:grpSp>
            <p:nvGrpSpPr>
              <p:cNvPr id="17" name="31 - Ομάδα"/>
              <p:cNvGrpSpPr/>
              <p:nvPr/>
            </p:nvGrpSpPr>
            <p:grpSpPr>
              <a:xfrm>
                <a:off x="0" y="88"/>
                <a:ext cx="9144000" cy="1023007"/>
                <a:chOff x="0" y="0"/>
                <a:chExt cx="9144000" cy="1023007"/>
              </a:xfrm>
            </p:grpSpPr>
            <p:grpSp>
              <p:nvGrpSpPr>
                <p:cNvPr id="19" name="7 - Ομάδα"/>
                <p:cNvGrpSpPr/>
                <p:nvPr/>
              </p:nvGrpSpPr>
              <p:grpSpPr>
                <a:xfrm>
                  <a:off x="0" y="0"/>
                  <a:ext cx="9144000" cy="1023007"/>
                  <a:chOff x="180528" y="0"/>
                  <a:chExt cx="9144000" cy="1023007"/>
                </a:xfrm>
              </p:grpSpPr>
              <p:sp>
                <p:nvSpPr>
                  <p:cNvPr id="21"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2" name="21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a:t>
                    </a:r>
                    <a:endParaRPr lang="el-GR" sz="2000" dirty="0">
                      <a:solidFill>
                        <a:srgbClr val="C00000"/>
                      </a:solidFill>
                    </a:endParaRPr>
                  </a:p>
                </p:txBody>
              </p:sp>
            </p:grpSp>
            <p:sp>
              <p:nvSpPr>
                <p:cNvPr id="20" name="19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8" name="17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14" name="13 - Ομάδα"/>
            <p:cNvGrpSpPr/>
            <p:nvPr/>
          </p:nvGrpSpPr>
          <p:grpSpPr>
            <a:xfrm>
              <a:off x="4949324" y="6550442"/>
              <a:ext cx="4194676" cy="307777"/>
              <a:chOff x="4935676" y="6550442"/>
              <a:chExt cx="4194676" cy="307777"/>
            </a:xfrm>
          </p:grpSpPr>
          <p:sp>
            <p:nvSpPr>
              <p:cNvPr id="15" name="14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6" name="15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23" name="22 - Εικόνα" descr="Support Process2.png"/>
          <p:cNvPicPr>
            <a:picLocks noChangeAspect="1"/>
          </p:cNvPicPr>
          <p:nvPr/>
        </p:nvPicPr>
        <p:blipFill>
          <a:blip r:embed="rId3" cstate="print"/>
          <a:stretch>
            <a:fillRect/>
          </a:stretch>
        </p:blipFill>
        <p:spPr>
          <a:xfrm>
            <a:off x="0" y="1628800"/>
            <a:ext cx="9144000" cy="46101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 Ομάδα"/>
          <p:cNvGrpSpPr/>
          <p:nvPr/>
        </p:nvGrpSpPr>
        <p:grpSpPr>
          <a:xfrm>
            <a:off x="0" y="88"/>
            <a:ext cx="9144000" cy="6858131"/>
            <a:chOff x="0" y="88"/>
            <a:chExt cx="9144000" cy="6858131"/>
          </a:xfrm>
        </p:grpSpPr>
        <p:grpSp>
          <p:nvGrpSpPr>
            <p:cNvPr id="3" name="3 - Ομάδα"/>
            <p:cNvGrpSpPr/>
            <p:nvPr/>
          </p:nvGrpSpPr>
          <p:grpSpPr>
            <a:xfrm>
              <a:off x="0" y="88"/>
              <a:ext cx="9144000" cy="1214831"/>
              <a:chOff x="0" y="88"/>
              <a:chExt cx="9144000" cy="1023007"/>
            </a:xfrm>
          </p:grpSpPr>
          <p:grpSp>
            <p:nvGrpSpPr>
              <p:cNvPr id="4" name="31 - Ομάδα"/>
              <p:cNvGrpSpPr/>
              <p:nvPr/>
            </p:nvGrpSpPr>
            <p:grpSpPr>
              <a:xfrm>
                <a:off x="0" y="88"/>
                <a:ext cx="9144000" cy="1023007"/>
                <a:chOff x="0" y="0"/>
                <a:chExt cx="9144000" cy="1023007"/>
              </a:xfrm>
            </p:grpSpPr>
            <p:grpSp>
              <p:nvGrpSpPr>
                <p:cNvPr id="5" name="7 - Ομάδα"/>
                <p:cNvGrpSpPr/>
                <p:nvPr/>
              </p:nvGrpSpPr>
              <p:grpSpPr>
                <a:xfrm>
                  <a:off x="0" y="0"/>
                  <a:ext cx="9144000" cy="1023007"/>
                  <a:chOff x="180528" y="0"/>
                  <a:chExt cx="9144000" cy="1023007"/>
                </a:xfrm>
              </p:grpSpPr>
              <p:sp>
                <p:nvSpPr>
                  <p:cNvPr id="21"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2" name="21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Διαδικασία Ανάλυσης </a:t>
                    </a:r>
                    <a:r>
                      <a:rPr lang="el-GR" sz="2000" dirty="0" smtClean="0">
                        <a:solidFill>
                          <a:srgbClr val="C00000"/>
                        </a:solidFill>
                        <a:effectLst>
                          <a:outerShdw blurRad="38100" dist="38100" dir="2700000" algn="tl">
                            <a:srgbClr val="000000">
                              <a:alpha val="43137"/>
                            </a:srgbClr>
                          </a:outerShdw>
                        </a:effectLst>
                      </a:rPr>
                      <a:t>– </a:t>
                    </a:r>
                    <a:r>
                      <a:rPr lang="el-GR" dirty="0" smtClean="0">
                        <a:solidFill>
                          <a:srgbClr val="C00000"/>
                        </a:solidFill>
                        <a:effectLst>
                          <a:outerShdw blurRad="38100" dist="38100" dir="2700000" algn="tl">
                            <a:srgbClr val="000000">
                              <a:alpha val="43137"/>
                            </a:srgbClr>
                          </a:outerShdw>
                        </a:effectLst>
                      </a:rPr>
                      <a:t>Εξόρυξη των δεδομένων</a:t>
                    </a:r>
                    <a:endParaRPr lang="el-GR" dirty="0">
                      <a:solidFill>
                        <a:srgbClr val="C00000"/>
                      </a:solidFill>
                      <a:effectLst>
                        <a:outerShdw blurRad="38100" dist="38100" dir="2700000" algn="tl">
                          <a:srgbClr val="000000">
                            <a:alpha val="43137"/>
                          </a:srgbClr>
                        </a:outerShdw>
                      </a:effectLst>
                    </a:endParaRPr>
                  </a:p>
                </p:txBody>
              </p:sp>
            </p:grpSp>
            <p:sp>
              <p:nvSpPr>
                <p:cNvPr id="20" name="19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8" name="17 - TextBox"/>
              <p:cNvSpPr txBox="1"/>
              <p:nvPr/>
            </p:nvSpPr>
            <p:spPr>
              <a:xfrm>
                <a:off x="5001200" y="125622"/>
                <a:ext cx="2016224" cy="699781"/>
              </a:xfrm>
              <a:prstGeom prst="rect">
                <a:avLst/>
              </a:prstGeom>
              <a:noFill/>
            </p:spPr>
            <p:txBody>
              <a:bodyPr wrap="square" rtlCol="0">
                <a:spAutoFit/>
              </a:bodyPr>
              <a:lstStyle/>
              <a:p>
                <a:r>
                  <a:rPr lang="el-GR" sz="1600" dirty="0" smtClean="0">
                    <a:solidFill>
                      <a:srgbClr val="C00000"/>
                    </a:solidFill>
                  </a:rPr>
                  <a:t>Διαδικασία Ανάλυσης</a:t>
                </a:r>
              </a:p>
              <a:p>
                <a:r>
                  <a:rPr lang="en-US" sz="1600" dirty="0" smtClean="0">
                    <a:solidFill>
                      <a:schemeClr val="accent2">
                        <a:lumMod val="40000"/>
                        <a:lumOff val="60000"/>
                      </a:schemeClr>
                    </a:solidFill>
                  </a:rPr>
                  <a:t>GDC Data Portal</a:t>
                </a:r>
                <a:endParaRPr lang="el-GR" sz="1600" dirty="0" smtClean="0">
                  <a:solidFill>
                    <a:schemeClr val="accent2">
                      <a:lumMod val="40000"/>
                      <a:lumOff val="60000"/>
                    </a:schemeClr>
                  </a:solidFill>
                </a:endParaRPr>
              </a:p>
              <a:p>
                <a:endParaRPr lang="el-GR" sz="1600" dirty="0"/>
              </a:p>
            </p:txBody>
          </p:sp>
        </p:grpSp>
        <p:grpSp>
          <p:nvGrpSpPr>
            <p:cNvPr id="6" name="13 - Ομάδα"/>
            <p:cNvGrpSpPr/>
            <p:nvPr/>
          </p:nvGrpSpPr>
          <p:grpSpPr>
            <a:xfrm>
              <a:off x="4949324" y="6550442"/>
              <a:ext cx="4194676" cy="307777"/>
              <a:chOff x="4935676" y="6550442"/>
              <a:chExt cx="4194676" cy="307777"/>
            </a:xfrm>
          </p:grpSpPr>
          <p:sp>
            <p:nvSpPr>
              <p:cNvPr id="15" name="14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6" name="15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pic>
        <p:nvPicPr>
          <p:cNvPr id="17" name="16 - Εικόνα" descr="Support Process-1.png"/>
          <p:cNvPicPr>
            <a:picLocks noChangeAspect="1"/>
          </p:cNvPicPr>
          <p:nvPr/>
        </p:nvPicPr>
        <p:blipFill>
          <a:blip r:embed="rId3" cstate="print"/>
          <a:stretch>
            <a:fillRect/>
          </a:stretch>
        </p:blipFill>
        <p:spPr>
          <a:xfrm>
            <a:off x="0" y="1628800"/>
            <a:ext cx="9144000" cy="46103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467544" y="1556792"/>
            <a:ext cx="8336982" cy="4412794"/>
          </a:xfrm>
          <a:prstGeom prst="rect">
            <a:avLst/>
          </a:prstGeom>
          <a:noFill/>
          <a:ln w="9525">
            <a:noFill/>
            <a:miter lim="800000"/>
            <a:headEnd/>
            <a:tailEnd/>
          </a:ln>
        </p:spPr>
      </p:pic>
      <p:grpSp>
        <p:nvGrpSpPr>
          <p:cNvPr id="11" name="10 - Ομάδα"/>
          <p:cNvGrpSpPr/>
          <p:nvPr/>
        </p:nvGrpSpPr>
        <p:grpSpPr>
          <a:xfrm>
            <a:off x="0" y="88"/>
            <a:ext cx="9144000" cy="6858131"/>
            <a:chOff x="0" y="88"/>
            <a:chExt cx="9144000" cy="6858131"/>
          </a:xfrm>
        </p:grpSpPr>
        <p:grpSp>
          <p:nvGrpSpPr>
            <p:cNvPr id="12" name="3 - Ομάδα"/>
            <p:cNvGrpSpPr/>
            <p:nvPr/>
          </p:nvGrpSpPr>
          <p:grpSpPr>
            <a:xfrm>
              <a:off x="0" y="88"/>
              <a:ext cx="9144000" cy="1214831"/>
              <a:chOff x="0" y="88"/>
              <a:chExt cx="9144000" cy="1023007"/>
            </a:xfrm>
          </p:grpSpPr>
          <p:grpSp>
            <p:nvGrpSpPr>
              <p:cNvPr id="16" name="31 - Ομάδα"/>
              <p:cNvGrpSpPr/>
              <p:nvPr/>
            </p:nvGrpSpPr>
            <p:grpSpPr>
              <a:xfrm>
                <a:off x="0" y="88"/>
                <a:ext cx="9144000" cy="1023007"/>
                <a:chOff x="0" y="0"/>
                <a:chExt cx="9144000" cy="1023007"/>
              </a:xfrm>
            </p:grpSpPr>
            <p:grpSp>
              <p:nvGrpSpPr>
                <p:cNvPr id="18" name="7 - Ομάδα"/>
                <p:cNvGrpSpPr/>
                <p:nvPr/>
              </p:nvGrpSpPr>
              <p:grpSpPr>
                <a:xfrm>
                  <a:off x="0" y="0"/>
                  <a:ext cx="9144000" cy="1023007"/>
                  <a:chOff x="180528" y="0"/>
                  <a:chExt cx="9144000" cy="1023007"/>
                </a:xfrm>
              </p:grpSpPr>
              <p:sp>
                <p:nvSpPr>
                  <p:cNvPr id="20" name="8 - TextBox"/>
                  <p:cNvSpPr txBox="1"/>
                  <p:nvPr/>
                </p:nvSpPr>
                <p:spPr>
                  <a:xfrm>
                    <a:off x="7145704" y="0"/>
                    <a:ext cx="2178824" cy="777535"/>
                  </a:xfrm>
                  <a:prstGeom prst="rect">
                    <a:avLst/>
                  </a:prstGeom>
                  <a:solidFill>
                    <a:schemeClr val="bg1">
                      <a:lumMod val="85000"/>
                    </a:schemeClr>
                  </a:solidFill>
                </p:spPr>
                <p:txBody>
                  <a:bodyPr wrap="square" rtlCol="0">
                    <a:spAutoFit/>
                  </a:bodyPr>
                  <a:lstStyle/>
                  <a:p>
                    <a:endParaRPr lang="en-US" dirty="0" smtClean="0"/>
                  </a:p>
                  <a:p>
                    <a:endParaRPr lang="el-GR" dirty="0" smtClean="0"/>
                  </a:p>
                  <a:p>
                    <a:endParaRPr lang="el-GR" dirty="0"/>
                  </a:p>
                </p:txBody>
              </p:sp>
              <p:sp>
                <p:nvSpPr>
                  <p:cNvPr id="21" name="20 - TextBox"/>
                  <p:cNvSpPr txBox="1"/>
                  <p:nvPr/>
                </p:nvSpPr>
                <p:spPr>
                  <a:xfrm>
                    <a:off x="180528" y="686075"/>
                    <a:ext cx="9144000" cy="336932"/>
                  </a:xfrm>
                  <a:prstGeom prst="rect">
                    <a:avLst/>
                  </a:prstGeom>
                  <a:solidFill>
                    <a:schemeClr val="bg1">
                      <a:lumMod val="95000"/>
                    </a:schemeClr>
                  </a:solidFill>
                </p:spPr>
                <p:txBody>
                  <a:bodyPr wrap="square" rtlCol="0">
                    <a:spAutoFit/>
                  </a:bodyPr>
                  <a:lstStyle/>
                  <a:p>
                    <a:r>
                      <a:rPr lang="el-GR" sz="2000" dirty="0" smtClean="0">
                        <a:solidFill>
                          <a:srgbClr val="C00000"/>
                        </a:solidFill>
                      </a:rPr>
                      <a:t>Η τράπεζα δεδομένων </a:t>
                    </a:r>
                    <a:r>
                      <a:rPr lang="el-GR" sz="2000" dirty="0" err="1" smtClean="0">
                        <a:solidFill>
                          <a:srgbClr val="C00000"/>
                        </a:solidFill>
                      </a:rPr>
                      <a:t>Genomic</a:t>
                    </a:r>
                    <a:r>
                      <a:rPr lang="el-GR" sz="2000" dirty="0" smtClean="0">
                        <a:solidFill>
                          <a:srgbClr val="C00000"/>
                        </a:solidFill>
                      </a:rPr>
                      <a:t> </a:t>
                    </a:r>
                    <a:r>
                      <a:rPr lang="el-GR" sz="2000" dirty="0" err="1" smtClean="0">
                        <a:solidFill>
                          <a:srgbClr val="C00000"/>
                        </a:solidFill>
                      </a:rPr>
                      <a:t>Data</a:t>
                    </a:r>
                    <a:r>
                      <a:rPr lang="el-GR" sz="2000" dirty="0" smtClean="0">
                        <a:solidFill>
                          <a:srgbClr val="C00000"/>
                        </a:solidFill>
                      </a:rPr>
                      <a:t> </a:t>
                    </a:r>
                    <a:r>
                      <a:rPr lang="el-GR" sz="2000" dirty="0" err="1" smtClean="0">
                        <a:solidFill>
                          <a:srgbClr val="C00000"/>
                        </a:solidFill>
                      </a:rPr>
                      <a:t>Commons</a:t>
                    </a:r>
                    <a:endParaRPr lang="el-GR" sz="2000" dirty="0">
                      <a:solidFill>
                        <a:srgbClr val="C00000"/>
                      </a:solidFill>
                    </a:endParaRPr>
                  </a:p>
                </p:txBody>
              </p:sp>
            </p:grpSp>
            <p:sp>
              <p:nvSpPr>
                <p:cNvPr id="19" name="18 - Ορθογώνιο"/>
                <p:cNvSpPr/>
                <p:nvPr/>
              </p:nvSpPr>
              <p:spPr>
                <a:xfrm>
                  <a:off x="3995936" y="125016"/>
                  <a:ext cx="5148064" cy="261610"/>
                </a:xfrm>
                <a:prstGeom prst="rect">
                  <a:avLst/>
                </a:prstGeom>
              </p:spPr>
              <p:txBody>
                <a:bodyPr wrap="square">
                  <a:spAutoFit/>
                </a:bodyPr>
                <a:lstStyle/>
                <a:p>
                  <a:pPr indent="-342900"/>
                  <a:endParaRPr lang="el-GR" sz="1100" i="1" dirty="0" smtClean="0">
                    <a:solidFill>
                      <a:schemeClr val="bg1">
                        <a:lumMod val="75000"/>
                      </a:schemeClr>
                    </a:solidFill>
                  </a:endParaRPr>
                </a:p>
              </p:txBody>
            </p:sp>
          </p:grpSp>
          <p:sp>
            <p:nvSpPr>
              <p:cNvPr id="17" name="16 - TextBox"/>
              <p:cNvSpPr txBox="1"/>
              <p:nvPr/>
            </p:nvSpPr>
            <p:spPr>
              <a:xfrm>
                <a:off x="5001200" y="125622"/>
                <a:ext cx="2016224" cy="699781"/>
              </a:xfrm>
              <a:prstGeom prst="rect">
                <a:avLst/>
              </a:prstGeom>
              <a:noFill/>
            </p:spPr>
            <p:txBody>
              <a:bodyPr wrap="square" rtlCol="0">
                <a:spAutoFit/>
              </a:bodyPr>
              <a:lstStyle/>
              <a:p>
                <a:r>
                  <a:rPr lang="en-US" sz="1600" dirty="0" smtClean="0">
                    <a:solidFill>
                      <a:srgbClr val="C00000"/>
                    </a:solidFill>
                  </a:rPr>
                  <a:t>GDC Data Portal</a:t>
                </a:r>
                <a:endParaRPr lang="el-GR" sz="1600" dirty="0" smtClean="0">
                  <a:solidFill>
                    <a:srgbClr val="C00000"/>
                  </a:solidFill>
                </a:endParaRPr>
              </a:p>
              <a:p>
                <a:r>
                  <a:rPr lang="el-GR" sz="1600" dirty="0" smtClean="0">
                    <a:solidFill>
                      <a:schemeClr val="accent2">
                        <a:lumMod val="40000"/>
                        <a:lumOff val="60000"/>
                      </a:schemeClr>
                    </a:solidFill>
                  </a:rPr>
                  <a:t>Σκοπός μελέτης</a:t>
                </a:r>
              </a:p>
              <a:p>
                <a:endParaRPr lang="el-GR" sz="1600" dirty="0"/>
              </a:p>
            </p:txBody>
          </p:sp>
        </p:grpSp>
        <p:grpSp>
          <p:nvGrpSpPr>
            <p:cNvPr id="13" name="13 - Ομάδα"/>
            <p:cNvGrpSpPr/>
            <p:nvPr/>
          </p:nvGrpSpPr>
          <p:grpSpPr>
            <a:xfrm>
              <a:off x="4949324" y="6550442"/>
              <a:ext cx="4194676" cy="307777"/>
              <a:chOff x="4935676" y="6550442"/>
              <a:chExt cx="4194676" cy="307777"/>
            </a:xfrm>
          </p:grpSpPr>
          <p:sp>
            <p:nvSpPr>
              <p:cNvPr id="14" name="13 - TextBox"/>
              <p:cNvSpPr txBox="1"/>
              <p:nvPr/>
            </p:nvSpPr>
            <p:spPr>
              <a:xfrm>
                <a:off x="4935676" y="6550442"/>
                <a:ext cx="3563888" cy="307777"/>
              </a:xfrm>
              <a:prstGeom prst="rect">
                <a:avLst/>
              </a:prstGeom>
              <a:noFill/>
            </p:spPr>
            <p:txBody>
              <a:bodyPr wrap="square" rtlCol="0">
                <a:spAutoFit/>
              </a:bodyPr>
              <a:lstStyle/>
              <a:p>
                <a:r>
                  <a:rPr lang="el-GR" sz="1400" dirty="0" smtClean="0">
                    <a:solidFill>
                      <a:schemeClr val="accent2">
                        <a:lumMod val="75000"/>
                      </a:schemeClr>
                    </a:solidFill>
                  </a:rPr>
                  <a:t>Χριστίνα Βασιλοπούλου</a:t>
                </a:r>
                <a:endParaRPr lang="el-GR" sz="1400" dirty="0">
                  <a:solidFill>
                    <a:schemeClr val="accent2">
                      <a:lumMod val="75000"/>
                    </a:schemeClr>
                  </a:solidFill>
                </a:endParaRPr>
              </a:p>
            </p:txBody>
          </p:sp>
          <p:sp>
            <p:nvSpPr>
              <p:cNvPr id="15" name="14 - TextBox"/>
              <p:cNvSpPr txBox="1"/>
              <p:nvPr/>
            </p:nvSpPr>
            <p:spPr>
              <a:xfrm>
                <a:off x="6948264" y="6550442"/>
                <a:ext cx="2182088" cy="307558"/>
              </a:xfrm>
              <a:prstGeom prst="rect">
                <a:avLst/>
              </a:prstGeom>
              <a:solidFill>
                <a:schemeClr val="bg1">
                  <a:lumMod val="85000"/>
                </a:schemeClr>
              </a:solidFill>
            </p:spPr>
            <p:txBody>
              <a:bodyPr wrap="square" rtlCol="0">
                <a:spAutoFit/>
              </a:bodyPr>
              <a:lstStyle/>
              <a:p>
                <a:r>
                  <a:rPr lang="el-GR" sz="1400" dirty="0" smtClean="0">
                    <a:solidFill>
                      <a:schemeClr val="tx1">
                        <a:lumMod val="85000"/>
                        <a:lumOff val="15000"/>
                      </a:schemeClr>
                    </a:solidFill>
                    <a:ea typeface="Adobe Fan Heiti Std B" pitchFamily="34" charset="-128"/>
                  </a:rPr>
                  <a:t>Πτυχιακή Εργασία</a:t>
                </a:r>
                <a:endParaRPr lang="el-GR" sz="1400" dirty="0">
                  <a:solidFill>
                    <a:schemeClr val="tx1">
                      <a:lumMod val="85000"/>
                      <a:lumOff val="15000"/>
                    </a:schemeClr>
                  </a:solidFill>
                  <a:ea typeface="Adobe Fan Heiti Std B" pitchFamily="34" charset="-128"/>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3939</TotalTime>
  <Words>5919</Words>
  <Application>Microsoft Office PowerPoint</Application>
  <PresentationFormat>Προβολή στην οθόνη (4:3)</PresentationFormat>
  <Paragraphs>779</Paragraphs>
  <Slides>41</Slides>
  <Notes>31</Notes>
  <HiddenSlides>11</HiddenSlides>
  <MMClips>0</MMClips>
  <ScaleCrop>false</ScaleCrop>
  <HeadingPairs>
    <vt:vector size="4" baseType="variant">
      <vt:variant>
        <vt:lpstr>Θέμα</vt:lpstr>
      </vt:variant>
      <vt:variant>
        <vt:i4>1</vt:i4>
      </vt:variant>
      <vt:variant>
        <vt:lpstr>Τίτλοι διαφανειών</vt:lpstr>
      </vt:variant>
      <vt:variant>
        <vt:i4>41</vt:i4>
      </vt:variant>
    </vt:vector>
  </HeadingPairs>
  <TitlesOfParts>
    <vt:vector size="42" baseType="lpstr">
      <vt:lpstr>Θέμα του Office</vt:lpstr>
      <vt:lpstr>«Αξιοποίηση ομικών δεδομένων με σκοπό την μελέτη και την ερμηνεία διαφορετικών αναπαραστάσεων Διασυνδεδεμένων Δικτύων (Integrated Networks)»</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lpstr>Διαφάνεια 18</vt:lpstr>
      <vt:lpstr>Διαφάνεια 19</vt:lpstr>
      <vt:lpstr>Διαφάνεια 20</vt:lpstr>
      <vt:lpstr>Διαφάνεια 21</vt:lpstr>
      <vt:lpstr>Διαφάνεια 22</vt:lpstr>
      <vt:lpstr>Διαφάνεια 23</vt:lpstr>
      <vt:lpstr>Διαφάνεια 24</vt:lpstr>
      <vt:lpstr>Διαφάνεια 25</vt:lpstr>
      <vt:lpstr>Διαφάνεια 26</vt:lpstr>
      <vt:lpstr>Διαφάνεια 27</vt:lpstr>
      <vt:lpstr>Διαφάνεια 28</vt:lpstr>
      <vt:lpstr>Διαφάνεια 29</vt:lpstr>
      <vt:lpstr>Διαφάνεια 30</vt:lpstr>
      <vt:lpstr>Διαφάνεια 31</vt:lpstr>
      <vt:lpstr>Διαφάνεια 32</vt:lpstr>
      <vt:lpstr>Διαφάνεια 33</vt:lpstr>
      <vt:lpstr>Διαφάνεια 34</vt:lpstr>
      <vt:lpstr>Διαφάνεια 35</vt:lpstr>
      <vt:lpstr>Διαφάνεια 36</vt:lpstr>
      <vt:lpstr>Διαφάνεια 37</vt:lpstr>
      <vt:lpstr>Διαφάνεια 38</vt:lpstr>
      <vt:lpstr>Διαφάνεια 39</vt:lpstr>
      <vt:lpstr>Διαφάνεια 40</vt:lpstr>
      <vt:lpstr>Διαφάνεια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Αξιοποίηση ομικών δεδομένων με σκοπό την μελέτη και την ερμηνεία διαφορετικών αναπαραστάσεων διασυνδεδεμένων δικτύων (Integrated Networks)</dc:title>
  <dc:creator>Χριστίνα</dc:creator>
  <cp:lastModifiedBy>Χριστίνα</cp:lastModifiedBy>
  <cp:revision>44</cp:revision>
  <dcterms:created xsi:type="dcterms:W3CDTF">2018-05-27T16:46:14Z</dcterms:created>
  <dcterms:modified xsi:type="dcterms:W3CDTF">2018-09-24T12:14:31Z</dcterms:modified>
</cp:coreProperties>
</file>