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63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066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1C4B4-55E7-4B26-965A-5EB0A24309D3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81DE0-A585-4878-84A7-37FD949E01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863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81DE0-A585-4878-84A7-37FD949E012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28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DF5E-F235-683C-29A5-3465C28D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E89E6-A804-BF11-AB91-C8B41910C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578A2-4453-B653-9F8A-0BCBD47F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F0E-A95C-46BF-94C7-39E1AC4111E3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49FD5-BDDE-1A7B-1375-3CE96575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483BB-3704-674D-387A-119772C1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9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25EF-11C3-EB34-E12B-ADD80809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F5921-BFE1-9EE1-B7E0-745B49F2B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3343B-A17B-2064-15C0-423C1DA8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F0E-A95C-46BF-94C7-39E1AC4111E3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C4D73-8733-07A4-3FD7-B401A1CC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78DCD-D260-1D54-2972-999E1089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53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668D9-8864-5FD4-0F40-0997441F1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43354-7AC4-1A0D-FCB5-F3DFE4246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F04AE-12A8-29D7-5BF4-D0CAB0F4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F0E-A95C-46BF-94C7-39E1AC4111E3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2BD4C-A3C0-5D08-7ADD-D64AA684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E6301-49E2-1616-922F-84A1DAC0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43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5ABF-CFB2-9CDA-6DB9-2A6B6538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FF88-B058-FDE4-8DF6-304D49E66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BADF-ACAA-1678-ACC3-CBBE0838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F0E-A95C-46BF-94C7-39E1AC4111E3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8EF3B-3561-7242-01F2-578B07CD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5EDAB-B61D-563A-DB3E-E296AEBB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10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FFF-0562-593D-AF73-6CED2FDA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19A05-B113-A4B5-70CD-D8E1A7534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F675A-DA79-B662-921B-CE4D964E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F0E-A95C-46BF-94C7-39E1AC4111E3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E4530-E0C9-D7C3-C189-3B84E363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AE43E-85BC-5126-5DF5-040ACDCB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92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7638-FA64-E48A-6506-78286012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0D8D-B30A-9AC8-0A90-D61CE36F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4C003-B958-A481-F38E-415C2D0E8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F1000-90E5-B1CD-29EB-E6E20D10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F0E-A95C-46BF-94C7-39E1AC4111E3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B9BA8-3C4D-3056-5D08-BBB61907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567CD-AC91-094B-AA7D-3970E235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26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8827-7640-4C78-77A5-D34A4B56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EB626-6683-966F-5BBB-872DC9CF0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4D942-907E-C91A-91CC-A1FED4303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DE148-7278-E376-870A-6BF8959EE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4D0E3-AF14-3CC7-B61C-844C33964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5A311-D6F7-C2C1-0AD0-E08141A8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F0E-A95C-46BF-94C7-39E1AC4111E3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848D1-7C1A-DA46-6AB4-2FA522AB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68085-58E1-3B5D-70E1-D423421D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07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135D-E9DF-2B8E-CE06-ADBF41FF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49142-F17C-6069-4CED-358BE04A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F0E-A95C-46BF-94C7-39E1AC4111E3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10EC9-2C1F-764F-26FD-3497C0A9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E75BC-3656-4F50-D731-2AB0FEFE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77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85FE7-F75C-A916-7A9A-76AC0F69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F0E-A95C-46BF-94C7-39E1AC4111E3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9AD4E-2D18-B39F-7B2F-1599290B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EB130-12A0-81A6-3A02-CF7E56DB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33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2710-A235-3BF1-5ABC-F263183B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E199-571D-B073-657A-C48554C05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F5D41-09C3-A409-42E4-D7CF01ABF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FA300-E20C-5ADF-D74F-D1ED00EA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F0E-A95C-46BF-94C7-39E1AC4111E3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2E295-E35A-80D3-3E0F-B42BE47D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B9F8C-1009-B12B-3ABD-68445444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62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83FA-86FB-5A8A-DC12-D8F95E6A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304658-A8E5-2BE7-0F43-B3CED9A01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1BDA4-7959-3065-4659-EB5CEC27E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72CA6-E8F1-9B81-9885-B657E736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F0E-A95C-46BF-94C7-39E1AC4111E3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59D55-3CC3-6B5C-5364-7FBE36FF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938F0-E1AC-2BFF-BB8D-7DDE62E3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43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0BB6D-7041-DC86-7D47-72D73905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3D436-688A-107C-99EB-17BB6DCBF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1F968-981E-74C5-0E4B-A3846AD59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AB5F0E-A95C-46BF-94C7-39E1AC4111E3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DBAC5-8792-518F-F668-DE49AC4B6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B3739-ED10-8DA2-9908-F6C868F1E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60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FF1003-32CD-7D39-62F9-1489726C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Overview and business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21EA6-1DE8-3A1D-BBEA-D825D7C84198}"/>
              </a:ext>
            </a:extLst>
          </p:cNvPr>
          <p:cNvSpPr txBox="1"/>
          <p:nvPr/>
        </p:nvSpPr>
        <p:spPr>
          <a:xfrm>
            <a:off x="6172200" y="804672"/>
            <a:ext cx="5683102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Tasty Bytes is a search engine for recipes. For a monthly subscription the company puts together a full meal plan to ensure the family are getting a healthy, balanced diet whatever the budget.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 team have noticed that if they display a popular recipe on the homepage, the traffic of the website goes up by up to 40% which leads to more subscriptions.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Therefore, the company would like a data scientist to: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- Predict which recipes will lead to high traffic.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- Correctly predict high traffic recipes 80% of the time.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- Make recommendations for next steps.</a:t>
            </a:r>
          </a:p>
        </p:txBody>
      </p:sp>
    </p:spTree>
    <p:extLst>
      <p:ext uri="{BB962C8B-B14F-4D97-AF65-F5344CB8AC3E}">
        <p14:creationId xmlns:p14="http://schemas.microsoft.com/office/powerpoint/2010/main" val="392458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B1CB-338E-B1E1-8341-714881CD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74" y="0"/>
            <a:ext cx="7700741" cy="900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69155-6E14-385A-F675-0999B2E1FFFA}"/>
              </a:ext>
            </a:extLst>
          </p:cNvPr>
          <p:cNvSpPr txBox="1"/>
          <p:nvPr/>
        </p:nvSpPr>
        <p:spPr>
          <a:xfrm>
            <a:off x="988290" y="2699073"/>
            <a:ext cx="10023648" cy="2831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dirty="0"/>
              <a:t>1. Can your team predict which recipes will lead to high traffic?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Yes, with an accuracy of 77%, meaning that 23% of the time the model will choose incorrectly.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dirty="0"/>
              <a:t>2. Correctly predict high traffic recipes 80% of the time?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Yes, with both k-nearest neighbor and random forest models we </a:t>
            </a:r>
            <a:r>
              <a:rPr lang="en-US" dirty="0" err="1"/>
              <a:t>obained</a:t>
            </a:r>
            <a:r>
              <a:rPr lang="en-US" dirty="0"/>
              <a:t> at least an 80% f1-score for high traffic recipes which is a balanced measure of both precision (false positives) and recall (false negatives).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C6C5D-4AB3-4828-81C4-36A8A665A994}"/>
              </a:ext>
            </a:extLst>
          </p:cNvPr>
          <p:cNvSpPr txBox="1"/>
          <p:nvPr/>
        </p:nvSpPr>
        <p:spPr>
          <a:xfrm>
            <a:off x="988290" y="1125916"/>
            <a:ext cx="102708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The key difference between the two models lies in their accuracy in predicting low-traffic recipes. While the k-nearest neighbor model excels at identifying high-traffic recipes, it's more prone to misclassifying low-traffic recipes as high-traffic. The random forest classifier, on the other hand, is more reliable in this regard. As a result, the random forest model has a 5% higher chance of displaying truly high-traffic recipes.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627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B31C7-C160-AE48-D7F4-9D612E14B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Recommendations to the business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6798C-E404-6214-FFB4-C67720BD8FBD}"/>
              </a:ext>
            </a:extLst>
          </p:cNvPr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I recommend deploying the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random forest classifier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model into production. </a:t>
            </a:r>
          </a:p>
          <a:p>
            <a:pPr algn="l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I recommend the following steps to ensure the model works well and is improved regularly: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Conduct A/B testing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Test the model for a few months and determine the outcome.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Add additional features to the current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Measure other metrics.</a:t>
            </a:r>
          </a:p>
        </p:txBody>
      </p:sp>
      <p:pic>
        <p:nvPicPr>
          <p:cNvPr id="5" name="Picture 4" descr="Green dialogue boxes">
            <a:extLst>
              <a:ext uri="{FF2B5EF4-FFF2-40B4-BE49-F238E27FC236}">
                <a16:creationId xmlns:a16="http://schemas.microsoft.com/office/drawing/2014/main" id="{CB74DE02-8C4C-884A-9022-6B2E3CB367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45" r="15874" b="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6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B1CB-338E-B1E1-8341-714881CD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74" y="0"/>
            <a:ext cx="7700741" cy="900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the data provided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69155-6E14-385A-F675-0999B2E1FFFA}"/>
              </a:ext>
            </a:extLst>
          </p:cNvPr>
          <p:cNvSpPr txBox="1"/>
          <p:nvPr/>
        </p:nvSpPr>
        <p:spPr>
          <a:xfrm>
            <a:off x="1084176" y="1010536"/>
            <a:ext cx="8170005" cy="113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I plotted the number of recipes per category.</a:t>
            </a:r>
          </a:p>
        </p:txBody>
      </p:sp>
      <p:pic>
        <p:nvPicPr>
          <p:cNvPr id="3" name="Picture 2" descr="A comparison of different colored bars&#10;&#10;Description automatically generated">
            <a:extLst>
              <a:ext uri="{FF2B5EF4-FFF2-40B4-BE49-F238E27FC236}">
                <a16:creationId xmlns:a16="http://schemas.microsoft.com/office/drawing/2014/main" id="{DFF272C0-9BC2-B6DF-4E40-3FF5C573E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97" y="1692172"/>
            <a:ext cx="8901714" cy="476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4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B1CB-338E-B1E1-8341-714881CD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74" y="0"/>
            <a:ext cx="7700741" cy="900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the data provided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69155-6E14-385A-F675-0999B2E1FFFA}"/>
              </a:ext>
            </a:extLst>
          </p:cNvPr>
          <p:cNvSpPr txBox="1"/>
          <p:nvPr/>
        </p:nvSpPr>
        <p:spPr>
          <a:xfrm>
            <a:off x="1084176" y="1010536"/>
            <a:ext cx="8170005" cy="113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Next, I plotted the number of recipes per serving size.</a:t>
            </a:r>
          </a:p>
        </p:txBody>
      </p:sp>
      <p:pic>
        <p:nvPicPr>
          <p:cNvPr id="5" name="Picture 4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6DC7F9C9-6509-7CD0-54F6-41C8DF95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865" y="1965155"/>
            <a:ext cx="8170005" cy="363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6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B1CB-338E-B1E1-8341-714881CD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74" y="0"/>
            <a:ext cx="7700741" cy="900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the data provided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69155-6E14-385A-F675-0999B2E1FFFA}"/>
              </a:ext>
            </a:extLst>
          </p:cNvPr>
          <p:cNvSpPr txBox="1"/>
          <p:nvPr/>
        </p:nvSpPr>
        <p:spPr>
          <a:xfrm>
            <a:off x="1084176" y="1010536"/>
            <a:ext cx="10023648" cy="113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Next, I plotted the mean number of calories, grams of carbohydrates, sugar and protein per category.</a:t>
            </a:r>
          </a:p>
        </p:txBody>
      </p:sp>
      <p:pic>
        <p:nvPicPr>
          <p:cNvPr id="8" name="Picture 7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FFF907AF-D120-1CA5-F20E-EFAFD9469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237" y="1389028"/>
            <a:ext cx="8073163" cy="535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0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B1CB-338E-B1E1-8341-714881CD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74" y="0"/>
            <a:ext cx="7700741" cy="900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the data provided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69155-6E14-385A-F675-0999B2E1FFFA}"/>
              </a:ext>
            </a:extLst>
          </p:cNvPr>
          <p:cNvSpPr txBox="1"/>
          <p:nvPr/>
        </p:nvSpPr>
        <p:spPr>
          <a:xfrm>
            <a:off x="1084176" y="1010536"/>
            <a:ext cx="10023648" cy="113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I plotted the number of high and low traffic recipes.</a:t>
            </a:r>
          </a:p>
        </p:txBody>
      </p:sp>
      <p:pic>
        <p:nvPicPr>
          <p:cNvPr id="5" name="Picture 4" descr="A blue and orange bars&#10;&#10;Description automatically generated">
            <a:extLst>
              <a:ext uri="{FF2B5EF4-FFF2-40B4-BE49-F238E27FC236}">
                <a16:creationId xmlns:a16="http://schemas.microsoft.com/office/drawing/2014/main" id="{E7C5C3ED-53A5-8C99-4495-77A3F7D26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61" y="2055315"/>
            <a:ext cx="4599457" cy="35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4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B1CB-338E-B1E1-8341-714881CD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74" y="0"/>
            <a:ext cx="7700741" cy="900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the data provided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69155-6E14-385A-F675-0999B2E1FFFA}"/>
              </a:ext>
            </a:extLst>
          </p:cNvPr>
          <p:cNvSpPr txBox="1"/>
          <p:nvPr/>
        </p:nvSpPr>
        <p:spPr>
          <a:xfrm>
            <a:off x="1084176" y="1010536"/>
            <a:ext cx="10023648" cy="113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of the data is skewed which we will need to scale before testing a model.</a:t>
            </a:r>
          </a:p>
        </p:txBody>
      </p:sp>
      <p:pic>
        <p:nvPicPr>
          <p:cNvPr id="4" name="Picture 3" descr="A group of blue and black graphs&#10;&#10;Description automatically generated with medium confidence">
            <a:extLst>
              <a:ext uri="{FF2B5EF4-FFF2-40B4-BE49-F238E27FC236}">
                <a16:creationId xmlns:a16="http://schemas.microsoft.com/office/drawing/2014/main" id="{446D8728-8C6C-304D-E726-C3BE83408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403" y="1859120"/>
            <a:ext cx="5402018" cy="3563484"/>
          </a:xfrm>
          <a:prstGeom prst="rect">
            <a:avLst/>
          </a:prstGeom>
        </p:spPr>
      </p:pic>
      <p:pic>
        <p:nvPicPr>
          <p:cNvPr id="8" name="Picture 7" descr="A group of blue and white graphs&#10;&#10;Description automatically generated">
            <a:extLst>
              <a:ext uri="{FF2B5EF4-FFF2-40B4-BE49-F238E27FC236}">
                <a16:creationId xmlns:a16="http://schemas.microsoft.com/office/drawing/2014/main" id="{979AD352-63E8-CA50-9756-BAD765B0E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20" y="1839432"/>
            <a:ext cx="5402018" cy="358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B1CB-338E-B1E1-8341-714881CD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74" y="0"/>
            <a:ext cx="7700741" cy="900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the data provided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69155-6E14-385A-F675-0999B2E1FFFA}"/>
              </a:ext>
            </a:extLst>
          </p:cNvPr>
          <p:cNvSpPr txBox="1"/>
          <p:nvPr/>
        </p:nvSpPr>
        <p:spPr>
          <a:xfrm>
            <a:off x="1084176" y="1010536"/>
            <a:ext cx="10023648" cy="113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linear correlations were found.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D075C4B-9AA0-6D73-F54A-12603D515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3871"/>
            <a:ext cx="5535179" cy="4648209"/>
          </a:xfrm>
          <a:prstGeom prst="rect">
            <a:avLst/>
          </a:prstGeom>
        </p:spPr>
      </p:pic>
      <p:pic>
        <p:nvPicPr>
          <p:cNvPr id="9" name="Picture 8" descr="A chart of calories and sugar&#10;&#10;Description automatically generated">
            <a:extLst>
              <a:ext uri="{FF2B5EF4-FFF2-40B4-BE49-F238E27FC236}">
                <a16:creationId xmlns:a16="http://schemas.microsoft.com/office/drawing/2014/main" id="{EC654B16-AAD6-49ED-D0EB-288A098DD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9" y="1474162"/>
            <a:ext cx="5437643" cy="454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3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B1CB-338E-B1E1-8341-714881CD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74" y="0"/>
            <a:ext cx="7700741" cy="900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Choosing a model &amp;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69155-6E14-385A-F675-0999B2E1FFFA}"/>
              </a:ext>
            </a:extLst>
          </p:cNvPr>
          <p:cNvSpPr txBox="1"/>
          <p:nvPr/>
        </p:nvSpPr>
        <p:spPr>
          <a:xfrm>
            <a:off x="1084176" y="1212554"/>
            <a:ext cx="10023648" cy="2831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This problem is a binary classification problem in machine learning. Together with the data characteristics I will try: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KNN model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Random Forest Classifier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For evaluating the model I choose </a:t>
            </a:r>
            <a:r>
              <a:rPr lang="en-US" b="1" dirty="0"/>
              <a:t>accuracy</a:t>
            </a:r>
            <a:r>
              <a:rPr lang="en-US" dirty="0"/>
              <a:t> and </a:t>
            </a:r>
            <a:r>
              <a:rPr lang="en-US" b="1" dirty="0"/>
              <a:t>f1-score</a:t>
            </a:r>
            <a:r>
              <a:rPr lang="en-US" dirty="0"/>
              <a:t> which is a </a:t>
            </a:r>
            <a:r>
              <a:rPr lang="en-GB" dirty="0"/>
              <a:t>a harmonic mean of precision (the proportion of positive predictions that are actually positive) and recall (the proportion of actual positive cases that are correctly identified).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3C4F7-0DCC-4734-72DE-A22E9A01AB7C}"/>
              </a:ext>
            </a:extLst>
          </p:cNvPr>
          <p:cNvSpPr txBox="1"/>
          <p:nvPr/>
        </p:nvSpPr>
        <p:spPr>
          <a:xfrm>
            <a:off x="1005892" y="4607610"/>
            <a:ext cx="105288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Prepare data for modelling:</a:t>
            </a:r>
          </a:p>
          <a:p>
            <a:endParaRPr lang="en-GB" dirty="0"/>
          </a:p>
          <a:p>
            <a:r>
              <a:rPr lang="en-GB" dirty="0"/>
              <a:t>To enable modelling, I first transformed the categorical variable 'category' into numeric features using one hot encoding. I then separated out the target variable (high traffic) from the rest of the dataset. I split the data into a training and test set and scaled the data.</a:t>
            </a:r>
          </a:p>
        </p:txBody>
      </p:sp>
    </p:spTree>
    <p:extLst>
      <p:ext uri="{BB962C8B-B14F-4D97-AF65-F5344CB8AC3E}">
        <p14:creationId xmlns:p14="http://schemas.microsoft.com/office/powerpoint/2010/main" val="125247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B1CB-338E-B1E1-8341-714881CD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74" y="0"/>
            <a:ext cx="7700741" cy="900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Choosing a model &amp;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69155-6E14-385A-F675-0999B2E1FFFA}"/>
              </a:ext>
            </a:extLst>
          </p:cNvPr>
          <p:cNvSpPr txBox="1"/>
          <p:nvPr/>
        </p:nvSpPr>
        <p:spPr>
          <a:xfrm>
            <a:off x="1084176" y="1138126"/>
            <a:ext cx="10023648" cy="2831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b="1" dirty="0"/>
              <a:t>KNN</a:t>
            </a:r>
            <a:endParaRPr 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4AFEC-FB23-8AC3-FD08-B95DE5737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25" y="1529640"/>
            <a:ext cx="5402626" cy="1899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9D7388-1863-1E4F-8BE2-6D728D3F041C}"/>
              </a:ext>
            </a:extLst>
          </p:cNvPr>
          <p:cNvSpPr txBox="1"/>
          <p:nvPr/>
        </p:nvSpPr>
        <p:spPr>
          <a:xfrm>
            <a:off x="1084176" y="3823627"/>
            <a:ext cx="10023648" cy="2831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b="1" dirty="0"/>
              <a:t>Random Forest</a:t>
            </a:r>
            <a:endParaRPr 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D862FF-3FE6-F2D7-2CBE-FC98A0967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77" y="4361170"/>
            <a:ext cx="5743177" cy="189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1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5796</TotalTime>
  <Words>579</Words>
  <Application>Microsoft Office PowerPoint</Application>
  <PresentationFormat>Widescreen</PresentationFormat>
  <Paragraphs>50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Overview and business goals</vt:lpstr>
      <vt:lpstr>Understanding the data provided</vt:lpstr>
      <vt:lpstr>Understanding the data provided</vt:lpstr>
      <vt:lpstr>Understanding the data provided</vt:lpstr>
      <vt:lpstr>Understanding the data provided</vt:lpstr>
      <vt:lpstr>Understanding the data provided</vt:lpstr>
      <vt:lpstr>Understanding the data provided</vt:lpstr>
      <vt:lpstr>Choosing a model &amp; evaluation</vt:lpstr>
      <vt:lpstr>Choosing a model &amp; evaluation</vt:lpstr>
      <vt:lpstr>Results</vt:lpstr>
      <vt:lpstr>Recommendations to the business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business goals</dc:title>
  <dc:creator>Victoria Begley</dc:creator>
  <cp:lastModifiedBy>Victoria Begley</cp:lastModifiedBy>
  <cp:revision>4</cp:revision>
  <dcterms:created xsi:type="dcterms:W3CDTF">2024-11-01T16:36:43Z</dcterms:created>
  <dcterms:modified xsi:type="dcterms:W3CDTF">2024-12-02T17:07:58Z</dcterms:modified>
</cp:coreProperties>
</file>