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697" r:id="rId2"/>
  </p:sldMasterIdLst>
  <p:notesMasterIdLst>
    <p:notesMasterId r:id="rId80"/>
  </p:notesMasterIdLst>
  <p:handoutMasterIdLst>
    <p:handoutMasterId r:id="rId81"/>
  </p:handoutMasterIdLst>
  <p:sldIdLst>
    <p:sldId id="269" r:id="rId3"/>
    <p:sldId id="638" r:id="rId4"/>
    <p:sldId id="639" r:id="rId5"/>
    <p:sldId id="645" r:id="rId6"/>
    <p:sldId id="640" r:id="rId7"/>
    <p:sldId id="1416" r:id="rId8"/>
    <p:sldId id="1417" r:id="rId9"/>
    <p:sldId id="641" r:id="rId10"/>
    <p:sldId id="1472" r:id="rId11"/>
    <p:sldId id="1473" r:id="rId12"/>
    <p:sldId id="1474" r:id="rId13"/>
    <p:sldId id="1408" r:id="rId14"/>
    <p:sldId id="1405" r:id="rId15"/>
    <p:sldId id="1467" r:id="rId16"/>
    <p:sldId id="1470" r:id="rId17"/>
    <p:sldId id="1471" r:id="rId18"/>
    <p:sldId id="1469" r:id="rId19"/>
    <p:sldId id="1468" r:id="rId20"/>
    <p:sldId id="643" r:id="rId21"/>
    <p:sldId id="1483" r:id="rId22"/>
    <p:sldId id="1482" r:id="rId23"/>
    <p:sldId id="1475" r:id="rId24"/>
    <p:sldId id="1415" r:id="rId25"/>
    <p:sldId id="1476" r:id="rId26"/>
    <p:sldId id="1477" r:id="rId27"/>
    <p:sldId id="1478" r:id="rId28"/>
    <p:sldId id="1479" r:id="rId29"/>
    <p:sldId id="1480" r:id="rId30"/>
    <p:sldId id="1481" r:id="rId31"/>
    <p:sldId id="1418" r:id="rId32"/>
    <p:sldId id="1424" r:id="rId33"/>
    <p:sldId id="1423" r:id="rId34"/>
    <p:sldId id="1422" r:id="rId35"/>
    <p:sldId id="1421" r:id="rId36"/>
    <p:sldId id="1419" r:id="rId37"/>
    <p:sldId id="1425" r:id="rId38"/>
    <p:sldId id="1426" r:id="rId39"/>
    <p:sldId id="1430" r:id="rId40"/>
    <p:sldId id="1420" r:id="rId41"/>
    <p:sldId id="1427" r:id="rId42"/>
    <p:sldId id="1428" r:id="rId43"/>
    <p:sldId id="1466" r:id="rId44"/>
    <p:sldId id="1464" r:id="rId45"/>
    <p:sldId id="1465" r:id="rId46"/>
    <p:sldId id="1429" r:id="rId47"/>
    <p:sldId id="1432" r:id="rId48"/>
    <p:sldId id="1433" r:id="rId49"/>
    <p:sldId id="1434" r:id="rId50"/>
    <p:sldId id="1435" r:id="rId51"/>
    <p:sldId id="1436" r:id="rId52"/>
    <p:sldId id="1437" r:id="rId53"/>
    <p:sldId id="1438" r:id="rId54"/>
    <p:sldId id="1439" r:id="rId55"/>
    <p:sldId id="1440" r:id="rId56"/>
    <p:sldId id="1441" r:id="rId57"/>
    <p:sldId id="1442" r:id="rId58"/>
    <p:sldId id="1443" r:id="rId59"/>
    <p:sldId id="1445" r:id="rId60"/>
    <p:sldId id="1446" r:id="rId61"/>
    <p:sldId id="1447" r:id="rId62"/>
    <p:sldId id="1448" r:id="rId63"/>
    <p:sldId id="1449" r:id="rId64"/>
    <p:sldId id="1450" r:id="rId65"/>
    <p:sldId id="1444" r:id="rId66"/>
    <p:sldId id="1451" r:id="rId67"/>
    <p:sldId id="1452" r:id="rId68"/>
    <p:sldId id="1453" r:id="rId69"/>
    <p:sldId id="1454" r:id="rId70"/>
    <p:sldId id="1455" r:id="rId71"/>
    <p:sldId id="1456" r:id="rId72"/>
    <p:sldId id="1457" r:id="rId73"/>
    <p:sldId id="1458" r:id="rId74"/>
    <p:sldId id="1459" r:id="rId75"/>
    <p:sldId id="1460" r:id="rId76"/>
    <p:sldId id="1461" r:id="rId77"/>
    <p:sldId id="1462" r:id="rId78"/>
    <p:sldId id="1463" r:id="rId79"/>
  </p:sldIdLst>
  <p:sldSz cx="134397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F66F48E-1C65-4F42-8358-EF2327880F0E}">
          <p14:sldIdLst>
            <p14:sldId id="269"/>
            <p14:sldId id="638"/>
            <p14:sldId id="639"/>
            <p14:sldId id="645"/>
            <p14:sldId id="640"/>
            <p14:sldId id="1416"/>
            <p14:sldId id="1417"/>
            <p14:sldId id="641"/>
            <p14:sldId id="1472"/>
            <p14:sldId id="1473"/>
            <p14:sldId id="1474"/>
            <p14:sldId id="1408"/>
            <p14:sldId id="1405"/>
            <p14:sldId id="1467"/>
            <p14:sldId id="1470"/>
            <p14:sldId id="1471"/>
            <p14:sldId id="1469"/>
            <p14:sldId id="1468"/>
            <p14:sldId id="643"/>
            <p14:sldId id="1483"/>
            <p14:sldId id="1482"/>
            <p14:sldId id="1475"/>
            <p14:sldId id="1415"/>
            <p14:sldId id="1476"/>
            <p14:sldId id="1477"/>
            <p14:sldId id="1478"/>
            <p14:sldId id="1479"/>
            <p14:sldId id="1480"/>
            <p14:sldId id="1481"/>
            <p14:sldId id="1418"/>
            <p14:sldId id="1424"/>
            <p14:sldId id="1423"/>
            <p14:sldId id="1422"/>
            <p14:sldId id="1421"/>
            <p14:sldId id="1419"/>
            <p14:sldId id="1425"/>
            <p14:sldId id="1426"/>
            <p14:sldId id="1430"/>
            <p14:sldId id="1420"/>
            <p14:sldId id="1427"/>
            <p14:sldId id="1428"/>
            <p14:sldId id="1466"/>
            <p14:sldId id="1464"/>
            <p14:sldId id="1465"/>
            <p14:sldId id="1429"/>
            <p14:sldId id="1432"/>
            <p14:sldId id="1433"/>
            <p14:sldId id="1434"/>
            <p14:sldId id="1435"/>
            <p14:sldId id="1436"/>
            <p14:sldId id="1437"/>
            <p14:sldId id="1438"/>
            <p14:sldId id="1439"/>
            <p14:sldId id="1440"/>
            <p14:sldId id="1441"/>
            <p14:sldId id="1442"/>
            <p14:sldId id="1443"/>
            <p14:sldId id="1445"/>
            <p14:sldId id="1446"/>
            <p14:sldId id="1447"/>
            <p14:sldId id="1448"/>
            <p14:sldId id="1449"/>
            <p14:sldId id="1450"/>
            <p14:sldId id="1444"/>
            <p14:sldId id="1451"/>
            <p14:sldId id="1452"/>
            <p14:sldId id="1453"/>
            <p14:sldId id="1454"/>
            <p14:sldId id="1455"/>
            <p14:sldId id="1456"/>
            <p14:sldId id="1457"/>
            <p14:sldId id="1458"/>
            <p14:sldId id="1459"/>
            <p14:sldId id="1460"/>
            <p14:sldId id="1461"/>
            <p14:sldId id="1462"/>
            <p14:sldId id="14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Jiun Chen" initials="SC" lastIdx="1" clrIdx="0">
    <p:extLst>
      <p:ext uri="{19B8F6BF-5375-455C-9EA6-DF929625EA0E}">
        <p15:presenceInfo xmlns:p15="http://schemas.microsoft.com/office/powerpoint/2012/main" userId="06228a7b5a017a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85C46B"/>
    <a:srgbClr val="3A2B1E"/>
    <a:srgbClr val="E7F0D2"/>
    <a:srgbClr val="A8C459"/>
    <a:srgbClr val="92C52A"/>
    <a:srgbClr val="483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541" autoAdjust="0"/>
  </p:normalViewPr>
  <p:slideViewPr>
    <p:cSldViewPr snapToGrid="0">
      <p:cViewPr varScale="1">
        <p:scale>
          <a:sx n="78" d="100"/>
          <a:sy n="78" d="100"/>
        </p:scale>
        <p:origin x="446" y="72"/>
      </p:cViewPr>
      <p:guideLst/>
    </p:cSldViewPr>
  </p:slideViewPr>
  <p:outlineViewPr>
    <p:cViewPr>
      <p:scale>
        <a:sx n="33" d="100"/>
        <a:sy n="33" d="100"/>
      </p:scale>
      <p:origin x="0" y="-28501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BAE4A921-75C0-457E-B6C7-AF5D3F924778}">
      <dgm:prSet/>
      <dgm:spPr/>
      <dgm:t>
        <a:bodyPr rtlCol="0"/>
        <a:lstStyle/>
        <a:p>
          <a:pPr rtl="0">
            <a:defRPr b="1"/>
          </a:pPr>
          <a:r>
            <a:rPr lang="en-US" altLang="zh-TW" dirty="0"/>
            <a:t>Transformer</a:t>
          </a:r>
          <a:endParaRPr lang="zh-tw" dirty="0"/>
        </a:p>
      </dgm:t>
    </dgm:pt>
    <dgm:pt modelId="{5DE6B7FC-E69A-4189-BB0C-356B2586F16F}" type="parTrans" cxnId="{906961F9-228B-42F0-B93A-61A91FF72B16}">
      <dgm:prSet/>
      <dgm:spPr/>
      <dgm:t>
        <a:bodyPr rtlCol="0"/>
        <a:lstStyle/>
        <a:p>
          <a:pPr rtl="0"/>
          <a:endParaRPr lang="en-US"/>
        </a:p>
      </dgm:t>
    </dgm:pt>
    <dgm:pt modelId="{E4500CC0-E9F9-45F4-8DBB-F762BD69C7EF}" type="sibTrans" cxnId="{906961F9-228B-42F0-B93A-61A91FF72B16}">
      <dgm:prSet/>
      <dgm:spPr/>
      <dgm:t>
        <a:bodyPr rtlCol="0"/>
        <a:lstStyle/>
        <a:p>
          <a:pPr rtl="0"/>
          <a:endParaRPr lang="en-US"/>
        </a:p>
      </dgm:t>
    </dgm:pt>
    <dgm:pt modelId="{300F49C4-BE2A-4BB1-881A-D5DBC7667E1A}">
      <dgm:prSet custT="1"/>
      <dgm:spPr/>
      <dgm:t>
        <a:bodyPr rtlCol="0"/>
        <a:lstStyle/>
        <a:p>
          <a:pPr rtl="0"/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“Attention is all you need”</a:t>
          </a:r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Google </a:t>
          </a:r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</a:t>
          </a:r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Attention</a:t>
          </a:r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方式提升語意上下文判斷能力。</a:t>
          </a:r>
          <a:endParaRPr lang="zh-tw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38A8F79-6539-4D75-80F8-D245BBF23EB2}" type="parTrans" cxnId="{E21D1965-4238-40BD-8C23-F39BDB8AF9FF}">
      <dgm:prSet/>
      <dgm:spPr/>
      <dgm:t>
        <a:bodyPr rtlCol="0"/>
        <a:lstStyle/>
        <a:p>
          <a:pPr rtl="0"/>
          <a:endParaRPr lang="en-US"/>
        </a:p>
      </dgm:t>
    </dgm:pt>
    <dgm:pt modelId="{E6F5A85C-A7FD-4313-BD20-CCE392CD9E1F}" type="sibTrans" cxnId="{E21D1965-4238-40BD-8C23-F39BDB8AF9FF}">
      <dgm:prSet/>
      <dgm:spPr/>
      <dgm:t>
        <a:bodyPr rtlCol="0"/>
        <a:lstStyle/>
        <a:p>
          <a:pPr rtl="0"/>
          <a:endParaRPr lang="en-US"/>
        </a:p>
      </dgm:t>
    </dgm:pt>
    <dgm:pt modelId="{393C84A3-4571-4040-9493-0BA1AF30DA26}">
      <dgm:prSet/>
      <dgm:spPr/>
      <dgm:t>
        <a:bodyPr rtlCol="0"/>
        <a:lstStyle/>
        <a:p>
          <a:pPr rtl="0">
            <a:defRPr b="1"/>
          </a:pPr>
          <a:r>
            <a:rPr lang="zh-tw"/>
            <a:t>2019</a:t>
          </a:r>
        </a:p>
      </dgm:t>
    </dgm:pt>
    <dgm:pt modelId="{3A4A9F0D-AEA3-4A1C-B17C-D8B078DF106A}" type="parTrans" cxnId="{B78F293F-BC11-49D3-BE1D-C504995D7961}">
      <dgm:prSet/>
      <dgm:spPr/>
      <dgm:t>
        <a:bodyPr rtlCol="0"/>
        <a:lstStyle/>
        <a:p>
          <a:pPr rtl="0"/>
          <a:endParaRPr lang="en-US"/>
        </a:p>
      </dgm:t>
    </dgm:pt>
    <dgm:pt modelId="{8C58886A-EDBF-4BFF-AE8D-8BBD9AD31068}" type="sibTrans" cxnId="{B78F293F-BC11-49D3-BE1D-C504995D7961}">
      <dgm:prSet/>
      <dgm:spPr/>
      <dgm:t>
        <a:bodyPr rtlCol="0"/>
        <a:lstStyle/>
        <a:p>
          <a:pPr rtl="0"/>
          <a:endParaRPr lang="en-US"/>
        </a:p>
      </dgm:t>
    </dgm:pt>
    <dgm:pt modelId="{09AB19DE-0A85-493B-8A0E-8AC56DC905F8}">
      <dgm:prSet/>
      <dgm:spPr/>
      <dgm:t>
        <a:bodyPr rtlCol="0"/>
        <a:lstStyle/>
        <a:p>
          <a:pPr rtl="0"/>
          <a:r>
            <a:rPr lang="en-US" altLang="zh-TW" dirty="0"/>
            <a:t>BERT</a:t>
          </a:r>
          <a:endParaRPr lang="zh-tw" dirty="0"/>
        </a:p>
      </dgm:t>
    </dgm:pt>
    <dgm:pt modelId="{4BB754D1-EDE1-4049-9435-D033F95709D0}" type="parTrans" cxnId="{7F0FCC7E-C51A-4B2D-B669-97CE74A0DED9}">
      <dgm:prSet/>
      <dgm:spPr/>
      <dgm:t>
        <a:bodyPr rtlCol="0"/>
        <a:lstStyle/>
        <a:p>
          <a:pPr rtl="0"/>
          <a:endParaRPr lang="en-US"/>
        </a:p>
      </dgm:t>
    </dgm:pt>
    <dgm:pt modelId="{8861651B-08AB-4BAF-AAF6-588C1FD8766A}" type="sibTrans" cxnId="{7F0FCC7E-C51A-4B2D-B669-97CE74A0DED9}">
      <dgm:prSet/>
      <dgm:spPr/>
      <dgm:t>
        <a:bodyPr rtlCol="0"/>
        <a:lstStyle/>
        <a:p>
          <a:pPr rtl="0"/>
          <a:endParaRPr lang="en-US"/>
        </a:p>
      </dgm:t>
    </dgm:pt>
    <dgm:pt modelId="{7FA9AB4A-92C1-41E8-8158-DD2B25D9113B}">
      <dgm:prSet/>
      <dgm:spPr/>
      <dgm:t>
        <a:bodyPr rtlCol="0"/>
        <a:lstStyle/>
        <a:p>
          <a:pPr rtl="0">
            <a:defRPr b="1"/>
          </a:pPr>
          <a:r>
            <a:rPr lang="zh-tw"/>
            <a:t>2020</a:t>
          </a:r>
        </a:p>
      </dgm:t>
    </dgm:pt>
    <dgm:pt modelId="{38E7AEFA-EB50-4771-857F-576467B37145}" type="parTrans" cxnId="{85EB9F4D-461E-4ACB-A92D-BEED8E572647}">
      <dgm:prSet/>
      <dgm:spPr/>
      <dgm:t>
        <a:bodyPr rtlCol="0"/>
        <a:lstStyle/>
        <a:p>
          <a:pPr rtl="0"/>
          <a:endParaRPr lang="en-US"/>
        </a:p>
      </dgm:t>
    </dgm:pt>
    <dgm:pt modelId="{FB571C8D-8BC9-46B5-9DCF-FEB771A5C820}" type="sibTrans" cxnId="{85EB9F4D-461E-4ACB-A92D-BEED8E572647}">
      <dgm:prSet/>
      <dgm:spPr/>
      <dgm:t>
        <a:bodyPr rtlCol="0"/>
        <a:lstStyle/>
        <a:p>
          <a:pPr rtl="0"/>
          <a:endParaRPr lang="en-US"/>
        </a:p>
      </dgm:t>
    </dgm:pt>
    <dgm:pt modelId="{91598E38-7461-470A-91AA-325A90C2A6DA}">
      <dgm:prSet custT="1"/>
      <dgm:spPr/>
      <dgm:t>
        <a:bodyPr rtlCol="0"/>
        <a:lstStyle/>
        <a:p>
          <a:pPr rtl="0"/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GPT-3, the bigger the better</a:t>
          </a:r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。超大型的深度神經網路達到逼近人類</a:t>
          </a:r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NLP</a:t>
          </a:r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的能力。</a:t>
          </a:r>
          <a:endParaRPr lang="zh-tw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82EE4A-6F3A-428C-8E76-02A30B39C05F}" type="parTrans" cxnId="{3BA4B7B9-0A7C-4EFC-8F39-59CD69864C97}">
      <dgm:prSet/>
      <dgm:spPr/>
      <dgm:t>
        <a:bodyPr rtlCol="0"/>
        <a:lstStyle/>
        <a:p>
          <a:pPr rtl="0"/>
          <a:endParaRPr lang="en-US"/>
        </a:p>
      </dgm:t>
    </dgm:pt>
    <dgm:pt modelId="{AEBFFADC-990D-480E-B682-B841BE19126D}" type="sibTrans" cxnId="{3BA4B7B9-0A7C-4EFC-8F39-59CD69864C97}">
      <dgm:prSet/>
      <dgm:spPr/>
      <dgm:t>
        <a:bodyPr rtlCol="0"/>
        <a:lstStyle/>
        <a:p>
          <a:pPr rtl="0"/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728452"/>
          <a:ext cx="704701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87105" y="628801"/>
          <a:ext cx="401295" cy="401295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1685" y="673381"/>
          <a:ext cx="312134" cy="3121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71511" y="1113208"/>
          <a:ext cx="2931820" cy="1615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“Attention is all you need”</a:t>
          </a: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Google </a:t>
          </a: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</a:t>
          </a: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Attention</a:t>
          </a: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方式提升語意上下文判斷能力。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1511" y="1113208"/>
        <a:ext cx="2931820" cy="1615243"/>
      </dsp:txXfrm>
    </dsp:sp>
    <dsp:sp modelId="{9A7C4BC5-8408-4A9F-95F6-2C530BD76C90}">
      <dsp:nvSpPr>
        <dsp:cNvPr id="0" name=""/>
        <dsp:cNvSpPr/>
      </dsp:nvSpPr>
      <dsp:spPr>
        <a:xfrm>
          <a:off x="571511" y="545690"/>
          <a:ext cx="2931820" cy="567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2000" kern="1200" dirty="0"/>
            <a:t>Transformer</a:t>
          </a:r>
          <a:endParaRPr lang="zh-tw" sz="2000" kern="1200" dirty="0"/>
        </a:p>
      </dsp:txBody>
      <dsp:txXfrm>
        <a:off x="571511" y="545690"/>
        <a:ext cx="2931820" cy="567518"/>
      </dsp:txXfrm>
    </dsp:sp>
    <dsp:sp modelId="{7489FD9C-209C-450B-A153-25ECC5553CBF}">
      <dsp:nvSpPr>
        <dsp:cNvPr id="0" name=""/>
        <dsp:cNvSpPr/>
      </dsp:nvSpPr>
      <dsp:spPr>
        <a:xfrm>
          <a:off x="287752" y="1113208"/>
          <a:ext cx="0" cy="161524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36676" y="2677375"/>
          <a:ext cx="102153" cy="1021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840461" y="4426806"/>
          <a:ext cx="401295" cy="401295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85041" y="4471387"/>
          <a:ext cx="312134" cy="3121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324867" y="2728452"/>
          <a:ext cx="2931820" cy="1615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BERT</a:t>
          </a:r>
          <a:endParaRPr lang="zh-tw" sz="1500" kern="1200" dirty="0"/>
        </a:p>
      </dsp:txBody>
      <dsp:txXfrm>
        <a:off x="2324867" y="2728452"/>
        <a:ext cx="2931820" cy="1615243"/>
      </dsp:txXfrm>
    </dsp:sp>
    <dsp:sp modelId="{D47FC92B-725F-4F7A-A74D-33B323102A1B}">
      <dsp:nvSpPr>
        <dsp:cNvPr id="0" name=""/>
        <dsp:cNvSpPr/>
      </dsp:nvSpPr>
      <dsp:spPr>
        <a:xfrm>
          <a:off x="2324867" y="4343695"/>
          <a:ext cx="2931820" cy="567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2000" kern="1200"/>
            <a:t>2019</a:t>
          </a:r>
        </a:p>
      </dsp:txBody>
      <dsp:txXfrm>
        <a:off x="2324867" y="4343695"/>
        <a:ext cx="2931820" cy="567518"/>
      </dsp:txXfrm>
    </dsp:sp>
    <dsp:sp modelId="{1E2ADF36-0ED9-4D0B-9DA8-76AB8AD57A13}">
      <dsp:nvSpPr>
        <dsp:cNvPr id="0" name=""/>
        <dsp:cNvSpPr/>
      </dsp:nvSpPr>
      <dsp:spPr>
        <a:xfrm>
          <a:off x="2041108" y="2728452"/>
          <a:ext cx="0" cy="161524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90032" y="2677375"/>
          <a:ext cx="102153" cy="102153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593817" y="628801"/>
          <a:ext cx="401295" cy="401295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638397" y="673381"/>
          <a:ext cx="312134" cy="3121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4078223" y="1113208"/>
          <a:ext cx="2931820" cy="1615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GPT-3, the bigger the better</a:t>
          </a: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。超大型的深度神經網路達到逼近人類</a:t>
          </a: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NLP</a:t>
          </a: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的能力。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78223" y="1113208"/>
        <a:ext cx="2931820" cy="1615243"/>
      </dsp:txXfrm>
    </dsp:sp>
    <dsp:sp modelId="{C964CC5F-AD31-46FE-B950-6FB1958FE6E6}">
      <dsp:nvSpPr>
        <dsp:cNvPr id="0" name=""/>
        <dsp:cNvSpPr/>
      </dsp:nvSpPr>
      <dsp:spPr>
        <a:xfrm>
          <a:off x="4078223" y="545690"/>
          <a:ext cx="2931820" cy="567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2000" kern="1200"/>
            <a:t>2020</a:t>
          </a:r>
        </a:p>
      </dsp:txBody>
      <dsp:txXfrm>
        <a:off x="4078223" y="545690"/>
        <a:ext cx="2931820" cy="567518"/>
      </dsp:txXfrm>
    </dsp:sp>
    <dsp:sp modelId="{190034F2-01B6-4E29-94D7-2881B6E05652}">
      <dsp:nvSpPr>
        <dsp:cNvPr id="0" name=""/>
        <dsp:cNvSpPr/>
      </dsp:nvSpPr>
      <dsp:spPr>
        <a:xfrm>
          <a:off x="3794464" y="1113208"/>
          <a:ext cx="0" cy="161524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743388" y="2677375"/>
          <a:ext cx="102153" cy="102153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圖釘標示時間表"/>
  <dgm:desc val="U用於依時間順序顯示事件清單。圖釘旁邊的不可見方塊包含日期，描述緊隨其後。它可以顯示數量適中的文字和長度適中的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385F5EF-3A98-468A-AA21-1EC726050C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EEDB5C-5A45-448D-B5F5-0A6AFF1406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F5734-0753-40EF-8812-B7A7AFE83B8E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36C976-1599-43B2-941D-476CC57B7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123456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E56B7F-2A08-4D82-B83B-032006A33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5F59-F600-4C33-A45A-33F886276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6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4B060-D346-4326-80AF-72862CDDBFA8}" type="datetime1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123456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CF878-5339-4519-A30A-BB5E5AF0F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3185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 1.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深度學習基礎介紹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1-1: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深度學習的優勢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1-2: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深度學習常見之學習方法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1-3: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什麼是學習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827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 1.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深度學習基礎介紹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1-1: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深度學習的優勢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1-2: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深度學習常見之學習方法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1-3: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什麼是學習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99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 1.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深度學習基礎介紹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1-1: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深度學習的優勢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1-2: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深度學習常見之學習方法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1-3: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什麼是學習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204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 1.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深度學習基礎介紹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1-1: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深度學習的優勢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1-2: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深度學習常見之學習方法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1-3: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什麼是學習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644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4E7927A-2617-4B80-83B7-C32C5E1B9F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2D96E6-0D86-4B98-A7F5-FB8F3CE9C8B7}"/>
              </a:ext>
            </a:extLst>
          </p:cNvPr>
          <p:cNvSpPr/>
          <p:nvPr userDrawn="1"/>
        </p:nvSpPr>
        <p:spPr>
          <a:xfrm>
            <a:off x="4861957" y="449241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6D6683-644C-4984-8C7C-240C382B7806}"/>
              </a:ext>
            </a:extLst>
          </p:cNvPr>
          <p:cNvSpPr/>
          <p:nvPr userDrawn="1"/>
        </p:nvSpPr>
        <p:spPr>
          <a:xfrm>
            <a:off x="4861956" y="5097780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67145F0-279E-41CD-BA28-72B9EF854306}"/>
              </a:ext>
            </a:extLst>
          </p:cNvPr>
          <p:cNvCxnSpPr>
            <a:cxnSpLocks/>
          </p:cNvCxnSpPr>
          <p:nvPr userDrawn="1"/>
        </p:nvCxnSpPr>
        <p:spPr>
          <a:xfrm>
            <a:off x="4862443" y="4874119"/>
            <a:ext cx="4019988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5C3A8-3344-4C5A-8419-74A5A671DC3E}"/>
              </a:ext>
            </a:extLst>
          </p:cNvPr>
          <p:cNvSpPr txBox="1"/>
          <p:nvPr userDrawn="1"/>
        </p:nvSpPr>
        <p:spPr>
          <a:xfrm>
            <a:off x="5220695" y="44280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D1EEB83-7BBB-424A-B72D-F496B9E40A2F}"/>
              </a:ext>
            </a:extLst>
          </p:cNvPr>
          <p:cNvSpPr txBox="1"/>
          <p:nvPr userDrawn="1"/>
        </p:nvSpPr>
        <p:spPr>
          <a:xfrm>
            <a:off x="5220695" y="50492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教材編寫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821935C-7CA8-4B75-B367-3E84382E9519}"/>
              </a:ext>
            </a:extLst>
          </p:cNvPr>
          <p:cNvCxnSpPr>
            <a:cxnSpLocks/>
          </p:cNvCxnSpPr>
          <p:nvPr userDrawn="1"/>
        </p:nvCxnSpPr>
        <p:spPr>
          <a:xfrm>
            <a:off x="4862443" y="5466951"/>
            <a:ext cx="4019988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F41D8A4-FC43-4A0D-B9D2-5A6009904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6913" y="2098948"/>
            <a:ext cx="9805947" cy="19366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C3C16BAC-EE37-4FBA-8118-13B72E04EC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2836" y="4333876"/>
            <a:ext cx="3203122" cy="5111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名字</a:t>
            </a:r>
          </a:p>
        </p:txBody>
      </p:sp>
      <p:sp>
        <p:nvSpPr>
          <p:cNvPr id="14" name="文字版面配置區 11">
            <a:extLst>
              <a:ext uri="{FF2B5EF4-FFF2-40B4-BE49-F238E27FC236}">
                <a16:creationId xmlns:a16="http://schemas.microsoft.com/office/drawing/2014/main" id="{EEDE6825-70B7-4610-B9A4-99BDEB106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5408" y="4931388"/>
            <a:ext cx="3203122" cy="5111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名字</a:t>
            </a:r>
          </a:p>
        </p:txBody>
      </p:sp>
    </p:spTree>
    <p:extLst>
      <p:ext uri="{BB962C8B-B14F-4D97-AF65-F5344CB8AC3E}">
        <p14:creationId xmlns:p14="http://schemas.microsoft.com/office/powerpoint/2010/main" val="250954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頁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D20D2F4-7581-4A17-A67F-BC986A716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9" name="矩形: 圓角化對角角落 8">
            <a:extLst>
              <a:ext uri="{FF2B5EF4-FFF2-40B4-BE49-F238E27FC236}">
                <a16:creationId xmlns:a16="http://schemas.microsoft.com/office/drawing/2014/main" id="{7408B683-7C99-461F-BBB3-E75D05E9ED8C}"/>
              </a:ext>
            </a:extLst>
          </p:cNvPr>
          <p:cNvSpPr/>
          <p:nvPr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F4643C-26DA-415C-B650-A99B35336BAE}"/>
              </a:ext>
            </a:extLst>
          </p:cNvPr>
          <p:cNvSpPr txBox="1"/>
          <p:nvPr/>
        </p:nvSpPr>
        <p:spPr>
          <a:xfrm>
            <a:off x="10884256" y="356283"/>
            <a:ext cx="219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學習目標：Ａ</a:t>
            </a:r>
          </a:p>
        </p:txBody>
      </p:sp>
      <p:sp>
        <p:nvSpPr>
          <p:cNvPr id="8" name="矩形: 圓角化對角角落 7">
            <a:extLst>
              <a:ext uri="{FF2B5EF4-FFF2-40B4-BE49-F238E27FC236}">
                <a16:creationId xmlns:a16="http://schemas.microsoft.com/office/drawing/2014/main" id="{7A724119-EAE5-4E34-A2C2-1A5DC59B5BD1}"/>
              </a:ext>
            </a:extLst>
          </p:cNvPr>
          <p:cNvSpPr/>
          <p:nvPr userDrawn="1"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0171F0-9F79-48D3-8D94-0D6F6992AC37}"/>
              </a:ext>
            </a:extLst>
          </p:cNvPr>
          <p:cNvSpPr txBox="1"/>
          <p:nvPr userDrawn="1"/>
        </p:nvSpPr>
        <p:spPr>
          <a:xfrm>
            <a:off x="10884256" y="356283"/>
            <a:ext cx="1741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</a:t>
            </a:r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EE91A41B-5A52-4CCD-B72B-BF4ED69993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18259" y="2425700"/>
            <a:ext cx="4691490" cy="334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</a:t>
            </a:r>
          </a:p>
          <a:p>
            <a:r>
              <a:rPr lang="en-US" altLang="zh-TW" dirty="0"/>
              <a:t>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15238DE-106C-4A95-B0CC-9E9DB692DE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0906" y="2197100"/>
            <a:ext cx="4481920" cy="3181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14" name="文字版面配置區 11">
            <a:extLst>
              <a:ext uri="{FF2B5EF4-FFF2-40B4-BE49-F238E27FC236}">
                <a16:creationId xmlns:a16="http://schemas.microsoft.com/office/drawing/2014/main" id="{3CDD82BD-32A2-4F94-90F3-0795780A9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44606" y="308945"/>
            <a:ext cx="760291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16" name="日期版面配置區 7">
            <a:extLst>
              <a:ext uri="{FF2B5EF4-FFF2-40B4-BE49-F238E27FC236}">
                <a16:creationId xmlns:a16="http://schemas.microsoft.com/office/drawing/2014/main" id="{38F427A2-C57E-4CC6-BEF9-9F0FD9EC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023200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在 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Tensorflow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 上進行機器學習</a:t>
            </a:r>
          </a:p>
        </p:txBody>
      </p:sp>
      <p:sp>
        <p:nvSpPr>
          <p:cNvPr id="17" name="投影片編號版面配置區 8">
            <a:extLst>
              <a:ext uri="{FF2B5EF4-FFF2-40B4-BE49-F238E27FC236}">
                <a16:creationId xmlns:a16="http://schemas.microsoft.com/office/drawing/2014/main" id="{6E102CAA-51D4-40C5-8985-1223EA80F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2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AB32540E-D4A9-4405-BB33-2CD3374AB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0" y="-1"/>
            <a:ext cx="13439421" cy="7559675"/>
          </a:xfrm>
          <a:prstGeom prst="rect">
            <a:avLst/>
          </a:prstGeo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143191E-BEA0-4657-A453-0E178F1212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4197" y="284973"/>
            <a:ext cx="5611380" cy="633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N-1: XXXXX</a:t>
            </a:r>
            <a:endParaRPr lang="zh-TW" altLang="en-US" dirty="0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17" name="投影片編號版面配置區 8">
            <a:extLst>
              <a:ext uri="{FF2B5EF4-FFF2-40B4-BE49-F238E27FC236}">
                <a16:creationId xmlns:a16="http://schemas.microsoft.com/office/drawing/2014/main" id="{7FB59C36-DBEF-E84C-855D-4DDB8E0EAC10}"/>
              </a:ext>
            </a:extLst>
          </p:cNvPr>
          <p:cNvSpPr txBox="1">
            <a:spLocks/>
          </p:cNvSpPr>
          <p:nvPr userDrawn="1"/>
        </p:nvSpPr>
        <p:spPr>
          <a:xfrm>
            <a:off x="126460" y="7166244"/>
            <a:ext cx="433585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00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01412DE5-E74D-4F4D-96A4-3448C3CAE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AB786BD-5700-4572-95C8-FE2E9DB07C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4197" y="284973"/>
            <a:ext cx="5611380" cy="633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N-2: XXXXX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730363EB-CA4B-4E5C-9050-36DFC51F03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604" y="2336802"/>
            <a:ext cx="12040431" cy="8216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中標</a:t>
            </a:r>
          </a:p>
        </p:txBody>
      </p:sp>
      <p:sp>
        <p:nvSpPr>
          <p:cNvPr id="11" name="文字版面配置區 12">
            <a:extLst>
              <a:ext uri="{FF2B5EF4-FFF2-40B4-BE49-F238E27FC236}">
                <a16:creationId xmlns:a16="http://schemas.microsoft.com/office/drawing/2014/main" id="{BA6E3C0C-4E01-4CDF-A2CE-8AB7940E27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9654" y="3321250"/>
            <a:ext cx="11981422" cy="3616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內文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D060BF31-04CF-4228-8CD3-C50A463071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20" y="1388329"/>
            <a:ext cx="12310315" cy="746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7943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大標</a:t>
            </a: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13" name="日期版面配置區 7">
            <a:extLst>
              <a:ext uri="{FF2B5EF4-FFF2-40B4-BE49-F238E27FC236}">
                <a16:creationId xmlns:a16="http://schemas.microsoft.com/office/drawing/2014/main" id="{C31C6037-1577-4BC5-9E60-190621E6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4147930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在 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Tensorflow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 上進行機器學習</a:t>
            </a:r>
          </a:p>
        </p:txBody>
      </p:sp>
      <p:sp>
        <p:nvSpPr>
          <p:cNvPr id="15" name="投影片編號版面配置區 8">
            <a:extLst>
              <a:ext uri="{FF2B5EF4-FFF2-40B4-BE49-F238E27FC236}">
                <a16:creationId xmlns:a16="http://schemas.microsoft.com/office/drawing/2014/main" id="{37103E4C-F2EC-4AC8-9BAC-026107F66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91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81565AE-C00D-4771-8F6D-8DA72A6F5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7DA1E15-CBBC-46D0-9296-37600E8886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4197" y="284973"/>
            <a:ext cx="5611380" cy="633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N-3: XXXXX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9FEC8556-A2C9-4B82-B412-16D80F3020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604" y="2336802"/>
            <a:ext cx="12040431" cy="8216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中標</a:t>
            </a:r>
          </a:p>
        </p:txBody>
      </p:sp>
      <p:sp>
        <p:nvSpPr>
          <p:cNvPr id="11" name="文字版面配置區 12">
            <a:extLst>
              <a:ext uri="{FF2B5EF4-FFF2-40B4-BE49-F238E27FC236}">
                <a16:creationId xmlns:a16="http://schemas.microsoft.com/office/drawing/2014/main" id="{A1804D8C-90F3-4753-9887-C638F1CB4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604" y="3354860"/>
            <a:ext cx="11981422" cy="360673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61171" indent="-457200">
              <a:buFont typeface="Wingdings" panose="05000000000000000000" pitchFamily="2" charset="2"/>
              <a:buChar char="Ø"/>
              <a:defRPr lang="en-US" altLang="zh-TW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</a:lstStyle>
          <a:p>
            <a:pPr lvl="0"/>
            <a:r>
              <a:rPr lang="zh-TW" altLang="en-US" dirty="0"/>
              <a:t>一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2C52CA1-8795-4AA4-A9FB-A2B86D8A7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20" y="1388329"/>
            <a:ext cx="12310315" cy="746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7943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大標</a:t>
            </a: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4659902B-6222-4603-BD10-97DBB023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540642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在 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Tensorflow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 上進行機器學習</a:t>
            </a:r>
          </a:p>
        </p:txBody>
      </p:sp>
      <p:sp>
        <p:nvSpPr>
          <p:cNvPr id="13" name="投影片編號版面配置區 8">
            <a:extLst>
              <a:ext uri="{FF2B5EF4-FFF2-40B4-BE49-F238E27FC236}">
                <a16:creationId xmlns:a16="http://schemas.microsoft.com/office/drawing/2014/main" id="{34796743-BB8A-4001-99F8-F28A80337A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70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81565AE-C00D-4771-8F6D-8DA72A6F5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7DA1E15-CBBC-46D0-9296-37600E8886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4197" y="284973"/>
            <a:ext cx="5611380" cy="633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N-3: XXXXX</a:t>
            </a:r>
            <a:endParaRPr lang="zh-TW" alt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9FEC8556-A2C9-4B82-B412-16D80F3020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604" y="2336802"/>
            <a:ext cx="12040431" cy="8216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中標</a:t>
            </a:r>
          </a:p>
        </p:txBody>
      </p:sp>
      <p:sp>
        <p:nvSpPr>
          <p:cNvPr id="11" name="文字版面配置區 12">
            <a:extLst>
              <a:ext uri="{FF2B5EF4-FFF2-40B4-BE49-F238E27FC236}">
                <a16:creationId xmlns:a16="http://schemas.microsoft.com/office/drawing/2014/main" id="{A1804D8C-90F3-4753-9887-C638F1CB4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604" y="3354860"/>
            <a:ext cx="11981422" cy="360673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61171" indent="-457200">
              <a:buFont typeface="Wingdings" panose="05000000000000000000" pitchFamily="2" charset="2"/>
              <a:buChar char="Ø"/>
              <a:defRPr lang="en-US" altLang="zh-TW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</a:lstStyle>
          <a:p>
            <a:pPr lvl="0"/>
            <a:r>
              <a:rPr lang="zh-TW" altLang="en-US" dirty="0"/>
              <a:t>一</a:t>
            </a:r>
            <a:endParaRPr lang="en-US" altLang="zh-TW" dirty="0"/>
          </a:p>
          <a:p>
            <a:pPr lvl="1"/>
            <a:r>
              <a:rPr lang="zh-TW" altLang="en-US" dirty="0"/>
              <a:t>第一點</a:t>
            </a:r>
            <a:endParaRPr lang="en-US" altLang="zh-TW" dirty="0"/>
          </a:p>
          <a:p>
            <a:pPr lvl="1"/>
            <a:r>
              <a:rPr lang="zh-TW" altLang="en-US" dirty="0"/>
              <a:t>第二</a:t>
            </a:r>
            <a:endParaRPr lang="en-US" altLang="zh-TW" dirty="0"/>
          </a:p>
          <a:p>
            <a:pPr lvl="0"/>
            <a:r>
              <a:rPr lang="zh-TW" altLang="en-US" dirty="0"/>
              <a:t>二</a:t>
            </a:r>
            <a:endParaRPr lang="en-US" altLang="zh-TW" dirty="0"/>
          </a:p>
          <a:p>
            <a:pPr marL="961171" lvl="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第一點</a:t>
            </a:r>
            <a:endParaRPr lang="en-US" altLang="zh-TW" dirty="0"/>
          </a:p>
          <a:p>
            <a:pPr marL="961171" lvl="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第二</a:t>
            </a:r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2C52CA1-8795-4AA4-A9FB-A2B86D8A7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20" y="1388329"/>
            <a:ext cx="12310315" cy="746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7943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大標</a:t>
            </a: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4659902B-6222-4603-BD10-97DBB023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7158037"/>
            <a:ext cx="3710763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在 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Tensorflow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 上進行機器學習</a:t>
            </a:r>
          </a:p>
        </p:txBody>
      </p:sp>
      <p:sp>
        <p:nvSpPr>
          <p:cNvPr id="13" name="投影片編號版面配置區 8">
            <a:extLst>
              <a:ext uri="{FF2B5EF4-FFF2-40B4-BE49-F238E27FC236}">
                <a16:creationId xmlns:a16="http://schemas.microsoft.com/office/drawing/2014/main" id="{34796743-BB8A-4001-99F8-F28A80337A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383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頁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3982EE9B-F50A-49B8-8D9C-5334C33D5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18" name="矩形: 圓角化對角角落 6">
            <a:extLst>
              <a:ext uri="{FF2B5EF4-FFF2-40B4-BE49-F238E27FC236}">
                <a16:creationId xmlns:a16="http://schemas.microsoft.com/office/drawing/2014/main" id="{C2803C77-9072-A543-8B7C-5901D94B93F3}"/>
              </a:ext>
            </a:extLst>
          </p:cNvPr>
          <p:cNvSpPr/>
          <p:nvPr userDrawn="1"/>
        </p:nvSpPr>
        <p:spPr>
          <a:xfrm>
            <a:off x="10154930" y="674826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7" name="矩形: 圓角化對角角落 6">
            <a:extLst>
              <a:ext uri="{FF2B5EF4-FFF2-40B4-BE49-F238E27FC236}">
                <a16:creationId xmlns:a16="http://schemas.microsoft.com/office/drawing/2014/main" id="{9F8EA5BF-E2E5-4C6C-AFA0-0B6AFEFD2981}"/>
              </a:ext>
            </a:extLst>
          </p:cNvPr>
          <p:cNvSpPr/>
          <p:nvPr userDrawn="1"/>
        </p:nvSpPr>
        <p:spPr>
          <a:xfrm>
            <a:off x="10154939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49D51A-C5C5-46D7-BBA3-1313FE261F87}"/>
              </a:ext>
            </a:extLst>
          </p:cNvPr>
          <p:cNvSpPr txBox="1"/>
          <p:nvPr userDrawn="1"/>
        </p:nvSpPr>
        <p:spPr>
          <a:xfrm>
            <a:off x="10360707" y="362160"/>
            <a:ext cx="1677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0E50526-762E-4D0F-88AA-FA69B218D2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0906" y="2197100"/>
            <a:ext cx="4481920" cy="3181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7E6C54DC-DA4D-4D15-9AB8-2DF290B4B9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75222" y="781268"/>
            <a:ext cx="1318615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CN" altLang="en-US" dirty="0"/>
              <a:t>認識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5" name="文字版面配置區 4">
            <a:extLst>
              <a:ext uri="{FF2B5EF4-FFF2-40B4-BE49-F238E27FC236}">
                <a16:creationId xmlns:a16="http://schemas.microsoft.com/office/drawing/2014/main" id="{1872AF48-BEC0-4111-9548-37AEA4D9AB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18259" y="2425700"/>
            <a:ext cx="4691490" cy="334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</a:t>
            </a:r>
          </a:p>
          <a:p>
            <a:r>
              <a:rPr lang="en-US" altLang="zh-TW" dirty="0"/>
              <a:t>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7166344" y="7158037"/>
            <a:ext cx="627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陳少君</a:t>
            </a: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編著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【</a:t>
            </a: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版權所有，不得任意拷貝或引用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】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0" y="7160770"/>
            <a:ext cx="424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kern="1200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+mn-cs"/>
              </a:rPr>
              <a:t>在 </a:t>
            </a:r>
            <a:r>
              <a:rPr lang="en" altLang="zh-TW" sz="1800" kern="1200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+mn-cs"/>
              </a:rPr>
              <a:t>Tensorflow</a:t>
            </a:r>
            <a:r>
              <a:rPr lang="zh-TW" altLang="en-US" sz="1800" kern="1200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+mn-cs"/>
              </a:rPr>
              <a:t> 上進行機器學習</a:t>
            </a:r>
          </a:p>
          <a:p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469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C827F96-73D2-4EEF-9F9A-576827509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EEF2F802-D594-4867-80F5-256E9232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508744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在 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Tensorflow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 上進行機器學習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7D9F92-BAB8-43DC-B117-D7881B429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DBA936-9872-40F4-926D-7189B165B5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19" y="1343025"/>
            <a:ext cx="6724876" cy="5086350"/>
          </a:xfrm>
          <a:prstGeom prst="rect">
            <a:avLst/>
          </a:prstGeom>
        </p:spPr>
        <p:txBody>
          <a:bodyPr/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模組</a:t>
            </a:r>
            <a:r>
              <a:rPr lang="en-US" altLang="zh-TW" dirty="0"/>
              <a:t>1</a:t>
            </a:r>
            <a:r>
              <a:rPr lang="zh-TW" altLang="en-US" dirty="0"/>
              <a:t>  </a:t>
            </a:r>
            <a:r>
              <a:rPr lang="en-US" altLang="zh-TW" dirty="0"/>
              <a:t>XXXXXXXX</a:t>
            </a:r>
          </a:p>
          <a:p>
            <a:pPr marL="457200" marR="0" lvl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TW" altLang="en-US" dirty="0"/>
              <a:t>模組</a:t>
            </a:r>
            <a:r>
              <a:rPr lang="en-US" altLang="zh-TW" dirty="0"/>
              <a:t>2</a:t>
            </a:r>
            <a:r>
              <a:rPr lang="zh-TW" altLang="en-US" dirty="0"/>
              <a:t>  </a:t>
            </a:r>
            <a:r>
              <a:rPr lang="en-US" altLang="zh-TW" dirty="0"/>
              <a:t>XXXXXXXX</a:t>
            </a:r>
          </a:p>
          <a:p>
            <a:pPr marL="457200" marR="0" lvl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TW" altLang="en-US" dirty="0"/>
              <a:t>模組</a:t>
            </a:r>
            <a:r>
              <a:rPr lang="en-US" altLang="zh-TW" dirty="0"/>
              <a:t>3</a:t>
            </a:r>
            <a:r>
              <a:rPr lang="zh-TW" altLang="en-US" dirty="0"/>
              <a:t>  </a:t>
            </a:r>
            <a:r>
              <a:rPr lang="en-US" altLang="zh-TW" dirty="0"/>
              <a:t>XXXXXXXX</a:t>
            </a:r>
          </a:p>
          <a:p>
            <a:pPr lvl="0"/>
            <a:endParaRPr lang="zh-TW" altLang="en-US" dirty="0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AB937618-239B-9F4E-BD88-D84B70EBE0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815" y="3509962"/>
            <a:ext cx="2258494" cy="539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課程大綱</a:t>
            </a: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師介紹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44D4111-6CEF-4FF2-9C38-E840AFFEBF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5"/>
            <a:ext cx="13439421" cy="7559675"/>
          </a:xfrm>
          <a:prstGeom prst="rect">
            <a:avLst/>
          </a:prstGeom>
        </p:spPr>
      </p:pic>
      <p:sp>
        <p:nvSpPr>
          <p:cNvPr id="8" name="矩形: 圓角化對角角落 7">
            <a:extLst>
              <a:ext uri="{FF2B5EF4-FFF2-40B4-BE49-F238E27FC236}">
                <a16:creationId xmlns:a16="http://schemas.microsoft.com/office/drawing/2014/main" id="{F10A2D88-BF58-4AFB-8463-C9C6FA01CD85}"/>
              </a:ext>
            </a:extLst>
          </p:cNvPr>
          <p:cNvSpPr/>
          <p:nvPr/>
        </p:nvSpPr>
        <p:spPr>
          <a:xfrm>
            <a:off x="4299895" y="207350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82FE8A-507A-43B0-855A-C440D7A9EAFC}"/>
              </a:ext>
            </a:extLst>
          </p:cNvPr>
          <p:cNvSpPr txBox="1"/>
          <p:nvPr/>
        </p:nvSpPr>
        <p:spPr>
          <a:xfrm>
            <a:off x="4679943" y="237061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1852AF2-D0F5-4D67-87DF-E09A9AA18527}"/>
              </a:ext>
            </a:extLst>
          </p:cNvPr>
          <p:cNvSpPr txBox="1"/>
          <p:nvPr/>
        </p:nvSpPr>
        <p:spPr>
          <a:xfrm>
            <a:off x="3574619" y="12840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C8DE17-0556-4828-9E90-253BC049A8E6}"/>
              </a:ext>
            </a:extLst>
          </p:cNvPr>
          <p:cNvSpPr txBox="1"/>
          <p:nvPr/>
        </p:nvSpPr>
        <p:spPr>
          <a:xfrm>
            <a:off x="10272444" y="12749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教材編寫者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103043-A091-4482-9C53-D9122BA945D8}"/>
              </a:ext>
            </a:extLst>
          </p:cNvPr>
          <p:cNvSpPr/>
          <p:nvPr/>
        </p:nvSpPr>
        <p:spPr>
          <a:xfrm>
            <a:off x="726796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8DD149B-143E-41AF-8351-D4E533A178E7}"/>
              </a:ext>
            </a:extLst>
          </p:cNvPr>
          <p:cNvCxnSpPr>
            <a:cxnSpLocks/>
          </p:cNvCxnSpPr>
          <p:nvPr/>
        </p:nvCxnSpPr>
        <p:spPr>
          <a:xfrm>
            <a:off x="1867799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B35AB6-D8D0-4F03-8C41-17A94578BF98}"/>
              </a:ext>
            </a:extLst>
          </p:cNvPr>
          <p:cNvSpPr txBox="1"/>
          <p:nvPr/>
        </p:nvSpPr>
        <p:spPr>
          <a:xfrm>
            <a:off x="91724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C6A96D-4BF6-4639-9669-8E2F0C76C7A4}"/>
              </a:ext>
            </a:extLst>
          </p:cNvPr>
          <p:cNvSpPr/>
          <p:nvPr/>
        </p:nvSpPr>
        <p:spPr>
          <a:xfrm>
            <a:off x="726796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2F5B3AC-2343-45BA-B701-65B32CB15D1B}"/>
              </a:ext>
            </a:extLst>
          </p:cNvPr>
          <p:cNvCxnSpPr>
            <a:cxnSpLocks/>
          </p:cNvCxnSpPr>
          <p:nvPr/>
        </p:nvCxnSpPr>
        <p:spPr>
          <a:xfrm>
            <a:off x="1867799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D0A198B-7E71-4198-B974-80BB8063DAC2}"/>
              </a:ext>
            </a:extLst>
          </p:cNvPr>
          <p:cNvSpPr txBox="1"/>
          <p:nvPr/>
        </p:nvSpPr>
        <p:spPr>
          <a:xfrm>
            <a:off x="91724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7F11D5-7387-48FA-8921-7F1E8BEEC85F}"/>
              </a:ext>
            </a:extLst>
          </p:cNvPr>
          <p:cNvSpPr/>
          <p:nvPr/>
        </p:nvSpPr>
        <p:spPr>
          <a:xfrm>
            <a:off x="726796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088846F-1A68-4A21-8F2F-5403676F521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127831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D0B8C0C-D6BC-4C6C-9CEF-89E9DA1EBCD9}"/>
              </a:ext>
            </a:extLst>
          </p:cNvPr>
          <p:cNvSpPr txBox="1"/>
          <p:nvPr/>
        </p:nvSpPr>
        <p:spPr>
          <a:xfrm>
            <a:off x="917243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1A4D6E-B20F-483D-8DA1-E1CBFECCA8CB}"/>
              </a:ext>
            </a:extLst>
          </p:cNvPr>
          <p:cNvSpPr/>
          <p:nvPr/>
        </p:nvSpPr>
        <p:spPr>
          <a:xfrm>
            <a:off x="726796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00CA7B7-62D0-4124-8863-99DB5EFE798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27831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200F91-7D5C-4BDF-8BFE-5F78F84FB277}"/>
              </a:ext>
            </a:extLst>
          </p:cNvPr>
          <p:cNvSpPr txBox="1"/>
          <p:nvPr/>
        </p:nvSpPr>
        <p:spPr>
          <a:xfrm>
            <a:off x="917243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3A0ECE-7CF0-4156-AFA7-9EE7D5F8409F}"/>
              </a:ext>
            </a:extLst>
          </p:cNvPr>
          <p:cNvSpPr/>
          <p:nvPr/>
        </p:nvSpPr>
        <p:spPr>
          <a:xfrm>
            <a:off x="7431717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9CF7F95-6F41-4253-99DC-ECE06F141961}"/>
              </a:ext>
            </a:extLst>
          </p:cNvPr>
          <p:cNvCxnSpPr>
            <a:cxnSpLocks/>
          </p:cNvCxnSpPr>
          <p:nvPr/>
        </p:nvCxnSpPr>
        <p:spPr>
          <a:xfrm>
            <a:off x="8572720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E2D4A66-B17A-4E1A-84A3-1B00A10393F1}"/>
              </a:ext>
            </a:extLst>
          </p:cNvPr>
          <p:cNvSpPr txBox="1"/>
          <p:nvPr/>
        </p:nvSpPr>
        <p:spPr>
          <a:xfrm>
            <a:off x="762216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2A2585-60B7-453B-8295-E405A4F13EF8}"/>
              </a:ext>
            </a:extLst>
          </p:cNvPr>
          <p:cNvSpPr/>
          <p:nvPr/>
        </p:nvSpPr>
        <p:spPr>
          <a:xfrm>
            <a:off x="7431717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7070C9F-48E0-4174-9967-C602EE45B9F5}"/>
              </a:ext>
            </a:extLst>
          </p:cNvPr>
          <p:cNvCxnSpPr>
            <a:cxnSpLocks/>
          </p:cNvCxnSpPr>
          <p:nvPr/>
        </p:nvCxnSpPr>
        <p:spPr>
          <a:xfrm>
            <a:off x="8572720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09F2EC2-1CC3-46D0-ABDD-C447507CE6C4}"/>
              </a:ext>
            </a:extLst>
          </p:cNvPr>
          <p:cNvSpPr txBox="1"/>
          <p:nvPr/>
        </p:nvSpPr>
        <p:spPr>
          <a:xfrm>
            <a:off x="762216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B3E66A4-B14B-4DC5-89D9-12096F5CAF40}"/>
              </a:ext>
            </a:extLst>
          </p:cNvPr>
          <p:cNvSpPr/>
          <p:nvPr/>
        </p:nvSpPr>
        <p:spPr>
          <a:xfrm>
            <a:off x="7431717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919CA1D-A967-4C20-8CB7-D9BD654F486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832752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1FD3D41-77EC-412A-AE32-0B837A5DD960}"/>
              </a:ext>
            </a:extLst>
          </p:cNvPr>
          <p:cNvSpPr txBox="1"/>
          <p:nvPr/>
        </p:nvSpPr>
        <p:spPr>
          <a:xfrm>
            <a:off x="7622164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BFA783-466E-4CE5-939A-0ACD2F49E836}"/>
              </a:ext>
            </a:extLst>
          </p:cNvPr>
          <p:cNvSpPr/>
          <p:nvPr/>
        </p:nvSpPr>
        <p:spPr>
          <a:xfrm>
            <a:off x="7431717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8C6C046-F70F-4047-A744-C0F28EC511AB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832752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90C392A-49C0-421B-B5AE-F71BBA909BBD}"/>
              </a:ext>
            </a:extLst>
          </p:cNvPr>
          <p:cNvSpPr txBox="1"/>
          <p:nvPr/>
        </p:nvSpPr>
        <p:spPr>
          <a:xfrm>
            <a:off x="7622164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42" name="矩形: 圓角化對角角落 41">
            <a:extLst>
              <a:ext uri="{FF2B5EF4-FFF2-40B4-BE49-F238E27FC236}">
                <a16:creationId xmlns:a16="http://schemas.microsoft.com/office/drawing/2014/main" id="{2882B776-A997-4847-9E63-E1CA8554FD7C}"/>
              </a:ext>
            </a:extLst>
          </p:cNvPr>
          <p:cNvSpPr/>
          <p:nvPr userDrawn="1"/>
        </p:nvSpPr>
        <p:spPr>
          <a:xfrm>
            <a:off x="4299895" y="201151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2DD3220-F00D-44F8-8C66-F3897E0175DD}"/>
              </a:ext>
            </a:extLst>
          </p:cNvPr>
          <p:cNvSpPr txBox="1"/>
          <p:nvPr userDrawn="1"/>
        </p:nvSpPr>
        <p:spPr>
          <a:xfrm>
            <a:off x="4679943" y="262679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9DEECFA-0227-4652-8A83-F0E469EDD161}"/>
              </a:ext>
            </a:extLst>
          </p:cNvPr>
          <p:cNvSpPr txBox="1"/>
          <p:nvPr userDrawn="1"/>
        </p:nvSpPr>
        <p:spPr>
          <a:xfrm>
            <a:off x="3574619" y="12840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D4CB8BA-AD21-4D3F-9127-5DECADB72F4A}"/>
              </a:ext>
            </a:extLst>
          </p:cNvPr>
          <p:cNvSpPr txBox="1"/>
          <p:nvPr userDrawn="1"/>
        </p:nvSpPr>
        <p:spPr>
          <a:xfrm>
            <a:off x="10272444" y="12749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教材編寫者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37628AE-6D5A-4C3B-916C-F772B6251A99}"/>
              </a:ext>
            </a:extLst>
          </p:cNvPr>
          <p:cNvSpPr/>
          <p:nvPr userDrawn="1"/>
        </p:nvSpPr>
        <p:spPr>
          <a:xfrm>
            <a:off x="726796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2D970A4-C2F9-46A2-9026-69AFC1459EBF}"/>
              </a:ext>
            </a:extLst>
          </p:cNvPr>
          <p:cNvCxnSpPr>
            <a:cxnSpLocks/>
          </p:cNvCxnSpPr>
          <p:nvPr userDrawn="1"/>
        </p:nvCxnSpPr>
        <p:spPr>
          <a:xfrm>
            <a:off x="1867799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7B05D8B-D001-4885-9840-172A1544FECA}"/>
              </a:ext>
            </a:extLst>
          </p:cNvPr>
          <p:cNvSpPr txBox="1"/>
          <p:nvPr userDrawn="1"/>
        </p:nvSpPr>
        <p:spPr>
          <a:xfrm>
            <a:off x="91724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E8B5EF-3D95-4724-AD32-56DB57EBDAA0}"/>
              </a:ext>
            </a:extLst>
          </p:cNvPr>
          <p:cNvSpPr/>
          <p:nvPr userDrawn="1"/>
        </p:nvSpPr>
        <p:spPr>
          <a:xfrm>
            <a:off x="726796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8014842-7ED9-4DB0-9995-5ACA02A04BE3}"/>
              </a:ext>
            </a:extLst>
          </p:cNvPr>
          <p:cNvCxnSpPr>
            <a:cxnSpLocks/>
          </p:cNvCxnSpPr>
          <p:nvPr userDrawn="1"/>
        </p:nvCxnSpPr>
        <p:spPr>
          <a:xfrm>
            <a:off x="1867799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D657207-97AD-4D78-BDD0-D40F74D9CE99}"/>
              </a:ext>
            </a:extLst>
          </p:cNvPr>
          <p:cNvSpPr txBox="1"/>
          <p:nvPr userDrawn="1"/>
        </p:nvSpPr>
        <p:spPr>
          <a:xfrm>
            <a:off x="91724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27073B-D582-481F-B72B-7A24B3834436}"/>
              </a:ext>
            </a:extLst>
          </p:cNvPr>
          <p:cNvSpPr/>
          <p:nvPr userDrawn="1"/>
        </p:nvSpPr>
        <p:spPr>
          <a:xfrm>
            <a:off x="726796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710A712-7659-43D2-AF6C-32A877E3AC1B}"/>
              </a:ext>
            </a:extLst>
          </p:cNvPr>
          <p:cNvCxnSpPr>
            <a:cxnSpLocks/>
            <a:stCxn id="23" idx="3"/>
          </p:cNvCxnSpPr>
          <p:nvPr userDrawn="1"/>
        </p:nvCxnSpPr>
        <p:spPr>
          <a:xfrm>
            <a:off x="2127831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7272719-C112-4240-AFBD-0E1BFC8A3D90}"/>
              </a:ext>
            </a:extLst>
          </p:cNvPr>
          <p:cNvSpPr txBox="1"/>
          <p:nvPr userDrawn="1"/>
        </p:nvSpPr>
        <p:spPr>
          <a:xfrm>
            <a:off x="917243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10CED08-F8DE-4526-8FA5-7B6E2B5101B6}"/>
              </a:ext>
            </a:extLst>
          </p:cNvPr>
          <p:cNvSpPr/>
          <p:nvPr userDrawn="1"/>
        </p:nvSpPr>
        <p:spPr>
          <a:xfrm>
            <a:off x="726796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7363525-F4FD-4358-8A39-91EACB295BC2}"/>
              </a:ext>
            </a:extLst>
          </p:cNvPr>
          <p:cNvCxnSpPr>
            <a:cxnSpLocks/>
            <a:stCxn id="26" idx="3"/>
          </p:cNvCxnSpPr>
          <p:nvPr userDrawn="1"/>
        </p:nvCxnSpPr>
        <p:spPr>
          <a:xfrm>
            <a:off x="2127831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A353B06-076E-40D5-8DEC-AA5B3D277A1A}"/>
              </a:ext>
            </a:extLst>
          </p:cNvPr>
          <p:cNvSpPr txBox="1"/>
          <p:nvPr userDrawn="1"/>
        </p:nvSpPr>
        <p:spPr>
          <a:xfrm>
            <a:off x="917243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7F576A4-5DA7-4A02-83C1-65E8951EE560}"/>
              </a:ext>
            </a:extLst>
          </p:cNvPr>
          <p:cNvSpPr/>
          <p:nvPr userDrawn="1"/>
        </p:nvSpPr>
        <p:spPr>
          <a:xfrm>
            <a:off x="7431717" y="265732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B4CE3C7-A9EA-4F15-BA14-4E41C9C70F9F}"/>
              </a:ext>
            </a:extLst>
          </p:cNvPr>
          <p:cNvCxnSpPr>
            <a:cxnSpLocks/>
          </p:cNvCxnSpPr>
          <p:nvPr userDrawn="1"/>
        </p:nvCxnSpPr>
        <p:spPr>
          <a:xfrm>
            <a:off x="8572720" y="2804782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8D345AD-7EF8-4716-9AB3-0CC599E4B14A}"/>
              </a:ext>
            </a:extLst>
          </p:cNvPr>
          <p:cNvSpPr txBox="1"/>
          <p:nvPr userDrawn="1"/>
        </p:nvSpPr>
        <p:spPr>
          <a:xfrm>
            <a:off x="7622164" y="26001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076B567-40DF-47A6-BFE2-3258E294AC9F}"/>
              </a:ext>
            </a:extLst>
          </p:cNvPr>
          <p:cNvSpPr/>
          <p:nvPr userDrawn="1"/>
        </p:nvSpPr>
        <p:spPr>
          <a:xfrm>
            <a:off x="7431717" y="3777743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AF2CD776-7192-4B98-9C09-896DA53DC9DC}"/>
              </a:ext>
            </a:extLst>
          </p:cNvPr>
          <p:cNvCxnSpPr>
            <a:cxnSpLocks/>
          </p:cNvCxnSpPr>
          <p:nvPr userDrawn="1"/>
        </p:nvCxnSpPr>
        <p:spPr>
          <a:xfrm>
            <a:off x="8572720" y="3925204"/>
            <a:ext cx="4099224" cy="0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13DFFF6-E481-4EA4-A44A-EF423EBF3E98}"/>
              </a:ext>
            </a:extLst>
          </p:cNvPr>
          <p:cNvSpPr txBox="1"/>
          <p:nvPr userDrawn="1"/>
        </p:nvSpPr>
        <p:spPr>
          <a:xfrm>
            <a:off x="7622164" y="37205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28DF39E-6C74-4ED3-91CA-98C7D0402619}"/>
              </a:ext>
            </a:extLst>
          </p:cNvPr>
          <p:cNvSpPr/>
          <p:nvPr userDrawn="1"/>
        </p:nvSpPr>
        <p:spPr>
          <a:xfrm>
            <a:off x="7431717" y="500960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5E2E28A0-9CE8-4326-B117-C55015A38F5F}"/>
              </a:ext>
            </a:extLst>
          </p:cNvPr>
          <p:cNvCxnSpPr>
            <a:cxnSpLocks/>
            <a:stCxn id="35" idx="3"/>
          </p:cNvCxnSpPr>
          <p:nvPr userDrawn="1"/>
        </p:nvCxnSpPr>
        <p:spPr>
          <a:xfrm>
            <a:off x="8832752" y="5152476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C2B6CDA-C622-489C-863B-E3F8E36BC268}"/>
              </a:ext>
            </a:extLst>
          </p:cNvPr>
          <p:cNvSpPr txBox="1"/>
          <p:nvPr userDrawn="1"/>
        </p:nvSpPr>
        <p:spPr>
          <a:xfrm>
            <a:off x="7622164" y="49524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84C04F-66EE-456D-A03B-6348D4D4C80A}"/>
              </a:ext>
            </a:extLst>
          </p:cNvPr>
          <p:cNvSpPr/>
          <p:nvPr userDrawn="1"/>
        </p:nvSpPr>
        <p:spPr>
          <a:xfrm>
            <a:off x="7431717" y="6116725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7380F439-F06D-4F74-A97A-0C28BB49D311}"/>
              </a:ext>
            </a:extLst>
          </p:cNvPr>
          <p:cNvCxnSpPr>
            <a:cxnSpLocks/>
            <a:stCxn id="38" idx="3"/>
          </p:cNvCxnSpPr>
          <p:nvPr userDrawn="1"/>
        </p:nvCxnSpPr>
        <p:spPr>
          <a:xfrm>
            <a:off x="8832752" y="6259600"/>
            <a:ext cx="3798144" cy="4586"/>
          </a:xfrm>
          <a:prstGeom prst="line">
            <a:avLst/>
          </a:prstGeom>
          <a:ln w="12700">
            <a:solidFill>
              <a:srgbClr val="92C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C375E06-2ECB-42E2-B0C3-1AE61CFC5946}"/>
              </a:ext>
            </a:extLst>
          </p:cNvPr>
          <p:cNvSpPr txBox="1"/>
          <p:nvPr userDrawn="1"/>
        </p:nvSpPr>
        <p:spPr>
          <a:xfrm>
            <a:off x="7622164" y="6059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E559E2-BA79-49FD-9F1F-C8C3C8B0F1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1635" y="2997384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2" name="文字版面配置區 4">
            <a:extLst>
              <a:ext uri="{FF2B5EF4-FFF2-40B4-BE49-F238E27FC236}">
                <a16:creationId xmlns:a16="http://schemas.microsoft.com/office/drawing/2014/main" id="{4350495A-247D-4164-9509-849D74AD2D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635" y="4100759"/>
            <a:ext cx="4024947" cy="775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3" name="文字版面配置區 4">
            <a:extLst>
              <a:ext uri="{FF2B5EF4-FFF2-40B4-BE49-F238E27FC236}">
                <a16:creationId xmlns:a16="http://schemas.microsoft.com/office/drawing/2014/main" id="{910CBF6B-34B8-4F95-AC7E-093399A14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32239" y="5365379"/>
            <a:ext cx="4024947" cy="7751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4" name="文字版面配置區 4">
            <a:extLst>
              <a:ext uri="{FF2B5EF4-FFF2-40B4-BE49-F238E27FC236}">
                <a16:creationId xmlns:a16="http://schemas.microsoft.com/office/drawing/2014/main" id="{682931E2-F303-4E88-9779-C3BD39DD6A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6997" y="2999487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5" name="文字版面配置區 4">
            <a:extLst>
              <a:ext uri="{FF2B5EF4-FFF2-40B4-BE49-F238E27FC236}">
                <a16:creationId xmlns:a16="http://schemas.microsoft.com/office/drawing/2014/main" id="{1E4F7F8C-2244-44CB-8489-602198075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6996" y="4175190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6" name="文字版面配置區 4">
            <a:extLst>
              <a:ext uri="{FF2B5EF4-FFF2-40B4-BE49-F238E27FC236}">
                <a16:creationId xmlns:a16="http://schemas.microsoft.com/office/drawing/2014/main" id="{9EA1BA75-CABE-42E6-9010-910F84F008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6994" y="5364928"/>
            <a:ext cx="4024947" cy="752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7" name="文字版面配置區 4">
            <a:extLst>
              <a:ext uri="{FF2B5EF4-FFF2-40B4-BE49-F238E27FC236}">
                <a16:creationId xmlns:a16="http://schemas.microsoft.com/office/drawing/2014/main" id="{62A172DA-21A3-4B88-B284-05A617A457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6993" y="6444783"/>
            <a:ext cx="4024947" cy="592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78" name="文字版面配置區 4">
            <a:extLst>
              <a:ext uri="{FF2B5EF4-FFF2-40B4-BE49-F238E27FC236}">
                <a16:creationId xmlns:a16="http://schemas.microsoft.com/office/drawing/2014/main" id="{201DD69A-E9E1-47D6-A95D-82FE0C9C71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41635" y="6462577"/>
            <a:ext cx="4024947" cy="5745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AC20676-C78A-420A-AC0E-155DF825CD0C}"/>
              </a:ext>
            </a:extLst>
          </p:cNvPr>
          <p:cNvSpPr/>
          <p:nvPr userDrawn="1"/>
        </p:nvSpPr>
        <p:spPr>
          <a:xfrm>
            <a:off x="1954531" y="1037321"/>
            <a:ext cx="1620000" cy="1620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739F5D6F-1E19-44F6-896E-B702664078FB}"/>
              </a:ext>
            </a:extLst>
          </p:cNvPr>
          <p:cNvSpPr/>
          <p:nvPr userDrawn="1"/>
        </p:nvSpPr>
        <p:spPr>
          <a:xfrm>
            <a:off x="8639416" y="1037321"/>
            <a:ext cx="1620000" cy="1620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82" name="日期版面配置區 7">
            <a:extLst>
              <a:ext uri="{FF2B5EF4-FFF2-40B4-BE49-F238E27FC236}">
                <a16:creationId xmlns:a16="http://schemas.microsoft.com/office/drawing/2014/main" id="{D221F4B1-2826-471A-B985-B6385B21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023200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在 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Tensorflow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 上進行機器學習</a:t>
            </a:r>
          </a:p>
        </p:txBody>
      </p:sp>
      <p:sp>
        <p:nvSpPr>
          <p:cNvPr id="83" name="投影片編號版面配置區 8">
            <a:extLst>
              <a:ext uri="{FF2B5EF4-FFF2-40B4-BE49-F238E27FC236}">
                <a16:creationId xmlns:a16="http://schemas.microsoft.com/office/drawing/2014/main" id="{5847B2D9-8A43-4A05-B1DA-A6A03FFE7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47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師介紹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>
            <a:extLst>
              <a:ext uri="{FF2B5EF4-FFF2-40B4-BE49-F238E27FC236}">
                <a16:creationId xmlns:a16="http://schemas.microsoft.com/office/drawing/2014/main" id="{22E6FC5E-28B0-48E4-9930-97D3BDBB4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39C308-9250-4755-A54D-2001FCB81684}"/>
              </a:ext>
            </a:extLst>
          </p:cNvPr>
          <p:cNvSpPr/>
          <p:nvPr/>
        </p:nvSpPr>
        <p:spPr>
          <a:xfrm>
            <a:off x="7267002" y="562324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EB2FE1-D99D-4D8B-BB78-1D861B40EA57}"/>
              </a:ext>
            </a:extLst>
          </p:cNvPr>
          <p:cNvSpPr txBox="1"/>
          <p:nvPr/>
        </p:nvSpPr>
        <p:spPr>
          <a:xfrm>
            <a:off x="7457450" y="505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9B8AAB-42FF-4367-98EB-34B4F739E0B0}"/>
              </a:ext>
            </a:extLst>
          </p:cNvPr>
          <p:cNvSpPr/>
          <p:nvPr/>
        </p:nvSpPr>
        <p:spPr>
          <a:xfrm>
            <a:off x="7267002" y="192303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C2A4B4-0788-4C78-8F2A-EDC1973F23DE}"/>
              </a:ext>
            </a:extLst>
          </p:cNvPr>
          <p:cNvSpPr txBox="1"/>
          <p:nvPr/>
        </p:nvSpPr>
        <p:spPr>
          <a:xfrm>
            <a:off x="7457450" y="18658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88207B-F8C9-4716-AB17-78F8D8849B53}"/>
              </a:ext>
            </a:extLst>
          </p:cNvPr>
          <p:cNvSpPr/>
          <p:nvPr/>
        </p:nvSpPr>
        <p:spPr>
          <a:xfrm>
            <a:off x="7267002" y="395089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931D85-CDE7-474D-94EE-639658BA7162}"/>
              </a:ext>
            </a:extLst>
          </p:cNvPr>
          <p:cNvSpPr txBox="1"/>
          <p:nvPr/>
        </p:nvSpPr>
        <p:spPr>
          <a:xfrm>
            <a:off x="7457450" y="38937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9ED358-E618-402C-9C2D-5401096B0230}"/>
              </a:ext>
            </a:extLst>
          </p:cNvPr>
          <p:cNvSpPr/>
          <p:nvPr/>
        </p:nvSpPr>
        <p:spPr>
          <a:xfrm>
            <a:off x="7267002" y="565444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FC31A4-24D6-4EAE-9F1B-771563CF830B}"/>
              </a:ext>
            </a:extLst>
          </p:cNvPr>
          <p:cNvSpPr txBox="1"/>
          <p:nvPr/>
        </p:nvSpPr>
        <p:spPr>
          <a:xfrm>
            <a:off x="7457450" y="55972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18" name="矩形: 圓角化對角角落 17">
            <a:extLst>
              <a:ext uri="{FF2B5EF4-FFF2-40B4-BE49-F238E27FC236}">
                <a16:creationId xmlns:a16="http://schemas.microsoft.com/office/drawing/2014/main" id="{84EDBBDB-60F4-4267-A071-A1BC392AB6E4}"/>
              </a:ext>
            </a:extLst>
          </p:cNvPr>
          <p:cNvSpPr/>
          <p:nvPr/>
        </p:nvSpPr>
        <p:spPr>
          <a:xfrm>
            <a:off x="7283926" y="961631"/>
            <a:ext cx="4856757" cy="811185"/>
          </a:xfrm>
          <a:prstGeom prst="round2DiagRect">
            <a:avLst>
              <a:gd name="adj1" fmla="val 0"/>
              <a:gd name="adj2" fmla="val 21368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9" name="矩形: 圓角化對角角落 18">
            <a:extLst>
              <a:ext uri="{FF2B5EF4-FFF2-40B4-BE49-F238E27FC236}">
                <a16:creationId xmlns:a16="http://schemas.microsoft.com/office/drawing/2014/main" id="{36EC12CE-DDF3-4C2C-9938-B5131E12E633}"/>
              </a:ext>
            </a:extLst>
          </p:cNvPr>
          <p:cNvSpPr/>
          <p:nvPr/>
        </p:nvSpPr>
        <p:spPr>
          <a:xfrm>
            <a:off x="7283924" y="2297245"/>
            <a:ext cx="4856757" cy="1539287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0" name="矩形: 圓角化對角角落 19">
            <a:extLst>
              <a:ext uri="{FF2B5EF4-FFF2-40B4-BE49-F238E27FC236}">
                <a16:creationId xmlns:a16="http://schemas.microsoft.com/office/drawing/2014/main" id="{E62914B7-A67C-4152-A400-A4A2FD0A1105}"/>
              </a:ext>
            </a:extLst>
          </p:cNvPr>
          <p:cNvSpPr/>
          <p:nvPr/>
        </p:nvSpPr>
        <p:spPr>
          <a:xfrm>
            <a:off x="7283923" y="4333773"/>
            <a:ext cx="4856757" cy="1206315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1" name="矩形: 圓角化對角角落 20">
            <a:extLst>
              <a:ext uri="{FF2B5EF4-FFF2-40B4-BE49-F238E27FC236}">
                <a16:creationId xmlns:a16="http://schemas.microsoft.com/office/drawing/2014/main" id="{9C0EA027-160B-44B3-BBC5-AF2485D8AF0B}"/>
              </a:ext>
            </a:extLst>
          </p:cNvPr>
          <p:cNvSpPr/>
          <p:nvPr/>
        </p:nvSpPr>
        <p:spPr>
          <a:xfrm>
            <a:off x="7297395" y="6012130"/>
            <a:ext cx="4856757" cy="878528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2" name="矩形: 圓角化對角角落 21">
            <a:extLst>
              <a:ext uri="{FF2B5EF4-FFF2-40B4-BE49-F238E27FC236}">
                <a16:creationId xmlns:a16="http://schemas.microsoft.com/office/drawing/2014/main" id="{5D23A8A1-084B-42D9-8C3D-3E179AB9FCB0}"/>
              </a:ext>
            </a:extLst>
          </p:cNvPr>
          <p:cNvSpPr/>
          <p:nvPr/>
        </p:nvSpPr>
        <p:spPr>
          <a:xfrm>
            <a:off x="714356" y="1513926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86D1E8-68F3-4166-B9BB-FAF1D3FCE7B4}"/>
              </a:ext>
            </a:extLst>
          </p:cNvPr>
          <p:cNvSpPr txBox="1"/>
          <p:nvPr/>
        </p:nvSpPr>
        <p:spPr>
          <a:xfrm>
            <a:off x="860864" y="1578393"/>
            <a:ext cx="43291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06E9E69-0AF1-43D2-BD82-340A9F812D93}"/>
              </a:ext>
            </a:extLst>
          </p:cNvPr>
          <p:cNvSpPr/>
          <p:nvPr/>
        </p:nvSpPr>
        <p:spPr>
          <a:xfrm>
            <a:off x="1709583" y="2654556"/>
            <a:ext cx="2160000" cy="21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0E1ADC-2DED-4BCE-9FE4-855529C6F62A}"/>
              </a:ext>
            </a:extLst>
          </p:cNvPr>
          <p:cNvSpPr/>
          <p:nvPr userDrawn="1"/>
        </p:nvSpPr>
        <p:spPr>
          <a:xfrm>
            <a:off x="7267002" y="562324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A672ECE-9AE8-42E4-B87B-F7343C5D27FF}"/>
              </a:ext>
            </a:extLst>
          </p:cNvPr>
          <p:cNvSpPr txBox="1"/>
          <p:nvPr userDrawn="1"/>
        </p:nvSpPr>
        <p:spPr>
          <a:xfrm>
            <a:off x="7457450" y="505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F397246-F20F-427E-BEB6-8E1FB53EE909}"/>
              </a:ext>
            </a:extLst>
          </p:cNvPr>
          <p:cNvSpPr/>
          <p:nvPr userDrawn="1"/>
        </p:nvSpPr>
        <p:spPr>
          <a:xfrm>
            <a:off x="7267002" y="192303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58D0E23-2B9C-41CA-9A8E-81B08CC19745}"/>
              </a:ext>
            </a:extLst>
          </p:cNvPr>
          <p:cNvSpPr txBox="1"/>
          <p:nvPr userDrawn="1"/>
        </p:nvSpPr>
        <p:spPr>
          <a:xfrm>
            <a:off x="7457450" y="18658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2989E0-FBF9-4886-9B82-05290B16D763}"/>
              </a:ext>
            </a:extLst>
          </p:cNvPr>
          <p:cNvSpPr/>
          <p:nvPr userDrawn="1"/>
        </p:nvSpPr>
        <p:spPr>
          <a:xfrm>
            <a:off x="7267002" y="395089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9CF748F-113F-49A5-AE5C-D1FB6364CC01}"/>
              </a:ext>
            </a:extLst>
          </p:cNvPr>
          <p:cNvSpPr txBox="1"/>
          <p:nvPr userDrawn="1"/>
        </p:nvSpPr>
        <p:spPr>
          <a:xfrm>
            <a:off x="7457450" y="38937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老師的話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183D54F-DFB0-4A3D-8EB3-130E35618EFF}"/>
              </a:ext>
            </a:extLst>
          </p:cNvPr>
          <p:cNvSpPr/>
          <p:nvPr userDrawn="1"/>
        </p:nvSpPr>
        <p:spPr>
          <a:xfrm>
            <a:off x="7267002" y="5654448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2B83B8A-4013-4A9E-8C3B-AAA54610D3FD}"/>
              </a:ext>
            </a:extLst>
          </p:cNvPr>
          <p:cNvSpPr txBox="1"/>
          <p:nvPr userDrawn="1"/>
        </p:nvSpPr>
        <p:spPr>
          <a:xfrm>
            <a:off x="7457450" y="55972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</a:p>
        </p:txBody>
      </p:sp>
      <p:sp>
        <p:nvSpPr>
          <p:cNvPr id="34" name="矩形: 圓角化對角角落 33">
            <a:extLst>
              <a:ext uri="{FF2B5EF4-FFF2-40B4-BE49-F238E27FC236}">
                <a16:creationId xmlns:a16="http://schemas.microsoft.com/office/drawing/2014/main" id="{AAE8DB4E-BFA3-4B13-9728-6751405918C1}"/>
              </a:ext>
            </a:extLst>
          </p:cNvPr>
          <p:cNvSpPr/>
          <p:nvPr userDrawn="1"/>
        </p:nvSpPr>
        <p:spPr>
          <a:xfrm>
            <a:off x="7283926" y="961631"/>
            <a:ext cx="4856757" cy="811185"/>
          </a:xfrm>
          <a:prstGeom prst="round2DiagRect">
            <a:avLst>
              <a:gd name="adj1" fmla="val 0"/>
              <a:gd name="adj2" fmla="val 21368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5" name="矩形: 圓角化對角角落 34">
            <a:extLst>
              <a:ext uri="{FF2B5EF4-FFF2-40B4-BE49-F238E27FC236}">
                <a16:creationId xmlns:a16="http://schemas.microsoft.com/office/drawing/2014/main" id="{E17D5377-64BA-4129-9BD7-85BCC2D6023D}"/>
              </a:ext>
            </a:extLst>
          </p:cNvPr>
          <p:cNvSpPr/>
          <p:nvPr userDrawn="1"/>
        </p:nvSpPr>
        <p:spPr>
          <a:xfrm>
            <a:off x="7283924" y="2297245"/>
            <a:ext cx="4856757" cy="1539287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6" name="矩形: 圓角化對角角落 35">
            <a:extLst>
              <a:ext uri="{FF2B5EF4-FFF2-40B4-BE49-F238E27FC236}">
                <a16:creationId xmlns:a16="http://schemas.microsoft.com/office/drawing/2014/main" id="{50CD83DB-64F2-442A-AA0A-E1CB382B64B2}"/>
              </a:ext>
            </a:extLst>
          </p:cNvPr>
          <p:cNvSpPr/>
          <p:nvPr userDrawn="1"/>
        </p:nvSpPr>
        <p:spPr>
          <a:xfrm>
            <a:off x="7283923" y="4333773"/>
            <a:ext cx="4856757" cy="1206315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7" name="矩形: 圓角化對角角落 36">
            <a:extLst>
              <a:ext uri="{FF2B5EF4-FFF2-40B4-BE49-F238E27FC236}">
                <a16:creationId xmlns:a16="http://schemas.microsoft.com/office/drawing/2014/main" id="{F6E51826-914D-410F-80EA-6283CD24DE3B}"/>
              </a:ext>
            </a:extLst>
          </p:cNvPr>
          <p:cNvSpPr/>
          <p:nvPr userDrawn="1"/>
        </p:nvSpPr>
        <p:spPr>
          <a:xfrm>
            <a:off x="7297395" y="6012130"/>
            <a:ext cx="4856757" cy="878528"/>
          </a:xfrm>
          <a:prstGeom prst="round2DiagRect">
            <a:avLst>
              <a:gd name="adj1" fmla="val 0"/>
              <a:gd name="adj2" fmla="val 18611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8" name="矩形: 圓角化對角角落 37">
            <a:extLst>
              <a:ext uri="{FF2B5EF4-FFF2-40B4-BE49-F238E27FC236}">
                <a16:creationId xmlns:a16="http://schemas.microsoft.com/office/drawing/2014/main" id="{C049A50F-8E4C-4DC9-ADB4-914BE96D5CF0}"/>
              </a:ext>
            </a:extLst>
          </p:cNvPr>
          <p:cNvSpPr/>
          <p:nvPr userDrawn="1"/>
        </p:nvSpPr>
        <p:spPr>
          <a:xfrm>
            <a:off x="714356" y="1523577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37F722B-3B72-4F5B-9B01-155F4529ADB5}"/>
              </a:ext>
            </a:extLst>
          </p:cNvPr>
          <p:cNvSpPr txBox="1"/>
          <p:nvPr userDrawn="1"/>
        </p:nvSpPr>
        <p:spPr>
          <a:xfrm>
            <a:off x="860864" y="1578393"/>
            <a:ext cx="43291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授課講師介紹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5F34075-74BF-4382-8E37-F1C068AEDD92}"/>
              </a:ext>
            </a:extLst>
          </p:cNvPr>
          <p:cNvSpPr/>
          <p:nvPr userDrawn="1"/>
        </p:nvSpPr>
        <p:spPr>
          <a:xfrm>
            <a:off x="1709583" y="2654556"/>
            <a:ext cx="2662419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4812F9-45C2-4532-9D31-1DE5531B81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70102" y="4986242"/>
            <a:ext cx="2838962" cy="539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名字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095871DE-7420-4493-81FB-D6EDDE238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40419" y="1003300"/>
            <a:ext cx="4717391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1" name="文字版面配置區 11">
            <a:extLst>
              <a:ext uri="{FF2B5EF4-FFF2-40B4-BE49-F238E27FC236}">
                <a16:creationId xmlns:a16="http://schemas.microsoft.com/office/drawing/2014/main" id="{14CB9C8E-6FE7-41D7-BDE9-B73B91E73C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40170" y="2338981"/>
            <a:ext cx="4717391" cy="13445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2" name="文字版面配置區 11">
            <a:extLst>
              <a:ext uri="{FF2B5EF4-FFF2-40B4-BE49-F238E27FC236}">
                <a16:creationId xmlns:a16="http://schemas.microsoft.com/office/drawing/2014/main" id="{94218F86-C87C-429C-8A62-F2C89CE65C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40170" y="4390997"/>
            <a:ext cx="4717391" cy="1086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3" name="文字版面配置區 11">
            <a:extLst>
              <a:ext uri="{FF2B5EF4-FFF2-40B4-BE49-F238E27FC236}">
                <a16:creationId xmlns:a16="http://schemas.microsoft.com/office/drawing/2014/main" id="{5509CF81-D558-4255-8960-803ACAD98B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40170" y="6071965"/>
            <a:ext cx="4717391" cy="748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5" name="文字方塊 44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48" name="日期版面配置區 7">
            <a:extLst>
              <a:ext uri="{FF2B5EF4-FFF2-40B4-BE49-F238E27FC236}">
                <a16:creationId xmlns:a16="http://schemas.microsoft.com/office/drawing/2014/main" id="{980D2F81-8599-41D2-9EC4-D72DC9C3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498112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在 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Tensorflow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 上進行機器學習</a:t>
            </a:r>
          </a:p>
        </p:txBody>
      </p:sp>
      <p:sp>
        <p:nvSpPr>
          <p:cNvPr id="49" name="投影片編號版面配置區 8">
            <a:extLst>
              <a:ext uri="{FF2B5EF4-FFF2-40B4-BE49-F238E27FC236}">
                <a16:creationId xmlns:a16="http://schemas.microsoft.com/office/drawing/2014/main" id="{CD5BED8D-0FAD-4A3D-B306-FDD7E290C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0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學習本課程須知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>
            <a:extLst>
              <a:ext uri="{FF2B5EF4-FFF2-40B4-BE49-F238E27FC236}">
                <a16:creationId xmlns:a16="http://schemas.microsoft.com/office/drawing/2014/main" id="{7193F262-6EE5-4491-9D87-9DC3066CA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6" name="矩形: 圓角化對角角落 5">
            <a:extLst>
              <a:ext uri="{FF2B5EF4-FFF2-40B4-BE49-F238E27FC236}">
                <a16:creationId xmlns:a16="http://schemas.microsoft.com/office/drawing/2014/main" id="{E017BDB8-3918-458D-9EE7-C8CF144C628E}"/>
              </a:ext>
            </a:extLst>
          </p:cNvPr>
          <p:cNvSpPr/>
          <p:nvPr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708352-C03C-4D15-8059-D8357D733CA4}"/>
              </a:ext>
            </a:extLst>
          </p:cNvPr>
          <p:cNvSpPr txBox="1"/>
          <p:nvPr/>
        </p:nvSpPr>
        <p:spPr>
          <a:xfrm>
            <a:off x="4514540" y="237061"/>
            <a:ext cx="432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EF125A-88CC-4B16-8906-228B62379698}"/>
              </a:ext>
            </a:extLst>
          </p:cNvPr>
          <p:cNvSpPr/>
          <p:nvPr/>
        </p:nvSpPr>
        <p:spPr>
          <a:xfrm>
            <a:off x="685734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B91951E-3DBB-41F1-A092-7BB67F5CFCB6}"/>
              </a:ext>
            </a:extLst>
          </p:cNvPr>
          <p:cNvSpPr txBox="1"/>
          <p:nvPr/>
        </p:nvSpPr>
        <p:spPr>
          <a:xfrm>
            <a:off x="876181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8DA263-9002-4582-9BFC-7BB5EB02D76D}"/>
              </a:ext>
            </a:extLst>
          </p:cNvPr>
          <p:cNvSpPr/>
          <p:nvPr/>
        </p:nvSpPr>
        <p:spPr>
          <a:xfrm>
            <a:off x="6866443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382245-524E-4753-8C8F-99C6F10F7AF5}"/>
              </a:ext>
            </a:extLst>
          </p:cNvPr>
          <p:cNvSpPr txBox="1"/>
          <p:nvPr/>
        </p:nvSpPr>
        <p:spPr>
          <a:xfrm>
            <a:off x="7056890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4AA457-F98B-41F5-BC4A-DF9D83A61ABD}"/>
              </a:ext>
            </a:extLst>
          </p:cNvPr>
          <p:cNvSpPr/>
          <p:nvPr/>
        </p:nvSpPr>
        <p:spPr>
          <a:xfrm>
            <a:off x="685734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409954-7418-4B51-8645-AEB2A3E2626A}"/>
              </a:ext>
            </a:extLst>
          </p:cNvPr>
          <p:cNvSpPr txBox="1"/>
          <p:nvPr/>
        </p:nvSpPr>
        <p:spPr>
          <a:xfrm>
            <a:off x="876181" y="43284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4ED82F-7A2D-44B3-8626-FE8C5F124F04}"/>
              </a:ext>
            </a:extLst>
          </p:cNvPr>
          <p:cNvSpPr/>
          <p:nvPr/>
        </p:nvSpPr>
        <p:spPr>
          <a:xfrm>
            <a:off x="6866443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2200853-4E16-425E-AE1E-9675CE12963D}"/>
              </a:ext>
            </a:extLst>
          </p:cNvPr>
          <p:cNvSpPr txBox="1"/>
          <p:nvPr/>
        </p:nvSpPr>
        <p:spPr>
          <a:xfrm>
            <a:off x="7056891" y="43284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須完成哪些作業或考試</a:t>
            </a:r>
          </a:p>
        </p:txBody>
      </p:sp>
      <p:sp>
        <p:nvSpPr>
          <p:cNvPr id="16" name="矩形: 圓角化對角角落 15">
            <a:extLst>
              <a:ext uri="{FF2B5EF4-FFF2-40B4-BE49-F238E27FC236}">
                <a16:creationId xmlns:a16="http://schemas.microsoft.com/office/drawing/2014/main" id="{C069C34B-F53A-4F50-89D6-5FA4223C4ECF}"/>
              </a:ext>
            </a:extLst>
          </p:cNvPr>
          <p:cNvSpPr/>
          <p:nvPr/>
        </p:nvSpPr>
        <p:spPr>
          <a:xfrm>
            <a:off x="685734" y="1890680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7" name="矩形: 圓角化對角角落 16">
            <a:extLst>
              <a:ext uri="{FF2B5EF4-FFF2-40B4-BE49-F238E27FC236}">
                <a16:creationId xmlns:a16="http://schemas.microsoft.com/office/drawing/2014/main" id="{5F2AE778-2FE1-4F30-B5D2-7C31EEE633AE}"/>
              </a:ext>
            </a:extLst>
          </p:cNvPr>
          <p:cNvSpPr/>
          <p:nvPr/>
        </p:nvSpPr>
        <p:spPr>
          <a:xfrm>
            <a:off x="6859963" y="1890679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8" name="矩形: 圓角化對角角落 17">
            <a:extLst>
              <a:ext uri="{FF2B5EF4-FFF2-40B4-BE49-F238E27FC236}">
                <a16:creationId xmlns:a16="http://schemas.microsoft.com/office/drawing/2014/main" id="{A41DEA39-8668-437D-8CD3-4CE54003B86B}"/>
              </a:ext>
            </a:extLst>
          </p:cNvPr>
          <p:cNvSpPr/>
          <p:nvPr/>
        </p:nvSpPr>
        <p:spPr>
          <a:xfrm>
            <a:off x="6859963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9" name="矩形: 圓角化對角角落 18">
            <a:extLst>
              <a:ext uri="{FF2B5EF4-FFF2-40B4-BE49-F238E27FC236}">
                <a16:creationId xmlns:a16="http://schemas.microsoft.com/office/drawing/2014/main" id="{127743A4-4349-4BD4-88C6-5FC2B7D9DEF0}"/>
              </a:ext>
            </a:extLst>
          </p:cNvPr>
          <p:cNvSpPr/>
          <p:nvPr/>
        </p:nvSpPr>
        <p:spPr>
          <a:xfrm>
            <a:off x="685734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2" name="矩形: 圓角化對角角落 21">
            <a:extLst>
              <a:ext uri="{FF2B5EF4-FFF2-40B4-BE49-F238E27FC236}">
                <a16:creationId xmlns:a16="http://schemas.microsoft.com/office/drawing/2014/main" id="{1D9E976E-2D7E-4B73-8058-80A6DCE49D5D}"/>
              </a:ext>
            </a:extLst>
          </p:cNvPr>
          <p:cNvSpPr/>
          <p:nvPr userDrawn="1"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A0DBD10-0763-400A-88DA-C19B6CA3DAA7}"/>
              </a:ext>
            </a:extLst>
          </p:cNvPr>
          <p:cNvSpPr txBox="1"/>
          <p:nvPr userDrawn="1"/>
        </p:nvSpPr>
        <p:spPr>
          <a:xfrm>
            <a:off x="4555319" y="257867"/>
            <a:ext cx="432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F9C870-312B-4591-8165-8457B959B1BC}"/>
              </a:ext>
            </a:extLst>
          </p:cNvPr>
          <p:cNvSpPr/>
          <p:nvPr userDrawn="1"/>
        </p:nvSpPr>
        <p:spPr>
          <a:xfrm>
            <a:off x="685734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5B14C31-78F8-4FE0-B4BB-09C7B380E772}"/>
              </a:ext>
            </a:extLst>
          </p:cNvPr>
          <p:cNvSpPr txBox="1"/>
          <p:nvPr userDrawn="1"/>
        </p:nvSpPr>
        <p:spPr>
          <a:xfrm>
            <a:off x="876181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0F8F61-1AD8-4E9F-A82D-68CCCD697CC6}"/>
              </a:ext>
            </a:extLst>
          </p:cNvPr>
          <p:cNvSpPr/>
          <p:nvPr userDrawn="1"/>
        </p:nvSpPr>
        <p:spPr>
          <a:xfrm>
            <a:off x="6866443" y="1499367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7EBD5C1-C913-4016-9F53-B89AF512F062}"/>
              </a:ext>
            </a:extLst>
          </p:cNvPr>
          <p:cNvSpPr txBox="1"/>
          <p:nvPr userDrawn="1"/>
        </p:nvSpPr>
        <p:spPr>
          <a:xfrm>
            <a:off x="7056890" y="14421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EFBD85-7BFE-4C5B-BEB9-7DF8A6DAC722}"/>
              </a:ext>
            </a:extLst>
          </p:cNvPr>
          <p:cNvSpPr/>
          <p:nvPr userDrawn="1"/>
        </p:nvSpPr>
        <p:spPr>
          <a:xfrm>
            <a:off x="685734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D7FE41-E455-4B8D-A9F1-5E1237DDCCFF}"/>
              </a:ext>
            </a:extLst>
          </p:cNvPr>
          <p:cNvSpPr txBox="1"/>
          <p:nvPr userDrawn="1"/>
        </p:nvSpPr>
        <p:spPr>
          <a:xfrm>
            <a:off x="876181" y="43284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CFBA27-6ECF-4D20-80A4-3E9335CFD2E6}"/>
              </a:ext>
            </a:extLst>
          </p:cNvPr>
          <p:cNvSpPr/>
          <p:nvPr userDrawn="1"/>
        </p:nvSpPr>
        <p:spPr>
          <a:xfrm>
            <a:off x="6866443" y="4385661"/>
            <a:ext cx="146338" cy="285750"/>
          </a:xfrm>
          <a:prstGeom prst="rect">
            <a:avLst/>
          </a:prstGeom>
          <a:solidFill>
            <a:srgbClr val="92C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ln>
                <a:noFill/>
              </a:ln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F27F59A-CC48-41F6-A820-8A0BC222E5A9}"/>
              </a:ext>
            </a:extLst>
          </p:cNvPr>
          <p:cNvSpPr txBox="1"/>
          <p:nvPr userDrawn="1"/>
        </p:nvSpPr>
        <p:spPr>
          <a:xfrm>
            <a:off x="7056891" y="43284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3A2B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須完成哪些作業或考試</a:t>
            </a:r>
          </a:p>
        </p:txBody>
      </p:sp>
      <p:sp>
        <p:nvSpPr>
          <p:cNvPr id="32" name="矩形: 圓角化對角角落 31">
            <a:extLst>
              <a:ext uri="{FF2B5EF4-FFF2-40B4-BE49-F238E27FC236}">
                <a16:creationId xmlns:a16="http://schemas.microsoft.com/office/drawing/2014/main" id="{158BEEDF-E542-4EBF-B2A9-04B4F19E973C}"/>
              </a:ext>
            </a:extLst>
          </p:cNvPr>
          <p:cNvSpPr/>
          <p:nvPr userDrawn="1"/>
        </p:nvSpPr>
        <p:spPr>
          <a:xfrm>
            <a:off x="685734" y="1890680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3" name="矩形: 圓角化對角角落 32">
            <a:extLst>
              <a:ext uri="{FF2B5EF4-FFF2-40B4-BE49-F238E27FC236}">
                <a16:creationId xmlns:a16="http://schemas.microsoft.com/office/drawing/2014/main" id="{3C09DB5C-9EC0-49E2-ABFB-2BA3F7D5A485}"/>
              </a:ext>
            </a:extLst>
          </p:cNvPr>
          <p:cNvSpPr/>
          <p:nvPr userDrawn="1"/>
        </p:nvSpPr>
        <p:spPr>
          <a:xfrm>
            <a:off x="6859963" y="1890679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4" name="矩形: 圓角化對角角落 33">
            <a:extLst>
              <a:ext uri="{FF2B5EF4-FFF2-40B4-BE49-F238E27FC236}">
                <a16:creationId xmlns:a16="http://schemas.microsoft.com/office/drawing/2014/main" id="{AE314048-C05B-4086-9561-45AA276928FA}"/>
              </a:ext>
            </a:extLst>
          </p:cNvPr>
          <p:cNvSpPr/>
          <p:nvPr userDrawn="1"/>
        </p:nvSpPr>
        <p:spPr>
          <a:xfrm>
            <a:off x="6859963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35" name="矩形: 圓角化對角角落 34">
            <a:extLst>
              <a:ext uri="{FF2B5EF4-FFF2-40B4-BE49-F238E27FC236}">
                <a16:creationId xmlns:a16="http://schemas.microsoft.com/office/drawing/2014/main" id="{EDD1525D-20BE-477A-9905-63AA70D501EA}"/>
              </a:ext>
            </a:extLst>
          </p:cNvPr>
          <p:cNvSpPr/>
          <p:nvPr userDrawn="1"/>
        </p:nvSpPr>
        <p:spPr>
          <a:xfrm>
            <a:off x="685734" y="4782137"/>
            <a:ext cx="5894080" cy="2307413"/>
          </a:xfrm>
          <a:prstGeom prst="round2DiagRect">
            <a:avLst>
              <a:gd name="adj1" fmla="val 0"/>
              <a:gd name="adj2" fmla="val 13177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DA573D-B138-4896-BAF4-85A87EB044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6232" y="1982623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6" name="文字版面配置區 4">
            <a:extLst>
              <a:ext uri="{FF2B5EF4-FFF2-40B4-BE49-F238E27FC236}">
                <a16:creationId xmlns:a16="http://schemas.microsoft.com/office/drawing/2014/main" id="{283E3EDA-5B4E-42CB-B5ED-F58888D036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9174" y="1982623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7" name="文字版面配置區 4">
            <a:extLst>
              <a:ext uri="{FF2B5EF4-FFF2-40B4-BE49-F238E27FC236}">
                <a16:creationId xmlns:a16="http://schemas.microsoft.com/office/drawing/2014/main" id="{133EF9A9-8D01-4700-89D5-816303BEA2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31" y="4863632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8" name="文字版面配置區 4">
            <a:extLst>
              <a:ext uri="{FF2B5EF4-FFF2-40B4-BE49-F238E27FC236}">
                <a16:creationId xmlns:a16="http://schemas.microsoft.com/office/drawing/2014/main" id="{9147B2B5-7AAD-419A-9496-1DE3BF39C4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9174" y="4863632"/>
            <a:ext cx="5681224" cy="203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0" name="文字方塊 39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41" name="日期版面配置區 7">
            <a:extLst>
              <a:ext uri="{FF2B5EF4-FFF2-40B4-BE49-F238E27FC236}">
                <a16:creationId xmlns:a16="http://schemas.microsoft.com/office/drawing/2014/main" id="{7FE4479D-4BC4-4F2B-B0EE-E9A21E46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023200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在 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Tensorflow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 上進行機器學習</a:t>
            </a:r>
          </a:p>
        </p:txBody>
      </p:sp>
      <p:sp>
        <p:nvSpPr>
          <p:cNvPr id="42" name="投影片編號版面配置區 8">
            <a:extLst>
              <a:ext uri="{FF2B5EF4-FFF2-40B4-BE49-F238E27FC236}">
                <a16:creationId xmlns:a16="http://schemas.microsoft.com/office/drawing/2014/main" id="{DFF90440-9213-4985-AEB0-7732477B2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30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學習本課程須知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>
            <a:extLst>
              <a:ext uri="{FF2B5EF4-FFF2-40B4-BE49-F238E27FC236}">
                <a16:creationId xmlns:a16="http://schemas.microsoft.com/office/drawing/2014/main" id="{4D407DCA-A316-4A8D-BAD4-F81ABF14A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20" name="矩形: 圓角化對角角落 19">
            <a:extLst>
              <a:ext uri="{FF2B5EF4-FFF2-40B4-BE49-F238E27FC236}">
                <a16:creationId xmlns:a16="http://schemas.microsoft.com/office/drawing/2014/main" id="{85032224-9D50-4A6F-A5CE-58A2F973CD2E}"/>
              </a:ext>
            </a:extLst>
          </p:cNvPr>
          <p:cNvSpPr/>
          <p:nvPr userDrawn="1"/>
        </p:nvSpPr>
        <p:spPr>
          <a:xfrm>
            <a:off x="3688032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4" name="矩形: 圓角化對角角落 23">
            <a:extLst>
              <a:ext uri="{FF2B5EF4-FFF2-40B4-BE49-F238E27FC236}">
                <a16:creationId xmlns:a16="http://schemas.microsoft.com/office/drawing/2014/main" id="{49B27300-0DCD-46AD-A39B-271BD88DBA7C}"/>
              </a:ext>
            </a:extLst>
          </p:cNvPr>
          <p:cNvSpPr/>
          <p:nvPr userDrawn="1"/>
        </p:nvSpPr>
        <p:spPr>
          <a:xfrm>
            <a:off x="546040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6" name="矩形: 圓角化對角角落 15">
            <a:extLst>
              <a:ext uri="{FF2B5EF4-FFF2-40B4-BE49-F238E27FC236}">
                <a16:creationId xmlns:a16="http://schemas.microsoft.com/office/drawing/2014/main" id="{78152B42-4020-4B34-8DEE-6A7E24381402}"/>
              </a:ext>
            </a:extLst>
          </p:cNvPr>
          <p:cNvSpPr/>
          <p:nvPr/>
        </p:nvSpPr>
        <p:spPr>
          <a:xfrm>
            <a:off x="3688032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7" name="矩形: 圓角化對角角落 16">
            <a:extLst>
              <a:ext uri="{FF2B5EF4-FFF2-40B4-BE49-F238E27FC236}">
                <a16:creationId xmlns:a16="http://schemas.microsoft.com/office/drawing/2014/main" id="{6845999E-F708-4823-80BE-6014655B92F0}"/>
              </a:ext>
            </a:extLst>
          </p:cNvPr>
          <p:cNvSpPr/>
          <p:nvPr/>
        </p:nvSpPr>
        <p:spPr>
          <a:xfrm>
            <a:off x="6805773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8" name="矩形: 圓角化對角角落 17">
            <a:extLst>
              <a:ext uri="{FF2B5EF4-FFF2-40B4-BE49-F238E27FC236}">
                <a16:creationId xmlns:a16="http://schemas.microsoft.com/office/drawing/2014/main" id="{ABD7DAA9-E16F-4898-81C3-59BEBBBC5F0C}"/>
              </a:ext>
            </a:extLst>
          </p:cNvPr>
          <p:cNvSpPr/>
          <p:nvPr/>
        </p:nvSpPr>
        <p:spPr>
          <a:xfrm>
            <a:off x="9947765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5" name="矩形: 圓角化對角角落 14">
            <a:extLst>
              <a:ext uri="{FF2B5EF4-FFF2-40B4-BE49-F238E27FC236}">
                <a16:creationId xmlns:a16="http://schemas.microsoft.com/office/drawing/2014/main" id="{97470D1C-3163-4FA0-B6A0-01D2179F08E9}"/>
              </a:ext>
            </a:extLst>
          </p:cNvPr>
          <p:cNvSpPr/>
          <p:nvPr/>
        </p:nvSpPr>
        <p:spPr>
          <a:xfrm>
            <a:off x="546040" y="2076059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6" name="矩形: 圓角化對角角落 5">
            <a:extLst>
              <a:ext uri="{FF2B5EF4-FFF2-40B4-BE49-F238E27FC236}">
                <a16:creationId xmlns:a16="http://schemas.microsoft.com/office/drawing/2014/main" id="{12E75193-1A18-44D6-BFD6-E7E4F60988D1}"/>
              </a:ext>
            </a:extLst>
          </p:cNvPr>
          <p:cNvSpPr/>
          <p:nvPr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841D9E-DA62-4C3B-A4EE-45414DBEC837}"/>
              </a:ext>
            </a:extLst>
          </p:cNvPr>
          <p:cNvSpPr txBox="1"/>
          <p:nvPr/>
        </p:nvSpPr>
        <p:spPr>
          <a:xfrm>
            <a:off x="4679943" y="237061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2C58C2-C7E5-4992-995D-E3F234CEDBD1}"/>
              </a:ext>
            </a:extLst>
          </p:cNvPr>
          <p:cNvSpPr/>
          <p:nvPr/>
        </p:nvSpPr>
        <p:spPr>
          <a:xfrm>
            <a:off x="1412014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5BC3A9-6459-49D2-A891-953D112A5809}"/>
              </a:ext>
            </a:extLst>
          </p:cNvPr>
          <p:cNvSpPr/>
          <p:nvPr/>
        </p:nvSpPr>
        <p:spPr>
          <a:xfrm>
            <a:off x="4547524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0F11B8-D9CE-413B-89CF-B9B7EDE34811}"/>
              </a:ext>
            </a:extLst>
          </p:cNvPr>
          <p:cNvSpPr/>
          <p:nvPr/>
        </p:nvSpPr>
        <p:spPr>
          <a:xfrm>
            <a:off x="7677138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D55442-8CBA-49B0-8FB2-532EC69A37DC}"/>
              </a:ext>
            </a:extLst>
          </p:cNvPr>
          <p:cNvSpPr/>
          <p:nvPr/>
        </p:nvSpPr>
        <p:spPr>
          <a:xfrm>
            <a:off x="10830207" y="1568229"/>
            <a:ext cx="1210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哪些作業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或考試</a:t>
            </a:r>
          </a:p>
        </p:txBody>
      </p:sp>
      <p:sp>
        <p:nvSpPr>
          <p:cNvPr id="22" name="矩形: 圓角化對角角落 21">
            <a:extLst>
              <a:ext uri="{FF2B5EF4-FFF2-40B4-BE49-F238E27FC236}">
                <a16:creationId xmlns:a16="http://schemas.microsoft.com/office/drawing/2014/main" id="{69CBEA83-3154-48EB-AAC9-EC5B46F0E2FD}"/>
              </a:ext>
            </a:extLst>
          </p:cNvPr>
          <p:cNvSpPr/>
          <p:nvPr userDrawn="1"/>
        </p:nvSpPr>
        <p:spPr>
          <a:xfrm>
            <a:off x="6805773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3" name="矩形: 圓角化對角角落 22">
            <a:extLst>
              <a:ext uri="{FF2B5EF4-FFF2-40B4-BE49-F238E27FC236}">
                <a16:creationId xmlns:a16="http://schemas.microsoft.com/office/drawing/2014/main" id="{D92D06F7-AEBC-498F-A73A-C036AB10C73E}"/>
              </a:ext>
            </a:extLst>
          </p:cNvPr>
          <p:cNvSpPr/>
          <p:nvPr userDrawn="1"/>
        </p:nvSpPr>
        <p:spPr>
          <a:xfrm>
            <a:off x="9947765" y="2068124"/>
            <a:ext cx="3023200" cy="41166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E7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5" name="矩形: 圓角化對角角落 24">
            <a:extLst>
              <a:ext uri="{FF2B5EF4-FFF2-40B4-BE49-F238E27FC236}">
                <a16:creationId xmlns:a16="http://schemas.microsoft.com/office/drawing/2014/main" id="{D909A08A-6781-45AB-AA55-23FA89F5EA4B}"/>
              </a:ext>
            </a:extLst>
          </p:cNvPr>
          <p:cNvSpPr/>
          <p:nvPr userDrawn="1"/>
        </p:nvSpPr>
        <p:spPr>
          <a:xfrm>
            <a:off x="4393451" y="200905"/>
            <a:ext cx="4652871" cy="689418"/>
          </a:xfrm>
          <a:prstGeom prst="round2DiagRect">
            <a:avLst>
              <a:gd name="adj1" fmla="val 0"/>
              <a:gd name="adj2" fmla="val 27119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8163E40-8194-401E-A776-748486C27AFD}"/>
              </a:ext>
            </a:extLst>
          </p:cNvPr>
          <p:cNvSpPr txBox="1"/>
          <p:nvPr userDrawn="1"/>
        </p:nvSpPr>
        <p:spPr>
          <a:xfrm>
            <a:off x="4773498" y="253613"/>
            <a:ext cx="389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學習本課程須知</a:t>
            </a:r>
          </a:p>
        </p:txBody>
      </p:sp>
      <p:sp>
        <p:nvSpPr>
          <p:cNvPr id="35" name="文字版面配置區 4">
            <a:extLst>
              <a:ext uri="{FF2B5EF4-FFF2-40B4-BE49-F238E27FC236}">
                <a16:creationId xmlns:a16="http://schemas.microsoft.com/office/drawing/2014/main" id="{7A3B3713-EE59-4EF5-95C2-88DA2A840F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8629" y="2951748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8" name="文字版面配置區 4">
            <a:extLst>
              <a:ext uri="{FF2B5EF4-FFF2-40B4-BE49-F238E27FC236}">
                <a16:creationId xmlns:a16="http://schemas.microsoft.com/office/drawing/2014/main" id="{714BC14F-6ACC-4CBE-8AC2-C7ABB0E25D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3807" y="2953467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39" name="文字版面配置區 4">
            <a:extLst>
              <a:ext uri="{FF2B5EF4-FFF2-40B4-BE49-F238E27FC236}">
                <a16:creationId xmlns:a16="http://schemas.microsoft.com/office/drawing/2014/main" id="{FA663DA9-18CF-4444-9D84-D3FCD362F8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81600" y="2958159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0" name="文字版面配置區 4">
            <a:extLst>
              <a:ext uri="{FF2B5EF4-FFF2-40B4-BE49-F238E27FC236}">
                <a16:creationId xmlns:a16="http://schemas.microsoft.com/office/drawing/2014/main" id="{CCD0B912-2C33-4D28-874F-A57D19CBF3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19676" y="2958159"/>
            <a:ext cx="2631651" cy="3099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zh-TW" altLang="en-US" dirty="0"/>
              <a:t>按一下以編輯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25B0594-D360-4288-860C-42A529E4C056}"/>
              </a:ext>
            </a:extLst>
          </p:cNvPr>
          <p:cNvSpPr/>
          <p:nvPr/>
        </p:nvSpPr>
        <p:spPr>
          <a:xfrm>
            <a:off x="1210227" y="1266059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834DE42-4DE4-45AF-9BBF-5B2CED018C41}"/>
              </a:ext>
            </a:extLst>
          </p:cNvPr>
          <p:cNvSpPr/>
          <p:nvPr userDrawn="1"/>
        </p:nvSpPr>
        <p:spPr>
          <a:xfrm>
            <a:off x="1412014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先備知識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F4E5B7F3-B105-4900-A399-8A5E9FF5680E}"/>
              </a:ext>
            </a:extLst>
          </p:cNvPr>
          <p:cNvSpPr/>
          <p:nvPr userDrawn="1"/>
        </p:nvSpPr>
        <p:spPr>
          <a:xfrm>
            <a:off x="4389632" y="1258124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B1113E-6191-4B34-ACC0-A5357CE9BB30}"/>
              </a:ext>
            </a:extLst>
          </p:cNvPr>
          <p:cNvSpPr/>
          <p:nvPr userDrawn="1"/>
        </p:nvSpPr>
        <p:spPr>
          <a:xfrm>
            <a:off x="4591821" y="18760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73C83BEC-A4BD-4334-B041-F2F556B6E5D4}"/>
              </a:ext>
            </a:extLst>
          </p:cNvPr>
          <p:cNvSpPr/>
          <p:nvPr userDrawn="1"/>
        </p:nvSpPr>
        <p:spPr>
          <a:xfrm>
            <a:off x="7482144" y="1266059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B95D39-F04E-4B82-82ED-D7DFEAF1F2D1}"/>
              </a:ext>
            </a:extLst>
          </p:cNvPr>
          <p:cNvSpPr/>
          <p:nvPr userDrawn="1"/>
        </p:nvSpPr>
        <p:spPr>
          <a:xfrm>
            <a:off x="7709073" y="18680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學習方式</a:t>
            </a: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F5B05D2B-FA40-4A8E-A4F3-29042262D6EC}"/>
              </a:ext>
            </a:extLst>
          </p:cNvPr>
          <p:cNvSpPr/>
          <p:nvPr userDrawn="1"/>
        </p:nvSpPr>
        <p:spPr>
          <a:xfrm>
            <a:off x="10619950" y="1266059"/>
            <a:ext cx="1620000" cy="1620000"/>
          </a:xfrm>
          <a:prstGeom prst="ellipse">
            <a:avLst/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4C61E2D-511E-40B3-988C-4FD8B3FDA590}"/>
              </a:ext>
            </a:extLst>
          </p:cNvPr>
          <p:cNvSpPr/>
          <p:nvPr userDrawn="1"/>
        </p:nvSpPr>
        <p:spPr>
          <a:xfrm>
            <a:off x="10830207" y="1568229"/>
            <a:ext cx="1210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哪些作業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或考試</a:t>
            </a:r>
          </a:p>
        </p:txBody>
      </p:sp>
      <p:sp>
        <p:nvSpPr>
          <p:cNvPr id="33" name="文字方塊 32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37" name="日期版面配置區 7">
            <a:extLst>
              <a:ext uri="{FF2B5EF4-FFF2-40B4-BE49-F238E27FC236}">
                <a16:creationId xmlns:a16="http://schemas.microsoft.com/office/drawing/2014/main" id="{4745DEC9-F150-4C6A-AE52-83F58056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569240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在 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Tensorflow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 上進行機器學習</a:t>
            </a:r>
          </a:p>
        </p:txBody>
      </p:sp>
      <p:sp>
        <p:nvSpPr>
          <p:cNvPr id="44" name="投影片編號版面配置區 8">
            <a:extLst>
              <a:ext uri="{FF2B5EF4-FFF2-40B4-BE49-F238E27FC236}">
                <a16:creationId xmlns:a16="http://schemas.microsoft.com/office/drawing/2014/main" id="{6D4343B4-6CF1-4ECD-93BE-DB07943F2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92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頁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3982EE9B-F50A-49B8-8D9C-5334C33D5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7" name="矩形: 圓角化對角角落 6">
            <a:extLst>
              <a:ext uri="{FF2B5EF4-FFF2-40B4-BE49-F238E27FC236}">
                <a16:creationId xmlns:a16="http://schemas.microsoft.com/office/drawing/2014/main" id="{9F8EA5BF-E2E5-4C6C-AFA0-0B6AFEFD2981}"/>
              </a:ext>
            </a:extLst>
          </p:cNvPr>
          <p:cNvSpPr/>
          <p:nvPr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A2BCD0-3488-4150-A792-4B81FB64F8CF}"/>
              </a:ext>
            </a:extLst>
          </p:cNvPr>
          <p:cNvSpPr txBox="1"/>
          <p:nvPr/>
        </p:nvSpPr>
        <p:spPr>
          <a:xfrm>
            <a:off x="10884256" y="356283"/>
            <a:ext cx="219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學習目標：Ａ</a:t>
            </a:r>
          </a:p>
        </p:txBody>
      </p:sp>
      <p:sp>
        <p:nvSpPr>
          <p:cNvPr id="9" name="矩形: 圓角化對角角落 8">
            <a:extLst>
              <a:ext uri="{FF2B5EF4-FFF2-40B4-BE49-F238E27FC236}">
                <a16:creationId xmlns:a16="http://schemas.microsoft.com/office/drawing/2014/main" id="{F875074C-1351-4380-90DA-E3722D017B03}"/>
              </a:ext>
            </a:extLst>
          </p:cNvPr>
          <p:cNvSpPr/>
          <p:nvPr userDrawn="1"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49D51A-C5C5-46D7-BBA3-1313FE261F87}"/>
              </a:ext>
            </a:extLst>
          </p:cNvPr>
          <p:cNvSpPr txBox="1"/>
          <p:nvPr userDrawn="1"/>
        </p:nvSpPr>
        <p:spPr>
          <a:xfrm>
            <a:off x="10884256" y="356283"/>
            <a:ext cx="1677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0E50526-762E-4D0F-88AA-FA69B218D2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0906" y="2197100"/>
            <a:ext cx="4481920" cy="3181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7E6C54DC-DA4D-4D15-9AB8-2DF290B4B9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44606" y="308945"/>
            <a:ext cx="760291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" name="文字版面配置區 4">
            <a:extLst>
              <a:ext uri="{FF2B5EF4-FFF2-40B4-BE49-F238E27FC236}">
                <a16:creationId xmlns:a16="http://schemas.microsoft.com/office/drawing/2014/main" id="{1872AF48-BEC0-4111-9548-37AEA4D9AB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18259" y="2425700"/>
            <a:ext cx="4691490" cy="334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</a:t>
            </a:r>
          </a:p>
          <a:p>
            <a:r>
              <a:rPr lang="en-US" altLang="zh-TW" dirty="0"/>
              <a:t>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17" name="日期版面配置區 7">
            <a:extLst>
              <a:ext uri="{FF2B5EF4-FFF2-40B4-BE49-F238E27FC236}">
                <a16:creationId xmlns:a16="http://schemas.microsoft.com/office/drawing/2014/main" id="{71BED2FB-4340-4303-8577-7F6B8995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498112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在 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Tensorflow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 上進行機器學習</a:t>
            </a:r>
          </a:p>
        </p:txBody>
      </p:sp>
      <p:sp>
        <p:nvSpPr>
          <p:cNvPr id="18" name="投影片編號版面配置區 8">
            <a:extLst>
              <a:ext uri="{FF2B5EF4-FFF2-40B4-BE49-F238E27FC236}">
                <a16:creationId xmlns:a16="http://schemas.microsoft.com/office/drawing/2014/main" id="{82154C5F-00A5-4359-B5AC-55840C5EA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3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頁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C8B483D-D5AC-42ED-91FD-EFC9E64FFA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" y="0"/>
            <a:ext cx="13439421" cy="7559675"/>
          </a:xfrm>
          <a:prstGeom prst="rect">
            <a:avLst/>
          </a:prstGeom>
        </p:spPr>
      </p:pic>
      <p:sp>
        <p:nvSpPr>
          <p:cNvPr id="7" name="矩形: 圓角化對角角落 6">
            <a:extLst>
              <a:ext uri="{FF2B5EF4-FFF2-40B4-BE49-F238E27FC236}">
                <a16:creationId xmlns:a16="http://schemas.microsoft.com/office/drawing/2014/main" id="{2DF60DF1-56B7-4305-9C40-0E804ABB0EBE}"/>
              </a:ext>
            </a:extLst>
          </p:cNvPr>
          <p:cNvSpPr/>
          <p:nvPr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9D5E591-553B-4D73-8192-7E48EAF26BB5}"/>
              </a:ext>
            </a:extLst>
          </p:cNvPr>
          <p:cNvSpPr txBox="1"/>
          <p:nvPr/>
        </p:nvSpPr>
        <p:spPr>
          <a:xfrm>
            <a:off x="10884256" y="356283"/>
            <a:ext cx="219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學習目標：Ａ</a:t>
            </a:r>
          </a:p>
        </p:txBody>
      </p:sp>
      <p:sp>
        <p:nvSpPr>
          <p:cNvPr id="10" name="矩形: 圓角化對角角落 9">
            <a:extLst>
              <a:ext uri="{FF2B5EF4-FFF2-40B4-BE49-F238E27FC236}">
                <a16:creationId xmlns:a16="http://schemas.microsoft.com/office/drawing/2014/main" id="{F7EC64D3-3BEA-4547-A427-E860BD9DE850}"/>
              </a:ext>
            </a:extLst>
          </p:cNvPr>
          <p:cNvSpPr/>
          <p:nvPr userDrawn="1"/>
        </p:nvSpPr>
        <p:spPr>
          <a:xfrm>
            <a:off x="10486523" y="265922"/>
            <a:ext cx="3318430" cy="550054"/>
          </a:xfrm>
          <a:prstGeom prst="round2DiagRect">
            <a:avLst>
              <a:gd name="adj1" fmla="val 325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366D7D-330D-4881-9931-F79B024DEE1A}"/>
              </a:ext>
            </a:extLst>
          </p:cNvPr>
          <p:cNvSpPr txBox="1"/>
          <p:nvPr userDrawn="1"/>
        </p:nvSpPr>
        <p:spPr>
          <a:xfrm>
            <a:off x="10884257" y="356283"/>
            <a:ext cx="168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85C4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學習目標：</a:t>
            </a:r>
          </a:p>
        </p:txBody>
      </p:sp>
      <p:sp>
        <p:nvSpPr>
          <p:cNvPr id="12" name="文字版面配置區 12">
            <a:extLst>
              <a:ext uri="{FF2B5EF4-FFF2-40B4-BE49-F238E27FC236}">
                <a16:creationId xmlns:a16="http://schemas.microsoft.com/office/drawing/2014/main" id="{03A6FD6F-E64E-437F-B881-99BCA7147D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83816" y="4497912"/>
            <a:ext cx="5472142" cy="2629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N-1:XXXXX</a:t>
            </a:r>
          </a:p>
          <a:p>
            <a:pPr lvl="0"/>
            <a:r>
              <a:rPr lang="en-US" altLang="zh-TW" dirty="0"/>
              <a:t>N-2:XXXXX</a:t>
            </a:r>
            <a:endParaRPr lang="zh-TW" altLang="en-US" dirty="0"/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51E6125E-2B16-4499-91A7-E8C4E43006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3036" y="1716833"/>
            <a:ext cx="6413699" cy="15791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r>
              <a:rPr lang="zh-TW" altLang="en-US" dirty="0"/>
              <a:t>模組</a:t>
            </a:r>
            <a:r>
              <a:rPr lang="en-US" altLang="zh-TW" dirty="0"/>
              <a:t>N (</a:t>
            </a:r>
            <a:r>
              <a:rPr lang="zh-TW" altLang="en-US" dirty="0"/>
              <a:t>模組標題</a:t>
            </a:r>
            <a:r>
              <a:rPr lang="en-US" altLang="zh-TW" dirty="0"/>
              <a:t>)</a:t>
            </a:r>
            <a:endParaRPr lang="en-US" alt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版面配置區 11">
            <a:extLst>
              <a:ext uri="{FF2B5EF4-FFF2-40B4-BE49-F238E27FC236}">
                <a16:creationId xmlns:a16="http://schemas.microsoft.com/office/drawing/2014/main" id="{586649EB-F019-4C47-A829-CC8F2E294B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44606" y="308945"/>
            <a:ext cx="760291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5C46B"/>
                </a:solidFill>
              </a:defRPr>
            </a:lvl1pPr>
            <a:lvl2pPr marL="503971" indent="0">
              <a:buNone/>
              <a:defRPr/>
            </a:lvl2pPr>
            <a:lvl3pPr marL="1007943" indent="0">
              <a:buNone/>
              <a:defRPr/>
            </a:lvl3pPr>
            <a:lvl4pPr marL="1511914" indent="0">
              <a:buNone/>
              <a:defRPr/>
            </a:lvl4pPr>
            <a:lvl5pPr marL="2015886" indent="0">
              <a:buNone/>
              <a:defRPr/>
            </a:lvl5pPr>
          </a:lstStyle>
          <a:p>
            <a:pPr lvl="0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  <p:sp>
        <p:nvSpPr>
          <p:cNvPr id="16" name="日期版面配置區 7">
            <a:extLst>
              <a:ext uri="{FF2B5EF4-FFF2-40B4-BE49-F238E27FC236}">
                <a16:creationId xmlns:a16="http://schemas.microsoft.com/office/drawing/2014/main" id="{A44AF644-D6DE-4879-9B9A-E885744D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7158037"/>
            <a:ext cx="3023200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在 </a:t>
            </a:r>
            <a:r>
              <a:rPr lang="en" altLang="zh-TW" dirty="0" err="1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Tensorflow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</a:rPr>
              <a:t> 上進行機器學習</a:t>
            </a:r>
          </a:p>
        </p:txBody>
      </p:sp>
      <p:sp>
        <p:nvSpPr>
          <p:cNvPr id="17" name="投影片編號版面配置區 8">
            <a:extLst>
              <a:ext uri="{FF2B5EF4-FFF2-40B4-BE49-F238E27FC236}">
                <a16:creationId xmlns:a16="http://schemas.microsoft.com/office/drawing/2014/main" id="{8673D660-26C4-4A36-AF39-AE783B0E7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3334" y="7158037"/>
            <a:ext cx="5436441" cy="401638"/>
          </a:xfrm>
        </p:spPr>
        <p:txBody>
          <a:bodyPr/>
          <a:lstStyle>
            <a:lvl1pPr>
              <a:defRPr sz="1600"/>
            </a:lvl1pPr>
          </a:lstStyle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陳少君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40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0" r:id="rId2"/>
  </p:sldLayoutIdLst>
  <p:hf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47721D-C9E4-4316-B000-64ECBD5BF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7158037"/>
            <a:ext cx="302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教材名稱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1122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1333D0-6120-4EA5-9F72-062951DE8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3668" y="7158037"/>
            <a:ext cx="548610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版權所有，不得任意拷貝或引用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】 </a:t>
            </a:r>
            <a:endParaRPr lang="zh-TW" altLang="en-US" dirty="0"/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2892575" y="6819483"/>
            <a:ext cx="54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0CE1579-F58F-9D48-8BD4-B5B00A98E2F0}" type="slidenum">
              <a:rPr kumimoji="1" lang="zh-TW" altLang="en-US" sz="1600" smtClean="0">
                <a:solidFill>
                  <a:srgbClr val="A5A5A5"/>
                </a:solidFill>
              </a:rPr>
              <a:t>‹#›</a:t>
            </a:fld>
            <a:endParaRPr kumimoji="1" lang="zh-TW" altLang="en-US" sz="1600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torch-vs-tensorflow-spotting-the-difference-25c75777377b" TargetMode="External"/><Relationship Id="rId2" Type="http://schemas.openxmlformats.org/officeDocument/2006/relationships/hyperlink" Target="https://pytorch.org/tutorials/beginner/pytorch_with_examples.html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ummies.com/web-design-development/other-web-software/10-important-tensorflow-classes/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owardsdatascience.com/understanding-binary-cross-entropy-log-loss-a-visual-explanation-a3ac6025181a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21/05/guide-for-loss-function-in-tensorflow/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calc.org/manual/logit-function.php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adam-optimization-algorithm-for-deep-learning/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NIST_database" TargetMode="External"/><Relationship Id="rId2" Type="http://schemas.openxmlformats.org/officeDocument/2006/relationships/hyperlink" Target="https://www.tensorflow.org/tutorials/quickstart/beginner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tensorflow.org/api_docs/python/tf/keras/metrics" TargetMode="External"/><Relationship Id="rId5" Type="http://schemas.openxmlformats.org/officeDocument/2006/relationships/hyperlink" Target="https://www.tensorflow.org/guide/tensor" TargetMode="External"/><Relationship Id="rId4" Type="http://schemas.openxmlformats.org/officeDocument/2006/relationships/hyperlink" Target="https://www.tensorflow.org/api_docs/python/tf/keras/layers/InputLaye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m/articles/10198147" TargetMode="External"/><Relationship Id="rId2" Type="http://schemas.openxmlformats.org/officeDocument/2006/relationships/hyperlink" Target="https://www.kaggle.com/residentmario/gradient-descent-with-linear-regression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lframalpha.com/widgets/gallery/view.jsp?id=1451afdfe5a25b2a316377c1cd488883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machinelearningmastery.com/a-gentle-introduction-to-method-of-lagrange-multipliers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regularization-in-machine-learning/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blei-lab/edward/blob/master/notebooks/tensorboard.ipynb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nWIHWFbuUQ" TargetMode="External"/><Relationship Id="rId2" Type="http://schemas.openxmlformats.org/officeDocument/2006/relationships/hyperlink" Target="https://poloclub.github.io/cnn-explainer/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muratarat.github.io/2019-01-17/implementing-padding-schemes-of-tensorflow-in-python" TargetMode="External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labs.bawi.io/deep-learning-convolutional-neural-networks-7992985c9c7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machinelearningmastery.com/introduction-to-1x1-convolutions-to-reduce-the-complexity-of-convolutional-neural-networks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kdnuggets.com/2018/05/implement-yolo-v3-object-detector-pytorch-part-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acker.rs/tensorflow2-0-yolov3/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_3.8.3/auto_examples/core/run_core_concepts.html" TargetMode="External"/><Relationship Id="rId2" Type="http://schemas.openxmlformats.org/officeDocument/2006/relationships/hyperlink" Target="https://www.tutorialspoint.com/gensim/gensim_introduction.htm" TargetMode="Externa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alytics-vidhya/understanding-principle-component-analysis-pca-step-by-step-e7a4bb4031d9" TargetMode="Externa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generative/cyclegan" TargetMode="Externa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n-introduction-to-q-learning-reinforcement-learning-14ac0b4493cc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bert-text-classification-using-pytorch-723dfb8b6b5b" TargetMode="Externa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opdev/real-and-fake-news-dataset" TargetMode="Externa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mll.github.io/CoLA/" TargetMode="External"/><Relationship Id="rId2" Type="http://schemas.openxmlformats.org/officeDocument/2006/relationships/hyperlink" Target="https://github.com/aniruddhachoudhury/BERT-Tutorials/tree/master/Blog%201" TargetMode="Externa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lite/models" TargetMode="Externa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kknews.cc/zh-tw/news/ma8mpv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A5FCE24-68F6-4BB5-8E2E-DC416D651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深度學習教學小計畫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193414-E702-41A2-A056-6A6659038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2836" y="4379596"/>
            <a:ext cx="3203122" cy="51117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陳少君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13C45-7564-4FCD-9DD9-0CB1FE731B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5408" y="5011398"/>
            <a:ext cx="3203122" cy="51117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陳少君</a:t>
            </a:r>
          </a:p>
        </p:txBody>
      </p:sp>
    </p:spTree>
    <p:extLst>
      <p:ext uri="{BB962C8B-B14F-4D97-AF65-F5344CB8AC3E}">
        <p14:creationId xmlns:p14="http://schemas.microsoft.com/office/powerpoint/2010/main" val="61253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29B070-2431-416A-B22B-FAC5115F1D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TensorFlow vs PyTorch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B30202-E299-4AF1-819F-98DF8DB401ED}"/>
              </a:ext>
            </a:extLst>
          </p:cNvPr>
          <p:cNvSpPr txBox="1"/>
          <p:nvPr/>
        </p:nvSpPr>
        <p:spPr>
          <a:xfrm>
            <a:off x="894735" y="1877961"/>
            <a:ext cx="11021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兩大陣營各有千秋，簡單的說，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易懂好上手，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適合做研究。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Tensorboard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的可視化功能，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支持動態圖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(Dynamic Graph)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。建議未來兩者都學。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753F03-5BD2-4E7A-B00D-54ED3563429E}"/>
              </a:ext>
            </a:extLst>
          </p:cNvPr>
          <p:cNvSpPr txBox="1"/>
          <p:nvPr/>
        </p:nvSpPr>
        <p:spPr>
          <a:xfrm>
            <a:off x="894735" y="5312382"/>
            <a:ext cx="912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Learning PyTorch with Examples — PyTorch Tutorials 1.9.1+cu102 documentation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968FF0-3378-4CDE-A8EF-DFF106B19BC3}"/>
              </a:ext>
            </a:extLst>
          </p:cNvPr>
          <p:cNvSpPr txBox="1"/>
          <p:nvPr/>
        </p:nvSpPr>
        <p:spPr>
          <a:xfrm>
            <a:off x="894735" y="3779837"/>
            <a:ext cx="6784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PyTorch vs TensorFlow — spotting the difference | by Kirill </a:t>
            </a:r>
            <a:r>
              <a:rPr lang="en-US" dirty="0" err="1">
                <a:hlinkClick r:id="rId3"/>
              </a:rPr>
              <a:t>Dubovikov</a:t>
            </a:r>
            <a:r>
              <a:rPr lang="en-US" dirty="0">
                <a:hlinkClick r:id="rId3"/>
              </a:rPr>
              <a:t> | Towards Data Science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3701A5-0151-446F-8903-508FEB42279F}"/>
              </a:ext>
            </a:extLst>
          </p:cNvPr>
          <p:cNvSpPr txBox="1"/>
          <p:nvPr/>
        </p:nvSpPr>
        <p:spPr>
          <a:xfrm>
            <a:off x="894735" y="299817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以實例比較其不同：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3F3CDE-9B38-418B-A16F-CB56D17FF75C}"/>
              </a:ext>
            </a:extLst>
          </p:cNvPr>
          <p:cNvSpPr txBox="1"/>
          <p:nvPr/>
        </p:nvSpPr>
        <p:spPr>
          <a:xfrm>
            <a:off x="894735" y="4680326"/>
            <a:ext cx="244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學習網站：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246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B90FD52-0CDB-44D2-91F0-14C44B317C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284973"/>
            <a:ext cx="6468668" cy="633413"/>
          </a:xfrm>
        </p:spPr>
        <p:txBody>
          <a:bodyPr/>
          <a:lstStyle/>
          <a:p>
            <a:r>
              <a:rPr lang="en-US" altLang="zh-TW" dirty="0"/>
              <a:t>TensorFlow Important Classes</a:t>
            </a:r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463C542-5DDD-4AA6-8495-20E908FDE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20914"/>
              </p:ext>
            </p:extLst>
          </p:nvPr>
        </p:nvGraphicFramePr>
        <p:xfrm>
          <a:off x="1612490" y="1874770"/>
          <a:ext cx="10333704" cy="43320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39098">
                  <a:extLst>
                    <a:ext uri="{9D8B030D-6E8A-4147-A177-3AD203B41FA5}">
                      <a16:colId xmlns:a16="http://schemas.microsoft.com/office/drawing/2014/main" val="1931992263"/>
                    </a:ext>
                  </a:extLst>
                </a:gridCol>
                <a:gridCol w="7394606">
                  <a:extLst>
                    <a:ext uri="{9D8B030D-6E8A-4147-A177-3AD203B41FA5}">
                      <a16:colId xmlns:a16="http://schemas.microsoft.com/office/drawing/2014/main" val="3721845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說明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4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運算之主角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9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tf.add</a:t>
                      </a:r>
                      <a:r>
                        <a:rPr lang="zh-TW" altLang="en-US" dirty="0"/>
                        <a:t>等運算元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0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Tensor</a:t>
                      </a:r>
                      <a:r>
                        <a:rPr lang="zh-TW" altLang="en-US" dirty="0"/>
                        <a:t>的運算圖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4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執行</a:t>
                      </a:r>
                      <a:r>
                        <a:rPr lang="en-US" altLang="zh-TW" dirty="0"/>
                        <a:t>graph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像</a:t>
                      </a:r>
                      <a:r>
                        <a:rPr lang="en-US" altLang="zh-TW" dirty="0"/>
                        <a:t>tensor</a:t>
                      </a:r>
                      <a:r>
                        <a:rPr lang="zh-TW" altLang="en-US" dirty="0"/>
                        <a:t>之參數儲存處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5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以</a:t>
                      </a:r>
                      <a:r>
                        <a:rPr lang="en-US" altLang="zh-TW" dirty="0"/>
                        <a:t>minimize method</a:t>
                      </a:r>
                      <a:r>
                        <a:rPr lang="zh-TW" altLang="en-US" dirty="0"/>
                        <a:t>降低損失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56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逐漸被淘汰之</a:t>
                      </a:r>
                      <a:r>
                        <a:rPr lang="en-US" altLang="zh-TW" dirty="0"/>
                        <a:t>class</a:t>
                      </a:r>
                      <a:r>
                        <a:rPr lang="zh-TW" altLang="en-US" dirty="0"/>
                        <a:t>較難開發卻適於軟體工程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6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處理與載入資料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</a:t>
                      </a:r>
                      <a:r>
                        <a:rPr lang="en-US" altLang="zh-TW" dirty="0"/>
                        <a:t>Dataset</a:t>
                      </a:r>
                      <a:r>
                        <a:rPr lang="zh-TW" altLang="en-US" dirty="0"/>
                        <a:t>依序輸入模型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儲存參數供繼續訓練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9045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B93BEC7-AA46-46F8-A755-4363790AEDD6}"/>
              </a:ext>
            </a:extLst>
          </p:cNvPr>
          <p:cNvSpPr txBox="1"/>
          <p:nvPr/>
        </p:nvSpPr>
        <p:spPr>
          <a:xfrm>
            <a:off x="1524000" y="6447192"/>
            <a:ext cx="678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The 10 Most Important TensorFlow Classes - dummies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7D2F8F5-968F-4D0F-B57A-F6C8307338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284973"/>
            <a:ext cx="5957390" cy="633413"/>
          </a:xfrm>
        </p:spPr>
        <p:txBody>
          <a:bodyPr/>
          <a:lstStyle/>
          <a:p>
            <a:r>
              <a:rPr lang="en-US" altLang="zh-TW" dirty="0"/>
              <a:t>Log Loss (Cross Entropy)</a:t>
            </a:r>
            <a:r>
              <a:rPr lang="zh-TW" altLang="en-US" dirty="0"/>
              <a:t>計算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91E431-1538-4F39-8D0A-786F68F7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71" y="1848465"/>
            <a:ext cx="8368432" cy="120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E69F0A-5B3A-406D-8AC1-C17E8943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275" y="3654783"/>
            <a:ext cx="8603224" cy="264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9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A146184-8078-4115-B88D-6AA2BC16A8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284973"/>
            <a:ext cx="6124538" cy="633413"/>
          </a:xfrm>
        </p:spPr>
        <p:txBody>
          <a:bodyPr/>
          <a:lstStyle/>
          <a:p>
            <a:r>
              <a:rPr lang="en-US" altLang="zh-TW" dirty="0"/>
              <a:t>Log Loss (Cross Entropy) </a:t>
            </a:r>
            <a:r>
              <a:rPr lang="zh-TW" altLang="en-US" dirty="0"/>
              <a:t>計算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A54704-84D8-4A05-96D9-DE675ADEA09B}"/>
              </a:ext>
            </a:extLst>
          </p:cNvPr>
          <p:cNvSpPr txBox="1"/>
          <p:nvPr/>
        </p:nvSpPr>
        <p:spPr>
          <a:xfrm>
            <a:off x="5805486" y="6459793"/>
            <a:ext cx="7708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Understanding binary cross-entropy / log loss: a visual explanation | by Daniel Godoy | Towards Data Science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BCE698-3115-4DFC-A60C-546CFA932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86" y="1183447"/>
            <a:ext cx="40481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7E0457-A4A0-458E-9525-A787517D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618" y="1250532"/>
            <a:ext cx="41338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2B934B-E610-4F67-AD87-49B8A2F7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618" y="3913707"/>
            <a:ext cx="42005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481C41F-23BC-4092-A467-C35BB444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861" y="3779837"/>
            <a:ext cx="39814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AC4F26DA-CA1A-4D44-8EF0-39F7A7B49AB4}"/>
              </a:ext>
            </a:extLst>
          </p:cNvPr>
          <p:cNvSpPr/>
          <p:nvPr/>
        </p:nvSpPr>
        <p:spPr>
          <a:xfrm>
            <a:off x="6476768" y="2243779"/>
            <a:ext cx="486235" cy="51127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AE4997FC-895A-4DFC-9D17-CF9886CAA475}"/>
              </a:ext>
            </a:extLst>
          </p:cNvPr>
          <p:cNvSpPr/>
          <p:nvPr/>
        </p:nvSpPr>
        <p:spPr>
          <a:xfrm>
            <a:off x="6476769" y="4626392"/>
            <a:ext cx="486235" cy="51127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EF50B3B5-49D7-4F80-93B2-D299E7EC7B98}"/>
              </a:ext>
            </a:extLst>
          </p:cNvPr>
          <p:cNvSpPr/>
          <p:nvPr/>
        </p:nvSpPr>
        <p:spPr>
          <a:xfrm rot="8820567">
            <a:off x="6274793" y="3423359"/>
            <a:ext cx="686662" cy="51127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FD433C9-2990-4D19-9E81-F8EEDA9DAF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r>
              <a:rPr lang="zh-TW" altLang="en-US" dirty="0"/>
              <a:t>的種類與選擇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54FA864-D4F7-46C6-A392-B5B61D96EF0B}"/>
              </a:ext>
            </a:extLst>
          </p:cNvPr>
          <p:cNvSpPr txBox="1"/>
          <p:nvPr/>
        </p:nvSpPr>
        <p:spPr>
          <a:xfrm>
            <a:off x="1789471" y="1563329"/>
            <a:ext cx="1048118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大致分為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Probability Loss: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Binary Cross Entropy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：兩類分類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Categorical Cross Entropy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：多類分類，目標值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為獨熱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(one hot)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Sparse Categorical Cross Entropy:(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多類分類，目標值為整數編碼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Poisson: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取張量元素平均值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KL  Divergence: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取機率對數加總之負數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 Loss</a:t>
            </a: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MSE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 Squared Error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MAE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 Absolute Error</a:t>
            </a: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Cosine Similarity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：向量之角度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Huber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：小的用平方大的用線性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E9FAC9-1BCC-43F4-ABF6-65037C3388E2}"/>
              </a:ext>
            </a:extLst>
          </p:cNvPr>
          <p:cNvSpPr txBox="1"/>
          <p:nvPr/>
        </p:nvSpPr>
        <p:spPr>
          <a:xfrm>
            <a:off x="1789471" y="6482072"/>
            <a:ext cx="8996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Tensorflow</a:t>
            </a:r>
            <a:r>
              <a:rPr lang="en-US" dirty="0">
                <a:hlinkClick r:id="rId2"/>
              </a:rPr>
              <a:t> Loss Functions | Loss Function in </a:t>
            </a:r>
            <a:r>
              <a:rPr lang="en-US" dirty="0" err="1">
                <a:hlinkClick r:id="rId2"/>
              </a:rPr>
              <a:t>Tensorflow</a:t>
            </a:r>
            <a:r>
              <a:rPr lang="en-US" dirty="0">
                <a:hlinkClick r:id="rId2"/>
              </a:rPr>
              <a:t> (analyticsvidhya.com)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9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4E1F8F8-1BE9-41EE-BEBF-BD8F8C151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9614" y="284973"/>
            <a:ext cx="7266038" cy="633413"/>
          </a:xfrm>
        </p:spPr>
        <p:txBody>
          <a:bodyPr/>
          <a:lstStyle/>
          <a:p>
            <a:r>
              <a:rPr lang="zh-TW" altLang="en-US" dirty="0"/>
              <a:t>稀疏</a:t>
            </a:r>
            <a:r>
              <a:rPr lang="en-US" altLang="zh-TW" dirty="0"/>
              <a:t>(</a:t>
            </a:r>
            <a:r>
              <a:rPr lang="en-US" dirty="0"/>
              <a:t>Sparse</a:t>
            </a:r>
            <a:r>
              <a:rPr lang="en-US" altLang="zh-TW" dirty="0"/>
              <a:t>)</a:t>
            </a:r>
            <a:r>
              <a:rPr lang="zh-TW" altLang="en-US" dirty="0"/>
              <a:t>類別不用獨熱</a:t>
            </a:r>
            <a:r>
              <a:rPr lang="en-US" altLang="zh-TW" dirty="0"/>
              <a:t>(One Hot)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262311-C289-4928-824B-D3D7D6154607}"/>
              </a:ext>
            </a:extLst>
          </p:cNvPr>
          <p:cNvSpPr txBox="1"/>
          <p:nvPr/>
        </p:nvSpPr>
        <p:spPr>
          <a:xfrm>
            <a:off x="2150985" y="2023309"/>
            <a:ext cx="8679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BinaryCrossentropy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y_true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[0,1,0,0]</a:t>
            </a: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y_pred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[-18.6, 0.51, 2.94, -12.8]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logit, API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可決定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2AF4E0-381D-45C5-A5AF-4055C35AE49D}"/>
              </a:ext>
            </a:extLst>
          </p:cNvPr>
          <p:cNvSpPr txBox="1"/>
          <p:nvPr/>
        </p:nvSpPr>
        <p:spPr>
          <a:xfrm>
            <a:off x="2150985" y="5058030"/>
            <a:ext cx="8885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CategoricalCrossentropy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y_true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[[0,1,0], [0,0,1]]</a:t>
            </a: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y_pred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[[0.05, 0.95, 0], [0.1, 0.8, 0.1]]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Probability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7DB402-EA68-4CAF-A24B-954B3EFA77A8}"/>
              </a:ext>
            </a:extLst>
          </p:cNvPr>
          <p:cNvSpPr txBox="1"/>
          <p:nvPr/>
        </p:nvSpPr>
        <p:spPr>
          <a:xfrm>
            <a:off x="2150985" y="3636063"/>
            <a:ext cx="8303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SparseCategoricalCrossentropy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y_true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[1,2]</a:t>
            </a: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y_pred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[[0.05, 0.95, 0], [0.1, 0.8, 0.1]]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0442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A2EDF61-F333-4A9E-9E58-1680F8317E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Logit </a:t>
            </a:r>
            <a:r>
              <a:rPr lang="zh-TW" altLang="en-US" dirty="0"/>
              <a:t>與 </a:t>
            </a:r>
            <a:r>
              <a:rPr lang="en-US" altLang="zh-TW" dirty="0"/>
              <a:t>Probability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440285-27CE-4078-B01A-D5CE1633C163}"/>
              </a:ext>
            </a:extLst>
          </p:cNvPr>
          <p:cNvSpPr txBox="1"/>
          <p:nvPr/>
        </p:nvSpPr>
        <p:spPr>
          <a:xfrm>
            <a:off x="1602658" y="1976284"/>
            <a:ext cx="1125660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損失函數需要知道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y_pred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，何謂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Probability(P))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Odds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賠率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Probability / (1 –Probability)</a:t>
            </a: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Logit = Ln (Odds) = Ln (P/1- P)</a:t>
            </a: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是底為歐拉數的自然對數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函數可將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Logit(0.5) = 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，所以如果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，機率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反函數就是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8DCAE9-874D-4C0E-B3A0-BD9D3F14111A}"/>
              </a:ext>
            </a:extLst>
          </p:cNvPr>
          <p:cNvSpPr txBox="1"/>
          <p:nvPr/>
        </p:nvSpPr>
        <p:spPr>
          <a:xfrm>
            <a:off x="1602658" y="6299708"/>
            <a:ext cx="678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LOGIT function calculator and graph (medcalc.org)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1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B65AD26-AC76-4DC6-BD61-1D0BBE110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凸函數與優化</a:t>
            </a:r>
            <a:endParaRPr lang="en-US" dirty="0"/>
          </a:p>
        </p:txBody>
      </p:sp>
      <p:pic>
        <p:nvPicPr>
          <p:cNvPr id="1026" name="Picture 2" descr="Convex function - Wikipedia">
            <a:extLst>
              <a:ext uri="{FF2B5EF4-FFF2-40B4-BE49-F238E27FC236}">
                <a16:creationId xmlns:a16="http://schemas.microsoft.com/office/drawing/2014/main" id="{DB8690C8-BBF5-4B38-A2AA-4E76E47E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6" y="3195483"/>
            <a:ext cx="5118113" cy="26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vex &amp;amp; Non-convex functions | Data science, Data, Chart">
            <a:extLst>
              <a:ext uri="{FF2B5EF4-FFF2-40B4-BE49-F238E27FC236}">
                <a16:creationId xmlns:a16="http://schemas.microsoft.com/office/drawing/2014/main" id="{86E577AE-6238-426A-B4E6-EDF373F1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71" y="3195482"/>
            <a:ext cx="7540688" cy="26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3CB2178-1B6D-448B-B5FF-B87EBAA07058}"/>
              </a:ext>
            </a:extLst>
          </p:cNvPr>
          <p:cNvSpPr txBox="1"/>
          <p:nvPr/>
        </p:nvSpPr>
        <p:spPr>
          <a:xfrm>
            <a:off x="412955" y="167148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任何一條穿過凸函數曲線的直線，在相交兩點間，</a:t>
            </a:r>
            <a:endParaRPr lang="en-US" altLang="zh-TW" dirty="0"/>
          </a:p>
          <a:p>
            <a:r>
              <a:rPr lang="zh-TW" altLang="en-US" dirty="0"/>
              <a:t>直線</a:t>
            </a:r>
            <a:r>
              <a:rPr lang="en-US" altLang="zh-TW" dirty="0"/>
              <a:t>y</a:t>
            </a:r>
            <a:r>
              <a:rPr lang="zh-TW" altLang="en-US" dirty="0"/>
              <a:t>之值永遠較凸函數</a:t>
            </a:r>
            <a:r>
              <a:rPr lang="en-US" altLang="zh-TW" dirty="0"/>
              <a:t>f(x)</a:t>
            </a:r>
            <a:r>
              <a:rPr lang="zh-TW" altLang="en-US" dirty="0"/>
              <a:t>之值大。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EE0372-1457-4D9E-965E-848DBD82C2B1}"/>
              </a:ext>
            </a:extLst>
          </p:cNvPr>
          <p:cNvSpPr txBox="1"/>
          <p:nvPr/>
        </p:nvSpPr>
        <p:spPr>
          <a:xfrm>
            <a:off x="6194323" y="1664737"/>
            <a:ext cx="598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非凸函數之優化，可能造成本地優化</a:t>
            </a:r>
            <a:r>
              <a:rPr lang="en-US" altLang="zh-TW" dirty="0"/>
              <a:t>(local optimum) </a:t>
            </a:r>
            <a:r>
              <a:rPr lang="zh-TW" altLang="en-US" dirty="0"/>
              <a:t>或鞍點</a:t>
            </a:r>
            <a:r>
              <a:rPr lang="en-US" altLang="zh-TW" dirty="0"/>
              <a:t>(saddle point)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FAC3DC-A7C1-46A5-8EB5-94C40AD3332F}"/>
              </a:ext>
            </a:extLst>
          </p:cNvPr>
          <p:cNvSpPr txBox="1"/>
          <p:nvPr/>
        </p:nvSpPr>
        <p:spPr>
          <a:xfrm>
            <a:off x="2163097" y="6384376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wikipedia.com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5E5062-6A74-4E1A-95FF-7228CDE3D8FE}"/>
              </a:ext>
            </a:extLst>
          </p:cNvPr>
          <p:cNvSpPr txBox="1"/>
          <p:nvPr/>
        </p:nvSpPr>
        <p:spPr>
          <a:xfrm>
            <a:off x="8728939" y="6395302"/>
            <a:ext cx="156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printerest.com</a:t>
            </a:r>
          </a:p>
        </p:txBody>
      </p:sp>
    </p:spTree>
    <p:extLst>
      <p:ext uri="{BB962C8B-B14F-4D97-AF65-F5344CB8AC3E}">
        <p14:creationId xmlns:p14="http://schemas.microsoft.com/office/powerpoint/2010/main" val="83347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3FAE118-383B-4FD5-8C38-460C2A03A8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Adam  </a:t>
            </a:r>
            <a:r>
              <a:rPr lang="zh-TW" altLang="en-US" dirty="0"/>
              <a:t>優化器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C4A1BA-EFB6-400D-B15A-E887AEEFA7E7}"/>
              </a:ext>
            </a:extLst>
          </p:cNvPr>
          <p:cNvSpPr txBox="1"/>
          <p:nvPr/>
        </p:nvSpPr>
        <p:spPr>
          <a:xfrm>
            <a:off x="2340077" y="1769806"/>
            <a:ext cx="85835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Adam</a:t>
            </a:r>
            <a:r>
              <a:rPr lang="zh-TW" altLang="en-US" sz="2000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(Adaptive Moment Estimation) </a:t>
            </a:r>
            <a:r>
              <a:rPr lang="en-US" sz="2000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is a replacement optimization algorithm for stochastic gradient descent</a:t>
            </a:r>
            <a:r>
              <a:rPr lang="zh-TW" altLang="en-US" sz="2000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r>
              <a:rPr lang="en-US" altLang="zh-TW" sz="2000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fixed learning rate)</a:t>
            </a:r>
            <a:r>
              <a:rPr lang="en-US" sz="2000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for training deep learning models.</a:t>
            </a:r>
          </a:p>
          <a:p>
            <a:pPr algn="l" fontAlgn="base"/>
            <a:endParaRPr lang="en-US" sz="2000" b="0" i="0" dirty="0">
              <a:solidFill>
                <a:srgbClr val="555555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Adam combines the best properties of the </a:t>
            </a:r>
            <a:r>
              <a:rPr lang="en-US" sz="2000" b="1" i="0" dirty="0" err="1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AdaGrad</a:t>
            </a:r>
            <a:r>
              <a:rPr lang="en-US" sz="2000" b="1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00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每個參數都有</a:t>
            </a:r>
            <a:r>
              <a:rPr lang="en-US" altLang="zh-TW" sz="200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rate) </a:t>
            </a:r>
            <a:r>
              <a:rPr lang="en-US" sz="2000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sz="2000" b="1" i="0" dirty="0" err="1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RMSProp</a:t>
            </a:r>
            <a:r>
              <a:rPr lang="en-US" sz="2000" b="1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00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取每個參數</a:t>
            </a:r>
            <a:r>
              <a:rPr lang="en-US" altLang="zh-TW" sz="200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 gradient </a:t>
            </a:r>
            <a:r>
              <a:rPr lang="zh-TW" altLang="en-US" sz="200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200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個別</a:t>
            </a:r>
            <a:r>
              <a:rPr lang="en-US" altLang="zh-TW" sz="200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rate) </a:t>
            </a:r>
            <a:r>
              <a:rPr lang="en-US" sz="2000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algorithms to provide an optimization algorithm that can handle sparse gradients on noisy problems.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555555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55555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Adam is relatively easy to configure where the default configuration parameters do well on most problems.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5555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555555"/>
                </a:solidFill>
                <a:effectLst/>
                <a:latin typeface="Helvetica Neue"/>
              </a:rPr>
              <a:t>在</a:t>
            </a:r>
            <a:r>
              <a:rPr lang="en-US" altLang="zh-TW" sz="2000" b="0" i="0" dirty="0" err="1">
                <a:solidFill>
                  <a:srgbClr val="555555"/>
                </a:solidFill>
                <a:effectLst/>
                <a:latin typeface="Helvetica Neue"/>
              </a:rPr>
              <a:t>Tensorflow</a:t>
            </a:r>
            <a:r>
              <a:rPr lang="en-US" altLang="zh-TW" sz="2000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zh-TW" altLang="en-US" sz="2000" b="0" i="0" dirty="0">
                <a:solidFill>
                  <a:srgbClr val="555555"/>
                </a:solidFill>
                <a:effectLst/>
                <a:latin typeface="Helvetica Neue"/>
              </a:rPr>
              <a:t>的參數設置：</a:t>
            </a:r>
            <a:r>
              <a:rPr lang="en-US" sz="2000" b="0" i="0" dirty="0" err="1">
                <a:solidFill>
                  <a:srgbClr val="555555"/>
                </a:solidFill>
                <a:effectLst/>
                <a:latin typeface="Helvetica Neue"/>
              </a:rPr>
              <a:t>learning_rate</a:t>
            </a:r>
            <a:r>
              <a:rPr lang="en-US" sz="2000" b="0" i="0" dirty="0">
                <a:solidFill>
                  <a:srgbClr val="555555"/>
                </a:solidFill>
                <a:effectLst/>
                <a:latin typeface="Helvetica Neue"/>
              </a:rPr>
              <a:t>=0.001, beta1=0.9, beta2=0.999, epsilon=1e-08.</a:t>
            </a:r>
            <a:endParaRPr lang="en-US" sz="2000" b="0" i="0" dirty="0">
              <a:solidFill>
                <a:srgbClr val="555555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112C8A-1DDC-49FA-B8C8-022DDBC91DBD}"/>
              </a:ext>
            </a:extLst>
          </p:cNvPr>
          <p:cNvSpPr txBox="1"/>
          <p:nvPr/>
        </p:nvSpPr>
        <p:spPr>
          <a:xfrm>
            <a:off x="2364195" y="6289028"/>
            <a:ext cx="10250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Gentle Introduction to the Adam Optimization Algorithm for Deep Learning (machinelearningmastery.com)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2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9F87C7B-4224-4BD7-BBB0-5A3CFA09E536}"/>
              </a:ext>
            </a:extLst>
          </p:cNvPr>
          <p:cNvSpPr/>
          <p:nvPr/>
        </p:nvSpPr>
        <p:spPr>
          <a:xfrm>
            <a:off x="537065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B9A5EF6-C588-4380-9F31-5E719BA57B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第二天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8A9586-6195-48B6-9A3C-6D55B25C5A9A}"/>
              </a:ext>
            </a:extLst>
          </p:cNvPr>
          <p:cNvSpPr/>
          <p:nvPr/>
        </p:nvSpPr>
        <p:spPr>
          <a:xfrm>
            <a:off x="121573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92007A-2FE9-4840-A395-513E062FAD11}"/>
              </a:ext>
            </a:extLst>
          </p:cNvPr>
          <p:cNvSpPr/>
          <p:nvPr/>
        </p:nvSpPr>
        <p:spPr>
          <a:xfrm>
            <a:off x="952557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99CFAE-16C7-4F02-9614-33E11DA1A58C}"/>
              </a:ext>
            </a:extLst>
          </p:cNvPr>
          <p:cNvSpPr txBox="1"/>
          <p:nvPr/>
        </p:nvSpPr>
        <p:spPr>
          <a:xfrm>
            <a:off x="1458488" y="3759735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優化演算法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EC90B4-B4CE-4B07-B66F-4F38C281BAD4}"/>
              </a:ext>
            </a:extLst>
          </p:cNvPr>
          <p:cNvSpPr txBox="1"/>
          <p:nvPr/>
        </p:nvSpPr>
        <p:spPr>
          <a:xfrm>
            <a:off x="9915295" y="3669855"/>
            <a:ext cx="150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CNN</a:t>
            </a:r>
            <a:r>
              <a:rPr lang="zh-TW" altLang="en-US" dirty="0"/>
              <a:t>原理架構與應用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126955-7D62-4F38-9546-C89574C84B4D}"/>
              </a:ext>
            </a:extLst>
          </p:cNvPr>
          <p:cNvSpPr txBox="1"/>
          <p:nvPr/>
        </p:nvSpPr>
        <p:spPr>
          <a:xfrm>
            <a:off x="5811882" y="3623689"/>
            <a:ext cx="135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Tensorboard</a:t>
            </a:r>
            <a:endParaRPr lang="en-US" altLang="zh-TW" dirty="0"/>
          </a:p>
          <a:p>
            <a:r>
              <a:rPr lang="en-US" dirty="0"/>
              <a:t>CNN</a:t>
            </a:r>
            <a:r>
              <a:rPr lang="zh-TW" altLang="en-US" dirty="0"/>
              <a:t>介紹</a:t>
            </a:r>
            <a:endParaRPr 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A9CD52A0-A383-4FBF-B939-AD6DFEE0F516}"/>
              </a:ext>
            </a:extLst>
          </p:cNvPr>
          <p:cNvSpPr/>
          <p:nvPr/>
        </p:nvSpPr>
        <p:spPr>
          <a:xfrm>
            <a:off x="3990109" y="3946855"/>
            <a:ext cx="73520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D436E43-C187-455E-A8FA-0DE3E51914C2}"/>
              </a:ext>
            </a:extLst>
          </p:cNvPr>
          <p:cNvSpPr/>
          <p:nvPr/>
        </p:nvSpPr>
        <p:spPr>
          <a:xfrm>
            <a:off x="8302001" y="3854521"/>
            <a:ext cx="73520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AFE94A-2C4E-4C67-9143-EA34DDED568E}"/>
              </a:ext>
            </a:extLst>
          </p:cNvPr>
          <p:cNvSpPr txBox="1"/>
          <p:nvPr/>
        </p:nvSpPr>
        <p:spPr>
          <a:xfrm>
            <a:off x="1950611" y="275176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5750E4-117D-40C0-9B2F-F88672384BF2}"/>
              </a:ext>
            </a:extLst>
          </p:cNvPr>
          <p:cNvSpPr txBox="1"/>
          <p:nvPr/>
        </p:nvSpPr>
        <p:spPr>
          <a:xfrm>
            <a:off x="6195064" y="27309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23E4A9-0576-45BF-B4C3-A24C6FAC29D8}"/>
              </a:ext>
            </a:extLst>
          </p:cNvPr>
          <p:cNvSpPr txBox="1"/>
          <p:nvPr/>
        </p:nvSpPr>
        <p:spPr>
          <a:xfrm>
            <a:off x="10260452" y="2717576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E7D3A5E-5005-4683-A6D5-92E86A6435CB}"/>
              </a:ext>
            </a:extLst>
          </p:cNvPr>
          <p:cNvSpPr txBox="1"/>
          <p:nvPr/>
        </p:nvSpPr>
        <p:spPr>
          <a:xfrm>
            <a:off x="1215737" y="5600700"/>
            <a:ext cx="229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預習：</a:t>
            </a:r>
            <a:r>
              <a:rPr lang="en-US" altLang="zh-TW" dirty="0"/>
              <a:t>Yolo, </a:t>
            </a:r>
            <a:r>
              <a:rPr lang="zh-TW" altLang="en-US" dirty="0"/>
              <a:t>文字探勘</a:t>
            </a:r>
            <a:endParaRPr lang="en-US" altLang="zh-TW" dirty="0"/>
          </a:p>
          <a:p>
            <a:r>
              <a:rPr lang="zh-TW" altLang="en-US" dirty="0"/>
              <a:t>作業：作業二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7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化對角角落 6">
            <a:extLst>
              <a:ext uri="{FF2B5EF4-FFF2-40B4-BE49-F238E27FC236}">
                <a16:creationId xmlns:a16="http://schemas.microsoft.com/office/drawing/2014/main" id="{3FD8864B-5548-A344-B6A8-E7D4C664C085}"/>
              </a:ext>
            </a:extLst>
          </p:cNvPr>
          <p:cNvSpPr/>
          <p:nvPr/>
        </p:nvSpPr>
        <p:spPr>
          <a:xfrm>
            <a:off x="10153033" y="674825"/>
            <a:ext cx="3318430" cy="143367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CFEB016D-483A-47CE-8F59-313E2E4A4A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1021" y="2425736"/>
            <a:ext cx="3168289" cy="3340530"/>
          </a:xfrm>
        </p:spPr>
        <p:txBody>
          <a:bodyPr/>
          <a:lstStyle/>
          <a:p>
            <a:r>
              <a:rPr lang="fr-FR" altLang="zh-TW" dirty="0"/>
              <a:t>Module 0. </a:t>
            </a:r>
          </a:p>
          <a:p>
            <a:r>
              <a:rPr lang="zh-TW" altLang="en-US" sz="4400" dirty="0"/>
              <a:t>教學目的方式與進度</a:t>
            </a:r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4"/>
          </p:nvPr>
        </p:nvSpPr>
        <p:spPr>
          <a:xfrm>
            <a:off x="10394829" y="781267"/>
            <a:ext cx="2955407" cy="12519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了解教學方式與進度</a:t>
            </a:r>
            <a:endParaRPr lang="en-US" altLang="zh-CN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D3BF1C6-6614-4A53-914B-ECA9B7AEA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5534" y="3311664"/>
            <a:ext cx="4197436" cy="917436"/>
          </a:xfrm>
        </p:spPr>
        <p:txBody>
          <a:bodyPr/>
          <a:lstStyle/>
          <a:p>
            <a:r>
              <a:rPr lang="zh-TW" altLang="en-US" sz="4000" dirty="0"/>
              <a:t>目的方式與進度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2627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1349885-279B-459A-AC38-8BC838016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TF2 Beginners </a:t>
            </a:r>
            <a:r>
              <a:rPr lang="zh-TW" altLang="en-US" dirty="0"/>
              <a:t>詳細回顧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9D4411-3AAB-4FFB-AF4A-9B0159349589}"/>
              </a:ext>
            </a:extLst>
          </p:cNvPr>
          <p:cNvSpPr txBox="1"/>
          <p:nvPr/>
        </p:nvSpPr>
        <p:spPr>
          <a:xfrm>
            <a:off x="3726426" y="1472070"/>
            <a:ext cx="678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TensorFlow 2 </a:t>
            </a:r>
            <a:r>
              <a:rPr lang="en-US" dirty="0" err="1">
                <a:hlinkClick r:id="rId2"/>
              </a:rPr>
              <a:t>quickstart</a:t>
            </a:r>
            <a:r>
              <a:rPr lang="en-US" dirty="0">
                <a:hlinkClick r:id="rId2"/>
              </a:rPr>
              <a:t> for beginners  |  TensorFlow Core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E90281-C14C-4EC6-B27D-332D34C9EA15}"/>
              </a:ext>
            </a:extLst>
          </p:cNvPr>
          <p:cNvSpPr txBox="1"/>
          <p:nvPr/>
        </p:nvSpPr>
        <p:spPr>
          <a:xfrm>
            <a:off x="1563329" y="2399071"/>
            <a:ext cx="99699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問題點</a:t>
            </a:r>
            <a:r>
              <a:rPr lang="en-US" altLang="zh-TW" dirty="0"/>
              <a:t>:</a:t>
            </a:r>
          </a:p>
          <a:p>
            <a:endParaRPr lang="en-US" dirty="0"/>
          </a:p>
          <a:p>
            <a:r>
              <a:rPr lang="zh-TW" altLang="en-US" dirty="0"/>
              <a:t>輸入是甚麼：</a:t>
            </a:r>
            <a:r>
              <a:rPr lang="en-US" dirty="0">
                <a:hlinkClick r:id="rId3"/>
              </a:rPr>
              <a:t>MNIST database – Wikipedia</a:t>
            </a:r>
            <a:endParaRPr lang="en-US" dirty="0"/>
          </a:p>
          <a:p>
            <a:r>
              <a:rPr lang="en-US" dirty="0"/>
              <a:t>Load Data </a:t>
            </a:r>
            <a:r>
              <a:rPr lang="zh-TW" altLang="en-US" dirty="0"/>
              <a:t>之後是甚麼？</a:t>
            </a:r>
            <a:r>
              <a:rPr lang="en-US" altLang="zh-TW" dirty="0"/>
              <a:t>2 tuples of NumPy </a:t>
            </a:r>
            <a:r>
              <a:rPr lang="en-US" altLang="zh-TW" dirty="0" err="1"/>
              <a:t>NDArrays</a:t>
            </a:r>
            <a:r>
              <a:rPr lang="en-US" altLang="zh-TW" dirty="0"/>
              <a:t> for training and testing.</a:t>
            </a:r>
          </a:p>
          <a:p>
            <a:r>
              <a:rPr lang="en-US" altLang="zh-TW" dirty="0"/>
              <a:t>Sequential </a:t>
            </a:r>
            <a:r>
              <a:rPr lang="zh-TW" altLang="en-US" dirty="0"/>
              <a:t>是甚麼？ </a:t>
            </a:r>
            <a:r>
              <a:rPr lang="en-US" altLang="zh-TW" dirty="0"/>
              <a:t>A Fully Connected Neural Network function returning a model.</a:t>
            </a:r>
          </a:p>
          <a:p>
            <a:endParaRPr lang="en-US" altLang="zh-TW" dirty="0"/>
          </a:p>
          <a:p>
            <a:r>
              <a:rPr lang="en-US" altLang="zh-TW" dirty="0"/>
              <a:t>Data </a:t>
            </a:r>
            <a:r>
              <a:rPr lang="zh-TW" altLang="en-US" dirty="0"/>
              <a:t>進入 </a:t>
            </a:r>
            <a:r>
              <a:rPr lang="en-US" altLang="zh-TW" dirty="0"/>
              <a:t>Dense </a:t>
            </a:r>
            <a:r>
              <a:rPr lang="zh-TW" altLang="en-US" dirty="0"/>
              <a:t>時是甚麼？ </a:t>
            </a:r>
            <a:r>
              <a:rPr lang="en-US" altLang="zh-TW" dirty="0"/>
              <a:t>NumPy </a:t>
            </a:r>
            <a:r>
              <a:rPr lang="en-US" altLang="zh-TW" dirty="0" err="1"/>
              <a:t>NDArray</a:t>
            </a:r>
            <a:r>
              <a:rPr lang="en-US" altLang="zh-TW" dirty="0"/>
              <a:t>. </a:t>
            </a:r>
            <a:r>
              <a:rPr lang="zh-TW" altLang="en-US" dirty="0"/>
              <a:t> </a:t>
            </a:r>
            <a:r>
              <a:rPr lang="en-US" dirty="0" err="1">
                <a:hlinkClick r:id="rId4"/>
              </a:rPr>
              <a:t>tf.keras.layers.InputLayer</a:t>
            </a:r>
            <a:r>
              <a:rPr lang="en-US" dirty="0">
                <a:hlinkClick r:id="rId4"/>
              </a:rPr>
              <a:t>  |  TensorFlow Core v2.6.0</a:t>
            </a:r>
            <a:endParaRPr lang="en-US" dirty="0"/>
          </a:p>
          <a:p>
            <a:r>
              <a:rPr lang="zh-TW" altLang="en-US" dirty="0"/>
              <a:t>輸出的結果為何是</a:t>
            </a:r>
            <a:r>
              <a:rPr lang="en-US" altLang="zh-TW" dirty="0"/>
              <a:t>logit</a:t>
            </a:r>
            <a:r>
              <a:rPr lang="zh-TW" altLang="en-US" dirty="0"/>
              <a:t>？</a:t>
            </a:r>
            <a:r>
              <a:rPr lang="en-US" altLang="zh-TW" dirty="0"/>
              <a:t>SoftMax </a:t>
            </a:r>
            <a:r>
              <a:rPr lang="zh-TW" altLang="en-US" dirty="0"/>
              <a:t>之後才變成</a:t>
            </a:r>
            <a:r>
              <a:rPr lang="en-US" altLang="zh-TW" dirty="0"/>
              <a:t>probability</a:t>
            </a:r>
            <a:r>
              <a:rPr lang="zh-TW" altLang="en-US" dirty="0"/>
              <a:t>？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Data </a:t>
            </a:r>
            <a:r>
              <a:rPr lang="zh-TW" altLang="en-US" dirty="0"/>
              <a:t>在 </a:t>
            </a:r>
            <a:r>
              <a:rPr lang="en-US" altLang="zh-TW" dirty="0"/>
              <a:t>Dense</a:t>
            </a:r>
            <a:r>
              <a:rPr lang="zh-TW" altLang="en-US" dirty="0"/>
              <a:t> </a:t>
            </a:r>
            <a:r>
              <a:rPr lang="en-US" altLang="zh-TW" dirty="0"/>
              <a:t>NN</a:t>
            </a:r>
            <a:r>
              <a:rPr lang="zh-TW" altLang="en-US" dirty="0"/>
              <a:t> 是 </a:t>
            </a:r>
            <a:r>
              <a:rPr lang="en-US" altLang="zh-TW" dirty="0"/>
              <a:t>Tensor. </a:t>
            </a:r>
          </a:p>
          <a:p>
            <a:r>
              <a:rPr lang="en-US" dirty="0"/>
              <a:t>Tensor </a:t>
            </a:r>
            <a:r>
              <a:rPr lang="zh-TW" altLang="en-US" dirty="0"/>
              <a:t>是甚麼？是不是</a:t>
            </a:r>
            <a:r>
              <a:rPr lang="en-US" altLang="zh-TW" dirty="0"/>
              <a:t>TensorFlow </a:t>
            </a:r>
            <a:r>
              <a:rPr lang="zh-TW" altLang="en-US" dirty="0"/>
              <a:t>才有？ </a:t>
            </a:r>
            <a:r>
              <a:rPr lang="en-US" dirty="0">
                <a:hlinkClick r:id="rId5"/>
              </a:rPr>
              <a:t>Introduction to Tensors  |  TensorFlow Core</a:t>
            </a:r>
            <a:endParaRPr lang="en-US" altLang="zh-TW" dirty="0"/>
          </a:p>
          <a:p>
            <a:r>
              <a:rPr lang="en-US" altLang="zh-TW" dirty="0"/>
              <a:t>Tensor </a:t>
            </a:r>
            <a:r>
              <a:rPr lang="zh-TW" altLang="en-US" dirty="0"/>
              <a:t>和 </a:t>
            </a:r>
            <a:r>
              <a:rPr lang="en-US" altLang="zh-TW" dirty="0" err="1"/>
              <a:t>Numpy.NDArray</a:t>
            </a:r>
            <a:r>
              <a:rPr lang="zh-TW" altLang="en-US" dirty="0"/>
              <a:t> 的關係： </a:t>
            </a:r>
            <a:r>
              <a:rPr lang="en-US" altLang="zh-TW" dirty="0"/>
              <a:t>Tensor </a:t>
            </a:r>
            <a:r>
              <a:rPr lang="zh-TW" altLang="en-US" dirty="0"/>
              <a:t>有更多</a:t>
            </a:r>
            <a:r>
              <a:rPr lang="en-US" altLang="zh-TW" dirty="0" err="1"/>
              <a:t>attibutes</a:t>
            </a:r>
            <a:r>
              <a:rPr lang="zh-TW" altLang="en-US" dirty="0"/>
              <a:t>，可利用 </a:t>
            </a:r>
            <a:r>
              <a:rPr lang="en-US" altLang="zh-TW" dirty="0"/>
              <a:t>GPU/TPU</a:t>
            </a:r>
          </a:p>
          <a:p>
            <a:endParaRPr lang="en-US" altLang="zh-TW" dirty="0"/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 </a:t>
            </a:r>
            <a:r>
              <a:rPr lang="zh-TW" altLang="en-US" dirty="0"/>
              <a:t>有哪些 </a:t>
            </a:r>
            <a:r>
              <a:rPr lang="en-US" altLang="zh-TW" dirty="0"/>
              <a:t>metrics?</a:t>
            </a:r>
          </a:p>
          <a:p>
            <a:r>
              <a:rPr lang="en-US" dirty="0">
                <a:hlinkClick r:id="rId6"/>
              </a:rPr>
              <a:t>Module: </a:t>
            </a:r>
            <a:r>
              <a:rPr lang="en-US" dirty="0" err="1">
                <a:hlinkClick r:id="rId6"/>
              </a:rPr>
              <a:t>tf.keras.metrics</a:t>
            </a:r>
            <a:r>
              <a:rPr lang="en-US" dirty="0">
                <a:hlinkClick r:id="rId6"/>
              </a:rPr>
              <a:t>  |  TensorFlow Core v2.6.0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2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57102A7-7261-4CF1-B5D9-9FF167D526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Gradient Descent </a:t>
            </a:r>
            <a:r>
              <a:rPr lang="zh-TW" altLang="en-US" dirty="0"/>
              <a:t>回顧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85CDE4-5D0A-48CF-A2F3-7BEA04CF4B6B}"/>
              </a:ext>
            </a:extLst>
          </p:cNvPr>
          <p:cNvSpPr txBox="1"/>
          <p:nvPr/>
        </p:nvSpPr>
        <p:spPr>
          <a:xfrm>
            <a:off x="1199536" y="1871622"/>
            <a:ext cx="107859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得知當時的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value 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 權重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的一次偏微分 </a:t>
            </a:r>
            <a:r>
              <a:rPr lang="en-US" sz="20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∂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L/</a:t>
            </a:r>
            <a:r>
              <a:rPr lang="en-US" sz="20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∂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w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，代入當時的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x, y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 梯度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G(w)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將原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減去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G(w)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得到新的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，這就是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改變，如果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，斜率是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，則下個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出現時，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的算法會被調整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固定下來，回歸直線才固定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E28CF-C558-4C9B-A838-003A8BC2F41A}"/>
              </a:ext>
            </a:extLst>
          </p:cNvPr>
          <p:cNvSpPr txBox="1"/>
          <p:nvPr/>
        </p:nvSpPr>
        <p:spPr>
          <a:xfrm>
            <a:off x="1278194" y="4176032"/>
            <a:ext cx="678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Gradient Descent with Linear Regression | Kaggle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A0158F-DA2D-47A2-BBBA-3E27DA759F0C}"/>
              </a:ext>
            </a:extLst>
          </p:cNvPr>
          <p:cNvSpPr txBox="1"/>
          <p:nvPr/>
        </p:nvSpPr>
        <p:spPr>
          <a:xfrm>
            <a:off x="1269320" y="5503387"/>
            <a:ext cx="678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iT</a:t>
            </a:r>
            <a:r>
              <a:rPr lang="en-US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邦幫忙</a:t>
            </a:r>
            <a:r>
              <a:rPr lang="en-US" altLang="zh-TW" dirty="0">
                <a:hlinkClick r:id="rId3"/>
              </a:rPr>
              <a:t>::</a:t>
            </a:r>
            <a:r>
              <a:rPr lang="zh-TW" altLang="en-US" dirty="0">
                <a:hlinkClick r:id="rId3"/>
              </a:rPr>
              <a:t>一起幫忙解決難題，拯救 </a:t>
            </a:r>
            <a:r>
              <a:rPr lang="en-US" dirty="0">
                <a:hlinkClick r:id="rId3"/>
              </a:rPr>
              <a:t>IT </a:t>
            </a:r>
            <a:r>
              <a:rPr lang="zh-TW" altLang="en-US" dirty="0">
                <a:hlinkClick r:id="rId3"/>
              </a:rPr>
              <a:t>人的一天 </a:t>
            </a:r>
            <a:r>
              <a:rPr lang="en-US" altLang="zh-TW" dirty="0">
                <a:hlinkClick r:id="rId3"/>
              </a:rPr>
              <a:t>(</a:t>
            </a:r>
            <a:r>
              <a:rPr lang="en-US" dirty="0">
                <a:hlinkClick r:id="rId3"/>
              </a:rPr>
              <a:t>ithome.com.tw)</a:t>
            </a:r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A4278B-6F07-49C5-A56A-C5A74676A56E}"/>
              </a:ext>
            </a:extLst>
          </p:cNvPr>
          <p:cNvSpPr txBox="1"/>
          <p:nvPr/>
        </p:nvSpPr>
        <p:spPr>
          <a:xfrm>
            <a:off x="1278194" y="3866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完整觀念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BB5C59D-8484-461B-8206-5C46C11A7F49}"/>
              </a:ext>
            </a:extLst>
          </p:cNvPr>
          <p:cNvSpPr txBox="1"/>
          <p:nvPr/>
        </p:nvSpPr>
        <p:spPr>
          <a:xfrm>
            <a:off x="1278194" y="5134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基本觀念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2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DE031DE-31CC-4F68-81CD-0A67707775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Lagrange Multiplier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D1E7C0-8803-4072-91DB-2DC78CEAE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88" y="1720633"/>
            <a:ext cx="7378315" cy="44326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FE985D8-3249-4267-99A9-7B4F4942CB58}"/>
              </a:ext>
            </a:extLst>
          </p:cNvPr>
          <p:cNvSpPr txBox="1"/>
          <p:nvPr/>
        </p:nvSpPr>
        <p:spPr>
          <a:xfrm>
            <a:off x="8967019" y="1720633"/>
            <a:ext cx="408579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f(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限制條件是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h(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L(x, y, 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λ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f(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+ 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λ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h(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x, y,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λ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偏微分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 = x + y + 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λ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</a:t>
            </a:r>
            <a:r>
              <a:rPr lang="en-US" altLang="zh-TW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∂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L/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∂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1 + 2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∂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L/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∂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 + 2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∂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L/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∂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λ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x</a:t>
            </a:r>
            <a:r>
              <a:rPr lang="en-US" altLang="zh-TW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= 0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x= -1/(2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λ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y= -1/(2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λ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1/(4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λ</a:t>
            </a:r>
            <a:r>
              <a:rPr lang="en-US" altLang="zh-TW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+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1/(4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λ</a:t>
            </a:r>
            <a:r>
              <a:rPr lang="en-US" altLang="zh-TW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– 32 = 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1/(4</a:t>
            </a:r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λ</a:t>
            </a:r>
            <a:r>
              <a:rPr lang="en-US" altLang="zh-TW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16</a:t>
            </a:r>
          </a:p>
          <a:p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λ</a:t>
            </a:r>
            <a:r>
              <a:rPr lang="en-US" altLang="zh-TW" sz="1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1/(16 * 4) = 1/64</a:t>
            </a:r>
          </a:p>
          <a:p>
            <a:r>
              <a:rPr lang="el-GR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λ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1/8</a:t>
            </a:r>
          </a:p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4</a:t>
            </a:r>
          </a:p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4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96C9CC-16C7-4A9E-8A53-7CFCF15EBF68}"/>
              </a:ext>
            </a:extLst>
          </p:cNvPr>
          <p:cNvSpPr txBox="1"/>
          <p:nvPr/>
        </p:nvSpPr>
        <p:spPr>
          <a:xfrm>
            <a:off x="821787" y="6594599"/>
            <a:ext cx="7742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hlinkClick r:id="rId3"/>
              </a:rPr>
              <a:t>Wolfram|Alpha</a:t>
            </a:r>
            <a:r>
              <a:rPr lang="en-US" sz="1400" dirty="0">
                <a:hlinkClick r:id="rId3"/>
              </a:rPr>
              <a:t> Widgets: "Lagrange Multipliers" - Free Mathematics Widget (wolframalpha.com)</a:t>
            </a:r>
            <a:endParaRPr 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32153C-0CA2-4A9F-B10F-5C4025163EEE}"/>
              </a:ext>
            </a:extLst>
          </p:cNvPr>
          <p:cNvSpPr txBox="1"/>
          <p:nvPr/>
        </p:nvSpPr>
        <p:spPr>
          <a:xfrm>
            <a:off x="821787" y="6286822"/>
            <a:ext cx="783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A Gentle Introduction To Method Of Lagrange Multipliers (machinelearningmastery.com)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34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3072278-C705-432A-AF11-46C015CEAC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6" y="284973"/>
            <a:ext cx="6694809" cy="633413"/>
          </a:xfrm>
        </p:spPr>
        <p:txBody>
          <a:bodyPr/>
          <a:lstStyle/>
          <a:p>
            <a:r>
              <a:rPr lang="zh-TW" altLang="en-US" dirty="0"/>
              <a:t>演算法中的正則化</a:t>
            </a:r>
            <a:r>
              <a:rPr lang="en-US" altLang="zh-TW" dirty="0"/>
              <a:t>(Regularization)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863181-38BC-44D4-AF20-38936A1AD5CC}"/>
              </a:ext>
            </a:extLst>
          </p:cNvPr>
          <p:cNvSpPr txBox="1"/>
          <p:nvPr/>
        </p:nvSpPr>
        <p:spPr>
          <a:xfrm>
            <a:off x="1448007" y="1654517"/>
            <a:ext cx="103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目的：經由調整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L1, L2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達到降低過適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(Overfitting)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2493D5-0666-4450-8EF8-1BE09B37B928}"/>
              </a:ext>
            </a:extLst>
          </p:cNvPr>
          <p:cNvSpPr txBox="1"/>
          <p:nvPr/>
        </p:nvSpPr>
        <p:spPr>
          <a:xfrm>
            <a:off x="1432570" y="248791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L1: (LASSO)</a:t>
            </a:r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C5B14DEC-F3C2-4C16-860D-B95D8BF0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80" y="2560724"/>
            <a:ext cx="3262927" cy="25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F3973A55-E3EF-4FEB-BFD5-C8042E29D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80" y="3148976"/>
            <a:ext cx="382067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7AB1E81-E9F8-4483-BF43-773A7B15CCFE}"/>
              </a:ext>
            </a:extLst>
          </p:cNvPr>
          <p:cNvSpPr txBox="1"/>
          <p:nvPr/>
        </p:nvSpPr>
        <p:spPr>
          <a:xfrm>
            <a:off x="1432570" y="314897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L2: (RIDGE)</a:t>
            </a:r>
            <a:endParaRPr lang="en-US" dirty="0"/>
          </a:p>
        </p:txBody>
      </p:sp>
      <p:pic>
        <p:nvPicPr>
          <p:cNvPr id="1034" name="Picture 10" descr="Lightbox">
            <a:extLst>
              <a:ext uri="{FF2B5EF4-FFF2-40B4-BE49-F238E27FC236}">
                <a16:creationId xmlns:a16="http://schemas.microsoft.com/office/drawing/2014/main" id="{FF2BF370-4CEB-4AB2-B154-9EBC4B8F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54" y="5245150"/>
            <a:ext cx="28575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8563B9F-5100-44C0-9913-797D2497F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18" y="5607100"/>
            <a:ext cx="4586392" cy="98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84F59F9-8E03-4039-81C3-2E03D11B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18" y="6516442"/>
            <a:ext cx="4465812" cy="7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E954F66-E1F7-49D2-8841-A500DC98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54" y="3769905"/>
            <a:ext cx="583155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BEC91C-30FA-4FFD-BD84-B063F63C9795}"/>
              </a:ext>
            </a:extLst>
          </p:cNvPr>
          <p:cNvSpPr txBox="1"/>
          <p:nvPr/>
        </p:nvSpPr>
        <p:spPr>
          <a:xfrm>
            <a:off x="1448007" y="4438008"/>
            <a:ext cx="10559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 Regression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Function: </a:t>
            </a:r>
            <a:r>
              <a:rPr lang="es-E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L(y_hat,y) = y log y_hat + (1 - y)log(1 - y_hat)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80DF3D-61C0-41F1-B91A-E83C965096D8}"/>
              </a:ext>
            </a:extLst>
          </p:cNvPr>
          <p:cNvSpPr txBox="1"/>
          <p:nvPr/>
        </p:nvSpPr>
        <p:spPr>
          <a:xfrm>
            <a:off x="6825605" y="5915177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Regularization in Machine Learning - </a:t>
            </a:r>
            <a:r>
              <a:rPr lang="en-US" dirty="0" err="1">
                <a:hlinkClick r:id="rId8"/>
              </a:rPr>
              <a:t>GeeksforGeeks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55B80-0024-43FD-B4E9-865E311EF34E}"/>
              </a:ext>
            </a:extLst>
          </p:cNvPr>
          <p:cNvSpPr txBox="1"/>
          <p:nvPr/>
        </p:nvSpPr>
        <p:spPr>
          <a:xfrm>
            <a:off x="6825605" y="55188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可參考：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9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78B9577-2BFD-404C-A831-11C7B58CF9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FC6B62D-7A91-4DCE-883F-AC13BC3F2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9405"/>
              </p:ext>
            </p:extLst>
          </p:nvPr>
        </p:nvGraphicFramePr>
        <p:xfrm>
          <a:off x="2350797" y="1938529"/>
          <a:ext cx="9054621" cy="2987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013">
                  <a:extLst>
                    <a:ext uri="{9D8B030D-6E8A-4147-A177-3AD203B41FA5}">
                      <a16:colId xmlns:a16="http://schemas.microsoft.com/office/drawing/2014/main" val="3728892332"/>
                    </a:ext>
                  </a:extLst>
                </a:gridCol>
                <a:gridCol w="7024608">
                  <a:extLst>
                    <a:ext uri="{9D8B030D-6E8A-4147-A177-3AD203B41FA5}">
                      <a16:colId xmlns:a16="http://schemas.microsoft.com/office/drawing/2014/main" val="363175171"/>
                    </a:ext>
                  </a:extLst>
                </a:gridCol>
              </a:tblGrid>
              <a:tr h="497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97106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r>
                        <a:rPr lang="en-US" dirty="0"/>
                        <a:t>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純量的變化：</a:t>
                      </a:r>
                      <a:r>
                        <a:rPr lang="en-US" altLang="zh-TW" dirty="0"/>
                        <a:t>loss, accuracy </a:t>
                      </a:r>
                      <a:r>
                        <a:rPr lang="en-US" altLang="zh-TW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471323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靜態張量流動圖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25186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r>
                        <a:rPr lang="en-US" altLang="zh-TW" dirty="0"/>
                        <a:t>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權重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非純量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之分布 </a:t>
                      </a:r>
                      <a:r>
                        <a:rPr lang="en-US" dirty="0"/>
                        <a:t>Kernel/bias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15800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直方圖表示之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非純量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 </a:t>
                      </a:r>
                      <a:r>
                        <a:rPr lang="en-US" dirty="0"/>
                        <a:t>Kernel/bias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etc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6293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使用的影像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460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FE5419C-5683-4AA7-93EA-F4F0DD8D6EC2}"/>
              </a:ext>
            </a:extLst>
          </p:cNvPr>
          <p:cNvSpPr txBox="1"/>
          <p:nvPr/>
        </p:nvSpPr>
        <p:spPr>
          <a:xfrm>
            <a:off x="2350797" y="5576770"/>
            <a:ext cx="6784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 Viewer</a:t>
            </a:r>
            <a:r>
              <a:rPr lang="en-US" dirty="0"/>
              <a:t>: </a:t>
            </a:r>
            <a:r>
              <a:rPr lang="en-US" dirty="0" err="1"/>
              <a:t>Tensorboard</a:t>
            </a:r>
            <a:r>
              <a:rPr lang="en-US" dirty="0"/>
              <a:t> explanations</a:t>
            </a:r>
          </a:p>
        </p:txBody>
      </p:sp>
    </p:spTree>
    <p:extLst>
      <p:ext uri="{BB962C8B-B14F-4D97-AF65-F5344CB8AC3E}">
        <p14:creationId xmlns:p14="http://schemas.microsoft.com/office/powerpoint/2010/main" val="31707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B83E70D-B507-49FD-95A4-37DC766786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Random Number Functions</a:t>
            </a:r>
            <a:endParaRPr 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BF39CF9-C8FC-4B52-9CDC-D6C12C7FA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41847"/>
              </p:ext>
            </p:extLst>
          </p:nvPr>
        </p:nvGraphicFramePr>
        <p:xfrm>
          <a:off x="1504336" y="1110150"/>
          <a:ext cx="10884309" cy="60273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3925">
                  <a:extLst>
                    <a:ext uri="{9D8B030D-6E8A-4147-A177-3AD203B41FA5}">
                      <a16:colId xmlns:a16="http://schemas.microsoft.com/office/drawing/2014/main" val="3649988463"/>
                    </a:ext>
                  </a:extLst>
                </a:gridCol>
                <a:gridCol w="1933490">
                  <a:extLst>
                    <a:ext uri="{9D8B030D-6E8A-4147-A177-3AD203B41FA5}">
                      <a16:colId xmlns:a16="http://schemas.microsoft.com/office/drawing/2014/main" val="3314286452"/>
                    </a:ext>
                  </a:extLst>
                </a:gridCol>
                <a:gridCol w="1735605">
                  <a:extLst>
                    <a:ext uri="{9D8B030D-6E8A-4147-A177-3AD203B41FA5}">
                      <a16:colId xmlns:a16="http://schemas.microsoft.com/office/drawing/2014/main" val="3954920230"/>
                    </a:ext>
                  </a:extLst>
                </a:gridCol>
                <a:gridCol w="1353184">
                  <a:extLst>
                    <a:ext uri="{9D8B030D-6E8A-4147-A177-3AD203B41FA5}">
                      <a16:colId xmlns:a16="http://schemas.microsoft.com/office/drawing/2014/main" val="4057272983"/>
                    </a:ext>
                  </a:extLst>
                </a:gridCol>
                <a:gridCol w="1880994">
                  <a:extLst>
                    <a:ext uri="{9D8B030D-6E8A-4147-A177-3AD203B41FA5}">
                      <a16:colId xmlns:a16="http://schemas.microsoft.com/office/drawing/2014/main" val="3708142955"/>
                    </a:ext>
                  </a:extLst>
                </a:gridCol>
                <a:gridCol w="1747111">
                  <a:extLst>
                    <a:ext uri="{9D8B030D-6E8A-4147-A177-3AD203B41FA5}">
                      <a16:colId xmlns:a16="http://schemas.microsoft.com/office/drawing/2014/main" val="743768140"/>
                    </a:ext>
                  </a:extLst>
                </a:gridCol>
              </a:tblGrid>
              <a:tr h="607903"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returned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returned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933560"/>
                  </a:ext>
                </a:extLst>
              </a:tr>
              <a:tr h="598787"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random.rand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size=shape    #(d1, d2)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shape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 [0.0,1.0)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</a:t>
                      </a:r>
                      <a:r>
                        <a:rPr lang="en-US" b="1" dirty="0"/>
                        <a:t>uniform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89114"/>
                  </a:ext>
                </a:extLst>
              </a:tr>
              <a:tr h="1639072">
                <a:tc>
                  <a:txBody>
                    <a:bodyPr/>
                    <a:lstStyle/>
                    <a:p>
                      <a:r>
                        <a:rPr lang="en-US" dirty="0"/>
                        <a:t>random/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randint</a:t>
                      </a:r>
                      <a:endParaRPr lang="en-US" dirty="0"/>
                    </a:p>
                    <a:p>
                      <a:r>
                        <a:rPr lang="en-US" dirty="0" err="1"/>
                        <a:t>random.randint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start, end #(0,10)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between [start, end]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numpy</a:t>
                      </a:r>
                      <a:r>
                        <a:rPr lang="en-US" dirty="0"/>
                        <a:t> </a:t>
                      </a:r>
                      <a:r>
                        <a:rPr lang="en-US" altLang="zh-TW" dirty="0"/>
                        <a:t>ver. has shape.</a:t>
                      </a:r>
                      <a:r>
                        <a:rPr lang="en-US" dirty="0"/>
                        <a:t> from </a:t>
                      </a:r>
                      <a:r>
                        <a:rPr lang="en-US" b="1" dirty="0"/>
                        <a:t>discrete  uniform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541715"/>
                  </a:ext>
                </a:extLst>
              </a:tr>
              <a:tr h="858858"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random.random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size=shape    #((d1,d2))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 of shape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 [0.0,1.0)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</a:t>
                      </a:r>
                      <a:r>
                        <a:rPr lang="en-US" b="1" dirty="0"/>
                        <a:t>uniform distribution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31478"/>
                  </a:ext>
                </a:extLst>
              </a:tr>
              <a:tr h="858858"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random.randn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size=shape    #(d1, d2)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 of shape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Normally distributed float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</a:t>
                      </a:r>
                      <a:r>
                        <a:rPr lang="en-US" b="1" dirty="0"/>
                        <a:t>standard normal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3360"/>
                  </a:ext>
                </a:extLst>
              </a:tr>
              <a:tr h="962251"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random.normal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mean, </a:t>
                      </a:r>
                      <a:r>
                        <a:rPr lang="en-US" dirty="0" err="1"/>
                        <a:t>stdev</a:t>
                      </a:r>
                      <a:endParaRPr lang="en-US" dirty="0"/>
                    </a:p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#(d1, d2)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 of shape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Normally distributed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</a:t>
                      </a:r>
                      <a:r>
                        <a:rPr lang="en-US" b="1" dirty="0"/>
                        <a:t>normal distribution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8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593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05316D7-9855-4DD6-83F1-0DCB96DE9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Colored and Gray Images </a:t>
            </a:r>
          </a:p>
        </p:txBody>
      </p:sp>
      <p:pic>
        <p:nvPicPr>
          <p:cNvPr id="1026" name="Picture 2" descr="Machine Learning - Going Furthur with CNN Part 2 - DEV Community">
            <a:extLst>
              <a:ext uri="{FF2B5EF4-FFF2-40B4-BE49-F238E27FC236}">
                <a16:creationId xmlns:a16="http://schemas.microsoft.com/office/drawing/2014/main" id="{E791474B-8369-4382-B45F-F944372D7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9" y="1216383"/>
            <a:ext cx="6595445" cy="406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 Learning - Going Furthur with CNN Part 2 - DEV Community">
            <a:extLst>
              <a:ext uri="{FF2B5EF4-FFF2-40B4-BE49-F238E27FC236}">
                <a16:creationId xmlns:a16="http://schemas.microsoft.com/office/drawing/2014/main" id="{2715C691-3E4D-4787-BF05-2C247CA9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69" y="3696682"/>
            <a:ext cx="7194816" cy="380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1A1FC0F-B8B2-4443-A6D2-EE1CBAB30FB7}"/>
              </a:ext>
            </a:extLst>
          </p:cNvPr>
          <p:cNvSpPr txBox="1"/>
          <p:nvPr/>
        </p:nvSpPr>
        <p:spPr>
          <a:xfrm>
            <a:off x="1791471" y="5179440"/>
            <a:ext cx="2576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Array of shape (2,2,3):</a:t>
            </a:r>
          </a:p>
          <a:p>
            <a:r>
              <a:rPr lang="en-US" dirty="0" err="1"/>
              <a:t>numpy.array</a:t>
            </a:r>
            <a:r>
              <a:rPr lang="en-US" dirty="0"/>
              <a:t>([[[1,2,3],</a:t>
            </a:r>
          </a:p>
          <a:p>
            <a:r>
              <a:rPr lang="en-US" dirty="0"/>
              <a:t>  [3,4,5]], </a:t>
            </a:r>
          </a:p>
          <a:p>
            <a:r>
              <a:rPr lang="en-US" dirty="0"/>
              <a:t> [[5,6,7],</a:t>
            </a:r>
          </a:p>
          <a:p>
            <a:r>
              <a:rPr lang="en-US" dirty="0"/>
              <a:t>  [7,8,9]]])</a:t>
            </a:r>
          </a:p>
          <a:p>
            <a:r>
              <a:rPr lang="en-US" dirty="0"/>
              <a:t> 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24EA23-C271-40B5-A1C5-35A4E5F398DC}"/>
              </a:ext>
            </a:extLst>
          </p:cNvPr>
          <p:cNvSpPr txBox="1"/>
          <p:nvPr/>
        </p:nvSpPr>
        <p:spPr>
          <a:xfrm>
            <a:off x="7383953" y="1471513"/>
            <a:ext cx="2576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Array of shape (2,2,1):</a:t>
            </a:r>
          </a:p>
          <a:p>
            <a:r>
              <a:rPr lang="en-US" dirty="0" err="1"/>
              <a:t>numpy.array</a:t>
            </a:r>
            <a:r>
              <a:rPr lang="en-US" dirty="0"/>
              <a:t>([[[1],[2]],</a:t>
            </a:r>
          </a:p>
          <a:p>
            <a:r>
              <a:rPr lang="en-US" dirty="0"/>
              <a:t>  [[3],[4]]] )</a:t>
            </a:r>
          </a:p>
          <a:p>
            <a:r>
              <a:rPr lang="en-US" dirty="0"/>
              <a:t> 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899613-605A-4C31-996D-7A5EA08BCE0E}"/>
              </a:ext>
            </a:extLst>
          </p:cNvPr>
          <p:cNvSpPr txBox="1"/>
          <p:nvPr/>
        </p:nvSpPr>
        <p:spPr>
          <a:xfrm>
            <a:off x="10181231" y="1471512"/>
            <a:ext cx="2402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Array of shape (2,2):</a:t>
            </a:r>
          </a:p>
          <a:p>
            <a:r>
              <a:rPr lang="en-US" dirty="0" err="1"/>
              <a:t>numpy.array</a:t>
            </a:r>
            <a:r>
              <a:rPr lang="en-US" dirty="0"/>
              <a:t>([[1,2],</a:t>
            </a:r>
          </a:p>
          <a:p>
            <a:r>
              <a:rPr lang="en-US" dirty="0"/>
              <a:t>  [3,4]] )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7808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E0332D3-5E67-4BA7-AA53-1A18AF0AA1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CNN Explainer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5BD4E7-1468-4AEE-A856-22CD6AB35B79}"/>
              </a:ext>
            </a:extLst>
          </p:cNvPr>
          <p:cNvSpPr txBox="1"/>
          <p:nvPr/>
        </p:nvSpPr>
        <p:spPr>
          <a:xfrm>
            <a:off x="2408903" y="5874065"/>
            <a:ext cx="3411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CNN Explainer (poloclub.github.io)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7FA0BA-E404-4AC0-9531-BDAD38984ADE}"/>
              </a:ext>
            </a:extLst>
          </p:cNvPr>
          <p:cNvSpPr txBox="1"/>
          <p:nvPr/>
        </p:nvSpPr>
        <p:spPr>
          <a:xfrm>
            <a:off x="2408903" y="1887794"/>
            <a:ext cx="68541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直接在瀏覽器上展示</a:t>
            </a:r>
            <a:r>
              <a:rPr lang="en-US" altLang="zh-TW" dirty="0"/>
              <a:t>CNN</a:t>
            </a:r>
            <a:r>
              <a:rPr lang="zh-TW" altLang="en-US" dirty="0"/>
              <a:t>的各功能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CNN Explainer Introduction (0:00-0:22)</a:t>
            </a:r>
          </a:p>
          <a:p>
            <a:r>
              <a:rPr lang="en-US" dirty="0"/>
              <a:t>Overview (0:27-0:37)</a:t>
            </a:r>
          </a:p>
          <a:p>
            <a:r>
              <a:rPr lang="en-US" dirty="0"/>
              <a:t>Convolutional Elastic Explanation View (0:37-0:46)</a:t>
            </a:r>
          </a:p>
          <a:p>
            <a:r>
              <a:rPr lang="en-US" dirty="0"/>
              <a:t>Convolutional, </a:t>
            </a:r>
            <a:r>
              <a:rPr lang="en-US" dirty="0" err="1"/>
              <a:t>ReLU</a:t>
            </a:r>
            <a:r>
              <a:rPr lang="en-US" dirty="0"/>
              <a:t>, and Pooling Interactive Formula Views (0:46-1:21)</a:t>
            </a:r>
          </a:p>
          <a:p>
            <a:r>
              <a:rPr lang="en-US" dirty="0"/>
              <a:t>Flatten Elastic Explanation View (1:22-1:41)</a:t>
            </a:r>
          </a:p>
          <a:p>
            <a:r>
              <a:rPr lang="en-US" dirty="0" err="1"/>
              <a:t>Softmax</a:t>
            </a:r>
            <a:r>
              <a:rPr lang="en-US" dirty="0"/>
              <a:t> Interactive Formula View (1:41-2:02)</a:t>
            </a:r>
          </a:p>
          <a:p>
            <a:r>
              <a:rPr lang="en-US" dirty="0"/>
              <a:t>Engaging Learning Experience: Understanding Classification (2:06-2:28)</a:t>
            </a:r>
          </a:p>
          <a:p>
            <a:r>
              <a:rPr lang="en-US" dirty="0"/>
              <a:t>Interactive Tutorial Article (2:29-2:54)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0E7E00-EB95-4399-A0E5-EEED67B8FA94}"/>
              </a:ext>
            </a:extLst>
          </p:cNvPr>
          <p:cNvSpPr txBox="1"/>
          <p:nvPr/>
        </p:nvSpPr>
        <p:spPr>
          <a:xfrm>
            <a:off x="2408903" y="4657722"/>
            <a:ext cx="678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瀏覽器上展示</a:t>
            </a:r>
            <a:r>
              <a:rPr lang="en-US" altLang="zh-TW" dirty="0">
                <a:hlinkClick r:id="rId3"/>
              </a:rPr>
              <a:t>CNN</a:t>
            </a:r>
            <a:r>
              <a:rPr lang="zh-TW" altLang="en-US" dirty="0">
                <a:hlinkClick r:id="rId3"/>
              </a:rPr>
              <a:t>說明視頻</a:t>
            </a:r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BD0956-892C-4C38-9061-6DFCA81C9B78}"/>
              </a:ext>
            </a:extLst>
          </p:cNvPr>
          <p:cNvSpPr txBox="1"/>
          <p:nvPr/>
        </p:nvSpPr>
        <p:spPr>
          <a:xfrm>
            <a:off x="2408903" y="5579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互動網頁：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36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C8DE3CC-6B2E-4A8F-A42B-BD9B091FE5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Same and Valid Padding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4EF34F-68E9-4F1F-814E-79C616FB8F2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58" y="1156516"/>
            <a:ext cx="11273145" cy="59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67BDB9E-9177-48C0-9556-868FBD19C9B8}"/>
              </a:ext>
            </a:extLst>
          </p:cNvPr>
          <p:cNvSpPr txBox="1"/>
          <p:nvPr/>
        </p:nvSpPr>
        <p:spPr>
          <a:xfrm>
            <a:off x="6506265" y="7132637"/>
            <a:ext cx="642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Implementing ‘SAME’ and ‘VALID’ padding of </a:t>
            </a:r>
            <a:r>
              <a:rPr lang="en-US" dirty="0" err="1">
                <a:hlinkClick r:id="rId3"/>
              </a:rPr>
              <a:t>Tensorflow</a:t>
            </a:r>
            <a:r>
              <a:rPr lang="en-US" dirty="0">
                <a:hlinkClick r:id="rId3"/>
              </a:rPr>
              <a:t> in Python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5B4939-D0A2-40E1-A0E0-4DD116CDD1E8}"/>
              </a:ext>
            </a:extLst>
          </p:cNvPr>
          <p:cNvSpPr txBox="1"/>
          <p:nvPr/>
        </p:nvSpPr>
        <p:spPr>
          <a:xfrm>
            <a:off x="10579510" y="1612490"/>
            <a:ext cx="2412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= ‘SAME’</a:t>
            </a:r>
          </a:p>
          <a:p>
            <a:r>
              <a:rPr lang="en-US" dirty="0"/>
              <a:t>Input/Output Same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Padding = ‘Valid’</a:t>
            </a:r>
          </a:p>
          <a:p>
            <a:r>
              <a:rPr lang="en-US" dirty="0"/>
              <a:t>No Padding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90360F2-77ED-460F-AF86-FB5B5A9EDE31}"/>
              </a:ext>
            </a:extLst>
          </p:cNvPr>
          <p:cNvSpPr txBox="1"/>
          <p:nvPr/>
        </p:nvSpPr>
        <p:spPr>
          <a:xfrm>
            <a:off x="10579510" y="3453458"/>
            <a:ext cx="2880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Same and Valid 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25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A52FCA8-9935-4F60-8984-2E0A7AC27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 x 1 </a:t>
            </a:r>
            <a:r>
              <a:rPr lang="en-US" altLang="zh-TW" dirty="0"/>
              <a:t>C</a:t>
            </a:r>
            <a:r>
              <a:rPr lang="en-US" dirty="0"/>
              <a:t>onvolution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AC779C-8241-4B23-AFD6-0E604CF06CAA}"/>
              </a:ext>
            </a:extLst>
          </p:cNvPr>
          <p:cNvSpPr txBox="1"/>
          <p:nvPr/>
        </p:nvSpPr>
        <p:spPr>
          <a:xfrm>
            <a:off x="1602658" y="1612490"/>
            <a:ext cx="77969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:</a:t>
            </a:r>
            <a:r>
              <a:rPr lang="zh-TW" altLang="en-US" dirty="0"/>
              <a:t> 每個 </a:t>
            </a:r>
            <a:r>
              <a:rPr lang="en-US" altLang="zh-TW" dirty="0"/>
              <a:t>FILTER </a:t>
            </a:r>
            <a:r>
              <a:rPr lang="zh-TW" altLang="en-US" dirty="0"/>
              <a:t>產生一個 </a:t>
            </a:r>
            <a:r>
              <a:rPr lang="en-US" altLang="zh-TW" dirty="0"/>
              <a:t>CHANNEL</a:t>
            </a:r>
            <a:r>
              <a:rPr lang="zh-TW" altLang="en-US" dirty="0"/>
              <a:t>，太多 </a:t>
            </a:r>
            <a:r>
              <a:rPr lang="en-US" altLang="zh-TW" dirty="0"/>
              <a:t>LAYERS </a:t>
            </a:r>
            <a:r>
              <a:rPr lang="zh-TW" altLang="en-US" dirty="0"/>
              <a:t>產生太多 </a:t>
            </a:r>
            <a:r>
              <a:rPr lang="en-US" altLang="zh-TW" dirty="0"/>
              <a:t>CHANNEL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造成 運算資源浪費且減慢速度，</a:t>
            </a:r>
            <a:r>
              <a:rPr lang="en-US" altLang="zh-TW" dirty="0"/>
              <a:t>1 x 1 FILTER </a:t>
            </a:r>
            <a:r>
              <a:rPr lang="zh-TW" altLang="en-US" dirty="0"/>
              <a:t>可解決此問題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做法：</a:t>
            </a:r>
            <a:r>
              <a:rPr lang="en-US" altLang="zh-TW" dirty="0"/>
              <a:t>1 x 1 FILTER </a:t>
            </a:r>
            <a:r>
              <a:rPr lang="zh-TW" altLang="en-US" dirty="0"/>
              <a:t>跨越所有 </a:t>
            </a:r>
            <a:r>
              <a:rPr lang="en-US" altLang="zh-TW" dirty="0"/>
              <a:t>CHANNELS </a:t>
            </a:r>
            <a:r>
              <a:rPr lang="zh-TW" altLang="en-US" dirty="0"/>
              <a:t>做 </a:t>
            </a:r>
            <a:r>
              <a:rPr lang="en-US" altLang="zh-TW" dirty="0"/>
              <a:t>CONVOLUTION</a:t>
            </a:r>
            <a:r>
              <a:rPr lang="zh-TW" altLang="en-US" dirty="0"/>
              <a:t>，並將其映射</a:t>
            </a:r>
            <a:r>
              <a:rPr lang="en-US" altLang="zh-TW" dirty="0"/>
              <a:t>(PROJECT)</a:t>
            </a:r>
            <a:r>
              <a:rPr lang="zh-TW" altLang="en-US" dirty="0"/>
              <a:t>為單一</a:t>
            </a:r>
            <a:r>
              <a:rPr lang="en-US" altLang="zh-TW" dirty="0"/>
              <a:t>CHANNEL</a:t>
            </a:r>
            <a:r>
              <a:rPr lang="zh-TW" altLang="en-US" dirty="0"/>
              <a:t>。所以是一個有效的改變</a:t>
            </a:r>
            <a:r>
              <a:rPr lang="en-US" altLang="zh-TW" dirty="0"/>
              <a:t>(</a:t>
            </a:r>
            <a:r>
              <a:rPr lang="zh-TW" altLang="en-US" dirty="0"/>
              <a:t>增加或減少</a:t>
            </a:r>
            <a:r>
              <a:rPr lang="en-US" altLang="zh-TW" dirty="0"/>
              <a:t>)CHANNEL</a:t>
            </a:r>
            <a:r>
              <a:rPr lang="zh-TW" altLang="en-US" dirty="0"/>
              <a:t>數目的工具。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用途：常用在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/>
              <a:t>INCEPTION/RESNET</a:t>
            </a:r>
            <a:r>
              <a:rPr lang="zh-TW" altLang="en-US" dirty="0"/>
              <a:t> 環境中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RESNET:</a:t>
            </a:r>
            <a:r>
              <a:rPr lang="zh-TW" altLang="en-US" dirty="0"/>
              <a:t> </a:t>
            </a:r>
            <a:r>
              <a:rPr lang="en-US" altLang="zh-TW" dirty="0"/>
              <a:t>match channel numbers between input and output</a:t>
            </a:r>
          </a:p>
          <a:p>
            <a:r>
              <a:rPr lang="en-US" altLang="zh-TW" dirty="0"/>
              <a:t>INCEPTION: reduce channel numbers</a:t>
            </a:r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75EB3-1100-4C4B-A178-BB4D7C2CB300}"/>
              </a:ext>
            </a:extLst>
          </p:cNvPr>
          <p:cNvSpPr txBox="1"/>
          <p:nvPr/>
        </p:nvSpPr>
        <p:spPr>
          <a:xfrm>
            <a:off x="1533832" y="5445915"/>
            <a:ext cx="1108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A Gentle Introduction to 1x1 Convolutions to Manage Model Complexity (machinelearningmastery.com)</a:t>
            </a:r>
            <a:endParaRPr lang="en-US" dirty="0"/>
          </a:p>
        </p:txBody>
      </p:sp>
      <p:pic>
        <p:nvPicPr>
          <p:cNvPr id="2052" name="Picture 4" descr="1X1 Convolution, CNN, CV, Neural Networks | Analytics Vidhya">
            <a:extLst>
              <a:ext uri="{FF2B5EF4-FFF2-40B4-BE49-F238E27FC236}">
                <a16:creationId xmlns:a16="http://schemas.microsoft.com/office/drawing/2014/main" id="{A9102FCF-1CFF-40A2-8AC4-CF6F016C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729" y="2113759"/>
            <a:ext cx="3281835" cy="218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44FD5A-BCF8-45C3-85C6-746F0301BBDB}"/>
              </a:ext>
            </a:extLst>
          </p:cNvPr>
          <p:cNvSpPr txBox="1"/>
          <p:nvPr/>
        </p:nvSpPr>
        <p:spPr>
          <a:xfrm>
            <a:off x="9589854" y="4581832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#weight = #CH(I) * #CH(O) + #CH(O)</a:t>
            </a:r>
          </a:p>
        </p:txBody>
      </p:sp>
    </p:spTree>
    <p:extLst>
      <p:ext uri="{BB962C8B-B14F-4D97-AF65-F5344CB8AC3E}">
        <p14:creationId xmlns:p14="http://schemas.microsoft.com/office/powerpoint/2010/main" val="356234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13D276F-327E-4762-AF87-F5FFE53407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深度學習養成班教學目的</a:t>
            </a:r>
          </a:p>
        </p:txBody>
      </p:sp>
      <p:sp>
        <p:nvSpPr>
          <p:cNvPr id="13" name="文字版面配置區 7">
            <a:extLst>
              <a:ext uri="{FF2B5EF4-FFF2-40B4-BE49-F238E27FC236}">
                <a16:creationId xmlns:a16="http://schemas.microsoft.com/office/drawing/2014/main" id="{7468ADE7-7BED-A14E-8359-C5E3B6A9506A}"/>
              </a:ext>
            </a:extLst>
          </p:cNvPr>
          <p:cNvSpPr txBox="1">
            <a:spLocks/>
          </p:cNvSpPr>
          <p:nvPr/>
        </p:nvSpPr>
        <p:spPr>
          <a:xfrm>
            <a:off x="813351" y="1465945"/>
            <a:ext cx="12310315" cy="4529610"/>
          </a:xfrm>
          <a:prstGeom prst="rect">
            <a:avLst/>
          </a:prstGeom>
        </p:spPr>
        <p:txBody>
          <a:bodyPr/>
          <a:lstStyle>
            <a:lvl1pPr marL="0" indent="0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03971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007943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511914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為何而學</a:t>
            </a:r>
            <a:endParaRPr lang="en-US" altLang="zh-TW" dirty="0"/>
          </a:p>
          <a:p>
            <a:r>
              <a:rPr lang="zh-TW" altLang="en-US" sz="2400" b="0" dirty="0"/>
              <a:t>機器學習利用正確有效的資料訓練模型，並利用驗證資料及測試資料調整其參數，持續改進模型，使其分類、分群、迴歸等演算法能被有效應用</a:t>
            </a:r>
            <a:endParaRPr lang="en-US" altLang="zh-TW" sz="2400" b="0" dirty="0"/>
          </a:p>
          <a:p>
            <a:endParaRPr lang="en-US" altLang="zh-TW" sz="2400" b="0" dirty="0"/>
          </a:p>
          <a:p>
            <a:r>
              <a:rPr lang="zh-TW" altLang="en-US" sz="2400" b="0" dirty="0"/>
              <a:t>機器學習的一個分支：類神經網路，將成為未來深度學習的基礎。其他各演算法在各行各業也有其廣泛的應用領域。</a:t>
            </a:r>
            <a:endParaRPr lang="en-US" altLang="zh-TW" sz="2400" b="0" dirty="0"/>
          </a:p>
          <a:p>
            <a:endParaRPr lang="en-US" altLang="zh-TW" dirty="0"/>
          </a:p>
          <a:p>
            <a:r>
              <a:rPr lang="zh-TW" altLang="en-US" dirty="0"/>
              <a:t>承先啟後</a:t>
            </a:r>
            <a:endParaRPr lang="en-US" altLang="zh-TW" dirty="0"/>
          </a:p>
          <a:p>
            <a:r>
              <a:rPr lang="zh-TW" altLang="en-US" sz="2400" b="0" dirty="0"/>
              <a:t>先備知識：數學概念，</a:t>
            </a:r>
            <a:r>
              <a:rPr lang="en-US" altLang="zh-TW" sz="2400" b="0" dirty="0"/>
              <a:t>Python/R </a:t>
            </a:r>
            <a:r>
              <a:rPr lang="zh-TW" altLang="en-US" sz="2400" b="0" dirty="0"/>
              <a:t>程式語言，資料探勘，機器學習</a:t>
            </a:r>
            <a:endParaRPr lang="en-US" altLang="zh-TW" sz="2400" b="0" dirty="0"/>
          </a:p>
          <a:p>
            <a:r>
              <a:rPr lang="zh-TW" altLang="en-US" sz="2400" b="0" dirty="0"/>
              <a:t>進階：深度學習之應用與演進</a:t>
            </a:r>
            <a:endParaRPr lang="en-US" altLang="zh-TW" sz="2400" b="0" dirty="0"/>
          </a:p>
          <a:p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16257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9F87C7B-4224-4BD7-BBB0-5A3CFA09E536}"/>
              </a:ext>
            </a:extLst>
          </p:cNvPr>
          <p:cNvSpPr/>
          <p:nvPr/>
        </p:nvSpPr>
        <p:spPr>
          <a:xfrm>
            <a:off x="537065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B9A5EF6-C588-4380-9F31-5E719BA57B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第三天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8A9586-6195-48B6-9A3C-6D55B25C5A9A}"/>
              </a:ext>
            </a:extLst>
          </p:cNvPr>
          <p:cNvSpPr/>
          <p:nvPr/>
        </p:nvSpPr>
        <p:spPr>
          <a:xfrm>
            <a:off x="121573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92007A-2FE9-4840-A395-513E062FAD11}"/>
              </a:ext>
            </a:extLst>
          </p:cNvPr>
          <p:cNvSpPr/>
          <p:nvPr/>
        </p:nvSpPr>
        <p:spPr>
          <a:xfrm>
            <a:off x="952557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99CFAE-16C7-4F02-9614-33E11DA1A58C}"/>
              </a:ext>
            </a:extLst>
          </p:cNvPr>
          <p:cNvSpPr txBox="1"/>
          <p:nvPr/>
        </p:nvSpPr>
        <p:spPr>
          <a:xfrm>
            <a:off x="1458488" y="3759735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CNN</a:t>
            </a:r>
            <a:r>
              <a:rPr lang="zh-TW" altLang="en-US" dirty="0"/>
              <a:t>物件偵測</a:t>
            </a:r>
            <a:endParaRPr lang="en-US" altLang="zh-TW" dirty="0"/>
          </a:p>
          <a:p>
            <a:r>
              <a:rPr lang="en-US" altLang="zh-TW" dirty="0"/>
              <a:t>(YOLO)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EC90B4-B4CE-4B07-B66F-4F38C281BAD4}"/>
              </a:ext>
            </a:extLst>
          </p:cNvPr>
          <p:cNvSpPr txBox="1"/>
          <p:nvPr/>
        </p:nvSpPr>
        <p:spPr>
          <a:xfrm>
            <a:off x="10031042" y="3621235"/>
            <a:ext cx="1506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文字探勘</a:t>
            </a:r>
            <a:endParaRPr lang="en-US" altLang="zh-TW" dirty="0"/>
          </a:p>
          <a:p>
            <a:r>
              <a:rPr lang="en-US" altLang="zh-TW" dirty="0"/>
              <a:t>CBOW</a:t>
            </a:r>
          </a:p>
          <a:p>
            <a:r>
              <a:rPr lang="en-US" altLang="zh-TW" dirty="0"/>
              <a:t>SKIPGRAM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126955-7D62-4F38-9546-C89574C84B4D}"/>
              </a:ext>
            </a:extLst>
          </p:cNvPr>
          <p:cNvSpPr txBox="1"/>
          <p:nvPr/>
        </p:nvSpPr>
        <p:spPr>
          <a:xfrm>
            <a:off x="5959659" y="37597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期中複習</a:t>
            </a:r>
            <a:endParaRPr lang="en-US" altLang="zh-TW" dirty="0"/>
          </a:p>
          <a:p>
            <a:r>
              <a:rPr lang="zh-TW" altLang="en-US" dirty="0"/>
              <a:t>文字探勘</a:t>
            </a:r>
            <a:endParaRPr 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A9CD52A0-A383-4FBF-B939-AD6DFEE0F516}"/>
              </a:ext>
            </a:extLst>
          </p:cNvPr>
          <p:cNvSpPr/>
          <p:nvPr/>
        </p:nvSpPr>
        <p:spPr>
          <a:xfrm>
            <a:off x="3990109" y="3946855"/>
            <a:ext cx="73520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D436E43-C187-455E-A8FA-0DE3E51914C2}"/>
              </a:ext>
            </a:extLst>
          </p:cNvPr>
          <p:cNvSpPr/>
          <p:nvPr/>
        </p:nvSpPr>
        <p:spPr>
          <a:xfrm>
            <a:off x="8302001" y="3854521"/>
            <a:ext cx="73520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AFE94A-2C4E-4C67-9143-EA34DDED568E}"/>
              </a:ext>
            </a:extLst>
          </p:cNvPr>
          <p:cNvSpPr txBox="1"/>
          <p:nvPr/>
        </p:nvSpPr>
        <p:spPr>
          <a:xfrm>
            <a:off x="1950611" y="275176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5750E4-117D-40C0-9B2F-F88672384BF2}"/>
              </a:ext>
            </a:extLst>
          </p:cNvPr>
          <p:cNvSpPr txBox="1"/>
          <p:nvPr/>
        </p:nvSpPr>
        <p:spPr>
          <a:xfrm>
            <a:off x="6195064" y="27309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23E4A9-0576-45BF-B4C3-A24C6FAC29D8}"/>
              </a:ext>
            </a:extLst>
          </p:cNvPr>
          <p:cNvSpPr txBox="1"/>
          <p:nvPr/>
        </p:nvSpPr>
        <p:spPr>
          <a:xfrm>
            <a:off x="10260452" y="2717576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E7D3A5E-5005-4683-A6D5-92E86A6435CB}"/>
              </a:ext>
            </a:extLst>
          </p:cNvPr>
          <p:cNvSpPr txBox="1"/>
          <p:nvPr/>
        </p:nvSpPr>
        <p:spPr>
          <a:xfrm>
            <a:off x="1215737" y="5600700"/>
            <a:ext cx="379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預習：</a:t>
            </a:r>
            <a:r>
              <a:rPr lang="en-US" altLang="zh-TW" dirty="0"/>
              <a:t>LSTM/GRU, </a:t>
            </a:r>
            <a:r>
              <a:rPr lang="zh-TW" altLang="en-US" dirty="0"/>
              <a:t>降維</a:t>
            </a:r>
            <a:r>
              <a:rPr lang="en-US" altLang="zh-TW" dirty="0"/>
              <a:t>, </a:t>
            </a:r>
            <a:r>
              <a:rPr lang="en-US" altLang="zh-TW" dirty="0" err="1"/>
              <a:t>AutoEncoder</a:t>
            </a:r>
            <a:endParaRPr lang="en-US" altLang="zh-TW" dirty="0"/>
          </a:p>
          <a:p>
            <a:r>
              <a:rPr lang="zh-TW" altLang="en-US" dirty="0"/>
              <a:t>作業：作業三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8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7BA05C4-5DFE-4386-9384-B148A7F373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Why Anchor Box?</a:t>
            </a:r>
            <a:endParaRPr 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EC2C94-0B4F-4D65-A35E-A12754841205}"/>
              </a:ext>
            </a:extLst>
          </p:cNvPr>
          <p:cNvSpPr txBox="1"/>
          <p:nvPr/>
        </p:nvSpPr>
        <p:spPr>
          <a:xfrm>
            <a:off x="1346474" y="1347921"/>
            <a:ext cx="10711385" cy="1410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 V3 </a:t>
            </a:r>
            <a:r>
              <a:rPr lang="zh-TW" altLang="en-US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的每個</a:t>
            </a:r>
            <a:r>
              <a:rPr lang="en-US" altLang="zh-TW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CELL </a:t>
            </a:r>
            <a:r>
              <a:rPr lang="zh-TW" altLang="en-US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 </a:t>
            </a:r>
            <a:r>
              <a:rPr lang="en-US" altLang="zh-TW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  <a:r>
              <a:rPr lang="zh-TW" altLang="en-US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以此</a:t>
            </a:r>
            <a:r>
              <a:rPr lang="en-US" altLang="zh-TW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質心為中心的</a:t>
            </a:r>
            <a:r>
              <a:rPr lang="zh-TW" altLang="en-US" sz="1984" dirty="0">
                <a:solidFill>
                  <a:srgbClr val="4141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錨點框 </a:t>
            </a:r>
            <a:r>
              <a:rPr lang="en-US" altLang="zh-TW" sz="1984" dirty="0">
                <a:solidFill>
                  <a:srgbClr val="4141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ANCHOR BOX)</a:t>
            </a:r>
            <a:r>
              <a:rPr lang="zh-TW" altLang="en-US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。利用他們預測此</a:t>
            </a:r>
            <a:r>
              <a:rPr lang="en-US" altLang="zh-TW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CELL</a:t>
            </a:r>
            <a:r>
              <a:rPr lang="zh-TW" altLang="en-US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所負責的所有</a:t>
            </a:r>
            <a:r>
              <a:rPr lang="en-US" altLang="zh-TW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QUALIFIED</a:t>
            </a:r>
            <a:r>
              <a:rPr lang="zh-TW" altLang="en-US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BOUNDING BOXES</a:t>
            </a:r>
            <a:r>
              <a:rPr lang="zh-TW" altLang="en-US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。大中小加起來理論上有 </a:t>
            </a:r>
            <a:r>
              <a:rPr lang="en-US" altLang="zh-TW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((13x13)+(26x26)+(52x52))x3 = 10647 </a:t>
            </a:r>
            <a:r>
              <a:rPr lang="zh-TW" altLang="en-US" sz="1984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個候選框</a:t>
            </a:r>
            <a:endParaRPr lang="en-US" sz="1984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D97A5D-F661-4E2D-B61E-F48E7ADF2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02" y="2783118"/>
            <a:ext cx="6312856" cy="40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YOLO Equations">
            <a:extLst>
              <a:ext uri="{FF2B5EF4-FFF2-40B4-BE49-F238E27FC236}">
                <a16:creationId xmlns:a16="http://schemas.microsoft.com/office/drawing/2014/main" id="{74976FB8-3E07-432E-974A-F9539DDD7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02" y="3273243"/>
            <a:ext cx="4376286" cy="32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400D3B5-794F-4FCF-85AB-7534055EA887}"/>
              </a:ext>
            </a:extLst>
          </p:cNvPr>
          <p:cNvSpPr txBox="1"/>
          <p:nvPr/>
        </p:nvSpPr>
        <p:spPr>
          <a:xfrm>
            <a:off x="5275964" y="7023956"/>
            <a:ext cx="7957656" cy="32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43" dirty="0">
                <a:hlinkClick r:id="rId4"/>
              </a:rPr>
              <a:t>How to Implement a YOLO (v3) Object Detector from Scratch in PyTorch: Part 1 - </a:t>
            </a:r>
            <a:r>
              <a:rPr lang="en-US" sz="1543" dirty="0" err="1">
                <a:hlinkClick r:id="rId4"/>
              </a:rPr>
              <a:t>KDnuggets</a:t>
            </a:r>
            <a:endParaRPr lang="en-US" sz="1543" dirty="0"/>
          </a:p>
        </p:txBody>
      </p:sp>
    </p:spTree>
    <p:extLst>
      <p:ext uri="{BB962C8B-B14F-4D97-AF65-F5344CB8AC3E}">
        <p14:creationId xmlns:p14="http://schemas.microsoft.com/office/powerpoint/2010/main" val="3975898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EB70974-57BB-49B6-9ACF-3099EB3711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Yolo v3 Prediction</a:t>
            </a:r>
          </a:p>
          <a:p>
            <a:endParaRPr lang="en-US" dirty="0"/>
          </a:p>
        </p:txBody>
      </p:sp>
      <p:pic>
        <p:nvPicPr>
          <p:cNvPr id="3" name="Picture 2" descr="yolov3 architectures tensorflow 2.0">
            <a:extLst>
              <a:ext uri="{FF2B5EF4-FFF2-40B4-BE49-F238E27FC236}">
                <a16:creationId xmlns:a16="http://schemas.microsoft.com/office/drawing/2014/main" id="{15A2E4C5-93AF-4753-8912-77A5E4D25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31" y="1635189"/>
            <a:ext cx="10562111" cy="529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550B624-404B-4436-A1F4-6E5044F8870F}"/>
              </a:ext>
            </a:extLst>
          </p:cNvPr>
          <p:cNvSpPr txBox="1"/>
          <p:nvPr/>
        </p:nvSpPr>
        <p:spPr>
          <a:xfrm>
            <a:off x="6150774" y="7126744"/>
            <a:ext cx="4864922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hlinkClick r:id="rId3"/>
              </a:rPr>
              <a:t>#011 TF YOLO V3 Object Detection in TensorFlow 2.0 (datahacker.rs)</a:t>
            </a:r>
            <a:endParaRPr lang="en-US" sz="1323" dirty="0"/>
          </a:p>
        </p:txBody>
      </p:sp>
    </p:spTree>
    <p:extLst>
      <p:ext uri="{BB962C8B-B14F-4D97-AF65-F5344CB8AC3E}">
        <p14:creationId xmlns:p14="http://schemas.microsoft.com/office/powerpoint/2010/main" val="706315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6781A13-A4F7-43D5-A3FD-33D09F519C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NMS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演算法</a:t>
            </a:r>
            <a:endParaRPr 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F5871-2313-44FD-BF36-1B1CBE2C8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70" y="1587532"/>
            <a:ext cx="6175547" cy="538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40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D5997F-38E2-43CD-A6C1-E8558AF34F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Gensim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7D3385D-2E74-4655-9150-C3BE6008589F}"/>
              </a:ext>
            </a:extLst>
          </p:cNvPr>
          <p:cNvSpPr txBox="1"/>
          <p:nvPr/>
        </p:nvSpPr>
        <p:spPr>
          <a:xfrm>
            <a:off x="1848465" y="1612491"/>
            <a:ext cx="1025504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Gensim = Generate Similar 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產生類似的文件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主要優點：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毋須將整個文件庫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(Corpus)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載入主記憶體中，可見進批次進行分析整理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可利用計算機硬體之多核結構加速運行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非監督式學習無須標籤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可與多種作業環境及平台整合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應用舉例：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：文字轉向量技術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 (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erm frequency–inverse document frequency 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：文字轉向量技術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潛在語意分析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(LSA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Latent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Semantec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Analysis)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Gensim - Introduction – </a:t>
            </a: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Tutorialspoint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sz="2000" dirty="0">
                <a:hlinkClick r:id="rId3"/>
              </a:rPr>
              <a:t>gensim: Core Concepts (radimrehurek.com)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1634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9F87C7B-4224-4BD7-BBB0-5A3CFA09E536}"/>
              </a:ext>
            </a:extLst>
          </p:cNvPr>
          <p:cNvSpPr/>
          <p:nvPr/>
        </p:nvSpPr>
        <p:spPr>
          <a:xfrm>
            <a:off x="537065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B9A5EF6-C588-4380-9F31-5E719BA57B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第四天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8A9586-6195-48B6-9A3C-6D55B25C5A9A}"/>
              </a:ext>
            </a:extLst>
          </p:cNvPr>
          <p:cNvSpPr/>
          <p:nvPr/>
        </p:nvSpPr>
        <p:spPr>
          <a:xfrm>
            <a:off x="121573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92007A-2FE9-4840-A395-513E062FAD11}"/>
              </a:ext>
            </a:extLst>
          </p:cNvPr>
          <p:cNvSpPr/>
          <p:nvPr/>
        </p:nvSpPr>
        <p:spPr>
          <a:xfrm>
            <a:off x="952557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EC90B4-B4CE-4B07-B66F-4F38C281BAD4}"/>
              </a:ext>
            </a:extLst>
          </p:cNvPr>
          <p:cNvSpPr txBox="1"/>
          <p:nvPr/>
        </p:nvSpPr>
        <p:spPr>
          <a:xfrm>
            <a:off x="9915295" y="3669855"/>
            <a:ext cx="150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AutoEncoder</a:t>
            </a:r>
            <a:endParaRPr lang="en-US" altLang="zh-TW" dirty="0"/>
          </a:p>
          <a:p>
            <a:r>
              <a:rPr lang="zh-TW" altLang="en-US" dirty="0"/>
              <a:t>圖像風格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126955-7D62-4F38-9546-C89574C84B4D}"/>
              </a:ext>
            </a:extLst>
          </p:cNvPr>
          <p:cNvSpPr txBox="1"/>
          <p:nvPr/>
        </p:nvSpPr>
        <p:spPr>
          <a:xfrm>
            <a:off x="5828639" y="3808355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RNN</a:t>
            </a:r>
            <a:r>
              <a:rPr lang="zh-TW" altLang="en-US" dirty="0"/>
              <a:t>進階應用</a:t>
            </a:r>
            <a:endParaRPr lang="en-US" altLang="zh-TW" dirty="0"/>
          </a:p>
          <a:p>
            <a:r>
              <a:rPr lang="en-US" altLang="zh-TW" dirty="0"/>
              <a:t>PCA</a:t>
            </a:r>
            <a:r>
              <a:rPr lang="zh-TW" altLang="en-US" dirty="0"/>
              <a:t> 與 </a:t>
            </a:r>
            <a:r>
              <a:rPr lang="en-US" altLang="zh-TW" dirty="0"/>
              <a:t>t-SNE</a:t>
            </a:r>
            <a:endParaRPr 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A9CD52A0-A383-4FBF-B939-AD6DFEE0F516}"/>
              </a:ext>
            </a:extLst>
          </p:cNvPr>
          <p:cNvSpPr/>
          <p:nvPr/>
        </p:nvSpPr>
        <p:spPr>
          <a:xfrm>
            <a:off x="3990109" y="3946855"/>
            <a:ext cx="73520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D436E43-C187-455E-A8FA-0DE3E51914C2}"/>
              </a:ext>
            </a:extLst>
          </p:cNvPr>
          <p:cNvSpPr/>
          <p:nvPr/>
        </p:nvSpPr>
        <p:spPr>
          <a:xfrm>
            <a:off x="8302001" y="3854521"/>
            <a:ext cx="73520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AFE94A-2C4E-4C67-9143-EA34DDED568E}"/>
              </a:ext>
            </a:extLst>
          </p:cNvPr>
          <p:cNvSpPr txBox="1"/>
          <p:nvPr/>
        </p:nvSpPr>
        <p:spPr>
          <a:xfrm>
            <a:off x="1950611" y="275176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5750E4-117D-40C0-9B2F-F88672384BF2}"/>
              </a:ext>
            </a:extLst>
          </p:cNvPr>
          <p:cNvSpPr txBox="1"/>
          <p:nvPr/>
        </p:nvSpPr>
        <p:spPr>
          <a:xfrm>
            <a:off x="6195064" y="27309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23E4A9-0576-45BF-B4C3-A24C6FAC29D8}"/>
              </a:ext>
            </a:extLst>
          </p:cNvPr>
          <p:cNvSpPr txBox="1"/>
          <p:nvPr/>
        </p:nvSpPr>
        <p:spPr>
          <a:xfrm>
            <a:off x="10260452" y="2717576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E7D3A5E-5005-4683-A6D5-92E86A6435CB}"/>
              </a:ext>
            </a:extLst>
          </p:cNvPr>
          <p:cNvSpPr txBox="1"/>
          <p:nvPr/>
        </p:nvSpPr>
        <p:spPr>
          <a:xfrm>
            <a:off x="1215737" y="5600700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預習：</a:t>
            </a:r>
            <a:r>
              <a:rPr lang="en-US" altLang="zh-TW" dirty="0"/>
              <a:t>GAN</a:t>
            </a:r>
            <a:r>
              <a:rPr lang="zh-TW" altLang="en-US" dirty="0"/>
              <a:t>，強化學習</a:t>
            </a:r>
            <a:endParaRPr lang="en-US" altLang="zh-TW" dirty="0"/>
          </a:p>
          <a:p>
            <a:r>
              <a:rPr lang="zh-TW" altLang="en-US" dirty="0"/>
              <a:t>作業：作業四</a:t>
            </a:r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1C55C3-5738-4BEC-8451-5BEBEDEE3F12}"/>
              </a:ext>
            </a:extLst>
          </p:cNvPr>
          <p:cNvSpPr txBox="1"/>
          <p:nvPr/>
        </p:nvSpPr>
        <p:spPr>
          <a:xfrm>
            <a:off x="1710409" y="3821036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RNN</a:t>
            </a:r>
            <a:r>
              <a:rPr lang="zh-TW" altLang="en-US" dirty="0"/>
              <a:t>原理</a:t>
            </a:r>
            <a:endParaRPr lang="en-US" altLang="zh-TW" dirty="0"/>
          </a:p>
          <a:p>
            <a:r>
              <a:rPr lang="en-US" altLang="zh-TW" dirty="0"/>
              <a:t>LSTM</a:t>
            </a:r>
            <a:r>
              <a:rPr lang="zh-TW" altLang="en-US" dirty="0"/>
              <a:t>與</a:t>
            </a:r>
            <a:r>
              <a:rPr lang="en-US" altLang="zh-TW" dirty="0"/>
              <a:t>GRU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90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280FDE4-1114-45E9-B1C4-A19E503250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6" y="284973"/>
            <a:ext cx="5986887" cy="633413"/>
          </a:xfrm>
        </p:spPr>
        <p:txBody>
          <a:bodyPr/>
          <a:lstStyle/>
          <a:p>
            <a:r>
              <a:rPr lang="en-US" dirty="0"/>
              <a:t>RNN Weights Saving/Sharing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03B0E1C-17B2-4C3D-BCB0-3A787E1E0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54"/>
              </p:ext>
            </p:extLst>
          </p:nvPr>
        </p:nvGraphicFramePr>
        <p:xfrm>
          <a:off x="1866335" y="1877961"/>
          <a:ext cx="10148685" cy="471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737">
                  <a:extLst>
                    <a:ext uri="{9D8B030D-6E8A-4147-A177-3AD203B41FA5}">
                      <a16:colId xmlns:a16="http://schemas.microsoft.com/office/drawing/2014/main" val="177520564"/>
                    </a:ext>
                  </a:extLst>
                </a:gridCol>
                <a:gridCol w="2029737">
                  <a:extLst>
                    <a:ext uri="{9D8B030D-6E8A-4147-A177-3AD203B41FA5}">
                      <a16:colId xmlns:a16="http://schemas.microsoft.com/office/drawing/2014/main" val="1122661110"/>
                    </a:ext>
                  </a:extLst>
                </a:gridCol>
                <a:gridCol w="2029737">
                  <a:extLst>
                    <a:ext uri="{9D8B030D-6E8A-4147-A177-3AD203B41FA5}">
                      <a16:colId xmlns:a16="http://schemas.microsoft.com/office/drawing/2014/main" val="749726781"/>
                    </a:ext>
                  </a:extLst>
                </a:gridCol>
                <a:gridCol w="2029737">
                  <a:extLst>
                    <a:ext uri="{9D8B030D-6E8A-4147-A177-3AD203B41FA5}">
                      <a16:colId xmlns:a16="http://schemas.microsoft.com/office/drawing/2014/main" val="1908241252"/>
                    </a:ext>
                  </a:extLst>
                </a:gridCol>
                <a:gridCol w="2029737">
                  <a:extLst>
                    <a:ext uri="{9D8B030D-6E8A-4147-A177-3AD203B41FA5}">
                      <a16:colId xmlns:a16="http://schemas.microsoft.com/office/drawing/2014/main" val="2245999282"/>
                    </a:ext>
                  </a:extLst>
                </a:gridCol>
              </a:tblGrid>
              <a:tr h="1753837">
                <a:tc>
                  <a:txBody>
                    <a:bodyPr/>
                    <a:lstStyle/>
                    <a:p>
                      <a:r>
                        <a:rPr lang="en-US" dirty="0"/>
                        <a:t>T = 100</a:t>
                      </a:r>
                    </a:p>
                    <a:p>
                      <a:r>
                        <a:rPr lang="en-US" dirty="0"/>
                        <a:t>D = 10</a:t>
                      </a:r>
                    </a:p>
                    <a:p>
                      <a:r>
                        <a:rPr lang="en-US" dirty="0"/>
                        <a:t>M = 15</a:t>
                      </a:r>
                    </a:p>
                    <a:p>
                      <a:r>
                        <a:rPr lang="en-US" dirty="0"/>
                        <a:t>K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輸入層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(Input Layer)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隱藏層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(Hidden Layer)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輸出層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(Output Layer)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71016"/>
                  </a:ext>
                </a:extLst>
              </a:tr>
              <a:tr h="988549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輸入攤平</a:t>
                      </a:r>
                      <a:r>
                        <a:rPr lang="en-US" altLang="zh-TW" dirty="0"/>
                        <a:t>(flatten)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  <a:r>
                        <a:rPr lang="en-US" altLang="zh-TW" dirty="0"/>
                        <a:t>(T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D)</a:t>
                      </a:r>
                      <a:r>
                        <a:rPr lang="zh-TW" altLang="en-US" dirty="0"/>
                        <a:t> * 隱藏</a:t>
                      </a:r>
                      <a:r>
                        <a:rPr lang="en-US" altLang="zh-TW" dirty="0"/>
                        <a:t>(M)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* </a:t>
                      </a:r>
                      <a:r>
                        <a:rPr lang="zh-TW" altLang="en-US" dirty="0"/>
                        <a:t>步數</a:t>
                      </a:r>
                      <a:r>
                        <a:rPr lang="en-US" altLang="zh-TW" dirty="0"/>
                        <a:t>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步數</a:t>
                      </a:r>
                      <a:r>
                        <a:rPr lang="en-US" altLang="zh-TW" dirty="0"/>
                        <a:t>(T)</a:t>
                      </a:r>
                      <a:r>
                        <a:rPr lang="zh-TW" altLang="en-US" dirty="0"/>
                        <a:t> </a:t>
                      </a:r>
                      <a:r>
                        <a:rPr lang="en-US" dirty="0"/>
                        <a:t>* </a:t>
                      </a:r>
                      <a:r>
                        <a:rPr lang="zh-TW" altLang="en-US" dirty="0"/>
                        <a:t>隱藏</a:t>
                      </a:r>
                      <a:r>
                        <a:rPr lang="en-US" dirty="0"/>
                        <a:t> </a:t>
                      </a:r>
                      <a:r>
                        <a:rPr lang="en-US" altLang="zh-TW" dirty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54499"/>
                  </a:ext>
                </a:extLst>
              </a:tr>
              <a:tr h="988549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  <a:r>
                        <a:rPr lang="zh-TW" altLang="en-US" dirty="0"/>
                        <a:t> 權數公式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r>
                        <a:rPr lang="zh-TW" altLang="en-US" dirty="0"/>
                        <a:t> * </a:t>
                      </a:r>
                      <a:r>
                        <a:rPr lang="en-US" altLang="zh-TW" dirty="0"/>
                        <a:t>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(T * D) </a:t>
                      </a:r>
                      <a:r>
                        <a:rPr lang="zh-TW" altLang="en-US" dirty="0"/>
                        <a:t>* </a:t>
                      </a:r>
                      <a:r>
                        <a:rPr lang="en-US" altLang="zh-TW" dirty="0"/>
                        <a:t>M</a:t>
                      </a:r>
                      <a:r>
                        <a:rPr lang="zh-TW" altLang="en-US" dirty="0"/>
                        <a:t> * </a:t>
                      </a:r>
                      <a:r>
                        <a:rPr lang="en-US" altLang="zh-TW" dirty="0"/>
                        <a:t>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1.5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* M * K = 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19190"/>
                  </a:ext>
                </a:extLst>
              </a:tr>
              <a:tr h="988549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Wxh</a:t>
                      </a:r>
                      <a:r>
                        <a:rPr lang="en-US" dirty="0"/>
                        <a:t> = </a:t>
                      </a:r>
                      <a:r>
                        <a:rPr lang="en-US" altLang="zh-TW" dirty="0"/>
                        <a:t>D</a:t>
                      </a:r>
                      <a:r>
                        <a:rPr lang="zh-TW" altLang="en-US" dirty="0"/>
                        <a:t> * </a:t>
                      </a:r>
                      <a:r>
                        <a:rPr lang="en-US" altLang="zh-TW" dirty="0"/>
                        <a:t>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Whh</a:t>
                      </a:r>
                      <a:r>
                        <a:rPr lang="en-US" dirty="0"/>
                        <a:t> = M * M =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= M * K =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8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274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4265B08-7E65-4ACD-910C-8FD5008E05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6" y="284973"/>
            <a:ext cx="6144203" cy="633413"/>
          </a:xfrm>
        </p:spPr>
        <p:txBody>
          <a:bodyPr/>
          <a:lstStyle/>
          <a:p>
            <a:r>
              <a:rPr lang="en-US" dirty="0"/>
              <a:t>Spam Detection in RNN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6F2CA15-BABE-465D-807C-0C5BA93A3913}"/>
              </a:ext>
            </a:extLst>
          </p:cNvPr>
          <p:cNvSpPr txBox="1"/>
          <p:nvPr/>
        </p:nvSpPr>
        <p:spPr>
          <a:xfrm>
            <a:off x="2615549" y="1533833"/>
            <a:ext cx="874149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DEMO9_SPAM_DETECTION.ipynb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說明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T x D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我們設定 </a:t>
            </a:r>
            <a:r>
              <a:rPr lang="fr-FR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 = data_train.shape[</a:t>
            </a:r>
            <a:r>
              <a:rPr lang="fr-FR" sz="2000" b="0" dirty="0">
                <a:solidFill>
                  <a:srgbClr val="09885A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fr-FR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也就是整句話</a:t>
            </a:r>
            <a:endParaRPr lang="en-US" altLang="zh-TW" sz="2000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我們希望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的維數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(Dimensionality) = 20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隱藏神經元 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15</a:t>
            </a:r>
            <a:endParaRPr lang="en-US" altLang="zh-TW" sz="2000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r>
              <a:rPr lang="en-US" altLang="zh-TW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 = 15</a:t>
            </a:r>
          </a:p>
          <a:p>
            <a:r>
              <a:rPr lang="en-US" altLang="zh-TW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先將所有字彙轉成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維度向量，然後再做</a:t>
            </a:r>
            <a:r>
              <a:rPr lang="en-US" altLang="zh-TW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LSTM/RNN</a:t>
            </a:r>
            <a:r>
              <a:rPr lang="zh-TW" alt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en-US" altLang="zh-TW" sz="2000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= Input(shape=(T,))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 = Embedding(V + </a:t>
            </a:r>
            <a:r>
              <a:rPr lang="en-US" sz="2000" b="0" dirty="0">
                <a:solidFill>
                  <a:srgbClr val="09885A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 D)(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 = LSTM(M,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return_sequences</a:t>
            </a:r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)(x)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 = GlobalMaxPooling1D()(x)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 = Dense(</a:t>
            </a:r>
            <a:r>
              <a:rPr lang="en-US" sz="2000" b="0" dirty="0">
                <a:solidFill>
                  <a:srgbClr val="09885A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 activation=</a:t>
            </a:r>
            <a:r>
              <a:rPr lang="en-US" sz="2000" b="0" dirty="0">
                <a:solidFill>
                  <a:srgbClr val="A3151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'sigmoid'</a:t>
            </a:r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)(x)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 = Model(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 x)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71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8CFB7AB-3629-467A-8BAC-5E0649127E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PCA</a:t>
            </a:r>
            <a:r>
              <a:rPr lang="zh-TW" altLang="en-US" dirty="0"/>
              <a:t> 降維步驟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FBC405-3FDF-40CB-B961-0DB59EE666D7}"/>
              </a:ext>
            </a:extLst>
          </p:cNvPr>
          <p:cNvSpPr txBox="1"/>
          <p:nvPr/>
        </p:nvSpPr>
        <p:spPr>
          <a:xfrm>
            <a:off x="1838632" y="1957748"/>
            <a:ext cx="93308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Steps Involved in the PCA</a:t>
            </a: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en-US" sz="2000" i="1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 1:</a:t>
            </a:r>
            <a:r>
              <a:rPr lang="en-US" sz="200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Standardize the dataset.</a:t>
            </a:r>
          </a:p>
          <a:p>
            <a:pPr algn="l"/>
            <a:r>
              <a:rPr lang="en-US" sz="2000" i="1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 2:</a:t>
            </a:r>
            <a:r>
              <a:rPr lang="en-US" sz="200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Calculate the covariance matrix for the features in the dataset.</a:t>
            </a:r>
          </a:p>
          <a:p>
            <a:pPr algn="l"/>
            <a:r>
              <a:rPr lang="en-US" sz="2000" i="1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 3: </a:t>
            </a:r>
            <a:r>
              <a:rPr lang="en-US" sz="200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Calculate the eigenvalues and eigenvectors for the covariance matrix.</a:t>
            </a:r>
          </a:p>
          <a:p>
            <a:pPr algn="l"/>
            <a:r>
              <a:rPr lang="en-US" sz="2000" i="1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 4: </a:t>
            </a:r>
            <a:r>
              <a:rPr lang="en-US" sz="200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Sort eigenvalues and their corresponding eigenvectors.</a:t>
            </a:r>
          </a:p>
          <a:p>
            <a:pPr algn="l"/>
            <a:r>
              <a:rPr lang="en-US" sz="2000" i="1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 5: </a:t>
            </a:r>
            <a:r>
              <a:rPr lang="en-US" sz="200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Pick k eigenvalues and form a matrix of eigenvectors.</a:t>
            </a:r>
          </a:p>
          <a:p>
            <a:pPr algn="l"/>
            <a:r>
              <a:rPr lang="en-US" sz="2000" i="0" dirty="0">
                <a:solidFill>
                  <a:srgbClr val="2929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 6: Transform the original matrix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B689B3-C372-47BB-985C-CF52EFF0B922}"/>
              </a:ext>
            </a:extLst>
          </p:cNvPr>
          <p:cNvSpPr txBox="1"/>
          <p:nvPr/>
        </p:nvSpPr>
        <p:spPr>
          <a:xfrm>
            <a:off x="1936955" y="5168152"/>
            <a:ext cx="9606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Understanding Principle Component Analysis(PCA) step by step. | by The Nobles | Analytics Vidhya |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0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9F87C7B-4224-4BD7-BBB0-5A3CFA09E536}"/>
              </a:ext>
            </a:extLst>
          </p:cNvPr>
          <p:cNvSpPr/>
          <p:nvPr/>
        </p:nvSpPr>
        <p:spPr>
          <a:xfrm>
            <a:off x="537065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B9A5EF6-C588-4380-9F31-5E719BA57B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第五天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8A9586-6195-48B6-9A3C-6D55B25C5A9A}"/>
              </a:ext>
            </a:extLst>
          </p:cNvPr>
          <p:cNvSpPr/>
          <p:nvPr/>
        </p:nvSpPr>
        <p:spPr>
          <a:xfrm>
            <a:off x="121573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92007A-2FE9-4840-A395-513E062FAD11}"/>
              </a:ext>
            </a:extLst>
          </p:cNvPr>
          <p:cNvSpPr/>
          <p:nvPr/>
        </p:nvSpPr>
        <p:spPr>
          <a:xfrm>
            <a:off x="952557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EC90B4-B4CE-4B07-B66F-4F38C281BAD4}"/>
              </a:ext>
            </a:extLst>
          </p:cNvPr>
          <p:cNvSpPr txBox="1"/>
          <p:nvPr/>
        </p:nvSpPr>
        <p:spPr>
          <a:xfrm>
            <a:off x="9915295" y="3854521"/>
            <a:ext cx="150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總複習</a:t>
            </a:r>
            <a:endParaRPr lang="en-US" altLang="zh-TW" dirty="0"/>
          </a:p>
          <a:p>
            <a:r>
              <a:rPr lang="en-US" dirty="0"/>
              <a:t>Bonus: BERT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126955-7D62-4F38-9546-C89574C84B4D}"/>
              </a:ext>
            </a:extLst>
          </p:cNvPr>
          <p:cNvSpPr txBox="1"/>
          <p:nvPr/>
        </p:nvSpPr>
        <p:spPr>
          <a:xfrm>
            <a:off x="5903317" y="38032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強化學習</a:t>
            </a:r>
            <a:endParaRPr 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A9CD52A0-A383-4FBF-B939-AD6DFEE0F516}"/>
              </a:ext>
            </a:extLst>
          </p:cNvPr>
          <p:cNvSpPr/>
          <p:nvPr/>
        </p:nvSpPr>
        <p:spPr>
          <a:xfrm>
            <a:off x="3990109" y="3946855"/>
            <a:ext cx="73520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D436E43-C187-455E-A8FA-0DE3E51914C2}"/>
              </a:ext>
            </a:extLst>
          </p:cNvPr>
          <p:cNvSpPr/>
          <p:nvPr/>
        </p:nvSpPr>
        <p:spPr>
          <a:xfrm>
            <a:off x="8302001" y="3854521"/>
            <a:ext cx="73520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AFE94A-2C4E-4C67-9143-EA34DDED568E}"/>
              </a:ext>
            </a:extLst>
          </p:cNvPr>
          <p:cNvSpPr txBox="1"/>
          <p:nvPr/>
        </p:nvSpPr>
        <p:spPr>
          <a:xfrm>
            <a:off x="1950611" y="275176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5750E4-117D-40C0-9B2F-F88672384BF2}"/>
              </a:ext>
            </a:extLst>
          </p:cNvPr>
          <p:cNvSpPr txBox="1"/>
          <p:nvPr/>
        </p:nvSpPr>
        <p:spPr>
          <a:xfrm>
            <a:off x="6195064" y="27309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23E4A9-0576-45BF-B4C3-A24C6FAC29D8}"/>
              </a:ext>
            </a:extLst>
          </p:cNvPr>
          <p:cNvSpPr txBox="1"/>
          <p:nvPr/>
        </p:nvSpPr>
        <p:spPr>
          <a:xfrm>
            <a:off x="10260452" y="2717576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E7D3A5E-5005-4683-A6D5-92E86A6435CB}"/>
              </a:ext>
            </a:extLst>
          </p:cNvPr>
          <p:cNvSpPr txBox="1"/>
          <p:nvPr/>
        </p:nvSpPr>
        <p:spPr>
          <a:xfrm>
            <a:off x="1215737" y="5600700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預習：</a:t>
            </a:r>
            <a:r>
              <a:rPr lang="en-US" altLang="zh-TW" dirty="0"/>
              <a:t>GAN</a:t>
            </a:r>
            <a:r>
              <a:rPr lang="zh-TW" altLang="en-US" dirty="0"/>
              <a:t>，強化學習</a:t>
            </a:r>
            <a:endParaRPr lang="en-US" altLang="zh-TW" dirty="0"/>
          </a:p>
          <a:p>
            <a:r>
              <a:rPr lang="zh-TW" altLang="en-US" dirty="0"/>
              <a:t>作業：作業五</a:t>
            </a:r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1C55C3-5738-4BEC-8451-5BEBEDEE3F12}"/>
              </a:ext>
            </a:extLst>
          </p:cNvPr>
          <p:cNvSpPr txBox="1"/>
          <p:nvPr/>
        </p:nvSpPr>
        <p:spPr>
          <a:xfrm>
            <a:off x="2017919" y="380835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1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B0BC670-8740-48B1-BBBC-E7594FC74E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資料科學知識示意地圖</a:t>
            </a:r>
            <a:endParaRPr 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03568A31-0621-4E44-9EDD-BCA515A7917E}"/>
              </a:ext>
            </a:extLst>
          </p:cNvPr>
          <p:cNvSpPr/>
          <p:nvPr/>
        </p:nvSpPr>
        <p:spPr>
          <a:xfrm>
            <a:off x="519545" y="1631373"/>
            <a:ext cx="1828800" cy="165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數學基礎</a:t>
            </a:r>
            <a:endParaRPr lang="en-US" altLang="zh-TW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線性代數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機率統計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微積分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BB845FB-EA1C-498F-8C10-D6AD951FB50D}"/>
              </a:ext>
            </a:extLst>
          </p:cNvPr>
          <p:cNvSpPr/>
          <p:nvPr/>
        </p:nvSpPr>
        <p:spPr>
          <a:xfrm>
            <a:off x="519545" y="3531322"/>
            <a:ext cx="1828800" cy="165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程式語言</a:t>
            </a:r>
            <a:endParaRPr lang="en-US" altLang="zh-TW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547204F-3A63-489D-9C28-48A5E8F2C7F9}"/>
              </a:ext>
            </a:extLst>
          </p:cNvPr>
          <p:cNvSpPr/>
          <p:nvPr/>
        </p:nvSpPr>
        <p:spPr>
          <a:xfrm>
            <a:off x="519545" y="5431271"/>
            <a:ext cx="1828800" cy="165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資料庫，網際網路，</a:t>
            </a:r>
            <a:r>
              <a:rPr lang="en-US" altLang="zh-TW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zh-TW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系統架構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71B63-5C90-44EC-99A1-968EDE9D1024}"/>
              </a:ext>
            </a:extLst>
          </p:cNvPr>
          <p:cNvSpPr/>
          <p:nvPr/>
        </p:nvSpPr>
        <p:spPr>
          <a:xfrm>
            <a:off x="6581776" y="1631373"/>
            <a:ext cx="2722418" cy="5288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6B04623-DA1D-4CD0-B2C6-2BBED74ADBC0}"/>
              </a:ext>
            </a:extLst>
          </p:cNvPr>
          <p:cNvSpPr/>
          <p:nvPr/>
        </p:nvSpPr>
        <p:spPr>
          <a:xfrm>
            <a:off x="10059700" y="1631373"/>
            <a:ext cx="2633230" cy="5288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02AE58F-B971-49BF-88B2-2F776EFEF428}"/>
              </a:ext>
            </a:extLst>
          </p:cNvPr>
          <p:cNvSpPr txBox="1"/>
          <p:nvPr/>
        </p:nvSpPr>
        <p:spPr>
          <a:xfrm>
            <a:off x="879947" y="1198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先備知識</a:t>
            </a:r>
            <a:endParaRPr lang="en-US" b="1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B98F97E9-BF4E-4EC7-A685-7AC36403FB54}"/>
              </a:ext>
            </a:extLst>
          </p:cNvPr>
          <p:cNvGrpSpPr/>
          <p:nvPr/>
        </p:nvGrpSpPr>
        <p:grpSpPr>
          <a:xfrm>
            <a:off x="3103851" y="1568244"/>
            <a:ext cx="2722418" cy="5288972"/>
            <a:chOff x="3103851" y="1568244"/>
            <a:chExt cx="2722418" cy="5288972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AC2BF42-E062-4BFB-A120-973A4D05DF93}"/>
                </a:ext>
              </a:extLst>
            </p:cNvPr>
            <p:cNvSpPr/>
            <p:nvPr/>
          </p:nvSpPr>
          <p:spPr>
            <a:xfrm>
              <a:off x="3103851" y="1568244"/>
              <a:ext cx="2722418" cy="52889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CA3D4F-ED5C-488F-BB90-1E9CDAD368F2}"/>
                </a:ext>
              </a:extLst>
            </p:cNvPr>
            <p:cNvSpPr/>
            <p:nvPr/>
          </p:nvSpPr>
          <p:spPr>
            <a:xfrm>
              <a:off x="3311669" y="2058962"/>
              <a:ext cx="932006" cy="13196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2652A3E-E223-4587-90A9-1AFC6680553E}"/>
                </a:ext>
              </a:extLst>
            </p:cNvPr>
            <p:cNvSpPr txBox="1"/>
            <p:nvPr/>
          </p:nvSpPr>
          <p:spPr>
            <a:xfrm>
              <a:off x="3311669" y="2383930"/>
              <a:ext cx="8694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輸入</a:t>
              </a:r>
              <a:endParaRPr lang="en-US" altLang="zh-TW" b="1" dirty="0"/>
            </a:p>
            <a:p>
              <a:r>
                <a:rPr lang="en-US" altLang="zh-TW" b="1" dirty="0"/>
                <a:t>ETL</a:t>
              </a:r>
            </a:p>
            <a:p>
              <a:r>
                <a:rPr lang="en-US" altLang="zh-TW" b="1" dirty="0"/>
                <a:t>Pandas</a:t>
              </a:r>
              <a:endParaRPr lang="en-US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0B7173-CD9D-43D5-B3CE-E6810230A783}"/>
                </a:ext>
              </a:extLst>
            </p:cNvPr>
            <p:cNvSpPr/>
            <p:nvPr/>
          </p:nvSpPr>
          <p:spPr>
            <a:xfrm>
              <a:off x="3296805" y="3632228"/>
              <a:ext cx="932006" cy="13196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A228AA0-E7DB-4732-A030-B4E8798707C3}"/>
                </a:ext>
              </a:extLst>
            </p:cNvPr>
            <p:cNvSpPr txBox="1"/>
            <p:nvPr/>
          </p:nvSpPr>
          <p:spPr>
            <a:xfrm>
              <a:off x="3345277" y="3925970"/>
              <a:ext cx="879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處理</a:t>
              </a:r>
              <a:endParaRPr lang="en-US" altLang="zh-TW" b="1" dirty="0"/>
            </a:p>
            <a:p>
              <a:r>
                <a:rPr lang="en-US" altLang="zh-TW" b="1" dirty="0"/>
                <a:t>NumPy</a:t>
              </a:r>
              <a:endParaRPr 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282D13-8806-45A2-9F56-1E2899496834}"/>
                </a:ext>
              </a:extLst>
            </p:cNvPr>
            <p:cNvSpPr/>
            <p:nvPr/>
          </p:nvSpPr>
          <p:spPr>
            <a:xfrm>
              <a:off x="3272161" y="5205350"/>
              <a:ext cx="932006" cy="13196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B0F3632-4758-4022-AF61-DF9436EB5E47}"/>
                </a:ext>
              </a:extLst>
            </p:cNvPr>
            <p:cNvSpPr txBox="1"/>
            <p:nvPr/>
          </p:nvSpPr>
          <p:spPr>
            <a:xfrm>
              <a:off x="3900924" y="16450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資料探勘</a:t>
              </a:r>
              <a:endParaRPr lang="en-US" b="1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4CFDDA-9FDA-41A0-8996-F237E6B32AFE}"/>
                </a:ext>
              </a:extLst>
            </p:cNvPr>
            <p:cNvSpPr txBox="1"/>
            <p:nvPr/>
          </p:nvSpPr>
          <p:spPr>
            <a:xfrm>
              <a:off x="3193472" y="5442591"/>
              <a:ext cx="1197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/>
                <a:t>圖表</a:t>
              </a:r>
              <a:endParaRPr lang="en-US" altLang="zh-TW" b="1" dirty="0"/>
            </a:p>
            <a:p>
              <a:r>
                <a:rPr lang="en-US" b="1" dirty="0"/>
                <a:t>Matplotlib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522955A-8527-4482-A247-FB64ECA152A3}"/>
                </a:ext>
              </a:extLst>
            </p:cNvPr>
            <p:cNvSpPr/>
            <p:nvPr/>
          </p:nvSpPr>
          <p:spPr>
            <a:xfrm>
              <a:off x="4579360" y="2058962"/>
              <a:ext cx="932006" cy="995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E981195-4028-4492-B43C-4BDAB1A99FB2}"/>
                </a:ext>
              </a:extLst>
            </p:cNvPr>
            <p:cNvSpPr/>
            <p:nvPr/>
          </p:nvSpPr>
          <p:spPr>
            <a:xfrm>
              <a:off x="4590687" y="3244295"/>
              <a:ext cx="932006" cy="995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5203EF-B43E-4E10-B1EC-0958C31C3059}"/>
                </a:ext>
              </a:extLst>
            </p:cNvPr>
            <p:cNvSpPr/>
            <p:nvPr/>
          </p:nvSpPr>
          <p:spPr>
            <a:xfrm>
              <a:off x="4594515" y="4363853"/>
              <a:ext cx="932006" cy="9951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2C6755E-8E7D-4702-800F-3C3D01A7366B}"/>
                </a:ext>
              </a:extLst>
            </p:cNvPr>
            <p:cNvSpPr/>
            <p:nvPr/>
          </p:nvSpPr>
          <p:spPr>
            <a:xfrm>
              <a:off x="4596207" y="5524670"/>
              <a:ext cx="932006" cy="995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FD7247B-7DF2-4D79-9FFD-F2606D3DD4B8}"/>
                </a:ext>
              </a:extLst>
            </p:cNvPr>
            <p:cNvSpPr txBox="1"/>
            <p:nvPr/>
          </p:nvSpPr>
          <p:spPr>
            <a:xfrm>
              <a:off x="4579360" y="3397108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EDA</a:t>
              </a:r>
            </a:p>
            <a:p>
              <a:r>
                <a:rPr lang="zh-TW" altLang="en-US" b="1" dirty="0"/>
                <a:t>特徵擷取</a:t>
              </a:r>
              <a:endParaRPr lang="en-US" b="1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16FC7E2-CD1F-4368-9B1F-31E5D6035850}"/>
                </a:ext>
              </a:extLst>
            </p:cNvPr>
            <p:cNvSpPr txBox="1"/>
            <p:nvPr/>
          </p:nvSpPr>
          <p:spPr>
            <a:xfrm>
              <a:off x="4752502" y="2117285"/>
              <a:ext cx="7617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關聯規則分析</a:t>
              </a:r>
              <a:endParaRPr lang="en-US" b="1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38E84CE-3C7F-4E44-B246-9F590C7D339A}"/>
                </a:ext>
              </a:extLst>
            </p:cNvPr>
            <p:cNvSpPr txBox="1"/>
            <p:nvPr/>
          </p:nvSpPr>
          <p:spPr>
            <a:xfrm>
              <a:off x="4517180" y="4434569"/>
              <a:ext cx="1005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機器學習演算法</a:t>
              </a:r>
              <a:endParaRPr lang="en-US" altLang="zh-TW" b="1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73B080B-A808-4BDC-AD93-CAE860E09344}"/>
                </a:ext>
              </a:extLst>
            </p:cNvPr>
            <p:cNvSpPr txBox="1"/>
            <p:nvPr/>
          </p:nvSpPr>
          <p:spPr>
            <a:xfrm>
              <a:off x="4570528" y="5807989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A/B </a:t>
              </a:r>
              <a:r>
                <a:rPr lang="zh-TW" altLang="en-US" b="1" dirty="0"/>
                <a:t>測試</a:t>
              </a:r>
              <a:endParaRPr lang="en-US" b="1" dirty="0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9FC6EA2-00EA-4986-9DE4-5A51AB4B3765}"/>
              </a:ext>
            </a:extLst>
          </p:cNvPr>
          <p:cNvSpPr/>
          <p:nvPr/>
        </p:nvSpPr>
        <p:spPr>
          <a:xfrm>
            <a:off x="6806045" y="2193274"/>
            <a:ext cx="1059873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914AB87-6002-44A1-BB34-A3FF47FF407A}"/>
              </a:ext>
            </a:extLst>
          </p:cNvPr>
          <p:cNvSpPr/>
          <p:nvPr/>
        </p:nvSpPr>
        <p:spPr>
          <a:xfrm>
            <a:off x="6783168" y="3715507"/>
            <a:ext cx="1059873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B12202E-B3D8-4C02-989E-6199E6C8616D}"/>
              </a:ext>
            </a:extLst>
          </p:cNvPr>
          <p:cNvSpPr/>
          <p:nvPr/>
        </p:nvSpPr>
        <p:spPr>
          <a:xfrm>
            <a:off x="6785479" y="5247002"/>
            <a:ext cx="1059873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DF526B5-17EC-4CC5-A416-25BEE8E14EFC}"/>
              </a:ext>
            </a:extLst>
          </p:cNvPr>
          <p:cNvSpPr txBox="1"/>
          <p:nvPr/>
        </p:nvSpPr>
        <p:spPr>
          <a:xfrm>
            <a:off x="6745221" y="26331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迴歸</a:t>
            </a:r>
            <a:r>
              <a:rPr lang="en-US" altLang="zh-TW" b="1" dirty="0"/>
              <a:t>/</a:t>
            </a:r>
            <a:r>
              <a:rPr lang="zh-TW" altLang="en-US" b="1" dirty="0"/>
              <a:t>預測</a:t>
            </a:r>
            <a:endParaRPr lang="en-US" b="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89F15B7-E353-47B9-B379-05E547D62317}"/>
              </a:ext>
            </a:extLst>
          </p:cNvPr>
          <p:cNvSpPr txBox="1"/>
          <p:nvPr/>
        </p:nvSpPr>
        <p:spPr>
          <a:xfrm>
            <a:off x="7020937" y="41235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分類</a:t>
            </a:r>
            <a:endParaRPr lang="en-US" b="1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5B46CB6-E58D-44A0-A607-03A2C6884696}"/>
              </a:ext>
            </a:extLst>
          </p:cNvPr>
          <p:cNvSpPr txBox="1"/>
          <p:nvPr/>
        </p:nvSpPr>
        <p:spPr>
          <a:xfrm>
            <a:off x="8313200" y="5680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分群</a:t>
            </a:r>
            <a:endParaRPr lang="en-US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61F9647-A0F4-4009-A52C-FA794E3E0F1C}"/>
              </a:ext>
            </a:extLst>
          </p:cNvPr>
          <p:cNvSpPr/>
          <p:nvPr/>
        </p:nvSpPr>
        <p:spPr>
          <a:xfrm>
            <a:off x="8106430" y="2193274"/>
            <a:ext cx="1059873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2782C0D-77BA-4599-8635-0953FC6C1068}"/>
              </a:ext>
            </a:extLst>
          </p:cNvPr>
          <p:cNvSpPr txBox="1"/>
          <p:nvPr/>
        </p:nvSpPr>
        <p:spPr>
          <a:xfrm>
            <a:off x="8052954" y="2281183"/>
            <a:ext cx="1136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組合</a:t>
            </a:r>
            <a:endParaRPr lang="en-US" altLang="zh-TW" b="1" dirty="0"/>
          </a:p>
          <a:p>
            <a:r>
              <a:rPr lang="en-US" altLang="zh-TW" b="1" dirty="0"/>
              <a:t>(Ensemble)</a:t>
            </a:r>
            <a:endParaRPr 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DCF1062-F119-4738-A249-4AD9FADD3EAD}"/>
              </a:ext>
            </a:extLst>
          </p:cNvPr>
          <p:cNvSpPr/>
          <p:nvPr/>
        </p:nvSpPr>
        <p:spPr>
          <a:xfrm>
            <a:off x="8083268" y="3717244"/>
            <a:ext cx="1059873" cy="1185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BD55009-A430-470D-87FB-C2D32623A7BB}"/>
              </a:ext>
            </a:extLst>
          </p:cNvPr>
          <p:cNvSpPr txBox="1"/>
          <p:nvPr/>
        </p:nvSpPr>
        <p:spPr>
          <a:xfrm>
            <a:off x="8106430" y="4025161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感知器</a:t>
            </a:r>
            <a:r>
              <a:rPr lang="en-US" altLang="zh-TW" b="1" dirty="0"/>
              <a:t>/</a:t>
            </a:r>
          </a:p>
          <a:p>
            <a:r>
              <a:rPr lang="zh-TW" altLang="en-US" b="1" dirty="0"/>
              <a:t>神經網路</a:t>
            </a:r>
            <a:r>
              <a:rPr lang="en-US" altLang="zh-TW" b="1" dirty="0"/>
              <a:t>)</a:t>
            </a:r>
            <a:endParaRPr lang="en-US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B891C00-E27D-4C49-B6AC-447C2B4BD778}"/>
              </a:ext>
            </a:extLst>
          </p:cNvPr>
          <p:cNvSpPr/>
          <p:nvPr/>
        </p:nvSpPr>
        <p:spPr>
          <a:xfrm>
            <a:off x="8106430" y="5257888"/>
            <a:ext cx="1059873" cy="1185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77661AB-FC33-4B0F-BBC3-10752EFD1C5B}"/>
              </a:ext>
            </a:extLst>
          </p:cNvPr>
          <p:cNvSpPr txBox="1"/>
          <p:nvPr/>
        </p:nvSpPr>
        <p:spPr>
          <a:xfrm>
            <a:off x="7407672" y="17078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機器學習</a:t>
            </a:r>
            <a:endParaRPr lang="en-US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3F54542-E3FD-4E14-AE15-C71BFF7DD999}"/>
              </a:ext>
            </a:extLst>
          </p:cNvPr>
          <p:cNvSpPr txBox="1"/>
          <p:nvPr/>
        </p:nvSpPr>
        <p:spPr>
          <a:xfrm>
            <a:off x="6889289" y="5357899"/>
            <a:ext cx="88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演算法</a:t>
            </a:r>
            <a:endParaRPr lang="en-US" altLang="zh-TW" b="1" dirty="0"/>
          </a:p>
          <a:p>
            <a:r>
              <a:rPr lang="en-US" b="1" dirty="0"/>
              <a:t>Scikit Learn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848DD93-E9D0-405D-BB8C-595FF5A0BFC1}"/>
              </a:ext>
            </a:extLst>
          </p:cNvPr>
          <p:cNvSpPr txBox="1"/>
          <p:nvPr/>
        </p:nvSpPr>
        <p:spPr>
          <a:xfrm>
            <a:off x="10822317" y="1747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深度學習</a:t>
            </a:r>
            <a:endParaRPr lang="en-US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D03A962-5C75-449D-B30B-3418245AC791}"/>
              </a:ext>
            </a:extLst>
          </p:cNvPr>
          <p:cNvSpPr/>
          <p:nvPr/>
        </p:nvSpPr>
        <p:spPr>
          <a:xfrm>
            <a:off x="10383983" y="2220525"/>
            <a:ext cx="1984664" cy="1250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68AF85D-0E0B-4653-99A1-F42E2CE84DC7}"/>
              </a:ext>
            </a:extLst>
          </p:cNvPr>
          <p:cNvSpPr txBox="1"/>
          <p:nvPr/>
        </p:nvSpPr>
        <p:spPr>
          <a:xfrm>
            <a:off x="10822317" y="236019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激勵函數</a:t>
            </a:r>
            <a:endParaRPr lang="en-US" altLang="zh-TW" b="1" dirty="0"/>
          </a:p>
          <a:p>
            <a:r>
              <a:rPr lang="zh-TW" altLang="en-US" b="1" dirty="0"/>
              <a:t>損失函數</a:t>
            </a:r>
            <a:endParaRPr lang="en-US" altLang="zh-TW" b="1" dirty="0"/>
          </a:p>
          <a:p>
            <a:r>
              <a:rPr lang="zh-TW" altLang="en-US" b="1" dirty="0"/>
              <a:t>優化</a:t>
            </a:r>
            <a:endParaRPr 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051702-E1F9-44ED-953C-B199D0629DB4}"/>
              </a:ext>
            </a:extLst>
          </p:cNvPr>
          <p:cNvSpPr/>
          <p:nvPr/>
        </p:nvSpPr>
        <p:spPr>
          <a:xfrm>
            <a:off x="10389428" y="3683103"/>
            <a:ext cx="1984664" cy="1250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323696-D3B7-4E97-B9E9-9E793E8574D9}"/>
              </a:ext>
            </a:extLst>
          </p:cNvPr>
          <p:cNvSpPr/>
          <p:nvPr/>
        </p:nvSpPr>
        <p:spPr>
          <a:xfrm>
            <a:off x="10383983" y="5225484"/>
            <a:ext cx="1984664" cy="1250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57D31EC-3FB9-4355-94A8-2138BA779A4B}"/>
              </a:ext>
            </a:extLst>
          </p:cNvPr>
          <p:cNvSpPr txBox="1"/>
          <p:nvPr/>
        </p:nvSpPr>
        <p:spPr>
          <a:xfrm>
            <a:off x="10621903" y="3985006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DNN/CNN/RNN</a:t>
            </a:r>
          </a:p>
          <a:p>
            <a:r>
              <a:rPr lang="zh-TW" altLang="en-US" b="1" dirty="0"/>
              <a:t>自然語言分析</a:t>
            </a:r>
            <a:endParaRPr lang="en-US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6966D55-3CF1-4336-9413-40D5798C4DC5}"/>
              </a:ext>
            </a:extLst>
          </p:cNvPr>
          <p:cNvSpPr txBox="1"/>
          <p:nvPr/>
        </p:nvSpPr>
        <p:spPr>
          <a:xfrm>
            <a:off x="10892810" y="55165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GAN/VAE</a:t>
            </a:r>
          </a:p>
          <a:p>
            <a:r>
              <a:rPr lang="zh-TW" altLang="en-US" b="1" dirty="0"/>
              <a:t>強化學習</a:t>
            </a:r>
            <a:endParaRPr lang="en-US" b="1" dirty="0"/>
          </a:p>
        </p:txBody>
      </p: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F8EBF45F-DAA6-42FE-95A0-826E7F9DDCB9}"/>
              </a:ext>
            </a:extLst>
          </p:cNvPr>
          <p:cNvSpPr/>
          <p:nvPr/>
        </p:nvSpPr>
        <p:spPr>
          <a:xfrm>
            <a:off x="2509398" y="4123508"/>
            <a:ext cx="433400" cy="44879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箭號: 向右 53">
            <a:extLst>
              <a:ext uri="{FF2B5EF4-FFF2-40B4-BE49-F238E27FC236}">
                <a16:creationId xmlns:a16="http://schemas.microsoft.com/office/drawing/2014/main" id="{D8C00B28-50C3-45CB-AAE2-9144751202E0}"/>
              </a:ext>
            </a:extLst>
          </p:cNvPr>
          <p:cNvSpPr/>
          <p:nvPr/>
        </p:nvSpPr>
        <p:spPr>
          <a:xfrm>
            <a:off x="2516655" y="5952924"/>
            <a:ext cx="433400" cy="44879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5E584E2F-4EFF-4941-A2FC-D2BF388520E0}"/>
              </a:ext>
            </a:extLst>
          </p:cNvPr>
          <p:cNvSpPr/>
          <p:nvPr/>
        </p:nvSpPr>
        <p:spPr>
          <a:xfrm>
            <a:off x="2556151" y="2269991"/>
            <a:ext cx="433400" cy="44879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2A00D8CD-E4BC-453D-AA1C-B56A7DADCF13}"/>
              </a:ext>
            </a:extLst>
          </p:cNvPr>
          <p:cNvSpPr/>
          <p:nvPr/>
        </p:nvSpPr>
        <p:spPr>
          <a:xfrm>
            <a:off x="9485989" y="4119091"/>
            <a:ext cx="433400" cy="44879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764FB26D-E233-45CC-AB04-FC0F3B390D39}"/>
              </a:ext>
            </a:extLst>
          </p:cNvPr>
          <p:cNvSpPr/>
          <p:nvPr/>
        </p:nvSpPr>
        <p:spPr>
          <a:xfrm>
            <a:off x="6002007" y="4097957"/>
            <a:ext cx="433400" cy="44879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1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8FB4129-78E9-4C88-A8E7-671C78CECA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Cycle GAN Example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EF6FD0-1C29-42BB-8F16-0ED0906B6DDC}"/>
              </a:ext>
            </a:extLst>
          </p:cNvPr>
          <p:cNvSpPr txBox="1"/>
          <p:nvPr/>
        </p:nvSpPr>
        <p:spPr>
          <a:xfrm>
            <a:off x="1598388" y="6466855"/>
            <a:ext cx="8091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CycleGAN</a:t>
            </a:r>
            <a:r>
              <a:rPr lang="en-US" dirty="0">
                <a:hlinkClick r:id="rId2"/>
              </a:rPr>
              <a:t>  |  TensorFlow Core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B584DB2-B5F9-4B8B-ACFB-30F1021BAE7B}"/>
              </a:ext>
            </a:extLst>
          </p:cNvPr>
          <p:cNvSpPr txBox="1"/>
          <p:nvPr/>
        </p:nvSpPr>
        <p:spPr>
          <a:xfrm>
            <a:off x="1598388" y="1837112"/>
            <a:ext cx="107705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原理：將兩個互相映射的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，以強迫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consistent 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一致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的方式造成來源和目的影像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在轉換過程中擁有類似的風格或結構。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CycleGAN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最大的特色是不需要成對的影像，就可以學習到風格是如何轉換的。如果一匹棕色的馬映射到一批斑馬，那麼一群棕色的馬就可以轉換成一群斑馬，不同情境下的馬，都會映射成類似情境的斑馬。維持轉換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的一致性。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CycleGAN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Pix2Pix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十分類似，不同點在於：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CycleGAN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Normalization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 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CycleGAN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Image Generator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095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8BADBFA-3BEB-48D6-951B-6F675EEAF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馬可夫決策過程</a:t>
            </a:r>
            <a:endParaRPr lang="en-US" dirty="0"/>
          </a:p>
        </p:txBody>
      </p:sp>
      <p:pic>
        <p:nvPicPr>
          <p:cNvPr id="4098" name="Picture 2" descr="Markov chains and Markov Decision process | by Sanchit Tanwar | Medium">
            <a:extLst>
              <a:ext uri="{FF2B5EF4-FFF2-40B4-BE49-F238E27FC236}">
                <a16:creationId xmlns:a16="http://schemas.microsoft.com/office/drawing/2014/main" id="{77F88073-968A-4590-93B4-ECE349756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05" y="1186773"/>
            <a:ext cx="10951138" cy="54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7987DA7-ED91-4262-B4F0-0C3CEDE6AC7A}"/>
              </a:ext>
            </a:extLst>
          </p:cNvPr>
          <p:cNvSpPr txBox="1"/>
          <p:nvPr/>
        </p:nvSpPr>
        <p:spPr>
          <a:xfrm>
            <a:off x="11271547" y="6617109"/>
            <a:ext cx="114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medium.com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078D82-14FD-4DDF-83BD-7113890C07B0}"/>
              </a:ext>
            </a:extLst>
          </p:cNvPr>
          <p:cNvSpPr txBox="1"/>
          <p:nvPr/>
        </p:nvSpPr>
        <p:spPr>
          <a:xfrm>
            <a:off x="5112774" y="6905161"/>
            <a:ext cx="556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Markov </a:t>
            </a:r>
            <a:r>
              <a:rPr lang="zh-TW" altLang="en-US" dirty="0"/>
              <a:t>鍊模型：決策過程與過去無關，只和現在有關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65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08FB2E9-AE8C-4688-BF61-00CA02154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Q-Learning Table</a:t>
            </a:r>
            <a:endParaRPr lang="en-US" dirty="0"/>
          </a:p>
        </p:txBody>
      </p:sp>
      <p:pic>
        <p:nvPicPr>
          <p:cNvPr id="3074" name="Picture 2" descr="An introduction to Q-Learning: reinforcement learning">
            <a:extLst>
              <a:ext uri="{FF2B5EF4-FFF2-40B4-BE49-F238E27FC236}">
                <a16:creationId xmlns:a16="http://schemas.microsoft.com/office/drawing/2014/main" id="{B967BF34-3BED-4F69-AB7E-911463B9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73" y="1868129"/>
            <a:ext cx="9070982" cy="43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E9A8F97-4D1F-4583-8098-85813F68BEE0}"/>
              </a:ext>
            </a:extLst>
          </p:cNvPr>
          <p:cNvSpPr txBox="1"/>
          <p:nvPr/>
        </p:nvSpPr>
        <p:spPr>
          <a:xfrm>
            <a:off x="2314773" y="6456177"/>
            <a:ext cx="948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An introduction to Q-Learning: reinforcement learning (freecodecamp.org)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06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D5770F7-27BB-42EE-8DF2-545BDEF691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從 </a:t>
            </a:r>
            <a:r>
              <a:rPr lang="en-US" altLang="zh-TW" dirty="0"/>
              <a:t>Q-table </a:t>
            </a:r>
            <a:r>
              <a:rPr lang="zh-TW" altLang="en-US" dirty="0"/>
              <a:t>到 </a:t>
            </a:r>
            <a:r>
              <a:rPr lang="en-US" altLang="zh-TW" dirty="0"/>
              <a:t>DQN</a:t>
            </a:r>
            <a:endParaRPr lang="en-US" dirty="0"/>
          </a:p>
        </p:txBody>
      </p:sp>
      <p:pic>
        <p:nvPicPr>
          <p:cNvPr id="1026" name="Picture 2" descr="Deep Q-Learning | An Introduction To Deep Reinforcement Learning">
            <a:extLst>
              <a:ext uri="{FF2B5EF4-FFF2-40B4-BE49-F238E27FC236}">
                <a16:creationId xmlns:a16="http://schemas.microsoft.com/office/drawing/2014/main" id="{1547A036-E6DE-47F1-9FC9-D2DBE8528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5" y="1353583"/>
            <a:ext cx="9127104" cy="581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E8956DB-915F-4EB6-8CDF-593360D677B7}"/>
              </a:ext>
            </a:extLst>
          </p:cNvPr>
          <p:cNvSpPr txBox="1"/>
          <p:nvPr/>
        </p:nvSpPr>
        <p:spPr>
          <a:xfrm>
            <a:off x="10028904" y="1809135"/>
            <a:ext cx="31069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">
              <a:buNone/>
            </a:pPr>
            <a:r>
              <a:rPr lang="en-US" altLang="zh-TW" dirty="0"/>
              <a:t>DQN</a:t>
            </a:r>
            <a:r>
              <a:rPr lang="zh-TW" altLang="en-US" dirty="0"/>
              <a:t>其實就是用神經網路去模擬</a:t>
            </a:r>
            <a:r>
              <a:rPr lang="en-US" altLang="zh-TW" dirty="0"/>
              <a:t>(</a:t>
            </a:r>
            <a:r>
              <a:rPr lang="zh-TW" altLang="en-US" dirty="0"/>
              <a:t>逼近</a:t>
            </a:r>
            <a:r>
              <a:rPr lang="en-US" altLang="zh-TW" dirty="0"/>
              <a:t>)Q-Table</a:t>
            </a:r>
            <a:r>
              <a:rPr lang="zh-TW" altLang="en-US" dirty="0"/>
              <a:t>，</a:t>
            </a:r>
            <a:r>
              <a:rPr lang="en-US" altLang="zh-TW" dirty="0"/>
              <a:t>DQN </a:t>
            </a:r>
            <a:r>
              <a:rPr lang="zh-TW" altLang="en-US" dirty="0"/>
              <a:t>直接產生各</a:t>
            </a:r>
            <a:r>
              <a:rPr lang="en-US" altLang="zh-TW" dirty="0"/>
              <a:t>action</a:t>
            </a:r>
            <a:r>
              <a:rPr lang="zh-TW" altLang="en-US" dirty="0"/>
              <a:t>再取最大值，而</a:t>
            </a:r>
            <a:r>
              <a:rPr lang="en-US" altLang="zh-TW" dirty="0"/>
              <a:t>Q-Table </a:t>
            </a:r>
            <a:r>
              <a:rPr lang="zh-TW" altLang="en-US" dirty="0"/>
              <a:t>則找產生最大</a:t>
            </a:r>
            <a:r>
              <a:rPr lang="en-US" altLang="zh-TW" dirty="0"/>
              <a:t>Q</a:t>
            </a:r>
            <a:r>
              <a:rPr lang="zh-TW" altLang="en-US" dirty="0"/>
              <a:t>值的</a:t>
            </a:r>
            <a:r>
              <a:rPr lang="en-US" altLang="zh-TW" dirty="0"/>
              <a:t>action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 fontAlgn="b">
              <a:buNone/>
            </a:pPr>
            <a:endParaRPr lang="en-US" altLang="zh-TW" dirty="0"/>
          </a:p>
          <a:p>
            <a:pPr marL="0" indent="0" fontAlgn="b">
              <a:buNone/>
            </a:pPr>
            <a:r>
              <a:rPr lang="zh-TW" altLang="en-US" dirty="0"/>
              <a:t>一旦</a:t>
            </a:r>
            <a:r>
              <a:rPr lang="en-US" altLang="zh-TW" dirty="0"/>
              <a:t>action</a:t>
            </a:r>
            <a:r>
              <a:rPr lang="zh-TW" altLang="en-US" dirty="0"/>
              <a:t>被</a:t>
            </a:r>
            <a:r>
              <a:rPr lang="en-US" altLang="zh-TW" dirty="0"/>
              <a:t>(policy)</a:t>
            </a:r>
            <a:r>
              <a:rPr lang="zh-TW" altLang="en-US" dirty="0"/>
              <a:t>決定，</a:t>
            </a:r>
            <a:r>
              <a:rPr lang="en-US" altLang="zh-TW" dirty="0"/>
              <a:t>Environment</a:t>
            </a:r>
            <a:r>
              <a:rPr lang="zh-TW" altLang="en-US" dirty="0"/>
              <a:t>就會提供 </a:t>
            </a:r>
            <a:r>
              <a:rPr lang="en-US" altLang="zh-TW" dirty="0"/>
              <a:t>reward </a:t>
            </a:r>
            <a:r>
              <a:rPr lang="zh-TW" altLang="en-US" dirty="0"/>
              <a:t>和下一個 </a:t>
            </a:r>
            <a:r>
              <a:rPr lang="en-US" altLang="zh-TW" dirty="0"/>
              <a:t>state</a:t>
            </a:r>
            <a:r>
              <a:rPr lang="zh-TW" altLang="en-US" dirty="0"/>
              <a:t>。</a:t>
            </a:r>
            <a:r>
              <a:rPr lang="en-US" altLang="zh-TW" dirty="0"/>
              <a:t>Q-table </a:t>
            </a:r>
            <a:r>
              <a:rPr lang="zh-TW" altLang="en-US" dirty="0"/>
              <a:t>會根據新的</a:t>
            </a:r>
            <a:r>
              <a:rPr lang="en-US" altLang="zh-TW" dirty="0"/>
              <a:t>state </a:t>
            </a:r>
            <a:r>
              <a:rPr lang="zh-TW" altLang="en-US" dirty="0"/>
              <a:t>去衡量所有可能的</a:t>
            </a:r>
            <a:r>
              <a:rPr lang="en-US" altLang="zh-TW" dirty="0"/>
              <a:t>action</a:t>
            </a:r>
            <a:r>
              <a:rPr lang="zh-TW" altLang="en-US" dirty="0"/>
              <a:t>，</a:t>
            </a:r>
            <a:r>
              <a:rPr lang="en-US" altLang="zh-TW" dirty="0"/>
              <a:t>DQN</a:t>
            </a:r>
            <a:r>
              <a:rPr lang="zh-TW" altLang="en-US" dirty="0"/>
              <a:t>則</a:t>
            </a:r>
            <a:r>
              <a:rPr lang="en-US" altLang="zh-TW" dirty="0"/>
              <a:t> </a:t>
            </a:r>
            <a:r>
              <a:rPr lang="zh-TW" altLang="en-US" dirty="0"/>
              <a:t>輸入</a:t>
            </a:r>
            <a:r>
              <a:rPr lang="en-US" altLang="zh-TW" dirty="0"/>
              <a:t>state </a:t>
            </a:r>
            <a:r>
              <a:rPr lang="zh-TW" altLang="en-US" dirty="0"/>
              <a:t>即可產生下一個</a:t>
            </a:r>
            <a:r>
              <a:rPr lang="en-US" altLang="zh-TW" dirty="0"/>
              <a:t>action.</a:t>
            </a:r>
          </a:p>
          <a:p>
            <a:pPr marL="0" indent="0" fontAlgn="b">
              <a:buNone/>
            </a:pPr>
            <a:endParaRPr lang="en-US" altLang="zh-TW" dirty="0"/>
          </a:p>
          <a:p>
            <a:pPr marL="0" indent="0" fontAlgn="b">
              <a:buNone/>
            </a:pPr>
            <a:r>
              <a:rPr lang="zh-TW" altLang="en-US" dirty="0"/>
              <a:t>當</a:t>
            </a:r>
            <a:r>
              <a:rPr lang="en-US" altLang="zh-TW" dirty="0"/>
              <a:t>State</a:t>
            </a:r>
            <a:r>
              <a:rPr lang="zh-TW" altLang="en-US" dirty="0"/>
              <a:t>數變成無窮大時，</a:t>
            </a:r>
            <a:r>
              <a:rPr lang="en-US" altLang="zh-TW" dirty="0"/>
              <a:t>Q-table</a:t>
            </a:r>
            <a:r>
              <a:rPr lang="zh-TW" altLang="en-US" dirty="0"/>
              <a:t>將不敷使用，</a:t>
            </a:r>
            <a:r>
              <a:rPr lang="en-US" altLang="zh-TW" dirty="0"/>
              <a:t>DQN</a:t>
            </a:r>
            <a:r>
              <a:rPr lang="zh-TW" altLang="en-US" dirty="0"/>
              <a:t>經由訓練，其</a:t>
            </a:r>
            <a:r>
              <a:rPr lang="en-US" altLang="zh-TW" dirty="0"/>
              <a:t>w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  <a:r>
              <a:rPr lang="zh-TW" altLang="en-US" dirty="0"/>
              <a:t>的值將可取代被訓練後的</a:t>
            </a:r>
            <a:r>
              <a:rPr lang="en-US" altLang="zh-TW" dirty="0"/>
              <a:t>Q(</a:t>
            </a:r>
            <a:r>
              <a:rPr lang="en-US" altLang="zh-TW" dirty="0" err="1"/>
              <a:t>s,a</a:t>
            </a:r>
            <a:r>
              <a:rPr lang="en-US" altLang="zh-TW" dirty="0"/>
              <a:t>)</a:t>
            </a:r>
            <a:r>
              <a:rPr lang="zh-TW" altLang="en-US" dirty="0"/>
              <a:t>而達到同樣效果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2E36B8-F2AC-4EC8-9DA4-DD4DE3B6163C}"/>
              </a:ext>
            </a:extLst>
          </p:cNvPr>
          <p:cNvSpPr txBox="1"/>
          <p:nvPr/>
        </p:nvSpPr>
        <p:spPr>
          <a:xfrm>
            <a:off x="5771536" y="7164447"/>
            <a:ext cx="208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Analyticsvidhya.com</a:t>
            </a:r>
          </a:p>
        </p:txBody>
      </p:sp>
    </p:spTree>
    <p:extLst>
      <p:ext uri="{BB962C8B-B14F-4D97-AF65-F5344CB8AC3E}">
        <p14:creationId xmlns:p14="http://schemas.microsoft.com/office/powerpoint/2010/main" val="2950630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EA5FA22-3EF8-401A-A797-B6FB36D713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從 </a:t>
            </a:r>
            <a:r>
              <a:rPr lang="en-US" altLang="zh-TW" dirty="0"/>
              <a:t>Q-table </a:t>
            </a:r>
            <a:r>
              <a:rPr lang="zh-TW" altLang="en-US" dirty="0"/>
              <a:t>到 </a:t>
            </a:r>
            <a:r>
              <a:rPr lang="en-US" altLang="zh-TW" dirty="0"/>
              <a:t>DQN</a:t>
            </a:r>
            <a:r>
              <a:rPr lang="zh-TW" altLang="en-US" dirty="0"/>
              <a:t>：例子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Reinforcement Learning Tutorial Part 3: Basic Deep Q-Learning">
            <a:extLst>
              <a:ext uri="{FF2B5EF4-FFF2-40B4-BE49-F238E27FC236}">
                <a16:creationId xmlns:a16="http://schemas.microsoft.com/office/drawing/2014/main" id="{EB78ACCB-B042-4C33-8BA0-BEDD881B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923" y="2239861"/>
            <a:ext cx="76009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7882292-4ACB-4C08-A329-018CA4A35CD0}"/>
              </a:ext>
            </a:extLst>
          </p:cNvPr>
          <p:cNvSpPr txBox="1"/>
          <p:nvPr/>
        </p:nvSpPr>
        <p:spPr>
          <a:xfrm>
            <a:off x="10431873" y="6388198"/>
            <a:ext cx="141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valohai.com</a:t>
            </a:r>
          </a:p>
        </p:txBody>
      </p:sp>
    </p:spTree>
    <p:extLst>
      <p:ext uri="{BB962C8B-B14F-4D97-AF65-F5344CB8AC3E}">
        <p14:creationId xmlns:p14="http://schemas.microsoft.com/office/powerpoint/2010/main" val="702759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138BBFB-DF72-4271-AC5C-10F0C4F7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Experience  Replay(</a:t>
            </a:r>
            <a:r>
              <a:rPr lang="zh-TW" altLang="en-US" dirty="0"/>
              <a:t>經驗回放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774471-7130-40EB-A51D-282AC96861B4}"/>
              </a:ext>
            </a:extLst>
          </p:cNvPr>
          <p:cNvSpPr txBox="1"/>
          <p:nvPr/>
        </p:nvSpPr>
        <p:spPr>
          <a:xfrm>
            <a:off x="1553497" y="1485015"/>
            <a:ext cx="9183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訓練時有效而多元，無須真實世界的模擬或執行，只雖機重覆回放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s,a,r,s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收斂較快因而結果穩定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0F3E27-915D-4554-9436-A92FF6711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39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perform experience replay we store the agent's experiences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th-italic"/>
              </a:rPr>
              <a:t>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in"/>
              </a:rPr>
              <a:t>=(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th-italic"/>
              </a:rPr>
              <a:t>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in"/>
              </a:rPr>
              <a:t>+1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35A60"/>
                </a:solidFill>
                <a:effectLst/>
                <a:latin typeface="Arial" panose="020B0604020202020204" pitchFamily="34" charset="0"/>
                <a:ea typeface="MathJax_Main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Paper Unraveled: A Deeper Look at Experience Replay (Zhang and Sutton,  2017) | endtoend.ai">
            <a:extLst>
              <a:ext uri="{FF2B5EF4-FFF2-40B4-BE49-F238E27FC236}">
                <a16:creationId xmlns:a16="http://schemas.microsoft.com/office/drawing/2014/main" id="{C6561C8C-8647-48B0-8206-55299F53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35" y="2403042"/>
            <a:ext cx="9183348" cy="47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606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化對角角落 6">
            <a:extLst>
              <a:ext uri="{FF2B5EF4-FFF2-40B4-BE49-F238E27FC236}">
                <a16:creationId xmlns:a16="http://schemas.microsoft.com/office/drawing/2014/main" id="{3FD8864B-5548-A344-B6A8-E7D4C664C085}"/>
              </a:ext>
            </a:extLst>
          </p:cNvPr>
          <p:cNvSpPr/>
          <p:nvPr/>
        </p:nvSpPr>
        <p:spPr>
          <a:xfrm>
            <a:off x="10153033" y="674825"/>
            <a:ext cx="3318430" cy="143367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CFEB016D-483A-47CE-8F59-313E2E4A4A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0415" y="2691207"/>
            <a:ext cx="3649947" cy="3340530"/>
          </a:xfrm>
        </p:spPr>
        <p:txBody>
          <a:bodyPr/>
          <a:lstStyle/>
          <a:p>
            <a:r>
              <a:rPr lang="en-US" altLang="zh-TW" sz="4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Bonus: BERT</a:t>
            </a:r>
            <a:r>
              <a:rPr lang="zh-TW" altLang="en-US" sz="4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的原理與應用</a:t>
            </a:r>
            <a:endParaRPr lang="en-US" altLang="zh-TW" sz="4800" dirty="0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4"/>
          </p:nvPr>
        </p:nvSpPr>
        <p:spPr>
          <a:xfrm>
            <a:off x="10394829" y="781267"/>
            <a:ext cx="2955407" cy="12519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了解</a:t>
            </a:r>
            <a:r>
              <a:rPr lang="en-US" altLang="zh-TW" dirty="0"/>
              <a:t>Transformer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了解</a:t>
            </a:r>
            <a:r>
              <a:rPr lang="en-US" altLang="zh-TW" dirty="0"/>
              <a:t>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D3BF1C6-6614-4A53-914B-ECA9B7AEA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5534" y="3311664"/>
            <a:ext cx="4197436" cy="917436"/>
          </a:xfrm>
        </p:spPr>
        <p:txBody>
          <a:bodyPr/>
          <a:lstStyle/>
          <a:p>
            <a:r>
              <a:rPr lang="en-US" altLang="zh-TW" sz="4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BERT</a:t>
            </a:r>
            <a:r>
              <a:rPr lang="zh-TW" altLang="en-US" sz="4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的原理與應用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19930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92CBD5E-E988-4988-86A0-5D344607AC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內容大綱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8DF80F2-52FD-4FDC-B244-7AC7104A21EC}"/>
              </a:ext>
            </a:extLst>
          </p:cNvPr>
          <p:cNvSpPr txBox="1"/>
          <p:nvPr/>
        </p:nvSpPr>
        <p:spPr>
          <a:xfrm>
            <a:off x="3914197" y="2110307"/>
            <a:ext cx="64895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+mn-ea"/>
              </a:rPr>
              <a:t>BERT</a:t>
            </a:r>
            <a:r>
              <a:rPr lang="zh-TW" altLang="en-US" sz="3600" dirty="0">
                <a:latin typeface="+mn-ea"/>
              </a:rPr>
              <a:t>的歷史淵源</a:t>
            </a:r>
            <a:endParaRPr lang="en-US" altLang="zh-TW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+mn-ea"/>
              </a:rPr>
              <a:t>BERT</a:t>
            </a:r>
            <a:r>
              <a:rPr lang="zh-TW" altLang="en-US" sz="3600" dirty="0">
                <a:latin typeface="+mn-ea"/>
              </a:rPr>
              <a:t>的簡介</a:t>
            </a:r>
            <a:endParaRPr lang="en-US" altLang="zh-TW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+mn-ea"/>
              </a:rPr>
              <a:t>BERT</a:t>
            </a:r>
            <a:r>
              <a:rPr lang="zh-TW" altLang="en-US" sz="3600" dirty="0">
                <a:latin typeface="+mn-ea"/>
              </a:rPr>
              <a:t>的應用：假新聞分類器</a:t>
            </a:r>
            <a:endParaRPr lang="en-US" altLang="zh-TW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+mn-ea"/>
              </a:rPr>
              <a:t>BERT</a:t>
            </a:r>
            <a:r>
              <a:rPr lang="zh-TW" altLang="en-US" sz="3600" dirty="0">
                <a:latin typeface="+mn-ea"/>
              </a:rPr>
              <a:t>的其他應用</a:t>
            </a:r>
            <a:endParaRPr lang="en-US" altLang="zh-TW" sz="3600" dirty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04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F1517AC-04EE-4414-BAF6-6AD53858B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的歷史淵源</a:t>
            </a:r>
            <a:endParaRPr lang="en-US" dirty="0"/>
          </a:p>
        </p:txBody>
      </p:sp>
      <p:graphicFrame>
        <p:nvGraphicFramePr>
          <p:cNvPr id="3" name="內容版面配置區 2" descr="SmartArt 時間表">
            <a:extLst>
              <a:ext uri="{FF2B5EF4-FFF2-40B4-BE49-F238E27FC236}">
                <a16:creationId xmlns:a16="http://schemas.microsoft.com/office/drawing/2014/main" id="{0D53A8E1-C439-49D6-841F-B2EDFE0E6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5337"/>
              </p:ext>
            </p:extLst>
          </p:nvPr>
        </p:nvGraphicFramePr>
        <p:xfrm>
          <a:off x="3729140" y="1435510"/>
          <a:ext cx="7047014" cy="5456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390322B-8053-4472-BA68-28C3B0F4B47A}"/>
              </a:ext>
            </a:extLst>
          </p:cNvPr>
          <p:cNvSpPr txBox="1"/>
          <p:nvPr/>
        </p:nvSpPr>
        <p:spPr>
          <a:xfrm>
            <a:off x="7775501" y="4790409"/>
            <a:ext cx="3000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“BERT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a Pretrained Transformer Encoder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研究者開始以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取代傳統以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LSTM/GRU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應用。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80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0634ECE-C9C8-41F8-83D8-7A65F2B82F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的簡介：</a:t>
            </a:r>
            <a:r>
              <a:rPr lang="en-US" dirty="0"/>
              <a:t>BERT</a:t>
            </a:r>
            <a:r>
              <a:rPr lang="zh-TW" altLang="en-US" dirty="0"/>
              <a:t>之前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B047C-9910-4536-AE7F-25337BA7E5A9}"/>
              </a:ext>
            </a:extLst>
          </p:cNvPr>
          <p:cNvSpPr txBox="1">
            <a:spLocks/>
          </p:cNvSpPr>
          <p:nvPr/>
        </p:nvSpPr>
        <p:spPr>
          <a:xfrm>
            <a:off x="1097280" y="1774769"/>
            <a:ext cx="10058400" cy="4094323"/>
          </a:xfrm>
          <a:prstGeom prst="rect">
            <a:avLst/>
          </a:prstGeom>
        </p:spPr>
        <p:txBody>
          <a:bodyPr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Elmo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：雙向預訓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based context-based Language Model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ULM-</a:t>
            </a:r>
            <a:r>
              <a:rPr lang="en-US" sz="2400" dirty="0" err="1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：在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RNN/NLP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領域開始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就像 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Computer Vision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領域</a:t>
            </a:r>
            <a:endParaRPr lang="en-US" altLang="zh-TW" sz="2400" dirty="0">
              <a:solidFill>
                <a:srgbClr val="22222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rgbClr val="22222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Transformer: 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 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，主要是建立自然語言翻譯的語言模型，他完全揚棄了 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模式而採用 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模式。他的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Encoder-</a:t>
            </a:r>
            <a:r>
              <a:rPr lang="en-US" altLang="zh-TW" sz="2400" dirty="0" err="1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Deoder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模式可用來做許多 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downstream applications.</a:t>
            </a:r>
          </a:p>
          <a:p>
            <a:endParaRPr lang="en-US" altLang="zh-TW" sz="2400" dirty="0">
              <a:solidFill>
                <a:srgbClr val="22222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Transformer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：利用 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Decoder 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Predicting Future Tokens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只留下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self-attention layer. 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應用包括 分類，蘊涵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(entailment)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，相似 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(similarity)</a:t>
            </a:r>
            <a:r>
              <a:rPr lang="zh-TW" altLang="en-US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，選擇等。</a:t>
            </a:r>
            <a:r>
              <a:rPr lang="en-US" altLang="zh-TW" sz="24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 it is forward direction only.</a:t>
            </a:r>
          </a:p>
          <a:p>
            <a:endParaRPr lang="en-US" sz="2400" dirty="0">
              <a:solidFill>
                <a:srgbClr val="22222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4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5109727-73F6-4A00-99F5-4355F51907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養成班教學進度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D5AD08D-7D89-4FD9-AD18-5AE295C1C91E}"/>
              </a:ext>
            </a:extLst>
          </p:cNvPr>
          <p:cNvSpPr txBox="1"/>
          <p:nvPr/>
        </p:nvSpPr>
        <p:spPr>
          <a:xfrm>
            <a:off x="945573" y="1922318"/>
            <a:ext cx="46410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第一天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(9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：深度學習介紹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深度學習介紹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0F178E-C138-4C43-BC12-CD24AC2280D3}"/>
              </a:ext>
            </a:extLst>
          </p:cNvPr>
          <p:cNvSpPr txBox="1"/>
          <p:nvPr/>
        </p:nvSpPr>
        <p:spPr>
          <a:xfrm>
            <a:off x="945573" y="4674904"/>
            <a:ext cx="5123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第二天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：神經網路，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Tensorboard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原理及應用</a:t>
            </a:r>
            <a:endParaRPr 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7302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1088116-51ED-4E61-81FE-6530A86F5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的簡介： </a:t>
            </a:r>
            <a:r>
              <a:rPr lang="en-US" altLang="zh-TW" dirty="0"/>
              <a:t>BERT</a:t>
            </a:r>
            <a:r>
              <a:rPr lang="zh-TW" altLang="en-US" dirty="0"/>
              <a:t>的背景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E1D1BF-B7D4-42F8-ADC9-6C3B6BD7616E}"/>
              </a:ext>
            </a:extLst>
          </p:cNvPr>
          <p:cNvSpPr txBox="1">
            <a:spLocks/>
          </p:cNvSpPr>
          <p:nvPr/>
        </p:nvSpPr>
        <p:spPr>
          <a:xfrm>
            <a:off x="1887794" y="1735439"/>
            <a:ext cx="9523523" cy="4930832"/>
          </a:xfrm>
          <a:prstGeom prst="rect">
            <a:avLst/>
          </a:prstGeom>
        </p:spPr>
        <p:txBody>
          <a:bodyPr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 (</a:t>
            </a:r>
            <a:r>
              <a:rPr lang="en-US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Bidirectional Encoder Representations from Transformers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Pretrained Transformer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源自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is all you need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的構想，揚棄傳統的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RNN/LSTM/GRU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的作法，不以順序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(sequence)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而以位置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(position)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達到平行訓練的目的，同時以一套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Self-Attention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的計算法更準地抓到了文句的上下文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，進而提高幾乎所有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應用的準確度，包括分類與預測等等。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系統龐大，即使是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也有上億個神經元，非普通系統所能承受。我們一般都用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Pretrained BERT Model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再接上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Tuning Model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來完成分類或其他應用，效果比起用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RNN/LSTM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好很多。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976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8169D14-1C51-4E03-B13F-9D38886328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的簡介： </a:t>
            </a:r>
            <a:r>
              <a:rPr lang="en-US" altLang="zh-TW" dirty="0"/>
              <a:t>BERT</a:t>
            </a:r>
            <a:r>
              <a:rPr lang="zh-TW" altLang="en-US" dirty="0"/>
              <a:t>的原理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0A93A-C046-4217-9815-8D32EDA359F8}"/>
              </a:ext>
            </a:extLst>
          </p:cNvPr>
          <p:cNvSpPr txBox="1">
            <a:spLocks/>
          </p:cNvSpPr>
          <p:nvPr/>
        </p:nvSpPr>
        <p:spPr>
          <a:xfrm>
            <a:off x="1529899" y="2089401"/>
            <a:ext cx="10058400" cy="4094323"/>
          </a:xfrm>
          <a:prstGeom prst="rect">
            <a:avLst/>
          </a:prstGeom>
        </p:spPr>
        <p:txBody>
          <a:bodyPr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的輸入有三個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，分別是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Embeddings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Word2Vec, Glove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等產生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 Embeddings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紀錄順序位置，以及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 Embeddings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紀錄相關或隨機字句。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在預訓時，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嘗試同時預測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(15%)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被掩蓋的字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(Masked Language Model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MLM)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以及下一句子預測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(Next Sentence Prediction)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其實就是 預訓過的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Encoder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，因為同時保有 字義，位置 和 段落 輸入的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，運用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Self-Attention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的能力，只要在後頭接上簡單的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Classifier or Regressor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，就可完成許多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的應用。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261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3DC58E0-1804-4FB3-B171-AE16EB9520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zh-TW" altLang="en-US" dirty="0"/>
              <a:t>的簡介：架構 </a:t>
            </a:r>
            <a:r>
              <a:rPr lang="en-US" altLang="zh-TW" dirty="0"/>
              <a:t>– </a:t>
            </a:r>
            <a:r>
              <a:rPr lang="zh-TW" altLang="en-US" dirty="0"/>
              <a:t>輸入</a:t>
            </a:r>
            <a:endParaRPr lang="en-US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620009C8-25A2-49A8-A8C5-79053424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99" y="1504336"/>
            <a:ext cx="5076128" cy="298907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A14B371-9148-477D-9096-593BC6F39F85}"/>
              </a:ext>
            </a:extLst>
          </p:cNvPr>
          <p:cNvSpPr txBox="1"/>
          <p:nvPr/>
        </p:nvSpPr>
        <p:spPr>
          <a:xfrm>
            <a:off x="1706881" y="1596770"/>
            <a:ext cx="528576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BERT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模型有兩種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 BASE –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Transformer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大小差不多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 LARGE –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研發用非常大的模型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前面說過 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基本上就是一個訓練過的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Transformer Encoder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如右圖。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BASE/LARGE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12/16 Attention Head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784/1024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Unit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34A68F-B1D0-4FC6-ADFA-827DFFD3BE84}"/>
              </a:ext>
            </a:extLst>
          </p:cNvPr>
          <p:cNvSpPr txBox="1"/>
          <p:nvPr/>
        </p:nvSpPr>
        <p:spPr>
          <a:xfrm>
            <a:off x="1706881" y="4768646"/>
            <a:ext cx="53958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token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有一個特殊的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 Token [CLS]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token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不斷往上走，每一層都有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self-attention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層和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Feed-forward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層，然後在交給下一個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Encoder.</a:t>
            </a:r>
          </a:p>
          <a:p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E49209-3ABF-4837-9730-EB21DDDB8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711" y="4493412"/>
            <a:ext cx="5530732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15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9F549B3-74DC-4828-A2DF-5A7BBEDA0E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7887" y="314470"/>
            <a:ext cx="6635816" cy="633413"/>
          </a:xfrm>
        </p:spPr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的簡介：輸入</a:t>
            </a:r>
            <a:r>
              <a:rPr lang="en-US" altLang="zh-TW" dirty="0"/>
              <a:t>Embeddings</a:t>
            </a:r>
            <a:endParaRPr lang="en-US" dirty="0"/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79281731-B270-40BE-8EFC-54C278DC6D0A}"/>
              </a:ext>
            </a:extLst>
          </p:cNvPr>
          <p:cNvSpPr txBox="1">
            <a:spLocks/>
          </p:cNvSpPr>
          <p:nvPr/>
        </p:nvSpPr>
        <p:spPr>
          <a:xfrm>
            <a:off x="1490571" y="2099233"/>
            <a:ext cx="10058400" cy="4094323"/>
          </a:xfrm>
          <a:prstGeom prst="rect">
            <a:avLst/>
          </a:prstGeom>
        </p:spPr>
        <p:txBody>
          <a:bodyPr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其實是三個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的組合：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Embedding: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就是你提供文章的句子加上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[CLS][SEP][MASK]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等特殊字符的向量，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[CLS]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代表句子的開端；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[SEP]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是相鄰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句子的間隔，像是句號；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[MASK]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是掩蓋掉的字符。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 Embedding: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[SEP]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配合，表示第幾個句子。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 Embedding: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輸入中的第幾個位置。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65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A3CA198-C0C1-43F9-A925-3461A004CA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6" y="284973"/>
            <a:ext cx="6154035" cy="633413"/>
          </a:xfrm>
        </p:spPr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的簡介：輸入</a:t>
            </a:r>
            <a:r>
              <a:rPr lang="en-US" altLang="zh-TW" dirty="0"/>
              <a:t>Embeddings</a:t>
            </a:r>
            <a:endParaRPr lang="en-US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9E78C480-7D08-4CC7-ACF4-1580DCA7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86" y="2019528"/>
            <a:ext cx="10695316" cy="45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50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6BF24DB-05BB-46C0-A1EE-7B0B1EE8A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zh-TW" altLang="en-US" dirty="0"/>
              <a:t>的簡介：架構 </a:t>
            </a:r>
            <a:r>
              <a:rPr lang="en-US" altLang="zh-TW" dirty="0"/>
              <a:t>– </a:t>
            </a:r>
            <a:r>
              <a:rPr lang="zh-TW" altLang="en-US" dirty="0"/>
              <a:t>輸出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249D31F-DD95-416D-A126-2CC5E6833282}"/>
              </a:ext>
            </a:extLst>
          </p:cNvPr>
          <p:cNvSpPr txBox="1"/>
          <p:nvPr/>
        </p:nvSpPr>
        <p:spPr>
          <a:xfrm>
            <a:off x="2706829" y="1951506"/>
            <a:ext cx="82562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輸出部分，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個輸出每個都有一個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=768(BERT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的向量，如果是做句子分類，其實只須注意第一個位置即可，也就是相對於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[CLS]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位置的那個。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702643-363D-4DFA-93C9-FF6AC4DBB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91" y="3084705"/>
            <a:ext cx="8069801" cy="25745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DE4828C-31C1-4BD1-83DE-96941BFDE9B1}"/>
              </a:ext>
            </a:extLst>
          </p:cNvPr>
          <p:cNvSpPr txBox="1"/>
          <p:nvPr/>
        </p:nvSpPr>
        <p:spPr>
          <a:xfrm>
            <a:off x="2706829" y="5659230"/>
            <a:ext cx="82562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這個向量可以輸入到我們設計的分類器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作者僅用了單層的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分類器即達到良好效果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797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FF94730-6E2C-48BA-9983-28F3FFFB7B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6" y="284973"/>
            <a:ext cx="6311351" cy="633413"/>
          </a:xfrm>
        </p:spPr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的應用：假新聞分類器</a:t>
            </a:r>
            <a:r>
              <a:rPr lang="en-US" altLang="zh-TW" dirty="0"/>
              <a:t>(</a:t>
            </a:r>
            <a:r>
              <a:rPr lang="zh-TW" altLang="en-US" dirty="0"/>
              <a:t>圖示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F4A630-DB74-4C0B-9E8C-DBB4105C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9" y="1585743"/>
            <a:ext cx="9864630" cy="54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21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9F650BF-3FEA-4975-B97F-0C83E1C5F0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7887" y="294806"/>
            <a:ext cx="6252358" cy="633413"/>
          </a:xfrm>
        </p:spPr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的應用：假新聞分類器</a:t>
            </a:r>
            <a:r>
              <a:rPr lang="en-US" altLang="zh-TW" dirty="0"/>
              <a:t>(</a:t>
            </a:r>
            <a:r>
              <a:rPr lang="zh-TW" altLang="en-US" dirty="0"/>
              <a:t>簡述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CE6B10-F377-44C5-BB47-74190D566F39}"/>
              </a:ext>
            </a:extLst>
          </p:cNvPr>
          <p:cNvSpPr txBox="1">
            <a:spLocks/>
          </p:cNvSpPr>
          <p:nvPr/>
        </p:nvSpPr>
        <p:spPr>
          <a:xfrm>
            <a:off x="1362751" y="1991078"/>
            <a:ext cx="10058400" cy="4832508"/>
          </a:xfrm>
          <a:prstGeom prst="rect">
            <a:avLst/>
          </a:prstGeom>
        </p:spPr>
        <p:txBody>
          <a:bodyPr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以新聞真偽這個應用的分類例題來說，我們主要在做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preprocessing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Model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Training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，中間主要的分類引擎是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UNCASED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。一旦將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 News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Fake News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Set, Test Set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Set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分好，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就算完成。我們的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 Fine Tune 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程式主要就是將接口定義好，超參數設好，其實和其他的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沒有甚麼不同。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例題：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https://towardsdatascience.com/bert-text-classification-using-pytorch-723dfb8b6b5b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 fine-tune on fake news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detection.ipynb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Use: </a:t>
            </a:r>
            <a:r>
              <a:rPr lang="en-US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 interface for BERT by Hugging Face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82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7A867B5-F299-4323-9341-AE2080745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284973"/>
            <a:ext cx="6704642" cy="633413"/>
          </a:xfrm>
        </p:spPr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的應用：假新聞分類器</a:t>
            </a:r>
            <a:r>
              <a:rPr lang="en-US" altLang="zh-TW" dirty="0"/>
              <a:t>(</a:t>
            </a:r>
            <a:r>
              <a:rPr lang="zh-TW" altLang="en-US" dirty="0"/>
              <a:t>前處理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A4DBC-7EEC-48FA-A484-7C24709A9D54}"/>
              </a:ext>
            </a:extLst>
          </p:cNvPr>
          <p:cNvSpPr txBox="1">
            <a:spLocks/>
          </p:cNvSpPr>
          <p:nvPr/>
        </p:nvSpPr>
        <p:spPr>
          <a:xfrm>
            <a:off x="1097280" y="1774769"/>
            <a:ext cx="10058400" cy="4094323"/>
          </a:xfrm>
          <a:prstGeom prst="rect">
            <a:avLst/>
          </a:prstGeom>
        </p:spPr>
        <p:txBody>
          <a:bodyPr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Real/Fake News Dataset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news.csv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，放在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Drive /transformers/data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裡：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://www.kaggle.com/nopdev/real-and-fake-news-dataset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 of Fake News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Dataset.ipynb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Goggle Drive Mount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，中間需要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Authorization Code</a:t>
            </a:r>
          </a:p>
          <a:p>
            <a:pPr marL="201168" lvl="1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AF00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google.colab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sz="2400" dirty="0">
                <a:solidFill>
                  <a:srgbClr val="AF00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drive</a:t>
            </a:r>
          </a:p>
          <a:p>
            <a:pPr marL="201168" lvl="1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drive.mount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'/content/drive’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01168" lvl="1" indent="0">
              <a:buFont typeface="Arial" panose="020B0604020202020204" pitchFamily="34" charset="0"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按比例寫入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train.csv, test.csv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valid.csv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2003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D02B758-5BB9-4DBB-8281-8B43C85CFD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6" y="284973"/>
            <a:ext cx="7353571" cy="633413"/>
          </a:xfrm>
        </p:spPr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的應用：假新聞分類器</a:t>
            </a:r>
            <a:r>
              <a:rPr lang="en-US" altLang="zh-TW" dirty="0"/>
              <a:t>(</a:t>
            </a:r>
            <a:r>
              <a:rPr lang="zh-TW" altLang="en-US" dirty="0"/>
              <a:t>載入資料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E05845-3107-444E-AF56-9D8918549A3C}"/>
              </a:ext>
            </a:extLst>
          </p:cNvPr>
          <p:cNvSpPr txBox="1">
            <a:spLocks/>
          </p:cNvSpPr>
          <p:nvPr/>
        </p:nvSpPr>
        <p:spPr>
          <a:xfrm>
            <a:off x="1510235" y="2061526"/>
            <a:ext cx="10058400" cy="425001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= </a:t>
            </a:r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BertTokenizer.from_pretrained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96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sz="9600" dirty="0" err="1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en-US" sz="96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-base-uncased’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text_field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= Field(</a:t>
            </a:r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use_vocab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sz="9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 tokenize=</a:t>
            </a:r>
            <a:r>
              <a:rPr lang="en-US" sz="96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.encode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 lower=</a:t>
            </a:r>
            <a:r>
              <a:rPr lang="en-US" sz="9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</a:p>
          <a:p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include_lengths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sz="9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batch_first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sz="9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,.....</a:t>
            </a:r>
          </a:p>
          <a:p>
            <a:r>
              <a:rPr lang="en-US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 valid, test = </a:t>
            </a:r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TabularDataset.splits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(path=</a:t>
            </a:r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source_folder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 train=</a:t>
            </a:r>
            <a:r>
              <a:rPr lang="en-US" sz="96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'train.csv’…...</a:t>
            </a:r>
          </a:p>
          <a:p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Iterators</a:t>
            </a:r>
          </a:p>
          <a:p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train_iter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= </a:t>
            </a:r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BucketIterator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sz="9600" dirty="0">
                <a:solidFill>
                  <a:srgbClr val="09885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sort_key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sz="9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x: </a:t>
            </a:r>
            <a:r>
              <a:rPr lang="en-US" sz="9600" dirty="0" err="1">
                <a:solidFill>
                  <a:srgbClr val="795E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x.text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</a:p>
          <a:p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test_iter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…..</a:t>
            </a:r>
          </a:p>
          <a:p>
            <a:r>
              <a:rPr lang="en-US" sz="9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valid_iter</a:t>
            </a:r>
            <a:r>
              <a:rPr lang="en-US" sz="9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=……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8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5109727-73F6-4A00-99F5-4355F51907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養成班教學進度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D5AD08D-7D89-4FD9-AD18-5AE295C1C91E}"/>
              </a:ext>
            </a:extLst>
          </p:cNvPr>
          <p:cNvSpPr txBox="1"/>
          <p:nvPr/>
        </p:nvSpPr>
        <p:spPr>
          <a:xfrm>
            <a:off x="945573" y="1922318"/>
            <a:ext cx="58448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第三天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應用，文字探勘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應用：物件偵測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文字探勘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0F178E-C138-4C43-BC12-CD24AC2280D3}"/>
              </a:ext>
            </a:extLst>
          </p:cNvPr>
          <p:cNvSpPr txBox="1"/>
          <p:nvPr/>
        </p:nvSpPr>
        <p:spPr>
          <a:xfrm>
            <a:off x="945573" y="4674904"/>
            <a:ext cx="9397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第四天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LSTM/GRU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，降維，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，風格遷移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LSTM/GRU</a:t>
            </a: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降維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風格遷移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7989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1EA1B92-0315-45EC-B888-AB87CC649A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7" y="284973"/>
            <a:ext cx="6468668" cy="633413"/>
          </a:xfrm>
        </p:spPr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的應用：假新聞分類器</a:t>
            </a:r>
            <a:r>
              <a:rPr lang="en-US" altLang="zh-TW" dirty="0"/>
              <a:t>(</a:t>
            </a:r>
            <a:r>
              <a:rPr lang="zh-TW" altLang="en-US" dirty="0"/>
              <a:t>建模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19D9A-BEFD-49BC-808D-44DB5ABAAEB2}"/>
              </a:ext>
            </a:extLst>
          </p:cNvPr>
          <p:cNvSpPr txBox="1">
            <a:spLocks/>
          </p:cNvSpPr>
          <p:nvPr/>
        </p:nvSpPr>
        <p:spPr>
          <a:xfrm>
            <a:off x="1520067" y="1794434"/>
            <a:ext cx="10058400" cy="455720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sz="4400" dirty="0">
                <a:solidFill>
                  <a:srgbClr val="267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4400" dirty="0" err="1">
                <a:solidFill>
                  <a:srgbClr val="267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nn</a:t>
            </a:r>
            <a:r>
              <a:rPr lang="en-US" sz="4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sz="4400" dirty="0" err="1">
                <a:solidFill>
                  <a:srgbClr val="267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Module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b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</a:t>
            </a:r>
            <a:r>
              <a:rPr lang="en-US" sz="4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sz="4400" dirty="0">
                <a:solidFill>
                  <a:srgbClr val="795E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r>
              <a:rPr lang="en-US" sz="4400" dirty="0" err="1">
                <a:solidFill>
                  <a:srgbClr val="795E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sz="4400" dirty="0">
                <a:solidFill>
                  <a:srgbClr val="795E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4400" dirty="0">
                <a:solidFill>
                  <a:srgbClr val="001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super(BERT, </a:t>
            </a:r>
            <a:r>
              <a:rPr lang="en-US" sz="4400" dirty="0">
                <a:solidFill>
                  <a:srgbClr val="001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en-US" sz="4400" dirty="0">
                <a:solidFill>
                  <a:srgbClr val="795E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r>
              <a:rPr lang="en-US" sz="4400" dirty="0" err="1">
                <a:solidFill>
                  <a:srgbClr val="795E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sz="4400" dirty="0">
                <a:solidFill>
                  <a:srgbClr val="795E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b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</a:t>
            </a:r>
            <a:r>
              <a:rPr lang="en-US" sz="4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options_name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= </a:t>
            </a:r>
            <a:r>
              <a:rPr lang="en-US" sz="44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sz="4400" dirty="0" err="1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en-US" sz="44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-base-uncased"</a:t>
            </a:r>
            <a:endParaRPr lang="en-US" sz="4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</a:t>
            </a:r>
            <a:r>
              <a:rPr lang="en-US" sz="4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sz="4400" b="1" dirty="0" err="1">
                <a:solidFill>
                  <a:srgbClr val="001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</a:t>
            </a:r>
            <a:r>
              <a:rPr lang="en-US" sz="44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.encoder</a:t>
            </a:r>
            <a:r>
              <a:rPr lang="en-US" sz="4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= </a:t>
            </a:r>
            <a:r>
              <a:rPr lang="en-US" sz="44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BertForSequenceClassification.from_pretrained</a:t>
            </a:r>
            <a:r>
              <a:rPr lang="en-US" sz="4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44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options_name</a:t>
            </a:r>
            <a:r>
              <a:rPr lang="en-US" sz="4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br>
              <a:rPr lang="en-US" sz="4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</a:t>
            </a:r>
            <a:r>
              <a:rPr lang="en-US" sz="4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sz="4400" dirty="0">
                <a:solidFill>
                  <a:srgbClr val="795E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4400" dirty="0">
                <a:solidFill>
                  <a:srgbClr val="001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sz="4400" dirty="0">
                <a:solidFill>
                  <a:srgbClr val="001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sz="4400" dirty="0">
                <a:solidFill>
                  <a:srgbClr val="001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loss, </a:t>
            </a:r>
            <a:r>
              <a:rPr lang="en-US" sz="4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text_fea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= </a:t>
            </a:r>
            <a:r>
              <a:rPr lang="en-US" sz="4400" dirty="0" err="1">
                <a:solidFill>
                  <a:srgbClr val="001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</a:t>
            </a:r>
            <a:r>
              <a:rPr lang="en-US" sz="4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.encoder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(text, labels=label)[:</a:t>
            </a:r>
            <a:r>
              <a:rPr lang="en-US" sz="4400" dirty="0">
                <a:solidFill>
                  <a:srgbClr val="09885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b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</a:t>
            </a:r>
            <a:r>
              <a:rPr lang="en-US" sz="4400" dirty="0">
                <a:solidFill>
                  <a:srgbClr val="AF00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en-US" sz="4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loss, </a:t>
            </a:r>
            <a:r>
              <a:rPr lang="en-US" sz="4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text_fea</a:t>
            </a:r>
            <a:endParaRPr lang="en-US" sz="4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553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B17B984-8840-4920-B592-8ADFC7EC8F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6" y="284973"/>
            <a:ext cx="6380177" cy="633413"/>
          </a:xfrm>
        </p:spPr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的應用：假新聞分類器</a:t>
            </a:r>
            <a:r>
              <a:rPr lang="en-US" altLang="zh-TW" dirty="0"/>
              <a:t>(</a:t>
            </a:r>
            <a:r>
              <a:rPr lang="zh-TW" altLang="en-US" dirty="0"/>
              <a:t>訓練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2BC87-42D6-4BB6-9BDD-D19C8A8F7CD4}"/>
              </a:ext>
            </a:extLst>
          </p:cNvPr>
          <p:cNvSpPr txBox="1">
            <a:spLocks/>
          </p:cNvSpPr>
          <p:nvPr/>
        </p:nvSpPr>
        <p:spPr>
          <a:xfrm>
            <a:off x="1559396" y="1833762"/>
            <a:ext cx="10058400" cy="4094323"/>
          </a:xfrm>
          <a:prstGeom prst="rect">
            <a:avLst/>
          </a:prstGeom>
        </p:spPr>
        <p:txBody>
          <a:bodyPr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 = BERT().to(device)</a:t>
            </a:r>
          </a:p>
          <a:p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 = </a:t>
            </a: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optim.Adam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model.parameters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(), </a:t>
            </a: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lr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sz="2400" dirty="0">
                <a:solidFill>
                  <a:srgbClr val="09885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2e-5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b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train(model=model, optimizer=optimizer)</a:t>
            </a: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show loss, accuracy…</a:t>
            </a: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Evaluate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作業檔案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BERT fine-tune on fake news </a:t>
            </a:r>
            <a:r>
              <a:rPr lang="en-US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detection.ipynb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46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02D3BA2-A483-4707-A245-D5478D499D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的其他應用</a:t>
            </a:r>
            <a:endParaRPr lang="en-US" dirty="0"/>
          </a:p>
        </p:txBody>
      </p:sp>
      <p:pic>
        <p:nvPicPr>
          <p:cNvPr id="3" name="內容版面配置區 3">
            <a:extLst>
              <a:ext uri="{FF2B5EF4-FFF2-40B4-BE49-F238E27FC236}">
                <a16:creationId xmlns:a16="http://schemas.microsoft.com/office/drawing/2014/main" id="{B9CE319E-F9DA-448D-B5BA-B7EEB39C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83" y="2543597"/>
            <a:ext cx="8850331" cy="426213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E45AF91-82DB-4AC2-AAA5-CF6E1312FEFF}"/>
              </a:ext>
            </a:extLst>
          </p:cNvPr>
          <p:cNvSpPr txBox="1"/>
          <p:nvPr/>
        </p:nvSpPr>
        <p:spPr>
          <a:xfrm>
            <a:off x="1264428" y="1660124"/>
            <a:ext cx="1058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的作者號稱還可做以下這些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應用：分類，蘊涵，相似度比較，多選等，以下是簡單架構示意圖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13905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3C3B8D0-100A-44DD-A984-DCA4A68036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zh-TW" altLang="en-US" dirty="0"/>
              <a:t>的的其他應用：模式</a:t>
            </a:r>
            <a:endParaRPr lang="en-US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219DF290-2D6C-48FE-AD11-93010FF64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49" y="1641987"/>
            <a:ext cx="9290307" cy="382140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6C49D2-FD43-4C8E-8668-A35285F03F78}"/>
              </a:ext>
            </a:extLst>
          </p:cNvPr>
          <p:cNvSpPr txBox="1"/>
          <p:nvPr/>
        </p:nvSpPr>
        <p:spPr>
          <a:xfrm>
            <a:off x="1598725" y="5525275"/>
            <a:ext cx="10721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pre-trained: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NSP: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 Sentence Prediction, Mask LM: Masked Language Model</a:t>
            </a: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右邊是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NER: Named Entity Recognition,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SQuAD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回答系統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MNLI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：自然語言介面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以及最常見的分類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6294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1258B2B-F096-472A-9F65-73ED71F5E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zh-TW" altLang="en-US" dirty="0"/>
              <a:t>的其他應用：延伸練習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CA772-668F-4300-8476-B1BBFDA6FA5A}"/>
              </a:ext>
            </a:extLst>
          </p:cNvPr>
          <p:cNvSpPr txBox="1">
            <a:spLocks/>
          </p:cNvSpPr>
          <p:nvPr/>
        </p:nvSpPr>
        <p:spPr>
          <a:xfrm>
            <a:off x="1097280" y="1774769"/>
            <a:ext cx="10058400" cy="4094323"/>
          </a:xfrm>
          <a:prstGeom prst="rect">
            <a:avLst/>
          </a:prstGeom>
        </p:spPr>
        <p:txBody>
          <a:bodyPr>
            <a:no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延伸學習任務一，用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pretrained model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中間字的預測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，比方輸入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  = </a:t>
            </a:r>
            <a:r>
              <a:rPr lang="en-US" sz="20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"[CLS] Who was Jim Henson ? [SEP] Jim Henson was a puppeteer [SEP]“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masked_index</a:t>
            </a:r>
            <a:r>
              <a:rPr 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tokenized_text</a:t>
            </a:r>
            <a:r>
              <a:rPr 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masked_index</a:t>
            </a:r>
            <a:r>
              <a:rPr 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 = </a:t>
            </a:r>
            <a:r>
              <a:rPr lang="en-US" sz="20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'[MASK]'</a:t>
            </a:r>
            <a:endParaRPr lang="en-US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然後猜出是 </a:t>
            </a:r>
            <a:r>
              <a:rPr lang="en-US" altLang="zh-TW" sz="20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Henson</a:t>
            </a: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https://github.com/aniruddhachoudhury/BERT-Tutorials/tree/master/Blog%201</a:t>
            </a:r>
            <a:endParaRPr lang="en-US" altLang="zh-TW" sz="2000" dirty="0">
              <a:solidFill>
                <a:srgbClr val="A3151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程式檔名：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BERT_Tutorial_1.ipynb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延伸學習任務二，用 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The Corpus of Linguistic Acceptability (</a:t>
            </a: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CoLA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)</a:t>
            </a:r>
            <a:r>
              <a:rPr lang="en-US" sz="2000" dirty="0">
                <a:solidFill>
                  <a:srgbClr val="21212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dataset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判斷文法是否正確</a:t>
            </a:r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A3151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程式檔名： </a:t>
            </a:r>
            <a:r>
              <a:rPr lang="en-US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BERT_Fine_Tuning_Sentence_Classification.ipynb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69046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化對角角落 6">
            <a:extLst>
              <a:ext uri="{FF2B5EF4-FFF2-40B4-BE49-F238E27FC236}">
                <a16:creationId xmlns:a16="http://schemas.microsoft.com/office/drawing/2014/main" id="{3FD8864B-5548-A344-B6A8-E7D4C664C085}"/>
              </a:ext>
            </a:extLst>
          </p:cNvPr>
          <p:cNvSpPr/>
          <p:nvPr/>
        </p:nvSpPr>
        <p:spPr>
          <a:xfrm>
            <a:off x="10153033" y="674825"/>
            <a:ext cx="3318430" cy="143367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CFEB016D-483A-47CE-8F59-313E2E4A4A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0415" y="2691207"/>
            <a:ext cx="3649947" cy="3340530"/>
          </a:xfrm>
        </p:spPr>
        <p:txBody>
          <a:bodyPr/>
          <a:lstStyle/>
          <a:p>
            <a:r>
              <a:rPr lang="en-US" altLang="zh-TW" sz="4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Bonus: Transfer Learning</a:t>
            </a:r>
            <a:endParaRPr lang="en-US" altLang="zh-TW" sz="4800" dirty="0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4"/>
          </p:nvPr>
        </p:nvSpPr>
        <p:spPr>
          <a:xfrm>
            <a:off x="10394829" y="781267"/>
            <a:ext cx="2955407" cy="12519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了解轉換學習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了解 </a:t>
            </a:r>
            <a:r>
              <a:rPr lang="en-US" altLang="zh-TW" dirty="0" err="1"/>
              <a:t>TFLite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D3BF1C6-6614-4A53-914B-ECA9B7AEA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5534" y="3311664"/>
            <a:ext cx="4197436" cy="917436"/>
          </a:xfrm>
        </p:spPr>
        <p:txBody>
          <a:bodyPr/>
          <a:lstStyle/>
          <a:p>
            <a:r>
              <a:rPr lang="zh-TW" altLang="en-US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轉換學習：</a:t>
            </a:r>
            <a:r>
              <a:rPr lang="en-US" altLang="zh-TW" sz="4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TFLite</a:t>
            </a:r>
            <a:r>
              <a:rPr lang="en-US" altLang="zh-TW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與 </a:t>
            </a:r>
            <a:r>
              <a:rPr lang="en-US" altLang="zh-TW" sz="4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AIoT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6917214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1258B2B-F096-472A-9F65-73ED71F5E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fontAlgn="b">
              <a:buNone/>
            </a:pPr>
            <a:r>
              <a:rPr lang="en-US" altLang="zh-TW" sz="3200" dirty="0" err="1"/>
              <a:t>Tensorflow</a:t>
            </a:r>
            <a:r>
              <a:rPr lang="en-US" altLang="zh-TW" sz="3200" dirty="0"/>
              <a:t> Lite: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CA772-668F-4300-8476-B1BBFDA6FA5A}"/>
              </a:ext>
            </a:extLst>
          </p:cNvPr>
          <p:cNvSpPr txBox="1">
            <a:spLocks/>
          </p:cNvSpPr>
          <p:nvPr/>
        </p:nvSpPr>
        <p:spPr>
          <a:xfrm>
            <a:off x="1510235" y="2787492"/>
            <a:ext cx="10058400" cy="4094323"/>
          </a:xfrm>
          <a:prstGeom prst="rect">
            <a:avLst/>
          </a:prstGeom>
        </p:spPr>
        <p:txBody>
          <a:bodyPr>
            <a:no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能夠讓行動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(Mobile)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和嵌入式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(Embedded)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應用使用機器學習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(ML)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的一組軟體工具，這些應用因而可在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iOS, Android, Raspberry Pi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上執行。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但是如何將訓練好的模型輸出給行動應用開發者呢？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82944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2596C6D-EF0E-4C19-AC8C-74224EFBDA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sz="3200" dirty="0"/>
              <a:t>遷移學習：</a:t>
            </a:r>
            <a:r>
              <a:rPr lang="en-US" altLang="zh-TW" sz="3200" dirty="0"/>
              <a:t>TFLITE</a:t>
            </a:r>
            <a:r>
              <a:rPr lang="zh-TW" altLang="en-US" sz="3200" dirty="0"/>
              <a:t>與</a:t>
            </a:r>
            <a:r>
              <a:rPr lang="en-US" altLang="zh-TW" sz="3200" dirty="0"/>
              <a:t>AIOT</a:t>
            </a: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3C0CDF-1356-4151-8DAB-C374E7C1ED91}"/>
              </a:ext>
            </a:extLst>
          </p:cNvPr>
          <p:cNvSpPr txBox="1"/>
          <p:nvPr/>
        </p:nvSpPr>
        <p:spPr>
          <a:xfrm>
            <a:off x="3327758" y="1636711"/>
            <a:ext cx="678425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高階步驟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Side)</a:t>
            </a:r>
          </a:p>
          <a:p>
            <a:pPr marL="0" indent="0" fontAlgn="b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正常訓練模型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server/desktop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遷移到行動裝置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一旦在行動裝置，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即可做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prediction/inference</a:t>
            </a:r>
          </a:p>
          <a:p>
            <a:pPr marL="0" indent="0" fontAlgn="b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Lite Converter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轉換模型到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tflite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假設是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API</a:t>
            </a:r>
          </a:p>
          <a:p>
            <a:pPr fontAlgn="b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tflite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只是一個檔案模式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model.save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產生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.h5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檔一樣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“import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之後加幾行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567679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096AF42-0477-48D3-884C-0A68F78F29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sz="3200" dirty="0"/>
              <a:t>遷移學習：</a:t>
            </a:r>
            <a:r>
              <a:rPr lang="en-US" altLang="zh-TW" sz="3200" dirty="0"/>
              <a:t>TFLITE</a:t>
            </a:r>
            <a:r>
              <a:rPr lang="zh-TW" altLang="en-US" sz="3200" dirty="0"/>
              <a:t>與</a:t>
            </a:r>
            <a:r>
              <a:rPr lang="en-US" altLang="zh-TW" sz="3200" dirty="0"/>
              <a:t>AIOT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FC258C-1FDC-4CF0-9B49-B9487274AAAE}"/>
              </a:ext>
            </a:extLst>
          </p:cNvPr>
          <p:cNvSpPr txBox="1"/>
          <p:nvPr/>
        </p:nvSpPr>
        <p:spPr>
          <a:xfrm>
            <a:off x="3327757" y="2328361"/>
            <a:ext cx="70846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高階步驟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行動開發者端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0" indent="0" fontAlgn="b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#3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在行動開發者端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lite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Java/C++ (Android)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Swift/Objective-C (iOS) </a:t>
            </a: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Lite Interpreter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tflite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檔並且用現有模型做預測。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數據需要和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Lite interpreter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相匹配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0450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096AF42-0477-48D3-884C-0A68F78F29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sz="3200" dirty="0"/>
              <a:t>遷移學習：</a:t>
            </a:r>
            <a:r>
              <a:rPr lang="en-US" altLang="zh-TW" sz="3200" dirty="0"/>
              <a:t>TFLITE</a:t>
            </a:r>
            <a:r>
              <a:rPr lang="zh-TW" altLang="en-US" sz="3200" dirty="0"/>
              <a:t>與</a:t>
            </a:r>
            <a:r>
              <a:rPr lang="en-US" altLang="zh-TW" sz="3200" dirty="0"/>
              <a:t>AIOT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FC258C-1FDC-4CF0-9B49-B9487274AAAE}"/>
              </a:ext>
            </a:extLst>
          </p:cNvPr>
          <p:cNvSpPr txBox="1"/>
          <p:nvPr/>
        </p:nvSpPr>
        <p:spPr>
          <a:xfrm>
            <a:off x="3539613" y="2426684"/>
            <a:ext cx="67842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要改變的程式，訓練端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#convert the model to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TFLite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format</a:t>
            </a:r>
          </a:p>
          <a:p>
            <a:pPr marL="0" indent="0" fontAlgn="b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converter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tf.lite.TFLiteConverter.from_keras_model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(model)</a:t>
            </a:r>
          </a:p>
          <a:p>
            <a:pPr marL="0" indent="0" fontAlgn="b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None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tflite.model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converter.convert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0" indent="0" fontAlgn="b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open(“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converted_model.tffile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wb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as f:</a:t>
            </a:r>
          </a:p>
          <a:p>
            <a:pPr marL="0" indent="0" fontAlgn="b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f.write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tflite_model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fontAlgn="b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97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5109727-73F6-4A00-99F5-4355F51907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養成班教學進度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D5AD08D-7D89-4FD9-AD18-5AE295C1C91E}"/>
              </a:ext>
            </a:extLst>
          </p:cNvPr>
          <p:cNvSpPr txBox="1"/>
          <p:nvPr/>
        </p:nvSpPr>
        <p:spPr>
          <a:xfrm>
            <a:off x="945573" y="1922318"/>
            <a:ext cx="65602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第五天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：增強式學習，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，複習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增強式學習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(Reinforcement Learning)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深度學習複習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(Bonus: Transformer/BERT)</a:t>
            </a:r>
            <a:endParaRPr 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770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096AF42-0477-48D3-884C-0A68F78F29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sz="3200" dirty="0"/>
              <a:t>遷移學習：</a:t>
            </a:r>
            <a:r>
              <a:rPr lang="en-US" altLang="zh-TW" sz="3200" dirty="0"/>
              <a:t>TFLITE</a:t>
            </a:r>
            <a:r>
              <a:rPr lang="zh-TW" altLang="en-US" sz="3200" dirty="0"/>
              <a:t>與</a:t>
            </a:r>
            <a:r>
              <a:rPr lang="en-US" altLang="zh-TW" sz="3200" dirty="0"/>
              <a:t>AIOT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FC258C-1FDC-4CF0-9B49-B9487274AAAE}"/>
              </a:ext>
            </a:extLst>
          </p:cNvPr>
          <p:cNvSpPr txBox="1"/>
          <p:nvPr/>
        </p:nvSpPr>
        <p:spPr>
          <a:xfrm>
            <a:off x="3539613" y="2426684"/>
            <a:ext cx="678425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">
              <a:buNone/>
            </a:pPr>
            <a:r>
              <a:rPr lang="en-US" altLang="zh-TW" sz="2800" dirty="0" err="1"/>
              <a:t>TFLite</a:t>
            </a:r>
            <a:r>
              <a:rPr lang="en-US" altLang="zh-TW" sz="2800" dirty="0"/>
              <a:t> vs TF Serving</a:t>
            </a:r>
          </a:p>
          <a:p>
            <a:pPr marL="0" indent="0" fontAlgn="b">
              <a:buNone/>
            </a:pPr>
            <a:endParaRPr lang="en-US" altLang="zh-TW" sz="2800" dirty="0"/>
          </a:p>
          <a:p>
            <a:pPr fontAlgn="b"/>
            <a:r>
              <a:rPr lang="zh-TW" altLang="en-US" sz="2400" dirty="0"/>
              <a:t>行動裝置也可用</a:t>
            </a:r>
            <a:r>
              <a:rPr lang="en-US" altLang="zh-TW" sz="2400" dirty="0"/>
              <a:t>Serving</a:t>
            </a:r>
            <a:r>
              <a:rPr lang="zh-TW" altLang="en-US" sz="2400" dirty="0"/>
              <a:t>直接對</a:t>
            </a:r>
            <a:r>
              <a:rPr lang="en-US" altLang="zh-TW" sz="2400" dirty="0"/>
              <a:t>server</a:t>
            </a:r>
            <a:r>
              <a:rPr lang="zh-TW" altLang="en-US" sz="2400" dirty="0"/>
              <a:t>做</a:t>
            </a:r>
            <a:r>
              <a:rPr lang="en-US" altLang="zh-TW" sz="2400" dirty="0"/>
              <a:t>API calls.</a:t>
            </a:r>
          </a:p>
          <a:p>
            <a:pPr fontAlgn="b"/>
            <a:r>
              <a:rPr lang="en-US" altLang="zh-TW" sz="2400" dirty="0"/>
              <a:t>TF Lite </a:t>
            </a:r>
            <a:r>
              <a:rPr lang="zh-TW" altLang="en-US" sz="2400" dirty="0"/>
              <a:t>讓你直接在行動</a:t>
            </a:r>
            <a:r>
              <a:rPr lang="en-US" altLang="zh-TW" sz="2400" dirty="0"/>
              <a:t>/</a:t>
            </a:r>
            <a:r>
              <a:rPr lang="zh-TW" altLang="en-US" sz="2400" dirty="0"/>
              <a:t>嵌入裝置使用模型，無需使用網路</a:t>
            </a:r>
            <a:r>
              <a:rPr lang="en-US" altLang="zh-TW" sz="2400" dirty="0"/>
              <a:t>.</a:t>
            </a:r>
          </a:p>
          <a:p>
            <a:pPr fontAlgn="b"/>
            <a:r>
              <a:rPr lang="zh-TW" altLang="en-US" sz="2400" dirty="0"/>
              <a:t>如果在地鐵或通訊不良處，依賴雲端不是很好的選擇。</a:t>
            </a:r>
            <a:endParaRPr lang="en-US" altLang="zh-TW" sz="2400" dirty="0"/>
          </a:p>
          <a:p>
            <a:pPr fontAlgn="b"/>
            <a:r>
              <a:rPr lang="zh-TW" altLang="en-US" sz="2400" dirty="0"/>
              <a:t>但如果模型複雜需大量運算</a:t>
            </a:r>
            <a:r>
              <a:rPr lang="en-US" altLang="zh-TW" sz="2400" dirty="0"/>
              <a:t>TF Lite </a:t>
            </a:r>
            <a:r>
              <a:rPr lang="zh-TW" altLang="en-US" sz="2400" dirty="0"/>
              <a:t>就不是很好的選擇</a:t>
            </a:r>
            <a:r>
              <a:rPr lang="en-US" altLang="zh-TW" sz="2400" dirty="0"/>
              <a:t>.</a:t>
            </a:r>
          </a:p>
          <a:p>
            <a:pPr fontAlgn="b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937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096AF42-0477-48D3-884C-0A68F78F29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sz="3200" dirty="0"/>
              <a:t>遷移學習：</a:t>
            </a:r>
            <a:r>
              <a:rPr lang="en-US" altLang="zh-TW" sz="3200" dirty="0"/>
              <a:t>TFLITE</a:t>
            </a:r>
            <a:r>
              <a:rPr lang="zh-TW" altLang="en-US" sz="3200" dirty="0"/>
              <a:t>與</a:t>
            </a:r>
            <a:r>
              <a:rPr lang="en-US" altLang="zh-TW" sz="3200" dirty="0"/>
              <a:t>AIOT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FC258C-1FDC-4CF0-9B49-B9487274AAAE}"/>
              </a:ext>
            </a:extLst>
          </p:cNvPr>
          <p:cNvSpPr txBox="1"/>
          <p:nvPr/>
        </p:nvSpPr>
        <p:spPr>
          <a:xfrm>
            <a:off x="3539613" y="2426684"/>
            <a:ext cx="67842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背景的行動裝置開發者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 fontAlgn="b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預訓練好的模型包括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Object detection, pose estimation, smart reply.</a:t>
            </a:r>
          </a:p>
          <a:p>
            <a:pPr marL="0" indent="0" fontAlgn="b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https://www.tensorflow.org/lite/models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96723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化對角角落 6">
            <a:extLst>
              <a:ext uri="{FF2B5EF4-FFF2-40B4-BE49-F238E27FC236}">
                <a16:creationId xmlns:a16="http://schemas.microsoft.com/office/drawing/2014/main" id="{3FD8864B-5548-A344-B6A8-E7D4C664C085}"/>
              </a:ext>
            </a:extLst>
          </p:cNvPr>
          <p:cNvSpPr/>
          <p:nvPr/>
        </p:nvSpPr>
        <p:spPr>
          <a:xfrm>
            <a:off x="10153033" y="674825"/>
            <a:ext cx="3318430" cy="1433674"/>
          </a:xfrm>
          <a:prstGeom prst="round2DiagRect">
            <a:avLst>
              <a:gd name="adj1" fmla="val 32510"/>
              <a:gd name="adj2" fmla="val 0"/>
            </a:avLst>
          </a:prstGeom>
          <a:gradFill flip="none" rotWithShape="1">
            <a:gsLst>
              <a:gs pos="0">
                <a:srgbClr val="A8C459"/>
              </a:gs>
              <a:gs pos="100000">
                <a:srgbClr val="85C46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>
              <a:solidFill>
                <a:srgbClr val="92C52A"/>
              </a:solidFill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CFEB016D-483A-47CE-8F59-313E2E4A4A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8195" y="2691207"/>
            <a:ext cx="4562168" cy="3340530"/>
          </a:xfrm>
        </p:spPr>
        <p:txBody>
          <a:bodyPr/>
          <a:lstStyle/>
          <a:p>
            <a:r>
              <a:rPr lang="en-US" altLang="zh-TW" sz="4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Bonus: Recommender System</a:t>
            </a:r>
            <a:endParaRPr lang="en-US" altLang="zh-TW" sz="4800" dirty="0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4"/>
          </p:nvPr>
        </p:nvSpPr>
        <p:spPr>
          <a:xfrm>
            <a:off x="10394829" y="781267"/>
            <a:ext cx="2955407" cy="12519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了解 推薦系統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實作推薦系統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D3BF1C6-6614-4A53-914B-ECA9B7AEA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5534" y="3311664"/>
            <a:ext cx="4197436" cy="917436"/>
          </a:xfrm>
        </p:spPr>
        <p:txBody>
          <a:bodyPr/>
          <a:lstStyle/>
          <a:p>
            <a:r>
              <a:rPr lang="zh-TW" altLang="en-US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推薦系統的製作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6415028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096AF42-0477-48D3-884C-0A68F78F29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sz="3200" dirty="0"/>
              <a:t>推薦系統的製作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FC258C-1FDC-4CF0-9B49-B9487274AAAE}"/>
              </a:ext>
            </a:extLst>
          </p:cNvPr>
          <p:cNvSpPr txBox="1"/>
          <p:nvPr/>
        </p:nvSpPr>
        <p:spPr>
          <a:xfrm>
            <a:off x="3087329" y="2102219"/>
            <a:ext cx="76986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推薦系統三元素：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(User, Item, Rating)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通常以電影為例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"/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Ratings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數據一定非完整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運用機器學習去趨近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f(user, item)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rating</a:t>
            </a: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如果我們已有預測函數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f(),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我們只需選擇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user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尚未看過的項目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比方說電影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從最高依降序推薦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.</a:t>
            </a: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但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(user, item)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非數值而是範疇型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(categorical)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然而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NN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需要做矩陣運算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fontAlgn="b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NLP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中我們已得到靈感，用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embedding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(user, item)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轉成相關的向量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15839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096AF42-0477-48D3-884C-0A68F78F29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sz="3200" dirty="0"/>
              <a:t>推薦系統的製作</a:t>
            </a:r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5BEDE51-3E20-4117-8E55-30D3DB8EBFD9}"/>
              </a:ext>
            </a:extLst>
          </p:cNvPr>
          <p:cNvSpPr txBox="1">
            <a:spLocks/>
          </p:cNvSpPr>
          <p:nvPr/>
        </p:nvSpPr>
        <p:spPr>
          <a:xfrm>
            <a:off x="2682583" y="1584044"/>
            <a:ext cx="9569280" cy="428831"/>
          </a:xfrm>
          <a:prstGeom prst="rect">
            <a:avLst/>
          </a:prstGeom>
        </p:spPr>
        <p:txBody>
          <a:bodyPr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">
              <a:buFont typeface="Arial" panose="020B0604020202020204" pitchFamily="34" charset="0"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推薦系統流程：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Font typeface="Arial" panose="020B0604020202020204" pitchFamily="34" charset="0"/>
              <a:buNone/>
            </a:pPr>
            <a:endParaRPr 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2C9DAD5-6925-4895-96D8-3819C9DCB14D}"/>
              </a:ext>
            </a:extLst>
          </p:cNvPr>
          <p:cNvGrpSpPr/>
          <p:nvPr/>
        </p:nvGrpSpPr>
        <p:grpSpPr>
          <a:xfrm>
            <a:off x="4443485" y="2240596"/>
            <a:ext cx="5427611" cy="4281198"/>
            <a:chOff x="3696234" y="2201267"/>
            <a:chExt cx="5427611" cy="4281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63474D-FD68-4C83-8352-7DA56ADF6079}"/>
                </a:ext>
              </a:extLst>
            </p:cNvPr>
            <p:cNvSpPr/>
            <p:nvPr/>
          </p:nvSpPr>
          <p:spPr>
            <a:xfrm>
              <a:off x="3765367" y="2201267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D9CD5FF-927F-403A-9AFD-397D3412A2F4}"/>
                </a:ext>
              </a:extLst>
            </p:cNvPr>
            <p:cNvSpPr/>
            <p:nvPr/>
          </p:nvSpPr>
          <p:spPr>
            <a:xfrm>
              <a:off x="6883154" y="2216842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92CD96-283E-4DDE-BBFD-9BB3387D928E}"/>
                </a:ext>
              </a:extLst>
            </p:cNvPr>
            <p:cNvSpPr/>
            <p:nvPr/>
          </p:nvSpPr>
          <p:spPr>
            <a:xfrm>
              <a:off x="3728622" y="3230818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D43920D-E266-4291-B6A0-E326FCD6E8E3}"/>
                </a:ext>
              </a:extLst>
            </p:cNvPr>
            <p:cNvSpPr/>
            <p:nvPr/>
          </p:nvSpPr>
          <p:spPr>
            <a:xfrm>
              <a:off x="6883154" y="3228243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0F76AC-E2F6-4A36-A0D3-A8E50EF7B63F}"/>
                </a:ext>
              </a:extLst>
            </p:cNvPr>
            <p:cNvSpPr/>
            <p:nvPr/>
          </p:nvSpPr>
          <p:spPr>
            <a:xfrm>
              <a:off x="5308848" y="4141434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1159B8E-9E06-467B-B09B-1893A3776D51}"/>
                </a:ext>
              </a:extLst>
            </p:cNvPr>
            <p:cNvSpPr/>
            <p:nvPr/>
          </p:nvSpPr>
          <p:spPr>
            <a:xfrm>
              <a:off x="5308848" y="5062289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CBED85-A375-4A50-BF53-1CBB292EEDF8}"/>
                </a:ext>
              </a:extLst>
            </p:cNvPr>
            <p:cNvSpPr/>
            <p:nvPr/>
          </p:nvSpPr>
          <p:spPr>
            <a:xfrm>
              <a:off x="5310792" y="5985315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Rating Prediction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18DABF7-E443-42C7-800A-EDEB7141CD7F}"/>
                </a:ext>
              </a:extLst>
            </p:cNvPr>
            <p:cNvSpPr txBox="1"/>
            <p:nvPr/>
          </p:nvSpPr>
          <p:spPr>
            <a:xfrm>
              <a:off x="3911838" y="2280751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User: Bob</a:t>
              </a:r>
              <a:endParaRPr lang="en-US" sz="2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CA4ED28-59D7-4A0C-89A7-5E8D16EEACEA}"/>
                </a:ext>
              </a:extLst>
            </p:cNvPr>
            <p:cNvSpPr txBox="1"/>
            <p:nvPr/>
          </p:nvSpPr>
          <p:spPr>
            <a:xfrm>
              <a:off x="6883154" y="2252592"/>
              <a:ext cx="2240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Movie: Star Wars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F06325A-0396-4263-89E2-4C74412654C4}"/>
                </a:ext>
              </a:extLst>
            </p:cNvPr>
            <p:cNvSpPr txBox="1"/>
            <p:nvPr/>
          </p:nvSpPr>
          <p:spPr>
            <a:xfrm>
              <a:off x="3696234" y="3307541"/>
              <a:ext cx="1632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 = </a:t>
              </a:r>
              <a:r>
                <a:rPr lang="en-US" sz="2000" dirty="0" err="1"/>
                <a:t>vec</a:t>
              </a:r>
              <a:r>
                <a:rPr lang="en-US" sz="2000" dirty="0"/>
                <a:t>(‘bob’)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158215F-4D22-49FE-9D7F-9E6430CA868C}"/>
                </a:ext>
              </a:extLst>
            </p:cNvPr>
            <p:cNvSpPr txBox="1"/>
            <p:nvPr/>
          </p:nvSpPr>
          <p:spPr>
            <a:xfrm>
              <a:off x="6883154" y="3253941"/>
              <a:ext cx="2205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 = </a:t>
              </a:r>
              <a:r>
                <a:rPr lang="en-US" sz="2000" dirty="0" err="1"/>
                <a:t>vec</a:t>
              </a:r>
              <a:r>
                <a:rPr lang="en-US" sz="2000" dirty="0"/>
                <a:t>(‘star wars’)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C05A5CD-25E3-4BA5-8119-18B789417C09}"/>
                </a:ext>
              </a:extLst>
            </p:cNvPr>
            <p:cNvSpPr txBox="1"/>
            <p:nvPr/>
          </p:nvSpPr>
          <p:spPr>
            <a:xfrm>
              <a:off x="5302928" y="4216107"/>
              <a:ext cx="187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 = </a:t>
              </a:r>
              <a:r>
                <a:rPr lang="en-US" sz="2000" dirty="0" err="1"/>
                <a:t>concat</a:t>
              </a:r>
              <a:r>
                <a:rPr lang="en-US" sz="2000" dirty="0"/>
                <a:t>(u, m)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2A1AEEB-A7CD-4BBA-8B3E-916FD42F7C27}"/>
                </a:ext>
              </a:extLst>
            </p:cNvPr>
            <p:cNvSpPr txBox="1"/>
            <p:nvPr/>
          </p:nvSpPr>
          <p:spPr>
            <a:xfrm>
              <a:off x="5743426" y="5090237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ANN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E60955D-3B1C-4B5A-B6D2-838A34D73114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4555480" y="2698417"/>
              <a:ext cx="0" cy="428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62D153C-D1F0-4EBF-B580-B07B69B8C889}"/>
                </a:ext>
              </a:extLst>
            </p:cNvPr>
            <p:cNvCxnSpPr/>
            <p:nvPr/>
          </p:nvCxnSpPr>
          <p:spPr>
            <a:xfrm>
              <a:off x="7673267" y="2713992"/>
              <a:ext cx="0" cy="428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40082DD-CC11-4CE6-B987-462A39D1B043}"/>
                </a:ext>
              </a:extLst>
            </p:cNvPr>
            <p:cNvCxnSpPr/>
            <p:nvPr/>
          </p:nvCxnSpPr>
          <p:spPr>
            <a:xfrm>
              <a:off x="6100905" y="4661406"/>
              <a:ext cx="0" cy="428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C528DB1-5767-4030-B45F-BE8E044DCD58}"/>
                </a:ext>
              </a:extLst>
            </p:cNvPr>
            <p:cNvCxnSpPr/>
            <p:nvPr/>
          </p:nvCxnSpPr>
          <p:spPr>
            <a:xfrm>
              <a:off x="6100905" y="5559439"/>
              <a:ext cx="0" cy="428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CD815B38-BCD0-4021-BD49-4F3329EF0F16}"/>
                </a:ext>
              </a:extLst>
            </p:cNvPr>
            <p:cNvCxnSpPr>
              <a:cxnSpLocks/>
            </p:cNvCxnSpPr>
            <p:nvPr/>
          </p:nvCxnSpPr>
          <p:spPr>
            <a:xfrm>
              <a:off x="4563344" y="3725393"/>
              <a:ext cx="987064" cy="416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AFF5986C-3B25-4D37-9DE1-BEBA279C0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7960" y="3712603"/>
              <a:ext cx="1135307" cy="428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890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096AF42-0477-48D3-884C-0A68F78F29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sz="3200" dirty="0"/>
              <a:t>推薦系統的製作</a:t>
            </a:r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5BEDE51-3E20-4117-8E55-30D3DB8EBFD9}"/>
              </a:ext>
            </a:extLst>
          </p:cNvPr>
          <p:cNvSpPr txBox="1">
            <a:spLocks/>
          </p:cNvSpPr>
          <p:nvPr/>
        </p:nvSpPr>
        <p:spPr>
          <a:xfrm>
            <a:off x="2682583" y="1584044"/>
            <a:ext cx="9765056" cy="406950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">
              <a:buNone/>
            </a:pP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Pseudocode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None/>
            </a:pPr>
            <a:endParaRPr lang="en-US" altLang="zh-TW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None/>
            </a:pP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 = Input(shape((1,))</a:t>
            </a:r>
          </a:p>
          <a:p>
            <a:pPr marL="0" indent="0" fontAlgn="b">
              <a:buNone/>
            </a:pP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 = Input(shape((1,))</a:t>
            </a:r>
          </a:p>
          <a:p>
            <a:pPr marL="0" indent="0" fontAlgn="b">
              <a:buNone/>
            </a:pPr>
            <a:r>
              <a:rPr lang="en-US" altLang="zh-TW" sz="8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u_emb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Embedding(</a:t>
            </a:r>
            <a:r>
              <a:rPr lang="en-US" altLang="zh-TW" sz="8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num_users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8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embedding_dim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)(u)</a:t>
            </a:r>
          </a:p>
          <a:p>
            <a:pPr marL="0" indent="0" fontAlgn="b">
              <a:buNone/>
            </a:pPr>
            <a:r>
              <a:rPr lang="en-US" altLang="zh-TW" sz="8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m_emb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Embedding(</a:t>
            </a:r>
            <a:r>
              <a:rPr lang="en-US" altLang="zh-TW" sz="8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num_movies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8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embedding_dim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)(m)</a:t>
            </a:r>
          </a:p>
          <a:p>
            <a:pPr marL="0" indent="0" fontAlgn="b">
              <a:buNone/>
            </a:pP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#combine into a single feature factor</a:t>
            </a:r>
          </a:p>
          <a:p>
            <a:pPr marL="0" indent="0" fontAlgn="b">
              <a:buNone/>
            </a:pP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x=</a:t>
            </a:r>
            <a:r>
              <a:rPr lang="en-US" altLang="zh-TW" sz="8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8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u_emb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8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m_emb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 fontAlgn="b">
              <a:buNone/>
            </a:pP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#ANN</a:t>
            </a:r>
          </a:p>
          <a:p>
            <a:pPr marL="0" indent="0" fontAlgn="b">
              <a:buNone/>
            </a:pP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x=Dense(512, activation=‘</a:t>
            </a:r>
            <a:r>
              <a:rPr lang="en-US" altLang="zh-TW" sz="8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’)(x)</a:t>
            </a:r>
          </a:p>
          <a:p>
            <a:pPr marL="0" indent="0" fontAlgn="b">
              <a:buNone/>
            </a:pP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X=Dense(1)(x)</a:t>
            </a:r>
          </a:p>
          <a:p>
            <a:pPr marL="0" indent="0" fontAlgn="b">
              <a:buFont typeface="Arial" panose="020B060402020202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5247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096AF42-0477-48D3-884C-0A68F78F29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sz="3200" dirty="0"/>
              <a:t>推薦系統的製作</a:t>
            </a:r>
            <a:endParaRPr 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01A0EC3-FEC7-44BF-9FD0-8FCBC208AA14}"/>
              </a:ext>
            </a:extLst>
          </p:cNvPr>
          <p:cNvSpPr txBox="1">
            <a:spLocks/>
          </p:cNvSpPr>
          <p:nvPr/>
        </p:nvSpPr>
        <p:spPr>
          <a:xfrm>
            <a:off x="1935247" y="1833985"/>
            <a:ext cx="9569280" cy="5176987"/>
          </a:xfrm>
          <a:prstGeom prst="rect">
            <a:avLst/>
          </a:prstGeom>
        </p:spPr>
        <p:txBody>
          <a:bodyPr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">
              <a:buFont typeface="Arial" panose="020B0604020202020204" pitchFamily="34" charset="0"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Functional API,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sequential API</a:t>
            </a:r>
          </a:p>
          <a:p>
            <a:pPr marL="0" indent="0" fontAlgn="b">
              <a:buFont typeface="Arial" panose="020B0604020202020204" pitchFamily="34" charset="0"/>
              <a:buNone/>
            </a:pPr>
            <a:endParaRPr lang="en-US" altLang="zh-TW" sz="2400" dirty="0"/>
          </a:p>
          <a:p>
            <a:pPr marL="0" indent="0" fontAlgn="b">
              <a:buFont typeface="Arial" panose="020B0604020202020204" pitchFamily="34" charset="0"/>
              <a:buNone/>
            </a:pPr>
            <a:endParaRPr 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D8FC64-8987-4488-BC9B-C7FE4101EAA4}"/>
              </a:ext>
            </a:extLst>
          </p:cNvPr>
          <p:cNvGrpSpPr/>
          <p:nvPr/>
        </p:nvGrpSpPr>
        <p:grpSpPr>
          <a:xfrm>
            <a:off x="7042305" y="2904590"/>
            <a:ext cx="4397038" cy="2984663"/>
            <a:chOff x="3696234" y="2201267"/>
            <a:chExt cx="5847461" cy="4281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CF836E-D278-4BB8-B78F-8F76E685E174}"/>
                </a:ext>
              </a:extLst>
            </p:cNvPr>
            <p:cNvSpPr/>
            <p:nvPr/>
          </p:nvSpPr>
          <p:spPr>
            <a:xfrm>
              <a:off x="3765367" y="2201267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66FF676-1CA4-4B3B-8D34-FC1F461DD991}"/>
                </a:ext>
              </a:extLst>
            </p:cNvPr>
            <p:cNvSpPr/>
            <p:nvPr/>
          </p:nvSpPr>
          <p:spPr>
            <a:xfrm>
              <a:off x="6883154" y="2216842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60ED13-310C-4BF7-80CD-9DC52BC14229}"/>
                </a:ext>
              </a:extLst>
            </p:cNvPr>
            <p:cNvSpPr/>
            <p:nvPr/>
          </p:nvSpPr>
          <p:spPr>
            <a:xfrm>
              <a:off x="3728622" y="3230818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3883C6-B860-4118-A6FB-1E1B1F683B37}"/>
                </a:ext>
              </a:extLst>
            </p:cNvPr>
            <p:cNvSpPr/>
            <p:nvPr/>
          </p:nvSpPr>
          <p:spPr>
            <a:xfrm>
              <a:off x="6883154" y="3228243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C00559-2E72-4833-A9C1-17FAE55E4C2D}"/>
                </a:ext>
              </a:extLst>
            </p:cNvPr>
            <p:cNvSpPr/>
            <p:nvPr/>
          </p:nvSpPr>
          <p:spPr>
            <a:xfrm>
              <a:off x="5308848" y="4141434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40D50F-768B-4366-AFD2-EE4C1A2F6DF9}"/>
                </a:ext>
              </a:extLst>
            </p:cNvPr>
            <p:cNvSpPr/>
            <p:nvPr/>
          </p:nvSpPr>
          <p:spPr>
            <a:xfrm>
              <a:off x="5308848" y="5062289"/>
              <a:ext cx="1580226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7E4789-4F3B-4B50-BB70-D9A098892832}"/>
                </a:ext>
              </a:extLst>
            </p:cNvPr>
            <p:cNvSpPr/>
            <p:nvPr/>
          </p:nvSpPr>
          <p:spPr>
            <a:xfrm>
              <a:off x="4755601" y="5985315"/>
              <a:ext cx="2833451" cy="497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Rating Prediction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EC61B24-5817-4BCC-AF68-3BC668FFD71F}"/>
                </a:ext>
              </a:extLst>
            </p:cNvPr>
            <p:cNvSpPr txBox="1"/>
            <p:nvPr/>
          </p:nvSpPr>
          <p:spPr>
            <a:xfrm>
              <a:off x="3911838" y="2280751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User: Bob</a:t>
              </a:r>
              <a:endParaRPr 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A556B8B-3DD0-4CD3-9D1A-DB9C296C0CF2}"/>
                </a:ext>
              </a:extLst>
            </p:cNvPr>
            <p:cNvSpPr txBox="1"/>
            <p:nvPr/>
          </p:nvSpPr>
          <p:spPr>
            <a:xfrm>
              <a:off x="6883154" y="2252593"/>
              <a:ext cx="2497747" cy="52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Movie: Star Wars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674FF41-527E-4E1C-AB5D-280651B24F3E}"/>
                </a:ext>
              </a:extLst>
            </p:cNvPr>
            <p:cNvSpPr txBox="1"/>
            <p:nvPr/>
          </p:nvSpPr>
          <p:spPr>
            <a:xfrm>
              <a:off x="3696234" y="3307542"/>
              <a:ext cx="1982126" cy="529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 = </a:t>
              </a:r>
              <a:r>
                <a:rPr lang="en-US" dirty="0" err="1"/>
                <a:t>vec</a:t>
              </a:r>
              <a:r>
                <a:rPr lang="en-US" dirty="0"/>
                <a:t>(‘bob’)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B141D76-F8C4-4FEB-B383-80DDA183DEB2}"/>
                </a:ext>
              </a:extLst>
            </p:cNvPr>
            <p:cNvSpPr txBox="1"/>
            <p:nvPr/>
          </p:nvSpPr>
          <p:spPr>
            <a:xfrm>
              <a:off x="6883154" y="3253941"/>
              <a:ext cx="2660541" cy="529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 = </a:t>
              </a:r>
              <a:r>
                <a:rPr lang="en-US" dirty="0" err="1"/>
                <a:t>vec</a:t>
              </a:r>
              <a:r>
                <a:rPr lang="en-US" dirty="0"/>
                <a:t>(‘star wars’)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F6B1BD9-AA18-41D0-B2A4-2759CDE5E089}"/>
                </a:ext>
              </a:extLst>
            </p:cNvPr>
            <p:cNvSpPr txBox="1"/>
            <p:nvPr/>
          </p:nvSpPr>
          <p:spPr>
            <a:xfrm>
              <a:off x="5302927" y="4216107"/>
              <a:ext cx="2267101" cy="529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</a:t>
              </a:r>
              <a:r>
                <a:rPr lang="en-US" dirty="0" err="1"/>
                <a:t>concat</a:t>
              </a:r>
              <a:r>
                <a:rPr lang="en-US" dirty="0"/>
                <a:t>(u, m)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DF7082-77FC-4DD4-B1B6-C8D20BEE8946}"/>
                </a:ext>
              </a:extLst>
            </p:cNvPr>
            <p:cNvSpPr txBox="1"/>
            <p:nvPr/>
          </p:nvSpPr>
          <p:spPr>
            <a:xfrm>
              <a:off x="5743426" y="5090237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ANN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A206E2E4-771D-4C13-89D7-3D1296511986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4555480" y="2698417"/>
              <a:ext cx="0" cy="428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4D2D4C1-66AE-4F37-8B48-1DEC1EA462CE}"/>
                </a:ext>
              </a:extLst>
            </p:cNvPr>
            <p:cNvCxnSpPr/>
            <p:nvPr/>
          </p:nvCxnSpPr>
          <p:spPr>
            <a:xfrm>
              <a:off x="7673267" y="2713992"/>
              <a:ext cx="0" cy="428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3C8B7321-919A-4E7D-BBFA-1AED0C74E730}"/>
                </a:ext>
              </a:extLst>
            </p:cNvPr>
            <p:cNvCxnSpPr/>
            <p:nvPr/>
          </p:nvCxnSpPr>
          <p:spPr>
            <a:xfrm>
              <a:off x="6100905" y="4661406"/>
              <a:ext cx="0" cy="428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FD0D8E2F-42C6-4FD9-94BA-048B2F77FA53}"/>
                </a:ext>
              </a:extLst>
            </p:cNvPr>
            <p:cNvCxnSpPr/>
            <p:nvPr/>
          </p:nvCxnSpPr>
          <p:spPr>
            <a:xfrm>
              <a:off x="6100905" y="5559439"/>
              <a:ext cx="0" cy="428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D40943B-83E6-46A1-AA01-40956A45C3D9}"/>
                </a:ext>
              </a:extLst>
            </p:cNvPr>
            <p:cNvCxnSpPr>
              <a:cxnSpLocks/>
            </p:cNvCxnSpPr>
            <p:nvPr/>
          </p:nvCxnSpPr>
          <p:spPr>
            <a:xfrm>
              <a:off x="4563344" y="3725393"/>
              <a:ext cx="987064" cy="4160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83B8FCE6-B880-4529-94CB-61A461C97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7960" y="3712603"/>
              <a:ext cx="1135307" cy="428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385AE6C-4AF1-48E2-AC38-2AA4BE8EB2C0}"/>
              </a:ext>
            </a:extLst>
          </p:cNvPr>
          <p:cNvSpPr txBox="1"/>
          <p:nvPr/>
        </p:nvSpPr>
        <p:spPr>
          <a:xfrm>
            <a:off x="2195241" y="2880398"/>
            <a:ext cx="4120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Sequential API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無法合併兩個模型，因為每一層只能連接到另一層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Functional API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的彈性，比方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的設計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141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691E54B-8E3E-41C5-AA16-F9A22820F4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sz="3200" dirty="0"/>
              <a:t>推薦系統的製作</a:t>
            </a:r>
            <a:endParaRPr lang="en-US" dirty="0"/>
          </a:p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9AE47-9CE9-462D-8A8E-6C1BE6FE2E1C}"/>
              </a:ext>
            </a:extLst>
          </p:cNvPr>
          <p:cNvSpPr txBox="1">
            <a:spLocks/>
          </p:cNvSpPr>
          <p:nvPr/>
        </p:nvSpPr>
        <p:spPr>
          <a:xfrm>
            <a:off x="1935247" y="1607844"/>
            <a:ext cx="9569280" cy="5176987"/>
          </a:xfrm>
          <a:prstGeom prst="rect">
            <a:avLst/>
          </a:prstGeom>
        </p:spPr>
        <p:txBody>
          <a:bodyPr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Demo21_Recommender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System.ipynb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fontAlgn="b">
              <a:buFont typeface="Arial" panose="020B0604020202020204" pitchFamily="34" charset="0"/>
              <a:buNone/>
            </a:pPr>
            <a:endParaRPr lang="en-US" altLang="zh-TW" sz="2400" dirty="0"/>
          </a:p>
          <a:p>
            <a:pPr marL="0" indent="0" fontAlgn="b">
              <a:buFont typeface="Arial" panose="020B0604020202020204" pitchFamily="34" charset="0"/>
              <a:buNone/>
            </a:pPr>
            <a:r>
              <a:rPr lang="en-US" altLang="zh-TW" sz="2400" dirty="0"/>
              <a:t>Note: The ID </a:t>
            </a:r>
            <a:r>
              <a:rPr lang="zh-TW" altLang="en-US" sz="2400" dirty="0"/>
              <a:t>需要連續，因為它是對向量的索引</a:t>
            </a:r>
            <a:r>
              <a:rPr lang="en-US" altLang="zh-TW" sz="2400" dirty="0"/>
              <a:t>.</a:t>
            </a:r>
          </a:p>
          <a:p>
            <a:pPr marL="0" indent="0" fontAlgn="b">
              <a:buFont typeface="Arial" panose="020B0604020202020204" pitchFamily="34" charset="0"/>
              <a:buNone/>
            </a:pPr>
            <a:r>
              <a:rPr lang="zh-TW" altLang="en-US" sz="2400" dirty="0"/>
              <a:t>需要先扁平化</a:t>
            </a:r>
            <a:r>
              <a:rPr lang="en-US" altLang="zh-TW" sz="2400" dirty="0"/>
              <a:t>(flatten)</a:t>
            </a:r>
            <a:r>
              <a:rPr lang="zh-TW" altLang="en-US" sz="2400" dirty="0"/>
              <a:t>再接續 </a:t>
            </a:r>
            <a:r>
              <a:rPr lang="en-US" altLang="zh-TW" sz="2400" dirty="0"/>
              <a:t>(concatenate): Nx1xD </a:t>
            </a:r>
            <a:r>
              <a:rPr lang="en-US" altLang="zh-TW" sz="2400" dirty="0">
                <a:sym typeface="Wingdings" panose="05000000000000000000" pitchFamily="2" charset="2"/>
              </a:rPr>
              <a:t> </a:t>
            </a:r>
            <a:r>
              <a:rPr lang="en-US" altLang="zh-TW" sz="2400" dirty="0" err="1">
                <a:sym typeface="Wingdings" panose="05000000000000000000" pitchFamily="2" charset="2"/>
              </a:rPr>
              <a:t>NxD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marL="0" indent="0" fontAlgn="b">
              <a:buFont typeface="Arial" panose="020B0604020202020204" pitchFamily="34" charset="0"/>
              <a:buNone/>
            </a:pPr>
            <a:endParaRPr lang="en-US" altLang="zh-TW" sz="2400" dirty="0">
              <a:sym typeface="Wingdings" panose="05000000000000000000" pitchFamily="2" charset="2"/>
            </a:endParaRPr>
          </a:p>
          <a:p>
            <a:pPr marL="0" indent="0" fontAlgn="b">
              <a:buFont typeface="Arial" panose="020B0604020202020204" pitchFamily="34" charset="0"/>
              <a:buNone/>
            </a:pPr>
            <a:r>
              <a:rPr lang="en-US" altLang="zh-TW" sz="2400" dirty="0">
                <a:sym typeface="Wingdings" panose="05000000000000000000" pitchFamily="2" charset="2"/>
              </a:rPr>
              <a:t>Homework: </a:t>
            </a:r>
            <a:r>
              <a:rPr lang="zh-TW" altLang="en-US" sz="2400" dirty="0">
                <a:sym typeface="Wingdings" panose="05000000000000000000" pitchFamily="2" charset="2"/>
              </a:rPr>
              <a:t>在老師示範此檔案之後，嘗試尋求改進</a:t>
            </a:r>
            <a:r>
              <a:rPr lang="en-US" altLang="zh-TW" sz="2400" dirty="0" err="1">
                <a:sym typeface="Wingdings" panose="05000000000000000000" pitchFamily="2" charset="2"/>
              </a:rPr>
              <a:t>val_loss</a:t>
            </a:r>
            <a:r>
              <a:rPr lang="zh-TW" altLang="en-US" sz="2400" dirty="0">
                <a:sym typeface="Wingdings" panose="05000000000000000000" pitchFamily="2" charset="2"/>
              </a:rPr>
              <a:t>的任何方法。</a:t>
            </a:r>
            <a:r>
              <a:rPr lang="en-US" altLang="zh-TW" sz="2400" dirty="0">
                <a:sym typeface="Wingdings" panose="05000000000000000000" pitchFamily="2" charset="2"/>
              </a:rPr>
              <a:t>Hint: </a:t>
            </a:r>
            <a:r>
              <a:rPr lang="zh-TW" altLang="en-US" sz="2400" dirty="0">
                <a:sym typeface="Wingdings" panose="05000000000000000000" pitchFamily="2" charset="2"/>
              </a:rPr>
              <a:t>改變 </a:t>
            </a:r>
            <a:r>
              <a:rPr lang="en-US" altLang="zh-TW" sz="2400" dirty="0">
                <a:sym typeface="Wingdings" panose="05000000000000000000" pitchFamily="2" charset="2"/>
              </a:rPr>
              <a:t>hyper parameter.</a:t>
            </a:r>
            <a:endParaRPr lang="en-US" altLang="zh-TW" sz="2400" dirty="0"/>
          </a:p>
          <a:p>
            <a:pPr marL="0" indent="0" fontAlgn="b">
              <a:buFont typeface="Arial" panose="020B0604020202020204" pitchFamily="34" charset="0"/>
              <a:buNone/>
            </a:pPr>
            <a:endParaRPr lang="en-US" altLang="zh-TW" sz="2400" dirty="0"/>
          </a:p>
          <a:p>
            <a:pPr marL="0" indent="0" fontAlgn="b">
              <a:buFont typeface="Arial" panose="020B060402020202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334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B9A5EF6-C588-4380-9F31-5E719BA57B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/>
              <a:t>第一天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8A9586-6195-48B6-9A3C-6D55B25C5A9A}"/>
              </a:ext>
            </a:extLst>
          </p:cNvPr>
          <p:cNvSpPr/>
          <p:nvPr/>
        </p:nvSpPr>
        <p:spPr>
          <a:xfrm>
            <a:off x="121573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92007A-2FE9-4840-A395-513E062FAD11}"/>
              </a:ext>
            </a:extLst>
          </p:cNvPr>
          <p:cNvSpPr/>
          <p:nvPr/>
        </p:nvSpPr>
        <p:spPr>
          <a:xfrm>
            <a:off x="952557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99CFAE-16C7-4F02-9614-33E11DA1A58C}"/>
              </a:ext>
            </a:extLst>
          </p:cNvPr>
          <p:cNvSpPr txBox="1"/>
          <p:nvPr/>
        </p:nvSpPr>
        <p:spPr>
          <a:xfrm>
            <a:off x="1628198" y="370360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深度學習概論</a:t>
            </a:r>
            <a:endParaRPr lang="en-US" altLang="zh-TW" dirty="0"/>
          </a:p>
          <a:p>
            <a:r>
              <a:rPr lang="en-US" altLang="zh-TW" dirty="0" err="1"/>
              <a:t>Tensorflow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EC90B4-B4CE-4B07-B66F-4F38C281BAD4}"/>
              </a:ext>
            </a:extLst>
          </p:cNvPr>
          <p:cNvSpPr txBox="1"/>
          <p:nvPr/>
        </p:nvSpPr>
        <p:spPr>
          <a:xfrm>
            <a:off x="9988967" y="366985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損失函數</a:t>
            </a:r>
            <a:endParaRPr lang="en-US" altLang="zh-TW" dirty="0"/>
          </a:p>
          <a:p>
            <a:r>
              <a:rPr lang="zh-TW" altLang="en-US" dirty="0"/>
              <a:t>優化演算法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F87C7B-4224-4BD7-BBB0-5A3CFA09E536}"/>
              </a:ext>
            </a:extLst>
          </p:cNvPr>
          <p:cNvSpPr/>
          <p:nvPr/>
        </p:nvSpPr>
        <p:spPr>
          <a:xfrm>
            <a:off x="5370657" y="3269669"/>
            <a:ext cx="2286000" cy="16313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126955-7D62-4F38-9546-C89574C84B4D}"/>
              </a:ext>
            </a:extLst>
          </p:cNvPr>
          <p:cNvSpPr txBox="1"/>
          <p:nvPr/>
        </p:nvSpPr>
        <p:spPr>
          <a:xfrm>
            <a:off x="5890306" y="370360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類神經網路</a:t>
            </a:r>
            <a:endParaRPr lang="en-US" altLang="zh-TW" dirty="0"/>
          </a:p>
          <a:p>
            <a:r>
              <a:rPr lang="zh-TW" altLang="en-US" dirty="0"/>
              <a:t>激活函數</a:t>
            </a:r>
            <a:endParaRPr lang="en-US" altLang="zh-TW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A9CD52A0-A383-4FBF-B939-AD6DFEE0F516}"/>
              </a:ext>
            </a:extLst>
          </p:cNvPr>
          <p:cNvSpPr/>
          <p:nvPr/>
        </p:nvSpPr>
        <p:spPr>
          <a:xfrm>
            <a:off x="3990109" y="3946855"/>
            <a:ext cx="73520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D436E43-C187-455E-A8FA-0DE3E51914C2}"/>
              </a:ext>
            </a:extLst>
          </p:cNvPr>
          <p:cNvSpPr/>
          <p:nvPr/>
        </p:nvSpPr>
        <p:spPr>
          <a:xfrm>
            <a:off x="8302001" y="3854521"/>
            <a:ext cx="73520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AFE94A-2C4E-4C67-9143-EA34DDED568E}"/>
              </a:ext>
            </a:extLst>
          </p:cNvPr>
          <p:cNvSpPr txBox="1"/>
          <p:nvPr/>
        </p:nvSpPr>
        <p:spPr>
          <a:xfrm>
            <a:off x="1950611" y="275176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5750E4-117D-40C0-9B2F-F88672384BF2}"/>
              </a:ext>
            </a:extLst>
          </p:cNvPr>
          <p:cNvSpPr txBox="1"/>
          <p:nvPr/>
        </p:nvSpPr>
        <p:spPr>
          <a:xfrm>
            <a:off x="6195064" y="27309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23E4A9-0576-45BF-B4C3-A24C6FAC29D8}"/>
              </a:ext>
            </a:extLst>
          </p:cNvPr>
          <p:cNvSpPr txBox="1"/>
          <p:nvPr/>
        </p:nvSpPr>
        <p:spPr>
          <a:xfrm>
            <a:off x="10260452" y="2717576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zh-TW" altLang="en-US" dirty="0"/>
              <a:t>小時</a:t>
            </a:r>
            <a:endParaRPr 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E7D3A5E-5005-4683-A6D5-92E86A6435CB}"/>
              </a:ext>
            </a:extLst>
          </p:cNvPr>
          <p:cNvSpPr txBox="1"/>
          <p:nvPr/>
        </p:nvSpPr>
        <p:spPr>
          <a:xfrm>
            <a:off x="1215737" y="56007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預習：</a:t>
            </a:r>
            <a:r>
              <a:rPr lang="en-US" altLang="zh-TW" dirty="0"/>
              <a:t>CNN</a:t>
            </a:r>
          </a:p>
          <a:p>
            <a:r>
              <a:rPr lang="zh-TW" altLang="en-US" dirty="0"/>
              <a:t>作業：作業一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2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76C74D9-F204-47FF-9534-8EAE517FD4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196" y="284973"/>
            <a:ext cx="6360513" cy="633413"/>
          </a:xfrm>
        </p:spPr>
        <p:txBody>
          <a:bodyPr/>
          <a:lstStyle/>
          <a:p>
            <a:r>
              <a:rPr lang="zh-TW" altLang="en-US" dirty="0"/>
              <a:t>從解聯立方程到</a:t>
            </a:r>
            <a:r>
              <a:rPr lang="zh-TW" altLang="en-US"/>
              <a:t>機器</a:t>
            </a:r>
            <a:r>
              <a:rPr lang="en-US" altLang="zh-TW" dirty="0"/>
              <a:t>(</a:t>
            </a:r>
            <a:r>
              <a:rPr lang="zh-TW" altLang="en-US" dirty="0"/>
              <a:t>深度</a:t>
            </a:r>
            <a:r>
              <a:rPr lang="en-US" altLang="zh-TW" dirty="0"/>
              <a:t>)</a:t>
            </a:r>
            <a:r>
              <a:rPr lang="zh-TW" altLang="en-US" dirty="0"/>
              <a:t>學習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E88507-A382-4CCF-B854-8DFCD0B44AB6}"/>
              </a:ext>
            </a:extLst>
          </p:cNvPr>
          <p:cNvSpPr txBox="1"/>
          <p:nvPr/>
        </p:nvSpPr>
        <p:spPr>
          <a:xfrm>
            <a:off x="521110" y="1367236"/>
            <a:ext cx="2135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試解：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5x + 2y = 10</a:t>
            </a: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x + 4y = 11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A280F8-1241-42F4-9D22-1B50971E01A9}"/>
              </a:ext>
            </a:extLst>
          </p:cNvPr>
          <p:cNvSpPr txBox="1"/>
          <p:nvPr/>
        </p:nvSpPr>
        <p:spPr>
          <a:xfrm>
            <a:off x="553679" y="2388771"/>
            <a:ext cx="12054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機器學習不是在算參數權重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(weight)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嗎，把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w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，把方程式左邊的係數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(5,2) (1,4)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定為輸入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，右邊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(10,11)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為向量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轉換成感知器的公式：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6623B4-CCD7-41CE-BAB8-73D1DBA4FBF2}"/>
              </a:ext>
            </a:extLst>
          </p:cNvPr>
          <p:cNvSpPr txBox="1"/>
          <p:nvPr/>
        </p:nvSpPr>
        <p:spPr>
          <a:xfrm>
            <a:off x="521110" y="3312800"/>
            <a:ext cx="2598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+ 2 * w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10</a:t>
            </a: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* w</a:t>
            </a:r>
            <a:r>
              <a:rPr lang="en-US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+ 4 * w</a:t>
            </a:r>
            <a:r>
              <a:rPr lang="en-US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C1436F4-A59B-4C76-A4D7-4974C9E6D20F}"/>
                  </a:ext>
                </a:extLst>
              </p:cNvPr>
              <p:cNvSpPr txBox="1"/>
              <p:nvPr/>
            </p:nvSpPr>
            <p:spPr>
              <a:xfrm>
                <a:off x="1376516" y="4069240"/>
                <a:ext cx="2640146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C1436F4-A59B-4C76-A4D7-4974C9E6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16" y="4069240"/>
                <a:ext cx="2640146" cy="55803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8A1617E6-5B45-4C21-83C8-04591D2E6065}"/>
              </a:ext>
            </a:extLst>
          </p:cNvPr>
          <p:cNvSpPr txBox="1"/>
          <p:nvPr/>
        </p:nvSpPr>
        <p:spPr>
          <a:xfrm>
            <a:off x="553679" y="4993269"/>
            <a:ext cx="13399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如果我們故意不直接求解，而是用更多聯立方程式去逼近，比方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2*w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+ 2*w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，我們是否也可解出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(w1,w2)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這樣作其實就是訓練感知器，如果在感知器後頭接上非線性激勵函數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(sigmoid / tanh /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豈不形成類神經網路之一層？層層疊加就是深度學習網路之前饋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(feed forward 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機器學習其實是個複雜的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函數映射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，線性代數適合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表述並計算出所需參數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6BE1245-BF36-468C-BD6F-3CCE332562B8}"/>
                  </a:ext>
                </a:extLst>
              </p:cNvPr>
              <p:cNvSpPr txBox="1"/>
              <p:nvPr/>
            </p:nvSpPr>
            <p:spPr>
              <a:xfrm>
                <a:off x="5412638" y="4069240"/>
                <a:ext cx="2614498" cy="55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6BE1245-BF36-468C-BD6F-3CCE3325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38" y="4069240"/>
                <a:ext cx="2614498" cy="558038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E17FB0-4866-4943-8ABA-6507CB21F91B}"/>
              </a:ext>
            </a:extLst>
          </p:cNvPr>
          <p:cNvSpPr txBox="1"/>
          <p:nvPr/>
        </p:nvSpPr>
        <p:spPr>
          <a:xfrm>
            <a:off x="658761" y="6732157"/>
            <a:ext cx="678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看機器學習如何求解多元一次方程？ </a:t>
            </a:r>
            <a:r>
              <a:rPr lang="en-US" altLang="zh-TW" dirty="0">
                <a:hlinkClick r:id="rId4"/>
              </a:rPr>
              <a:t>- </a:t>
            </a:r>
            <a:r>
              <a:rPr lang="zh-TW" altLang="en-US" dirty="0">
                <a:hlinkClick r:id="rId4"/>
              </a:rPr>
              <a:t>每日頭條 </a:t>
            </a:r>
            <a:r>
              <a:rPr lang="en-US" altLang="zh-TW" dirty="0">
                <a:hlinkClick r:id="rId4"/>
              </a:rPr>
              <a:t>(kknews.cc)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300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佈景主題1  test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  test" id="{33013AD3-2242-4C6A-BF32-39021E6D1347}" vid="{AF988E1A-5ED1-4E84-8322-64C3BB91F74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42898</TotalTime>
  <Words>5930</Words>
  <Application>Microsoft Office PowerPoint</Application>
  <PresentationFormat>自訂</PresentationFormat>
  <Paragraphs>731</Paragraphs>
  <Slides>77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77</vt:i4>
      </vt:variant>
    </vt:vector>
  </HeadingPairs>
  <TitlesOfParts>
    <vt:vector size="92" baseType="lpstr">
      <vt:lpstr>charter</vt:lpstr>
      <vt:lpstr>Helvetica Neue</vt:lpstr>
      <vt:lpstr>Microsoft JhengHei UI</vt:lpstr>
      <vt:lpstr>sohne</vt:lpstr>
      <vt:lpstr>Microsoft JhengHei</vt:lpstr>
      <vt:lpstr>Microsoft JhengHei</vt:lpstr>
      <vt:lpstr>新細明體</vt:lpstr>
      <vt:lpstr>Arial</vt:lpstr>
      <vt:lpstr>Arial</vt:lpstr>
      <vt:lpstr>Calibri</vt:lpstr>
      <vt:lpstr>Cambria Math</vt:lpstr>
      <vt:lpstr>Courier New</vt:lpstr>
      <vt:lpstr>Wingdings</vt:lpstr>
      <vt:lpstr>1_Office 佈景主題</vt:lpstr>
      <vt:lpstr>佈景主題1  test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彭筠容</dc:creator>
  <cp:lastModifiedBy>ShawJiun Chen</cp:lastModifiedBy>
  <cp:revision>387</cp:revision>
  <dcterms:created xsi:type="dcterms:W3CDTF">2020-05-27T00:34:46Z</dcterms:created>
  <dcterms:modified xsi:type="dcterms:W3CDTF">2021-10-06T08:53:43Z</dcterms:modified>
</cp:coreProperties>
</file>