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Merriweather"/>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erriweather-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Merriweather-bold.fntdata"/><Relationship Id="rId6" Type="http://schemas.openxmlformats.org/officeDocument/2006/relationships/slide" Target="slides/slide1.xml"/><Relationship Id="rId18" Type="http://schemas.openxmlformats.org/officeDocument/2006/relationships/font" Target="fonts/Merriweather-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57da44c53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57da44c53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57da44c53f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57da44c53f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57da44c53f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57da44c53f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57da44c53f_0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57da44c53f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57da44c53f_0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57da44c53f_0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57da44c53f_0_8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57da44c53f_0_8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57da44c53f_0_8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57da44c53f_0_8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57da44c53f_0_8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57da44c53f_0_8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DT COMMERCE DATABASE</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dk1"/>
                </a:solidFill>
              </a:rPr>
              <a:t>PRESENTED BY VICTORIA ATASIE</a:t>
            </a:r>
            <a:endParaRPr>
              <a:solidFill>
                <a:schemeClr val="dk1"/>
              </a:solidFill>
            </a:endParaRPr>
          </a:p>
          <a:p>
            <a:pPr indent="0" lvl="0" marL="0" rtl="0" algn="l">
              <a:spcBef>
                <a:spcPts val="0"/>
              </a:spcBef>
              <a:spcAft>
                <a:spcPts val="0"/>
              </a:spcAft>
              <a:buNone/>
            </a:pPr>
            <a:r>
              <a:rPr lang="en-GB">
                <a:solidFill>
                  <a:schemeClr val="dk1"/>
                </a:solidFill>
              </a:rPr>
              <a:t>              JULY 7,2023</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a:solidFill>
            <a:srgbClr val="1155CC"/>
          </a:solidFill>
        </p:spPr>
        <p:txBody>
          <a:bodyPr anchorCtr="0" anchor="t" bIns="91425" lIns="91425" spcFirstLastPara="1" rIns="91425" wrap="square" tIns="91425">
            <a:normAutofit/>
          </a:bodyPr>
          <a:lstStyle/>
          <a:p>
            <a:pPr indent="0" lvl="0" marL="0" rtl="0" algn="l">
              <a:spcBef>
                <a:spcPts val="0"/>
              </a:spcBef>
              <a:spcAft>
                <a:spcPts val="0"/>
              </a:spcAft>
              <a:buNone/>
            </a:pPr>
            <a:r>
              <a:rPr lang="en-GB"/>
              <a:t>BACKGROUND</a:t>
            </a:r>
            <a:endParaRPr/>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sz="1200">
                <a:latin typeface="Arial"/>
                <a:ea typeface="Arial"/>
                <a:cs typeface="Arial"/>
                <a:sym typeface="Arial"/>
              </a:rPr>
              <a:t>DT  was consulted by an e-commerce client (DT Commerce) to assist them in resolving data silo issues by combining data from various third-party softwares like salesforce (CRM), ERP system (inventory management system), and quickbooks (financial system) and as a Data Analyst ,I was assigned to the project to solve the data silo issues by ingesting data into a relational database that will act as the source of truth for all datasets.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a:solidFill>
            <a:srgbClr val="1155CC"/>
          </a:solidFill>
        </p:spPr>
        <p:txBody>
          <a:bodyPr anchorCtr="0" anchor="t" bIns="91425" lIns="91425" spcFirstLastPara="1" rIns="91425" wrap="square" tIns="91425">
            <a:normAutofit/>
          </a:bodyPr>
          <a:lstStyle/>
          <a:p>
            <a:pPr indent="0" lvl="0" marL="0" rtl="0" algn="l">
              <a:spcBef>
                <a:spcPts val="0"/>
              </a:spcBef>
              <a:spcAft>
                <a:spcPts val="0"/>
              </a:spcAft>
              <a:buNone/>
            </a:pPr>
            <a:r>
              <a:rPr lang="en-GB"/>
              <a:t>GOALS</a:t>
            </a:r>
            <a:endParaRPr/>
          </a:p>
        </p:txBody>
      </p:sp>
      <p:sp>
        <p:nvSpPr>
          <p:cNvPr id="77" name="Google Shape;77;p15"/>
          <p:cNvSpPr txBox="1"/>
          <p:nvPr>
            <p:ph idx="1" type="body"/>
          </p:nvPr>
        </p:nvSpPr>
        <p:spPr>
          <a:xfrm>
            <a:off x="4644675" y="0"/>
            <a:ext cx="4166400" cy="51435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Char char="●"/>
            </a:pPr>
            <a:r>
              <a:rPr lang="en-GB" sz="1200"/>
              <a:t>To d</a:t>
            </a:r>
            <a:r>
              <a:rPr lang="en-GB" sz="1200"/>
              <a:t>esign an Entity Relationship Diagram(ERD) that will visually depict the entities, attributes, and relationships within a DTcommerce database system.</a:t>
            </a:r>
            <a:endParaRPr sz="1200"/>
          </a:p>
          <a:p>
            <a:pPr indent="-304800" lvl="0" marL="457200" rtl="0" algn="l">
              <a:lnSpc>
                <a:spcPct val="150000"/>
              </a:lnSpc>
              <a:spcBef>
                <a:spcPts val="0"/>
              </a:spcBef>
              <a:spcAft>
                <a:spcPts val="0"/>
              </a:spcAft>
              <a:buSzPts val="1200"/>
              <a:buChar char="●"/>
            </a:pPr>
            <a:r>
              <a:rPr lang="en-GB" sz="1200"/>
              <a:t>A</a:t>
            </a:r>
            <a:r>
              <a:rPr lang="en-GB" sz="1200"/>
              <a:t>n Ecommerce ER Diagram designed for DTcommerce’s relational database for the Customer, Product and Sales table.Load data into </a:t>
            </a:r>
            <a:r>
              <a:rPr lang="en-GB" sz="1200"/>
              <a:t>its</a:t>
            </a:r>
            <a:r>
              <a:rPr lang="en-GB" sz="1200"/>
              <a:t> respective tables and write SQL query to validate all three tables</a:t>
            </a:r>
            <a:endParaRPr sz="1200"/>
          </a:p>
          <a:p>
            <a:pPr indent="-304800" lvl="0" marL="457200" rtl="0" algn="l">
              <a:lnSpc>
                <a:spcPct val="150000"/>
              </a:lnSpc>
              <a:spcBef>
                <a:spcPts val="0"/>
              </a:spcBef>
              <a:spcAft>
                <a:spcPts val="0"/>
              </a:spcAft>
              <a:buSzPts val="1200"/>
              <a:buChar char="●"/>
            </a:pPr>
            <a:r>
              <a:rPr lang="en-GB" sz="1200"/>
              <a:t>DTcommerce database would be able to store,manage,retrieve and update data successfully.</a:t>
            </a:r>
            <a:endParaRPr sz="1200"/>
          </a:p>
          <a:p>
            <a:pPr indent="-304800" lvl="0" marL="457200" rtl="0" algn="l">
              <a:lnSpc>
                <a:spcPct val="150000"/>
              </a:lnSpc>
              <a:spcBef>
                <a:spcPts val="0"/>
              </a:spcBef>
              <a:spcAft>
                <a:spcPts val="0"/>
              </a:spcAft>
              <a:buSzPts val="1200"/>
              <a:buChar char="●"/>
            </a:pPr>
            <a:r>
              <a:rPr lang="en-GB" sz="1200"/>
              <a:t>Cardinality indicator such 1,0,1 or many represented and number of occurrence </a:t>
            </a:r>
            <a:r>
              <a:rPr lang="en-GB" sz="1200"/>
              <a:t>specified</a:t>
            </a:r>
            <a:r>
              <a:rPr lang="en-GB" sz="1200"/>
              <a:t> for each entity.</a:t>
            </a:r>
            <a:endParaRPr sz="1200"/>
          </a:p>
          <a:p>
            <a:pPr indent="-304800" lvl="0" marL="457200" rtl="0" algn="l">
              <a:lnSpc>
                <a:spcPct val="150000"/>
              </a:lnSpc>
              <a:spcBef>
                <a:spcPts val="0"/>
              </a:spcBef>
              <a:spcAft>
                <a:spcPts val="0"/>
              </a:spcAft>
              <a:buSzPts val="1200"/>
              <a:buChar char="●"/>
            </a:pPr>
            <a:r>
              <a:rPr lang="en-GB" sz="1200"/>
              <a:t>Primary keys and Foreign Keys notation where the Primary Keys are the unique identifiers and Foreign Keys enforces referential integrity to show relationship between </a:t>
            </a:r>
            <a:r>
              <a:rPr lang="en-GB" sz="1200"/>
              <a:t>entities in the table.</a:t>
            </a:r>
            <a:endParaRPr sz="1200"/>
          </a:p>
          <a:p>
            <a:pPr indent="-304800" lvl="0" marL="457200" rtl="0" algn="l">
              <a:lnSpc>
                <a:spcPct val="150000"/>
              </a:lnSpc>
              <a:spcBef>
                <a:spcPts val="0"/>
              </a:spcBef>
              <a:spcAft>
                <a:spcPts val="0"/>
              </a:spcAft>
              <a:buSzPts val="1200"/>
              <a:buChar char="●"/>
            </a:pPr>
            <a:r>
              <a:rPr lang="en-GB" sz="1200"/>
              <a:t>The ERD will give a visual representation for the DTcommerce database to help the Ecommerce client understand the relationship of various tables and the structure of the database system</a:t>
            </a:r>
            <a:endParaRPr sz="1200"/>
          </a:p>
          <a:p>
            <a:pPr indent="0" lvl="0" marL="457200" rtl="0" algn="l">
              <a:lnSpc>
                <a:spcPct val="150000"/>
              </a:lnSpc>
              <a:spcBef>
                <a:spcPts val="1200"/>
              </a:spcBef>
              <a:spcAft>
                <a:spcPts val="1200"/>
              </a:spcAft>
              <a:buSzPts val="770"/>
              <a:buNone/>
            </a:pPr>
            <a:r>
              <a:t/>
            </a:r>
            <a:endParaRPr b="1" sz="91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3706500" cy="2508900"/>
          </a:xfrm>
          <a:prstGeom prst="rect">
            <a:avLst/>
          </a:prstGeom>
          <a:solidFill>
            <a:srgbClr val="1155CC"/>
          </a:solidFill>
        </p:spPr>
        <p:txBody>
          <a:bodyPr anchorCtr="0" anchor="t" bIns="91425" lIns="91425" spcFirstLastPara="1" rIns="91425" wrap="square" tIns="91425">
            <a:normAutofit/>
          </a:bodyPr>
          <a:lstStyle/>
          <a:p>
            <a:pPr indent="0" lvl="0" marL="0" rtl="0" algn="l">
              <a:spcBef>
                <a:spcPts val="0"/>
              </a:spcBef>
              <a:spcAft>
                <a:spcPts val="0"/>
              </a:spcAft>
              <a:buNone/>
            </a:pPr>
            <a:r>
              <a:rPr lang="en-GB"/>
              <a:t>METHODOLOGY</a:t>
            </a:r>
            <a:endParaRPr/>
          </a:p>
        </p:txBody>
      </p:sp>
      <p:sp>
        <p:nvSpPr>
          <p:cNvPr id="83" name="Google Shape;83;p16"/>
          <p:cNvSpPr txBox="1"/>
          <p:nvPr>
            <p:ph idx="1" type="body"/>
          </p:nvPr>
        </p:nvSpPr>
        <p:spPr>
          <a:xfrm>
            <a:off x="4572000" y="0"/>
            <a:ext cx="4166400" cy="7716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4800">
                <a:latin typeface="Arial"/>
                <a:ea typeface="Arial"/>
                <a:cs typeface="Arial"/>
                <a:sym typeface="Arial"/>
              </a:rPr>
              <a:t>Two major methodology was used to resolve DT commerce  data silo issues.</a:t>
            </a:r>
            <a:endParaRPr sz="4800">
              <a:latin typeface="Arial"/>
              <a:ea typeface="Arial"/>
              <a:cs typeface="Arial"/>
              <a:sym typeface="Arial"/>
            </a:endParaRPr>
          </a:p>
          <a:p>
            <a:pPr indent="0" lvl="0" marL="0" rtl="0" algn="l">
              <a:spcBef>
                <a:spcPts val="1200"/>
              </a:spcBef>
              <a:spcAft>
                <a:spcPts val="0"/>
              </a:spcAft>
              <a:buNone/>
            </a:pPr>
            <a:r>
              <a:rPr lang="en-GB" sz="4800">
                <a:latin typeface="Arial"/>
                <a:ea typeface="Arial"/>
                <a:cs typeface="Arial"/>
                <a:sym typeface="Arial"/>
              </a:rPr>
              <a:t>Firstly</a:t>
            </a:r>
            <a:r>
              <a:rPr lang="en-GB" sz="4800">
                <a:latin typeface="Arial"/>
                <a:ea typeface="Arial"/>
                <a:cs typeface="Arial"/>
                <a:sym typeface="Arial"/>
              </a:rPr>
              <a:t>,I gathered information,understood the requirement and the goals of the database system which includes identifying the entities,attributes and relationship that need to be modelled by designing the ER diagram to show a visual </a:t>
            </a:r>
            <a:r>
              <a:rPr lang="en-GB" sz="4800">
                <a:latin typeface="Arial"/>
                <a:ea typeface="Arial"/>
                <a:cs typeface="Arial"/>
                <a:sym typeface="Arial"/>
              </a:rPr>
              <a:t>representation</a:t>
            </a:r>
            <a:r>
              <a:rPr lang="en-GB" sz="4800">
                <a:latin typeface="Arial"/>
                <a:ea typeface="Arial"/>
                <a:cs typeface="Arial"/>
                <a:sym typeface="Arial"/>
              </a:rPr>
              <a:t> of the how the dataset would be created and stored in the relational database.</a:t>
            </a:r>
            <a:endParaRPr sz="4800">
              <a:latin typeface="Arial"/>
              <a:ea typeface="Arial"/>
              <a:cs typeface="Arial"/>
              <a:sym typeface="Arial"/>
            </a:endParaRPr>
          </a:p>
          <a:p>
            <a:pPr indent="0" lvl="0" marL="0" rtl="0" algn="l">
              <a:spcBef>
                <a:spcPts val="1200"/>
              </a:spcBef>
              <a:spcAft>
                <a:spcPts val="0"/>
              </a:spcAft>
              <a:buNone/>
            </a:pPr>
            <a:r>
              <a:rPr lang="en-GB" sz="4800">
                <a:latin typeface="Arial"/>
                <a:ea typeface="Arial"/>
                <a:cs typeface="Arial"/>
                <a:sym typeface="Arial"/>
              </a:rPr>
              <a:t>Furthermore</a:t>
            </a:r>
            <a:r>
              <a:rPr lang="en-GB" sz="4800">
                <a:latin typeface="Arial"/>
                <a:ea typeface="Arial"/>
                <a:cs typeface="Arial"/>
                <a:sym typeface="Arial"/>
              </a:rPr>
              <a:t>,I created a database in a relational database management system called PostgreSQL to enable DTcommerce customer,sales and product data to be created,stored,retrieved,managed,and updated effectively.</a:t>
            </a:r>
            <a:endParaRPr sz="4800">
              <a:latin typeface="Arial"/>
              <a:ea typeface="Arial"/>
              <a:cs typeface="Arial"/>
              <a:sym typeface="Arial"/>
            </a:endParaRPr>
          </a:p>
          <a:p>
            <a:pPr indent="0" lvl="0" marL="0" rtl="0" algn="l">
              <a:spcBef>
                <a:spcPts val="1200"/>
              </a:spcBef>
              <a:spcAft>
                <a:spcPts val="0"/>
              </a:spcAft>
              <a:buNone/>
            </a:pPr>
            <a:r>
              <a:rPr lang="en-GB" sz="4800">
                <a:latin typeface="Arial"/>
                <a:ea typeface="Arial"/>
                <a:cs typeface="Arial"/>
                <a:sym typeface="Arial"/>
              </a:rPr>
              <a:t>THE ER DIAGRAM</a:t>
            </a:r>
            <a:endParaRPr sz="4800">
              <a:latin typeface="Arial"/>
              <a:ea typeface="Arial"/>
              <a:cs typeface="Arial"/>
              <a:sym typeface="Arial"/>
            </a:endParaRPr>
          </a:p>
          <a:p>
            <a:pPr indent="0" lvl="0" marL="0" rtl="0" algn="l">
              <a:spcBef>
                <a:spcPts val="1200"/>
              </a:spcBef>
              <a:spcAft>
                <a:spcPts val="0"/>
              </a:spcAft>
              <a:buNone/>
            </a:pPr>
            <a:r>
              <a:rPr lang="en-GB" sz="4800">
                <a:latin typeface="Arial"/>
                <a:ea typeface="Arial"/>
                <a:cs typeface="Arial"/>
                <a:sym typeface="Arial"/>
              </a:rPr>
              <a:t>Lucidchart,a diagramming application tool was used to design the ER diagram to show the customer,sales and product as entities with their attributes ,relationship and cardinality established.The primary keys(PK) that uniquely identifies ,foreign key(FK)was also determined which references the primary key in another table whilst establishing a link between tables.The relationship and cardinality </a:t>
            </a:r>
            <a:r>
              <a:rPr lang="en-GB" sz="4800">
                <a:latin typeface="Arial"/>
                <a:ea typeface="Arial"/>
                <a:cs typeface="Arial"/>
                <a:sym typeface="Arial"/>
              </a:rPr>
              <a:t>between</a:t>
            </a:r>
            <a:r>
              <a:rPr lang="en-GB" sz="4800">
                <a:latin typeface="Arial"/>
                <a:ea typeface="Arial"/>
                <a:cs typeface="Arial"/>
                <a:sym typeface="Arial"/>
              </a:rPr>
              <a:t> entities was established as one to many relationship.</a:t>
            </a:r>
            <a:endParaRPr sz="4800">
              <a:latin typeface="Arial"/>
              <a:ea typeface="Arial"/>
              <a:cs typeface="Arial"/>
              <a:sym typeface="Arial"/>
            </a:endParaRPr>
          </a:p>
          <a:p>
            <a:pPr indent="0" lvl="0" marL="0" rtl="0" algn="l">
              <a:spcBef>
                <a:spcPts val="1200"/>
              </a:spcBef>
              <a:spcAft>
                <a:spcPts val="0"/>
              </a:spcAft>
              <a:buNone/>
            </a:pPr>
            <a:r>
              <a:rPr lang="en-GB" sz="4800">
                <a:latin typeface="Arial"/>
                <a:ea typeface="Arial"/>
                <a:cs typeface="Arial"/>
                <a:sym typeface="Arial"/>
              </a:rPr>
              <a:t>Data types of each attributes was determined by identifying the value of the respective attributes as integer(numbers without fraction),varchar(strings with letter,numbers and special characters),float(decimal number)and date(date format).</a:t>
            </a:r>
            <a:endParaRPr sz="4800">
              <a:latin typeface="Arial"/>
              <a:ea typeface="Arial"/>
              <a:cs typeface="Arial"/>
              <a:sym typeface="Arial"/>
            </a:endParaRPr>
          </a:p>
          <a:p>
            <a:pPr indent="0" lvl="0" marL="0" rtl="0" algn="l">
              <a:spcBef>
                <a:spcPts val="1200"/>
              </a:spcBef>
              <a:spcAft>
                <a:spcPts val="0"/>
              </a:spcAft>
              <a:buNone/>
            </a:pPr>
            <a:r>
              <a:rPr lang="en-GB" sz="4800">
                <a:latin typeface="Arial"/>
                <a:ea typeface="Arial"/>
                <a:cs typeface="Arial"/>
                <a:sym typeface="Arial"/>
              </a:rPr>
              <a:t>Elimination of  </a:t>
            </a:r>
            <a:r>
              <a:rPr lang="en-GB" sz="4800">
                <a:latin typeface="Arial"/>
                <a:ea typeface="Arial"/>
                <a:cs typeface="Arial"/>
                <a:sym typeface="Arial"/>
              </a:rPr>
              <a:t>redundancy</a:t>
            </a:r>
            <a:r>
              <a:rPr lang="en-GB" sz="4800">
                <a:latin typeface="Arial"/>
                <a:ea typeface="Arial"/>
                <a:cs typeface="Arial"/>
                <a:sym typeface="Arial"/>
              </a:rPr>
              <a:t> and data integrity was ensured .A proper review with the Ecommerce client to </a:t>
            </a:r>
            <a:r>
              <a:rPr lang="en-GB" sz="4800">
                <a:latin typeface="Arial"/>
                <a:ea typeface="Arial"/>
                <a:cs typeface="Arial"/>
                <a:sym typeface="Arial"/>
              </a:rPr>
              <a:t>validate</a:t>
            </a:r>
            <a:r>
              <a:rPr lang="en-GB" sz="4800">
                <a:latin typeface="Arial"/>
                <a:ea typeface="Arial"/>
                <a:cs typeface="Arial"/>
                <a:sym typeface="Arial"/>
              </a:rPr>
              <a:t> accuracy and effectiveness of the database design was conducted.</a:t>
            </a:r>
            <a:endParaRPr sz="4800">
              <a:latin typeface="Arial"/>
              <a:ea typeface="Arial"/>
              <a:cs typeface="Arial"/>
              <a:sym typeface="Arial"/>
            </a:endParaRPr>
          </a:p>
          <a:p>
            <a:pPr indent="0" lvl="0" marL="0" rtl="0" algn="l">
              <a:spcBef>
                <a:spcPts val="1200"/>
              </a:spcBef>
              <a:spcAft>
                <a:spcPts val="0"/>
              </a:spcAft>
              <a:buNone/>
            </a:pPr>
            <a:r>
              <a:rPr lang="en-GB" sz="4800">
                <a:latin typeface="Arial"/>
                <a:ea typeface="Arial"/>
                <a:cs typeface="Arial"/>
                <a:sym typeface="Arial"/>
              </a:rPr>
              <a:t>DATABASE CREATION WITH POSTGRESQL</a:t>
            </a:r>
            <a:endParaRPr sz="4800">
              <a:latin typeface="Arial"/>
              <a:ea typeface="Arial"/>
              <a:cs typeface="Arial"/>
              <a:sym typeface="Arial"/>
            </a:endParaRPr>
          </a:p>
          <a:p>
            <a:pPr indent="0" lvl="0" marL="0" rtl="0" algn="l">
              <a:spcBef>
                <a:spcPts val="1200"/>
              </a:spcBef>
              <a:spcAft>
                <a:spcPts val="0"/>
              </a:spcAft>
              <a:buNone/>
            </a:pPr>
            <a:r>
              <a:rPr lang="en-GB" sz="4800">
                <a:latin typeface="Arial"/>
                <a:ea typeface="Arial"/>
                <a:cs typeface="Arial"/>
                <a:sym typeface="Arial"/>
              </a:rPr>
              <a:t>DTcommerce database was created in the database system where the customer,sales,product  table was created and  populated with data by using the Copy command,From clause and the data file path.</a:t>
            </a:r>
            <a:endParaRPr sz="4800">
              <a:latin typeface="Arial"/>
              <a:ea typeface="Arial"/>
              <a:cs typeface="Arial"/>
              <a:sym typeface="Aria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sp>
        <p:nvSpPr>
          <p:cNvPr id="88" name="Google Shape;88;p17"/>
          <p:cNvSpPr txBox="1"/>
          <p:nvPr>
            <p:ph type="title"/>
          </p:nvPr>
        </p:nvSpPr>
        <p:spPr>
          <a:xfrm>
            <a:off x="66225" y="-656525"/>
            <a:ext cx="8462400" cy="554100"/>
          </a:xfrm>
          <a:prstGeom prst="rect">
            <a:avLst/>
          </a:prstGeom>
          <a:solidFill>
            <a:srgbClr val="1155CC"/>
          </a:solidFill>
        </p:spPr>
        <p:txBody>
          <a:bodyPr anchorCtr="0" anchor="t" bIns="91425" lIns="91425" spcFirstLastPara="1" rIns="91425" wrap="square" tIns="91425">
            <a:spAutoFit/>
          </a:bodyPr>
          <a:lstStyle/>
          <a:p>
            <a:pPr indent="0" lvl="0" marL="0" rtl="0" algn="l">
              <a:spcBef>
                <a:spcPts val="0"/>
              </a:spcBef>
              <a:spcAft>
                <a:spcPts val="0"/>
              </a:spcAft>
              <a:buNone/>
            </a:pPr>
            <a:r>
              <a:rPr lang="en-GB" sz="2400">
                <a:solidFill>
                  <a:schemeClr val="dk1"/>
                </a:solidFill>
                <a:latin typeface="Arial"/>
                <a:ea typeface="Arial"/>
                <a:cs typeface="Arial"/>
                <a:sym typeface="Arial"/>
              </a:rPr>
              <a:t>DTCOMMERCE’S ER DIAGRAM SNAPSHOT</a:t>
            </a:r>
            <a:endParaRPr sz="2400">
              <a:solidFill>
                <a:schemeClr val="dk1"/>
              </a:solidFill>
              <a:latin typeface="Arial"/>
              <a:ea typeface="Arial"/>
              <a:cs typeface="Arial"/>
              <a:sym typeface="Arial"/>
            </a:endParaRPr>
          </a:p>
        </p:txBody>
      </p:sp>
      <p:sp>
        <p:nvSpPr>
          <p:cNvPr id="89" name="Google Shape;89;p17"/>
          <p:cNvSpPr txBox="1"/>
          <p:nvPr>
            <p:ph idx="1" type="body"/>
          </p:nvPr>
        </p:nvSpPr>
        <p:spPr>
          <a:xfrm>
            <a:off x="0" y="50"/>
            <a:ext cx="8914500" cy="5376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0" name="Google Shape;90;p17"/>
          <p:cNvPicPr preferRelativeResize="0"/>
          <p:nvPr/>
        </p:nvPicPr>
        <p:blipFill>
          <a:blip r:embed="rId3">
            <a:alphaModFix/>
          </a:blip>
          <a:stretch>
            <a:fillRect/>
          </a:stretch>
        </p:blipFill>
        <p:spPr>
          <a:xfrm>
            <a:off x="66225" y="0"/>
            <a:ext cx="7691349" cy="5376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0" y="-669900"/>
            <a:ext cx="9039900" cy="669900"/>
          </a:xfrm>
          <a:prstGeom prst="rect">
            <a:avLst/>
          </a:prstGeom>
          <a:solidFill>
            <a:srgbClr val="3C78D8"/>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120">
                <a:solidFill>
                  <a:schemeClr val="dk1"/>
                </a:solidFill>
                <a:latin typeface="Arial"/>
                <a:ea typeface="Arial"/>
                <a:cs typeface="Arial"/>
                <a:sym typeface="Arial"/>
              </a:rPr>
              <a:t>SQL SCRIPT FOR CUSTOMER DATA IN </a:t>
            </a:r>
            <a:r>
              <a:rPr b="1" lang="en-GB" sz="2120">
                <a:solidFill>
                  <a:schemeClr val="dk1"/>
                </a:solidFill>
                <a:latin typeface="Arial"/>
                <a:ea typeface="Arial"/>
                <a:cs typeface="Arial"/>
                <a:sym typeface="Arial"/>
              </a:rPr>
              <a:t>DTCOMMERCE’S</a:t>
            </a:r>
            <a:r>
              <a:rPr b="1" lang="en-GB" sz="2120">
                <a:solidFill>
                  <a:schemeClr val="dk1"/>
                </a:solidFill>
                <a:latin typeface="Arial"/>
                <a:ea typeface="Arial"/>
                <a:cs typeface="Arial"/>
                <a:sym typeface="Arial"/>
              </a:rPr>
              <a:t> DATABASE</a:t>
            </a:r>
            <a:endParaRPr b="1" sz="2120">
              <a:solidFill>
                <a:schemeClr val="dk1"/>
              </a:solidFill>
              <a:latin typeface="Arial"/>
              <a:ea typeface="Arial"/>
              <a:cs typeface="Arial"/>
              <a:sym typeface="Arial"/>
            </a:endParaRPr>
          </a:p>
        </p:txBody>
      </p:sp>
      <p:sp>
        <p:nvSpPr>
          <p:cNvPr id="96" name="Google Shape;96;p18"/>
          <p:cNvSpPr txBox="1"/>
          <p:nvPr>
            <p:ph idx="1" type="body"/>
          </p:nvPr>
        </p:nvSpPr>
        <p:spPr>
          <a:xfrm>
            <a:off x="-55950" y="0"/>
            <a:ext cx="8867100" cy="514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7" name="Google Shape;97;p18"/>
          <p:cNvPicPr preferRelativeResize="0"/>
          <p:nvPr/>
        </p:nvPicPr>
        <p:blipFill>
          <a:blip r:embed="rId3">
            <a:alphaModFix/>
          </a:blip>
          <a:stretch>
            <a:fillRect/>
          </a:stretch>
        </p:blipFill>
        <p:spPr>
          <a:xfrm>
            <a:off x="40501" y="0"/>
            <a:ext cx="8554475" cy="5143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0" y="-608325"/>
            <a:ext cx="9300300" cy="564000"/>
          </a:xfrm>
          <a:prstGeom prst="rect">
            <a:avLst/>
          </a:prstGeom>
          <a:solidFill>
            <a:srgbClr val="1155CC"/>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220">
                <a:solidFill>
                  <a:schemeClr val="dk1"/>
                </a:solidFill>
                <a:latin typeface="Arial"/>
                <a:ea typeface="Arial"/>
                <a:cs typeface="Arial"/>
                <a:sym typeface="Arial"/>
              </a:rPr>
              <a:t>SQL SCRIPT FOR SALES DATA IN DTCOMMERCE’S DATABASE</a:t>
            </a:r>
            <a:endParaRPr sz="2220">
              <a:solidFill>
                <a:schemeClr val="dk1"/>
              </a:solidFill>
              <a:latin typeface="Arial"/>
              <a:ea typeface="Arial"/>
              <a:cs typeface="Arial"/>
              <a:sym typeface="Arial"/>
            </a:endParaRPr>
          </a:p>
        </p:txBody>
      </p:sp>
      <p:sp>
        <p:nvSpPr>
          <p:cNvPr id="103" name="Google Shape;103;p19"/>
          <p:cNvSpPr txBox="1"/>
          <p:nvPr>
            <p:ph idx="1" type="body"/>
          </p:nvPr>
        </p:nvSpPr>
        <p:spPr>
          <a:xfrm>
            <a:off x="0" y="0"/>
            <a:ext cx="8811000" cy="514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4" name="Google Shape;104;p19"/>
          <p:cNvPicPr preferRelativeResize="0"/>
          <p:nvPr/>
        </p:nvPicPr>
        <p:blipFill>
          <a:blip r:embed="rId3">
            <a:alphaModFix/>
          </a:blip>
          <a:stretch>
            <a:fillRect/>
          </a:stretch>
        </p:blipFill>
        <p:spPr>
          <a:xfrm>
            <a:off x="69450" y="0"/>
            <a:ext cx="8570250" cy="5143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210275" y="-666200"/>
            <a:ext cx="9354300" cy="666300"/>
          </a:xfrm>
          <a:prstGeom prst="rect">
            <a:avLst/>
          </a:prstGeom>
          <a:solidFill>
            <a:srgbClr val="1155CC"/>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120">
                <a:solidFill>
                  <a:schemeClr val="dk1"/>
                </a:solidFill>
                <a:latin typeface="Arial"/>
                <a:ea typeface="Arial"/>
                <a:cs typeface="Arial"/>
                <a:sym typeface="Arial"/>
              </a:rPr>
              <a:t>SQL SCRIPT FOR PRODUCT DATA IN DTCOMMERCE’S DATABASE</a:t>
            </a:r>
            <a:endParaRPr sz="2120">
              <a:solidFill>
                <a:schemeClr val="dk1"/>
              </a:solidFill>
              <a:latin typeface="Arial"/>
              <a:ea typeface="Arial"/>
              <a:cs typeface="Arial"/>
              <a:sym typeface="Arial"/>
            </a:endParaRPr>
          </a:p>
        </p:txBody>
      </p:sp>
      <p:sp>
        <p:nvSpPr>
          <p:cNvPr id="110" name="Google Shape;110;p20"/>
          <p:cNvSpPr txBox="1"/>
          <p:nvPr>
            <p:ph idx="1" type="body"/>
          </p:nvPr>
        </p:nvSpPr>
        <p:spPr>
          <a:xfrm>
            <a:off x="0" y="100"/>
            <a:ext cx="8811000" cy="514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1" name="Google Shape;111;p20"/>
          <p:cNvPicPr preferRelativeResize="0"/>
          <p:nvPr/>
        </p:nvPicPr>
        <p:blipFill>
          <a:blip r:embed="rId3">
            <a:alphaModFix/>
          </a:blip>
          <a:stretch>
            <a:fillRect/>
          </a:stretch>
        </p:blipFill>
        <p:spPr>
          <a:xfrm>
            <a:off x="98375" y="0"/>
            <a:ext cx="8527627" cy="5143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