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1FD0-478D-49DC-9378-D81A82EA23CE}" type="datetimeFigureOut">
              <a:rPr lang="es-ES_tradnl" smtClean="0"/>
              <a:pPr/>
              <a:t>06/11/2016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1E70-FAAA-4EA1-B5CE-779E7537664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692696"/>
            <a:ext cx="7988424" cy="1800200"/>
          </a:xfrm>
        </p:spPr>
        <p:txBody>
          <a:bodyPr/>
          <a:lstStyle/>
          <a:p>
            <a:r>
              <a:rPr lang="es-ES" b="1" i="1" dirty="0" smtClean="0">
                <a:solidFill>
                  <a:schemeClr val="accent2"/>
                </a:solidFill>
              </a:rPr>
              <a:t>La indefensión aprendida</a:t>
            </a:r>
            <a:endParaRPr lang="es-ES_tradnl" b="1" i="1" dirty="0">
              <a:solidFill>
                <a:schemeClr val="accent2"/>
              </a:solidFill>
            </a:endParaRPr>
          </a:p>
        </p:txBody>
      </p:sp>
      <p:pic>
        <p:nvPicPr>
          <p:cNvPr id="4" name="3 Imagen" descr="Dibuj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564904"/>
            <a:ext cx="6153834" cy="331236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"/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Concepto general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3394720" cy="1756791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Aprender que no puedes hacer nada para cambiar una situación</a:t>
            </a:r>
            <a:endParaRPr lang="es-ES_tradnl" dirty="0"/>
          </a:p>
        </p:txBody>
      </p:sp>
      <p:sp>
        <p:nvSpPr>
          <p:cNvPr id="4" name="3 Flecha derecha"/>
          <p:cNvSpPr/>
          <p:nvPr/>
        </p:nvSpPr>
        <p:spPr>
          <a:xfrm>
            <a:off x="3563888" y="1844824"/>
            <a:ext cx="2376264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35896" y="1556792"/>
            <a:ext cx="205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Como consecuencia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6084168" y="1412776"/>
            <a:ext cx="2295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Desistes del intento </a:t>
            </a:r>
          </a:p>
          <a:p>
            <a:pPr algn="ctr"/>
            <a:r>
              <a:rPr lang="es-ES" sz="2400" b="1" dirty="0" smtClean="0"/>
              <a:t>por lograrlo</a:t>
            </a:r>
            <a:endParaRPr lang="es-ES_tradnl" sz="2400" b="1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46856" y="28620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Ámbito</a:t>
            </a:r>
            <a:r>
              <a:rPr kumimoji="0" lang="es-E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las Matemáticas</a:t>
            </a:r>
            <a:endParaRPr kumimoji="0" lang="es-ES_tradn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0" y="4293096"/>
            <a:ext cx="3635896" cy="1756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Creencia</a:t>
            </a:r>
            <a:r>
              <a:rPr kumimoji="0" lang="es-E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generalizada de “Las matemáticas son difíciles”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3275856" y="4744568"/>
            <a:ext cx="2376264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384252" y="4365104"/>
            <a:ext cx="205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Como consecuencia</a:t>
            </a:r>
            <a:endParaRPr lang="es-ES_tradnl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940152" y="4437112"/>
            <a:ext cx="2295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Para qué lo voy a intentar </a:t>
            </a:r>
            <a:r>
              <a:rPr lang="es-ES" sz="2000" dirty="0" smtClean="0"/>
              <a:t>(predisposición negativa al proceso de aprendizaje)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7" grpId="0"/>
      <p:bldP spid="8" grpId="0"/>
      <p:bldP spid="9" grpId="0"/>
      <p:bldP spid="14" grpId="0"/>
      <p:bldP spid="17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"/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¿Cómo se detecta la Indefensión aprendida?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es-ES" dirty="0" smtClean="0"/>
              <a:t>Personas con tendencia a </a:t>
            </a:r>
            <a:r>
              <a:rPr lang="es-ES" dirty="0" smtClean="0">
                <a:solidFill>
                  <a:srgbClr val="FF0000"/>
                </a:solidFill>
              </a:rPr>
              <a:t>“Tirar la Toalla” </a:t>
            </a:r>
            <a:r>
              <a:rPr lang="es-ES" dirty="0" smtClean="0"/>
              <a:t>y que se abandonan a su suerte.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259632" y="2924944"/>
            <a:ext cx="1296144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b="1" dirty="0" smtClean="0"/>
              <a:t>No toman</a:t>
            </a:r>
          </a:p>
          <a:p>
            <a:pPr algn="ctr">
              <a:buNone/>
            </a:pPr>
            <a:r>
              <a:rPr lang="es-ES" b="1" dirty="0" smtClean="0"/>
              <a:t>decisiones </a:t>
            </a:r>
            <a:endParaRPr lang="es-ES_tradnl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2699792" y="3212976"/>
            <a:ext cx="1296144" cy="11521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b="1" dirty="0" smtClean="0"/>
              <a:t>No asumen el control de su vida</a:t>
            </a:r>
            <a:endParaRPr lang="es-ES_tradnl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4067944" y="3645024"/>
            <a:ext cx="1584176" cy="11521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b="1" dirty="0" smtClean="0"/>
              <a:t>Intentan justificar todo lo que les ocurre</a:t>
            </a:r>
            <a:endParaRPr lang="es-ES_tradnl" b="1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724128" y="4005064"/>
            <a:ext cx="1584176" cy="11521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b="1" dirty="0" smtClean="0"/>
              <a:t>Se sienten indefensos y sin esperanza</a:t>
            </a:r>
            <a:endParaRPr lang="es-ES_tradnl" b="1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907704" y="3861048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3347864" y="436510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4860032" y="479715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51621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1403648" y="5733256"/>
            <a:ext cx="6048672" cy="79208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Visión oscura y pésima del mundo</a:t>
            </a:r>
            <a:endParaRPr lang="es-ES_tradnl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animBg="1"/>
      <p:bldP spid="8" grpId="0" animBg="1"/>
      <p:bldP spid="9" grpId="0" animBg="1"/>
      <p:bldP spid="10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"/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¿Cómo poner solución a este problema?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1"/>
          </a:xfrm>
        </p:spPr>
        <p:txBody>
          <a:bodyPr/>
          <a:lstStyle/>
          <a:p>
            <a:r>
              <a:rPr lang="es-ES" dirty="0" smtClean="0"/>
              <a:t>Buscar ayuda del profesorado con la finalidad de:</a:t>
            </a:r>
          </a:p>
          <a:p>
            <a:pPr lvl="1"/>
            <a:r>
              <a:rPr lang="es-ES" sz="2000" dirty="0" smtClean="0"/>
              <a:t>Encontrar conjuntamente las herramientas para desarrollar todo el potencial </a:t>
            </a:r>
            <a:r>
              <a:rPr lang="es-ES" sz="2000" dirty="0" smtClean="0"/>
              <a:t>de cada uno de vosotros.</a:t>
            </a:r>
            <a:endParaRPr lang="es-ES" sz="2000" dirty="0" smtClean="0"/>
          </a:p>
          <a:p>
            <a:pPr lvl="1"/>
            <a:r>
              <a:rPr lang="es-ES" sz="2000" dirty="0" smtClean="0"/>
              <a:t>Logras que seáis personas más perseverantes y esperanzadas, </a:t>
            </a:r>
            <a:r>
              <a:rPr lang="es-ES" sz="2000" dirty="0" smtClean="0"/>
              <a:t>mejorando </a:t>
            </a:r>
            <a:r>
              <a:rPr lang="es-ES" sz="2000" dirty="0" smtClean="0"/>
              <a:t>vuestra</a:t>
            </a:r>
            <a:r>
              <a:rPr lang="es-ES" sz="2000" dirty="0" smtClean="0"/>
              <a:t> </a:t>
            </a:r>
            <a:r>
              <a:rPr lang="es-ES" sz="2000" dirty="0" smtClean="0"/>
              <a:t>autoestima.</a:t>
            </a:r>
          </a:p>
          <a:p>
            <a:pPr lvl="1"/>
            <a:r>
              <a:rPr lang="es-ES" sz="2000" dirty="0" smtClean="0"/>
              <a:t>Conseguir que </a:t>
            </a:r>
            <a:r>
              <a:rPr lang="es-ES" sz="2000" dirty="0" smtClean="0"/>
              <a:t>perdáis </a:t>
            </a:r>
            <a:r>
              <a:rPr lang="es-ES" sz="2000" dirty="0" smtClean="0"/>
              <a:t>el miedo a intentarlo de nuevo las veces que sean necesarias.</a:t>
            </a:r>
          </a:p>
        </p:txBody>
      </p:sp>
      <p:sp>
        <p:nvSpPr>
          <p:cNvPr id="5" name="4 Explosión 1"/>
          <p:cNvSpPr/>
          <p:nvPr/>
        </p:nvSpPr>
        <p:spPr>
          <a:xfrm>
            <a:off x="755576" y="4509120"/>
            <a:ext cx="8136904" cy="2348880"/>
          </a:xfrm>
          <a:prstGeom prst="irregularSeal1">
            <a:avLst/>
          </a:prstGeom>
          <a:noFill/>
          <a:ln w="3810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195736" y="5373216"/>
            <a:ext cx="5217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“Desaprender la indefensión”</a:t>
            </a:r>
            <a:endParaRPr lang="es-ES_tradnl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"/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3928" y="1772816"/>
            <a:ext cx="4932040" cy="2736304"/>
          </a:xfrm>
        </p:spPr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“</a:t>
            </a:r>
            <a:r>
              <a:rPr lang="es-ES" dirty="0" smtClean="0"/>
              <a:t>Tanto si crees que puedes hacerlo, como si no, en ambos casos tienes razón</a:t>
            </a:r>
            <a:r>
              <a:rPr lang="es-ES" dirty="0" smtClean="0"/>
              <a:t>”</a:t>
            </a:r>
          </a:p>
          <a:p>
            <a:pPr lvl="6"/>
            <a:r>
              <a:rPr lang="es-ES" dirty="0" smtClean="0"/>
              <a:t>(Henry Ford)</a:t>
            </a:r>
            <a:endParaRPr lang="es-ES_tradnl" dirty="0"/>
          </a:p>
        </p:txBody>
      </p:sp>
      <p:pic>
        <p:nvPicPr>
          <p:cNvPr id="1026" name="Picture 2" descr="Resultado de imagen de henry fo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3238500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192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La indefensión aprendida</vt:lpstr>
      <vt:lpstr>Concepto general</vt:lpstr>
      <vt:lpstr>¿Cómo se detecta la Indefensión aprendida?</vt:lpstr>
      <vt:lpstr>¿Cómo poner solución a este problema?</vt:lpstr>
      <vt:lpstr>Diapositiva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indefensión aprendida</dc:title>
  <dc:creator>PITT</dc:creator>
  <cp:lastModifiedBy>PITT</cp:lastModifiedBy>
  <cp:revision>3</cp:revision>
  <dcterms:created xsi:type="dcterms:W3CDTF">2016-11-05T21:09:15Z</dcterms:created>
  <dcterms:modified xsi:type="dcterms:W3CDTF">2016-11-06T12:45:14Z</dcterms:modified>
</cp:coreProperties>
</file>