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1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E3F54E-99EA-4F1D-B1E8-B0D5778CEEA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75F6D6D2-C2A1-469A-9946-8E3106F84F79}">
      <dgm:prSet/>
      <dgm:spPr/>
      <dgm:t>
        <a:bodyPr/>
        <a:lstStyle/>
        <a:p>
          <a:r>
            <a:rPr lang="en-US" b="0" i="0"/>
            <a:t>Customer input (questionnaire/visual feedback)</a:t>
          </a:r>
          <a:endParaRPr lang="en-US"/>
        </a:p>
      </dgm:t>
    </dgm:pt>
    <dgm:pt modelId="{56D180DF-ACC5-4257-A1A3-8220B94DB891}" type="parTrans" cxnId="{878047A1-EE6D-40E7-9C6D-1A6AC8BDC3BA}">
      <dgm:prSet/>
      <dgm:spPr/>
      <dgm:t>
        <a:bodyPr/>
        <a:lstStyle/>
        <a:p>
          <a:endParaRPr lang="en-US"/>
        </a:p>
      </dgm:t>
    </dgm:pt>
    <dgm:pt modelId="{48A10C25-8568-41FE-AA31-5ABB1AEAC170}" type="sibTrans" cxnId="{878047A1-EE6D-40E7-9C6D-1A6AC8BDC3BA}">
      <dgm:prSet/>
      <dgm:spPr/>
      <dgm:t>
        <a:bodyPr/>
        <a:lstStyle/>
        <a:p>
          <a:endParaRPr lang="en-US"/>
        </a:p>
      </dgm:t>
    </dgm:pt>
    <dgm:pt modelId="{30813F45-5EE3-45CB-8D77-BCAA6A6FD814}">
      <dgm:prSet/>
      <dgm:spPr/>
      <dgm:t>
        <a:bodyPr/>
        <a:lstStyle/>
        <a:p>
          <a:r>
            <a:rPr lang="en-US" b="0" i="0"/>
            <a:t>AI-driven design generation</a:t>
          </a:r>
          <a:endParaRPr lang="en-US"/>
        </a:p>
      </dgm:t>
    </dgm:pt>
    <dgm:pt modelId="{C6D6AB9B-43F7-4192-B455-EC5A6C13542B}" type="parTrans" cxnId="{2AAD9FB6-B9B6-4607-B701-E3C055FDED57}">
      <dgm:prSet/>
      <dgm:spPr/>
      <dgm:t>
        <a:bodyPr/>
        <a:lstStyle/>
        <a:p>
          <a:endParaRPr lang="en-US"/>
        </a:p>
      </dgm:t>
    </dgm:pt>
    <dgm:pt modelId="{A9A48345-94C4-4680-AF48-309DDC68FF1A}" type="sibTrans" cxnId="{2AAD9FB6-B9B6-4607-B701-E3C055FDED57}">
      <dgm:prSet/>
      <dgm:spPr/>
      <dgm:t>
        <a:bodyPr/>
        <a:lstStyle/>
        <a:p>
          <a:endParaRPr lang="en-US"/>
        </a:p>
      </dgm:t>
    </dgm:pt>
    <dgm:pt modelId="{D6D1CE58-23FD-41C1-8F89-28FFA0ECA311}">
      <dgm:prSet/>
      <dgm:spPr/>
      <dgm:t>
        <a:bodyPr/>
        <a:lstStyle/>
        <a:p>
          <a:r>
            <a:rPr lang="en-US" b="0" i="0"/>
            <a:t>Customer feedback loop for iterations</a:t>
          </a:r>
          <a:endParaRPr lang="en-US"/>
        </a:p>
      </dgm:t>
    </dgm:pt>
    <dgm:pt modelId="{1AEEC83C-530B-441F-AA92-0BE0B1547CAF}" type="parTrans" cxnId="{5461537C-1418-4123-989B-028B9B0E053A}">
      <dgm:prSet/>
      <dgm:spPr/>
      <dgm:t>
        <a:bodyPr/>
        <a:lstStyle/>
        <a:p>
          <a:endParaRPr lang="en-US"/>
        </a:p>
      </dgm:t>
    </dgm:pt>
    <dgm:pt modelId="{17ADABDC-1D41-45B5-8DEB-3B2E0629D7CF}" type="sibTrans" cxnId="{5461537C-1418-4123-989B-028B9B0E053A}">
      <dgm:prSet/>
      <dgm:spPr/>
      <dgm:t>
        <a:bodyPr/>
        <a:lstStyle/>
        <a:p>
          <a:endParaRPr lang="en-US"/>
        </a:p>
      </dgm:t>
    </dgm:pt>
    <dgm:pt modelId="{E831FB40-83FA-47E5-A91F-C2C075DC2916}" type="pres">
      <dgm:prSet presAssocID="{20E3F54E-99EA-4F1D-B1E8-B0D5778CEEAE}" presName="outerComposite" presStyleCnt="0">
        <dgm:presLayoutVars>
          <dgm:chMax val="5"/>
          <dgm:dir/>
          <dgm:resizeHandles val="exact"/>
        </dgm:presLayoutVars>
      </dgm:prSet>
      <dgm:spPr/>
    </dgm:pt>
    <dgm:pt modelId="{75320683-F983-41B6-99FD-947DEF6BADE4}" type="pres">
      <dgm:prSet presAssocID="{20E3F54E-99EA-4F1D-B1E8-B0D5778CEEAE}" presName="dummyMaxCanvas" presStyleCnt="0">
        <dgm:presLayoutVars/>
      </dgm:prSet>
      <dgm:spPr/>
    </dgm:pt>
    <dgm:pt modelId="{C0B155A4-7C5F-4123-AC32-107FF9F71A46}" type="pres">
      <dgm:prSet presAssocID="{20E3F54E-99EA-4F1D-B1E8-B0D5778CEEAE}" presName="ThreeNodes_1" presStyleLbl="node1" presStyleIdx="0" presStyleCnt="3">
        <dgm:presLayoutVars>
          <dgm:bulletEnabled val="1"/>
        </dgm:presLayoutVars>
      </dgm:prSet>
      <dgm:spPr/>
    </dgm:pt>
    <dgm:pt modelId="{0ADFFCA7-33E3-479D-ABF4-567D970CE73B}" type="pres">
      <dgm:prSet presAssocID="{20E3F54E-99EA-4F1D-B1E8-B0D5778CEEAE}" presName="ThreeNodes_2" presStyleLbl="node1" presStyleIdx="1" presStyleCnt="3">
        <dgm:presLayoutVars>
          <dgm:bulletEnabled val="1"/>
        </dgm:presLayoutVars>
      </dgm:prSet>
      <dgm:spPr/>
    </dgm:pt>
    <dgm:pt modelId="{E33B9CAD-982E-49D3-9B0E-C273BE09F76D}" type="pres">
      <dgm:prSet presAssocID="{20E3F54E-99EA-4F1D-B1E8-B0D5778CEEAE}" presName="ThreeNodes_3" presStyleLbl="node1" presStyleIdx="2" presStyleCnt="3">
        <dgm:presLayoutVars>
          <dgm:bulletEnabled val="1"/>
        </dgm:presLayoutVars>
      </dgm:prSet>
      <dgm:spPr/>
    </dgm:pt>
    <dgm:pt modelId="{4A981E48-DA7A-4BC4-A9D0-473A912F77F3}" type="pres">
      <dgm:prSet presAssocID="{20E3F54E-99EA-4F1D-B1E8-B0D5778CEEAE}" presName="ThreeConn_1-2" presStyleLbl="fgAccFollowNode1" presStyleIdx="0" presStyleCnt="2">
        <dgm:presLayoutVars>
          <dgm:bulletEnabled val="1"/>
        </dgm:presLayoutVars>
      </dgm:prSet>
      <dgm:spPr/>
    </dgm:pt>
    <dgm:pt modelId="{DBD62B45-00FB-4811-B4F1-FEF195DD5EC2}" type="pres">
      <dgm:prSet presAssocID="{20E3F54E-99EA-4F1D-B1E8-B0D5778CEEAE}" presName="ThreeConn_2-3" presStyleLbl="fgAccFollowNode1" presStyleIdx="1" presStyleCnt="2">
        <dgm:presLayoutVars>
          <dgm:bulletEnabled val="1"/>
        </dgm:presLayoutVars>
      </dgm:prSet>
      <dgm:spPr/>
    </dgm:pt>
    <dgm:pt modelId="{891C5F99-E301-4585-AE46-93BD672703BA}" type="pres">
      <dgm:prSet presAssocID="{20E3F54E-99EA-4F1D-B1E8-B0D5778CEEAE}" presName="ThreeNodes_1_text" presStyleLbl="node1" presStyleIdx="2" presStyleCnt="3">
        <dgm:presLayoutVars>
          <dgm:bulletEnabled val="1"/>
        </dgm:presLayoutVars>
      </dgm:prSet>
      <dgm:spPr/>
    </dgm:pt>
    <dgm:pt modelId="{458F1C5A-B54A-45DE-BA58-1D9226C3CCFB}" type="pres">
      <dgm:prSet presAssocID="{20E3F54E-99EA-4F1D-B1E8-B0D5778CEEAE}" presName="ThreeNodes_2_text" presStyleLbl="node1" presStyleIdx="2" presStyleCnt="3">
        <dgm:presLayoutVars>
          <dgm:bulletEnabled val="1"/>
        </dgm:presLayoutVars>
      </dgm:prSet>
      <dgm:spPr/>
    </dgm:pt>
    <dgm:pt modelId="{7D63E6BA-7454-438D-9FB3-6A4A41B8B4CC}" type="pres">
      <dgm:prSet presAssocID="{20E3F54E-99EA-4F1D-B1E8-B0D5778CEEAE}" presName="ThreeNodes_3_text" presStyleLbl="node1" presStyleIdx="2" presStyleCnt="3">
        <dgm:presLayoutVars>
          <dgm:bulletEnabled val="1"/>
        </dgm:presLayoutVars>
      </dgm:prSet>
      <dgm:spPr/>
    </dgm:pt>
  </dgm:ptLst>
  <dgm:cxnLst>
    <dgm:cxn modelId="{606D3102-5D32-4D23-A7FF-388EDD800E23}" type="presOf" srcId="{D6D1CE58-23FD-41C1-8F89-28FFA0ECA311}" destId="{E33B9CAD-982E-49D3-9B0E-C273BE09F76D}" srcOrd="0" destOrd="0" presId="urn:microsoft.com/office/officeart/2005/8/layout/vProcess5"/>
    <dgm:cxn modelId="{5986081E-9C0D-4EF4-B8B6-9A92D909DC16}" type="presOf" srcId="{30813F45-5EE3-45CB-8D77-BCAA6A6FD814}" destId="{458F1C5A-B54A-45DE-BA58-1D9226C3CCFB}" srcOrd="1" destOrd="0" presId="urn:microsoft.com/office/officeart/2005/8/layout/vProcess5"/>
    <dgm:cxn modelId="{C28FF431-7536-49D7-AB0B-6481AE067D12}" type="presOf" srcId="{75F6D6D2-C2A1-469A-9946-8E3106F84F79}" destId="{C0B155A4-7C5F-4123-AC32-107FF9F71A46}" srcOrd="0" destOrd="0" presId="urn:microsoft.com/office/officeart/2005/8/layout/vProcess5"/>
    <dgm:cxn modelId="{9198A93F-3288-430B-A881-73E7751C417B}" type="presOf" srcId="{48A10C25-8568-41FE-AA31-5ABB1AEAC170}" destId="{4A981E48-DA7A-4BC4-A9D0-473A912F77F3}" srcOrd="0" destOrd="0" presId="urn:microsoft.com/office/officeart/2005/8/layout/vProcess5"/>
    <dgm:cxn modelId="{5461537C-1418-4123-989B-028B9B0E053A}" srcId="{20E3F54E-99EA-4F1D-B1E8-B0D5778CEEAE}" destId="{D6D1CE58-23FD-41C1-8F89-28FFA0ECA311}" srcOrd="2" destOrd="0" parTransId="{1AEEC83C-530B-441F-AA92-0BE0B1547CAF}" sibTransId="{17ADABDC-1D41-45B5-8DEB-3B2E0629D7CF}"/>
    <dgm:cxn modelId="{B4753A84-5E1C-4B8A-8D98-EBF5EC95D815}" type="presOf" srcId="{D6D1CE58-23FD-41C1-8F89-28FFA0ECA311}" destId="{7D63E6BA-7454-438D-9FB3-6A4A41B8B4CC}" srcOrd="1" destOrd="0" presId="urn:microsoft.com/office/officeart/2005/8/layout/vProcess5"/>
    <dgm:cxn modelId="{C089B886-A56D-44CA-A5F3-C4BE5B9CE84D}" type="presOf" srcId="{20E3F54E-99EA-4F1D-B1E8-B0D5778CEEAE}" destId="{E831FB40-83FA-47E5-A91F-C2C075DC2916}" srcOrd="0" destOrd="0" presId="urn:microsoft.com/office/officeart/2005/8/layout/vProcess5"/>
    <dgm:cxn modelId="{878047A1-EE6D-40E7-9C6D-1A6AC8BDC3BA}" srcId="{20E3F54E-99EA-4F1D-B1E8-B0D5778CEEAE}" destId="{75F6D6D2-C2A1-469A-9946-8E3106F84F79}" srcOrd="0" destOrd="0" parTransId="{56D180DF-ACC5-4257-A1A3-8220B94DB891}" sibTransId="{48A10C25-8568-41FE-AA31-5ABB1AEAC170}"/>
    <dgm:cxn modelId="{6A5465A9-8AC0-4198-8F52-85EA96E6CEBB}" type="presOf" srcId="{30813F45-5EE3-45CB-8D77-BCAA6A6FD814}" destId="{0ADFFCA7-33E3-479D-ABF4-567D970CE73B}" srcOrd="0" destOrd="0" presId="urn:microsoft.com/office/officeart/2005/8/layout/vProcess5"/>
    <dgm:cxn modelId="{2AAD9FB6-B9B6-4607-B701-E3C055FDED57}" srcId="{20E3F54E-99EA-4F1D-B1E8-B0D5778CEEAE}" destId="{30813F45-5EE3-45CB-8D77-BCAA6A6FD814}" srcOrd="1" destOrd="0" parTransId="{C6D6AB9B-43F7-4192-B455-EC5A6C13542B}" sibTransId="{A9A48345-94C4-4680-AF48-309DDC68FF1A}"/>
    <dgm:cxn modelId="{57317DBD-7B59-4DCC-949A-50C9624131B4}" type="presOf" srcId="{A9A48345-94C4-4680-AF48-309DDC68FF1A}" destId="{DBD62B45-00FB-4811-B4F1-FEF195DD5EC2}" srcOrd="0" destOrd="0" presId="urn:microsoft.com/office/officeart/2005/8/layout/vProcess5"/>
    <dgm:cxn modelId="{DA8956E9-5ADD-4084-804E-DC432F84D5C1}" type="presOf" srcId="{75F6D6D2-C2A1-469A-9946-8E3106F84F79}" destId="{891C5F99-E301-4585-AE46-93BD672703BA}" srcOrd="1" destOrd="0" presId="urn:microsoft.com/office/officeart/2005/8/layout/vProcess5"/>
    <dgm:cxn modelId="{BB229904-1E97-4FAE-8A02-AD74C3E78277}" type="presParOf" srcId="{E831FB40-83FA-47E5-A91F-C2C075DC2916}" destId="{75320683-F983-41B6-99FD-947DEF6BADE4}" srcOrd="0" destOrd="0" presId="urn:microsoft.com/office/officeart/2005/8/layout/vProcess5"/>
    <dgm:cxn modelId="{E57F28A9-738E-4538-A59D-B8D8449FBA4A}" type="presParOf" srcId="{E831FB40-83FA-47E5-A91F-C2C075DC2916}" destId="{C0B155A4-7C5F-4123-AC32-107FF9F71A46}" srcOrd="1" destOrd="0" presId="urn:microsoft.com/office/officeart/2005/8/layout/vProcess5"/>
    <dgm:cxn modelId="{AEA8B09F-5260-4EFF-8EC8-30910CE58243}" type="presParOf" srcId="{E831FB40-83FA-47E5-A91F-C2C075DC2916}" destId="{0ADFFCA7-33E3-479D-ABF4-567D970CE73B}" srcOrd="2" destOrd="0" presId="urn:microsoft.com/office/officeart/2005/8/layout/vProcess5"/>
    <dgm:cxn modelId="{2E75B3B0-FAFD-4125-887F-EF37FD337EB3}" type="presParOf" srcId="{E831FB40-83FA-47E5-A91F-C2C075DC2916}" destId="{E33B9CAD-982E-49D3-9B0E-C273BE09F76D}" srcOrd="3" destOrd="0" presId="urn:microsoft.com/office/officeart/2005/8/layout/vProcess5"/>
    <dgm:cxn modelId="{7D4EE36D-57CC-4C77-A4BA-4551950C9AFB}" type="presParOf" srcId="{E831FB40-83FA-47E5-A91F-C2C075DC2916}" destId="{4A981E48-DA7A-4BC4-A9D0-473A912F77F3}" srcOrd="4" destOrd="0" presId="urn:microsoft.com/office/officeart/2005/8/layout/vProcess5"/>
    <dgm:cxn modelId="{BD93EE51-FE1B-439F-9D20-347E6B8BAD79}" type="presParOf" srcId="{E831FB40-83FA-47E5-A91F-C2C075DC2916}" destId="{DBD62B45-00FB-4811-B4F1-FEF195DD5EC2}" srcOrd="5" destOrd="0" presId="urn:microsoft.com/office/officeart/2005/8/layout/vProcess5"/>
    <dgm:cxn modelId="{E0457C01-5ECA-4B3A-80A5-67E47192B667}" type="presParOf" srcId="{E831FB40-83FA-47E5-A91F-C2C075DC2916}" destId="{891C5F99-E301-4585-AE46-93BD672703BA}" srcOrd="6" destOrd="0" presId="urn:microsoft.com/office/officeart/2005/8/layout/vProcess5"/>
    <dgm:cxn modelId="{14D52412-4968-406B-8225-CB54E7D3B45A}" type="presParOf" srcId="{E831FB40-83FA-47E5-A91F-C2C075DC2916}" destId="{458F1C5A-B54A-45DE-BA58-1D9226C3CCFB}" srcOrd="7" destOrd="0" presId="urn:microsoft.com/office/officeart/2005/8/layout/vProcess5"/>
    <dgm:cxn modelId="{2C8E61C7-763C-4E8C-B233-5FA444EDBF56}" type="presParOf" srcId="{E831FB40-83FA-47E5-A91F-C2C075DC2916}" destId="{7D63E6BA-7454-438D-9FB3-6A4A41B8B4C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C3AB6-4C03-41D9-8558-7219E8C1836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7BFADB1-CEAB-4771-8803-7430E0E15093}">
      <dgm:prSet/>
      <dgm:spPr/>
      <dgm:t>
        <a:bodyPr/>
        <a:lstStyle/>
        <a:p>
          <a:r>
            <a:rPr lang="en-US"/>
            <a:t>Prospective Car Buyers</a:t>
          </a:r>
        </a:p>
      </dgm:t>
    </dgm:pt>
    <dgm:pt modelId="{62D86659-D786-42C1-89D0-28236E7F94F5}" type="parTrans" cxnId="{3BEA7300-64D6-422B-B012-B75ABD717B67}">
      <dgm:prSet/>
      <dgm:spPr/>
      <dgm:t>
        <a:bodyPr/>
        <a:lstStyle/>
        <a:p>
          <a:endParaRPr lang="en-US"/>
        </a:p>
      </dgm:t>
    </dgm:pt>
    <dgm:pt modelId="{CF14743D-05FC-4D9F-B7CB-B0571D35894F}" type="sibTrans" cxnId="{3BEA7300-64D6-422B-B012-B75ABD717B67}">
      <dgm:prSet/>
      <dgm:spPr/>
      <dgm:t>
        <a:bodyPr/>
        <a:lstStyle/>
        <a:p>
          <a:endParaRPr lang="en-US"/>
        </a:p>
      </dgm:t>
    </dgm:pt>
    <dgm:pt modelId="{DB8EA295-2E42-4B08-B4C6-FF5D07F6FD45}">
      <dgm:prSet/>
      <dgm:spPr/>
      <dgm:t>
        <a:bodyPr/>
        <a:lstStyle/>
        <a:p>
          <a:r>
            <a:rPr lang="en-US"/>
            <a:t>Volkswagen Design Teams</a:t>
          </a:r>
        </a:p>
      </dgm:t>
    </dgm:pt>
    <dgm:pt modelId="{607713E5-C395-4D5F-9DDE-4F5BE9382081}" type="parTrans" cxnId="{31792AAA-26BB-49A5-804E-7100AF3C945A}">
      <dgm:prSet/>
      <dgm:spPr/>
      <dgm:t>
        <a:bodyPr/>
        <a:lstStyle/>
        <a:p>
          <a:endParaRPr lang="en-US"/>
        </a:p>
      </dgm:t>
    </dgm:pt>
    <dgm:pt modelId="{2787B793-C390-4CC5-AC5E-F3BBF5607090}" type="sibTrans" cxnId="{31792AAA-26BB-49A5-804E-7100AF3C945A}">
      <dgm:prSet/>
      <dgm:spPr/>
      <dgm:t>
        <a:bodyPr/>
        <a:lstStyle/>
        <a:p>
          <a:endParaRPr lang="en-US"/>
        </a:p>
      </dgm:t>
    </dgm:pt>
    <dgm:pt modelId="{D226FC73-F306-4823-94E6-A3A4897A3492}">
      <dgm:prSet/>
      <dgm:spPr/>
      <dgm:t>
        <a:bodyPr/>
        <a:lstStyle/>
        <a:p>
          <a:r>
            <a:rPr lang="en-US"/>
            <a:t>Dealerships</a:t>
          </a:r>
        </a:p>
      </dgm:t>
    </dgm:pt>
    <dgm:pt modelId="{FF62BE0D-054F-45BC-B457-1375208A82FF}" type="parTrans" cxnId="{E2E0305F-3B25-4F37-A8DC-A25A594DB960}">
      <dgm:prSet/>
      <dgm:spPr/>
      <dgm:t>
        <a:bodyPr/>
        <a:lstStyle/>
        <a:p>
          <a:endParaRPr lang="en-US"/>
        </a:p>
      </dgm:t>
    </dgm:pt>
    <dgm:pt modelId="{1F45D57E-9FA7-4687-9E9D-CF056D391C4C}" type="sibTrans" cxnId="{E2E0305F-3B25-4F37-A8DC-A25A594DB960}">
      <dgm:prSet/>
      <dgm:spPr/>
      <dgm:t>
        <a:bodyPr/>
        <a:lstStyle/>
        <a:p>
          <a:endParaRPr lang="en-US"/>
        </a:p>
      </dgm:t>
    </dgm:pt>
    <dgm:pt modelId="{C458C590-499C-47A0-AEE2-353A5A412CE7}">
      <dgm:prSet/>
      <dgm:spPr/>
      <dgm:t>
        <a:bodyPr/>
        <a:lstStyle/>
        <a:p>
          <a:r>
            <a:rPr lang="en-US"/>
            <a:t>Volkswagen Brand</a:t>
          </a:r>
        </a:p>
      </dgm:t>
    </dgm:pt>
    <dgm:pt modelId="{05A34224-D6B5-473B-8CBE-8B09539307D9}" type="parTrans" cxnId="{61217AA7-BD85-4AF4-9207-0BABD1A3062F}">
      <dgm:prSet/>
      <dgm:spPr/>
      <dgm:t>
        <a:bodyPr/>
        <a:lstStyle/>
        <a:p>
          <a:endParaRPr lang="en-US"/>
        </a:p>
      </dgm:t>
    </dgm:pt>
    <dgm:pt modelId="{64A6156B-C40E-4458-A922-2BA9EF624BD9}" type="sibTrans" cxnId="{61217AA7-BD85-4AF4-9207-0BABD1A3062F}">
      <dgm:prSet/>
      <dgm:spPr/>
      <dgm:t>
        <a:bodyPr/>
        <a:lstStyle/>
        <a:p>
          <a:endParaRPr lang="en-US"/>
        </a:p>
      </dgm:t>
    </dgm:pt>
    <dgm:pt modelId="{D31D3E97-BC53-4FCE-89FE-CACDE21F874B}" type="pres">
      <dgm:prSet presAssocID="{072C3AB6-4C03-41D9-8558-7219E8C1836E}" presName="linear" presStyleCnt="0">
        <dgm:presLayoutVars>
          <dgm:animLvl val="lvl"/>
          <dgm:resizeHandles val="exact"/>
        </dgm:presLayoutVars>
      </dgm:prSet>
      <dgm:spPr/>
    </dgm:pt>
    <dgm:pt modelId="{9A3EAEEA-B319-4037-A580-C62CEAC35181}" type="pres">
      <dgm:prSet presAssocID="{97BFADB1-CEAB-4771-8803-7430E0E15093}" presName="parentText" presStyleLbl="node1" presStyleIdx="0" presStyleCnt="4">
        <dgm:presLayoutVars>
          <dgm:chMax val="0"/>
          <dgm:bulletEnabled val="1"/>
        </dgm:presLayoutVars>
      </dgm:prSet>
      <dgm:spPr/>
    </dgm:pt>
    <dgm:pt modelId="{585ACEAF-225F-4B37-90A2-9920C708F9C4}" type="pres">
      <dgm:prSet presAssocID="{CF14743D-05FC-4D9F-B7CB-B0571D35894F}" presName="spacer" presStyleCnt="0"/>
      <dgm:spPr/>
    </dgm:pt>
    <dgm:pt modelId="{4BBE05EF-DB33-4346-B1AB-738B0085BEDD}" type="pres">
      <dgm:prSet presAssocID="{DB8EA295-2E42-4B08-B4C6-FF5D07F6FD45}" presName="parentText" presStyleLbl="node1" presStyleIdx="1" presStyleCnt="4">
        <dgm:presLayoutVars>
          <dgm:chMax val="0"/>
          <dgm:bulletEnabled val="1"/>
        </dgm:presLayoutVars>
      </dgm:prSet>
      <dgm:spPr/>
    </dgm:pt>
    <dgm:pt modelId="{75CCEF62-9CF4-4111-A6B9-E75A4C1E0E5D}" type="pres">
      <dgm:prSet presAssocID="{2787B793-C390-4CC5-AC5E-F3BBF5607090}" presName="spacer" presStyleCnt="0"/>
      <dgm:spPr/>
    </dgm:pt>
    <dgm:pt modelId="{C8F4B14B-D4D7-4015-9116-774133FC2283}" type="pres">
      <dgm:prSet presAssocID="{D226FC73-F306-4823-94E6-A3A4897A3492}" presName="parentText" presStyleLbl="node1" presStyleIdx="2" presStyleCnt="4">
        <dgm:presLayoutVars>
          <dgm:chMax val="0"/>
          <dgm:bulletEnabled val="1"/>
        </dgm:presLayoutVars>
      </dgm:prSet>
      <dgm:spPr/>
    </dgm:pt>
    <dgm:pt modelId="{79E0C944-CB98-4F25-AF0E-F2A6F971CEF1}" type="pres">
      <dgm:prSet presAssocID="{1F45D57E-9FA7-4687-9E9D-CF056D391C4C}" presName="spacer" presStyleCnt="0"/>
      <dgm:spPr/>
    </dgm:pt>
    <dgm:pt modelId="{E0A60005-2419-4D82-B464-EDB916D5B8E8}" type="pres">
      <dgm:prSet presAssocID="{C458C590-499C-47A0-AEE2-353A5A412CE7}" presName="parentText" presStyleLbl="node1" presStyleIdx="3" presStyleCnt="4">
        <dgm:presLayoutVars>
          <dgm:chMax val="0"/>
          <dgm:bulletEnabled val="1"/>
        </dgm:presLayoutVars>
      </dgm:prSet>
      <dgm:spPr/>
    </dgm:pt>
  </dgm:ptLst>
  <dgm:cxnLst>
    <dgm:cxn modelId="{3BEA7300-64D6-422B-B012-B75ABD717B67}" srcId="{072C3AB6-4C03-41D9-8558-7219E8C1836E}" destId="{97BFADB1-CEAB-4771-8803-7430E0E15093}" srcOrd="0" destOrd="0" parTransId="{62D86659-D786-42C1-89D0-28236E7F94F5}" sibTransId="{CF14743D-05FC-4D9F-B7CB-B0571D35894F}"/>
    <dgm:cxn modelId="{E2E0305F-3B25-4F37-A8DC-A25A594DB960}" srcId="{072C3AB6-4C03-41D9-8558-7219E8C1836E}" destId="{D226FC73-F306-4823-94E6-A3A4897A3492}" srcOrd="2" destOrd="0" parTransId="{FF62BE0D-054F-45BC-B457-1375208A82FF}" sibTransId="{1F45D57E-9FA7-4687-9E9D-CF056D391C4C}"/>
    <dgm:cxn modelId="{9B002B6A-5AFC-4A49-A070-3539B127EACE}" type="presOf" srcId="{D226FC73-F306-4823-94E6-A3A4897A3492}" destId="{C8F4B14B-D4D7-4015-9116-774133FC2283}" srcOrd="0" destOrd="0" presId="urn:microsoft.com/office/officeart/2005/8/layout/vList2"/>
    <dgm:cxn modelId="{61F64757-3A5D-41D7-A4B2-05273862B6FE}" type="presOf" srcId="{DB8EA295-2E42-4B08-B4C6-FF5D07F6FD45}" destId="{4BBE05EF-DB33-4346-B1AB-738B0085BEDD}" srcOrd="0" destOrd="0" presId="urn:microsoft.com/office/officeart/2005/8/layout/vList2"/>
    <dgm:cxn modelId="{79D8A257-2643-4D01-985B-846DA8C5735C}" type="presOf" srcId="{97BFADB1-CEAB-4771-8803-7430E0E15093}" destId="{9A3EAEEA-B319-4037-A580-C62CEAC35181}" srcOrd="0" destOrd="0" presId="urn:microsoft.com/office/officeart/2005/8/layout/vList2"/>
    <dgm:cxn modelId="{B4D7857D-D56C-4E53-A4DB-1DA442D43732}" type="presOf" srcId="{C458C590-499C-47A0-AEE2-353A5A412CE7}" destId="{E0A60005-2419-4D82-B464-EDB916D5B8E8}" srcOrd="0" destOrd="0" presId="urn:microsoft.com/office/officeart/2005/8/layout/vList2"/>
    <dgm:cxn modelId="{828C5188-EF40-4115-9A23-4B8E9B1AAFD0}" type="presOf" srcId="{072C3AB6-4C03-41D9-8558-7219E8C1836E}" destId="{D31D3E97-BC53-4FCE-89FE-CACDE21F874B}" srcOrd="0" destOrd="0" presId="urn:microsoft.com/office/officeart/2005/8/layout/vList2"/>
    <dgm:cxn modelId="{61217AA7-BD85-4AF4-9207-0BABD1A3062F}" srcId="{072C3AB6-4C03-41D9-8558-7219E8C1836E}" destId="{C458C590-499C-47A0-AEE2-353A5A412CE7}" srcOrd="3" destOrd="0" parTransId="{05A34224-D6B5-473B-8CBE-8B09539307D9}" sibTransId="{64A6156B-C40E-4458-A922-2BA9EF624BD9}"/>
    <dgm:cxn modelId="{31792AAA-26BB-49A5-804E-7100AF3C945A}" srcId="{072C3AB6-4C03-41D9-8558-7219E8C1836E}" destId="{DB8EA295-2E42-4B08-B4C6-FF5D07F6FD45}" srcOrd="1" destOrd="0" parTransId="{607713E5-C395-4D5F-9DDE-4F5BE9382081}" sibTransId="{2787B793-C390-4CC5-AC5E-F3BBF5607090}"/>
    <dgm:cxn modelId="{59694057-9855-4E6A-8B06-25619B415BBD}" type="presParOf" srcId="{D31D3E97-BC53-4FCE-89FE-CACDE21F874B}" destId="{9A3EAEEA-B319-4037-A580-C62CEAC35181}" srcOrd="0" destOrd="0" presId="urn:microsoft.com/office/officeart/2005/8/layout/vList2"/>
    <dgm:cxn modelId="{72AED580-BE84-4142-8923-667851D61489}" type="presParOf" srcId="{D31D3E97-BC53-4FCE-89FE-CACDE21F874B}" destId="{585ACEAF-225F-4B37-90A2-9920C708F9C4}" srcOrd="1" destOrd="0" presId="urn:microsoft.com/office/officeart/2005/8/layout/vList2"/>
    <dgm:cxn modelId="{85F0A704-21C1-4EFD-B48B-3ACD5150282E}" type="presParOf" srcId="{D31D3E97-BC53-4FCE-89FE-CACDE21F874B}" destId="{4BBE05EF-DB33-4346-B1AB-738B0085BEDD}" srcOrd="2" destOrd="0" presId="urn:microsoft.com/office/officeart/2005/8/layout/vList2"/>
    <dgm:cxn modelId="{ABCF0B8E-CAE6-457E-8750-D9F2FBE1067B}" type="presParOf" srcId="{D31D3E97-BC53-4FCE-89FE-CACDE21F874B}" destId="{75CCEF62-9CF4-4111-A6B9-E75A4C1E0E5D}" srcOrd="3" destOrd="0" presId="urn:microsoft.com/office/officeart/2005/8/layout/vList2"/>
    <dgm:cxn modelId="{F7F7A100-422E-4B8F-97C1-F5F518893361}" type="presParOf" srcId="{D31D3E97-BC53-4FCE-89FE-CACDE21F874B}" destId="{C8F4B14B-D4D7-4015-9116-774133FC2283}" srcOrd="4" destOrd="0" presId="urn:microsoft.com/office/officeart/2005/8/layout/vList2"/>
    <dgm:cxn modelId="{5D13CE72-414D-45BB-80C6-07A094FF8A19}" type="presParOf" srcId="{D31D3E97-BC53-4FCE-89FE-CACDE21F874B}" destId="{79E0C944-CB98-4F25-AF0E-F2A6F971CEF1}" srcOrd="5" destOrd="0" presId="urn:microsoft.com/office/officeart/2005/8/layout/vList2"/>
    <dgm:cxn modelId="{747DF9E1-F879-4CFC-9A51-5854DA5EC623}" type="presParOf" srcId="{D31D3E97-BC53-4FCE-89FE-CACDE21F874B}" destId="{E0A60005-2419-4D82-B464-EDB916D5B8E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5EEF7-64CB-47DB-83A5-3A44322E1EB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1186ACD-1384-43EA-B45B-5B31D6C5B8F5}">
      <dgm:prSet/>
      <dgm:spPr/>
      <dgm:t>
        <a:bodyPr/>
        <a:lstStyle/>
        <a:p>
          <a:r>
            <a:rPr lang="en-US" b="0" i="0"/>
            <a:t>As we look ahead, the potential for further advancements in AI-driven design within the automotive industry is boundless. </a:t>
          </a:r>
          <a:endParaRPr lang="en-US"/>
        </a:p>
      </dgm:t>
    </dgm:pt>
    <dgm:pt modelId="{57209E1E-50BC-4EEC-A76F-07379636F352}" type="parTrans" cxnId="{A8610F59-58B8-4E69-974A-59C4822ED5FD}">
      <dgm:prSet/>
      <dgm:spPr/>
      <dgm:t>
        <a:bodyPr/>
        <a:lstStyle/>
        <a:p>
          <a:endParaRPr lang="en-US"/>
        </a:p>
      </dgm:t>
    </dgm:pt>
    <dgm:pt modelId="{9A2CE1B4-D10F-414A-86A9-286741C096E9}" type="sibTrans" cxnId="{A8610F59-58B8-4E69-974A-59C4822ED5FD}">
      <dgm:prSet/>
      <dgm:spPr/>
      <dgm:t>
        <a:bodyPr/>
        <a:lstStyle/>
        <a:p>
          <a:endParaRPr lang="en-US"/>
        </a:p>
      </dgm:t>
    </dgm:pt>
    <dgm:pt modelId="{7EB4EF15-2D9B-446A-9836-4AA8421C7CBA}">
      <dgm:prSet/>
      <dgm:spPr/>
      <dgm:t>
        <a:bodyPr/>
        <a:lstStyle/>
        <a:p>
          <a:r>
            <a:rPr lang="en-US" b="0" i="0"/>
            <a:t>With continued innovation and integration of cutting-edge technologies, Volkswagen is poised to be at the forefront of this transformative wave. </a:t>
          </a:r>
          <a:endParaRPr lang="en-US"/>
        </a:p>
      </dgm:t>
    </dgm:pt>
    <dgm:pt modelId="{8655B7FD-4D6A-4A0F-8272-C2759B7D33D0}" type="parTrans" cxnId="{68743B92-BB7A-4644-90E0-CAE999DDAC05}">
      <dgm:prSet/>
      <dgm:spPr/>
      <dgm:t>
        <a:bodyPr/>
        <a:lstStyle/>
        <a:p>
          <a:endParaRPr lang="en-US"/>
        </a:p>
      </dgm:t>
    </dgm:pt>
    <dgm:pt modelId="{B61F5214-F0C9-4AEE-A218-36809FCCC700}" type="sibTrans" cxnId="{68743B92-BB7A-4644-90E0-CAE999DDAC05}">
      <dgm:prSet/>
      <dgm:spPr/>
      <dgm:t>
        <a:bodyPr/>
        <a:lstStyle/>
        <a:p>
          <a:endParaRPr lang="en-US"/>
        </a:p>
      </dgm:t>
    </dgm:pt>
    <dgm:pt modelId="{ED7436FE-7576-4AB1-AA30-C5E03A110600}">
      <dgm:prSet/>
      <dgm:spPr/>
      <dgm:t>
        <a:bodyPr/>
        <a:lstStyle/>
        <a:p>
          <a:r>
            <a:rPr lang="en-US" b="0" i="0"/>
            <a:t>By nurturing our expertise in Generative AI and staying agile in adopting emerging trends, we are well-positioned to lead the industry into a future defined by personalized automotive experiences.</a:t>
          </a:r>
          <a:endParaRPr lang="en-US"/>
        </a:p>
      </dgm:t>
    </dgm:pt>
    <dgm:pt modelId="{9F0273AA-F240-4A07-A5F5-D8F4CB07E9D4}" type="parTrans" cxnId="{EC2D69EA-B25E-40B9-85AA-307237B23CC3}">
      <dgm:prSet/>
      <dgm:spPr/>
      <dgm:t>
        <a:bodyPr/>
        <a:lstStyle/>
        <a:p>
          <a:endParaRPr lang="en-US"/>
        </a:p>
      </dgm:t>
    </dgm:pt>
    <dgm:pt modelId="{1E984C0C-4C8A-4A3F-89B0-9A9277D0C86D}" type="sibTrans" cxnId="{EC2D69EA-B25E-40B9-85AA-307237B23CC3}">
      <dgm:prSet/>
      <dgm:spPr/>
      <dgm:t>
        <a:bodyPr/>
        <a:lstStyle/>
        <a:p>
          <a:endParaRPr lang="en-US"/>
        </a:p>
      </dgm:t>
    </dgm:pt>
    <dgm:pt modelId="{343CF4C6-DFBD-4736-AA30-F6F2151D7053}" type="pres">
      <dgm:prSet presAssocID="{8AB5EEF7-64CB-47DB-83A5-3A44322E1EB2}" presName="hierChild1" presStyleCnt="0">
        <dgm:presLayoutVars>
          <dgm:chPref val="1"/>
          <dgm:dir/>
          <dgm:animOne val="branch"/>
          <dgm:animLvl val="lvl"/>
          <dgm:resizeHandles/>
        </dgm:presLayoutVars>
      </dgm:prSet>
      <dgm:spPr/>
    </dgm:pt>
    <dgm:pt modelId="{4497E29C-0E09-49C7-80FA-4B6B39DB6AF3}" type="pres">
      <dgm:prSet presAssocID="{D1186ACD-1384-43EA-B45B-5B31D6C5B8F5}" presName="hierRoot1" presStyleCnt="0"/>
      <dgm:spPr/>
    </dgm:pt>
    <dgm:pt modelId="{848665BF-2E5E-4B50-A04B-FAD2F1029589}" type="pres">
      <dgm:prSet presAssocID="{D1186ACD-1384-43EA-B45B-5B31D6C5B8F5}" presName="composite" presStyleCnt="0"/>
      <dgm:spPr/>
    </dgm:pt>
    <dgm:pt modelId="{52C92FE1-5D64-4BC1-A569-083832D3D3C5}" type="pres">
      <dgm:prSet presAssocID="{D1186ACD-1384-43EA-B45B-5B31D6C5B8F5}" presName="background" presStyleLbl="node0" presStyleIdx="0" presStyleCnt="3"/>
      <dgm:spPr/>
    </dgm:pt>
    <dgm:pt modelId="{C1FE239A-6D2B-4685-8AE0-EDCB9D57ACE5}" type="pres">
      <dgm:prSet presAssocID="{D1186ACD-1384-43EA-B45B-5B31D6C5B8F5}" presName="text" presStyleLbl="fgAcc0" presStyleIdx="0" presStyleCnt="3">
        <dgm:presLayoutVars>
          <dgm:chPref val="3"/>
        </dgm:presLayoutVars>
      </dgm:prSet>
      <dgm:spPr/>
    </dgm:pt>
    <dgm:pt modelId="{98C98CDB-2C1F-4DF4-97CD-58E5B04EC4FF}" type="pres">
      <dgm:prSet presAssocID="{D1186ACD-1384-43EA-B45B-5B31D6C5B8F5}" presName="hierChild2" presStyleCnt="0"/>
      <dgm:spPr/>
    </dgm:pt>
    <dgm:pt modelId="{610B2C35-5F2A-4225-A7CD-6B00E8679144}" type="pres">
      <dgm:prSet presAssocID="{7EB4EF15-2D9B-446A-9836-4AA8421C7CBA}" presName="hierRoot1" presStyleCnt="0"/>
      <dgm:spPr/>
    </dgm:pt>
    <dgm:pt modelId="{B91EE4CD-885F-4DBF-96AC-9D3A4625793B}" type="pres">
      <dgm:prSet presAssocID="{7EB4EF15-2D9B-446A-9836-4AA8421C7CBA}" presName="composite" presStyleCnt="0"/>
      <dgm:spPr/>
    </dgm:pt>
    <dgm:pt modelId="{F12F397B-E26F-44E7-8C7B-FA141F7347F8}" type="pres">
      <dgm:prSet presAssocID="{7EB4EF15-2D9B-446A-9836-4AA8421C7CBA}" presName="background" presStyleLbl="node0" presStyleIdx="1" presStyleCnt="3"/>
      <dgm:spPr/>
    </dgm:pt>
    <dgm:pt modelId="{C361B950-A27C-4DD6-A9BB-0BEF4E35FC37}" type="pres">
      <dgm:prSet presAssocID="{7EB4EF15-2D9B-446A-9836-4AA8421C7CBA}" presName="text" presStyleLbl="fgAcc0" presStyleIdx="1" presStyleCnt="3">
        <dgm:presLayoutVars>
          <dgm:chPref val="3"/>
        </dgm:presLayoutVars>
      </dgm:prSet>
      <dgm:spPr/>
    </dgm:pt>
    <dgm:pt modelId="{66F9C0C4-9E1B-408E-B644-0F55116E18A7}" type="pres">
      <dgm:prSet presAssocID="{7EB4EF15-2D9B-446A-9836-4AA8421C7CBA}" presName="hierChild2" presStyleCnt="0"/>
      <dgm:spPr/>
    </dgm:pt>
    <dgm:pt modelId="{156E1861-C09E-4766-97D5-78F27679E938}" type="pres">
      <dgm:prSet presAssocID="{ED7436FE-7576-4AB1-AA30-C5E03A110600}" presName="hierRoot1" presStyleCnt="0"/>
      <dgm:spPr/>
    </dgm:pt>
    <dgm:pt modelId="{41EC68F8-109E-417D-AA11-B68B99082C99}" type="pres">
      <dgm:prSet presAssocID="{ED7436FE-7576-4AB1-AA30-C5E03A110600}" presName="composite" presStyleCnt="0"/>
      <dgm:spPr/>
    </dgm:pt>
    <dgm:pt modelId="{D393BAC4-ACBD-4BD7-BCEC-1CFD5D1D6AF8}" type="pres">
      <dgm:prSet presAssocID="{ED7436FE-7576-4AB1-AA30-C5E03A110600}" presName="background" presStyleLbl="node0" presStyleIdx="2" presStyleCnt="3"/>
      <dgm:spPr/>
    </dgm:pt>
    <dgm:pt modelId="{D164D4DD-8F1D-4028-81DD-299482C92A73}" type="pres">
      <dgm:prSet presAssocID="{ED7436FE-7576-4AB1-AA30-C5E03A110600}" presName="text" presStyleLbl="fgAcc0" presStyleIdx="2" presStyleCnt="3">
        <dgm:presLayoutVars>
          <dgm:chPref val="3"/>
        </dgm:presLayoutVars>
      </dgm:prSet>
      <dgm:spPr/>
    </dgm:pt>
    <dgm:pt modelId="{E94579DC-EF8F-47F5-9C49-B57AF674E216}" type="pres">
      <dgm:prSet presAssocID="{ED7436FE-7576-4AB1-AA30-C5E03A110600}" presName="hierChild2" presStyleCnt="0"/>
      <dgm:spPr/>
    </dgm:pt>
  </dgm:ptLst>
  <dgm:cxnLst>
    <dgm:cxn modelId="{BC810155-8CF8-40F5-8BA6-04F82B6D5B19}" type="presOf" srcId="{7EB4EF15-2D9B-446A-9836-4AA8421C7CBA}" destId="{C361B950-A27C-4DD6-A9BB-0BEF4E35FC37}" srcOrd="0" destOrd="0" presId="urn:microsoft.com/office/officeart/2005/8/layout/hierarchy1"/>
    <dgm:cxn modelId="{A8610F59-58B8-4E69-974A-59C4822ED5FD}" srcId="{8AB5EEF7-64CB-47DB-83A5-3A44322E1EB2}" destId="{D1186ACD-1384-43EA-B45B-5B31D6C5B8F5}" srcOrd="0" destOrd="0" parTransId="{57209E1E-50BC-4EEC-A76F-07379636F352}" sibTransId="{9A2CE1B4-D10F-414A-86A9-286741C096E9}"/>
    <dgm:cxn modelId="{9C605085-232F-4AB5-917C-C260F6A008FB}" type="presOf" srcId="{8AB5EEF7-64CB-47DB-83A5-3A44322E1EB2}" destId="{343CF4C6-DFBD-4736-AA30-F6F2151D7053}" srcOrd="0" destOrd="0" presId="urn:microsoft.com/office/officeart/2005/8/layout/hierarchy1"/>
    <dgm:cxn modelId="{72DEA989-F3B0-4741-A242-BFE6AE8859C4}" type="presOf" srcId="{ED7436FE-7576-4AB1-AA30-C5E03A110600}" destId="{D164D4DD-8F1D-4028-81DD-299482C92A73}" srcOrd="0" destOrd="0" presId="urn:microsoft.com/office/officeart/2005/8/layout/hierarchy1"/>
    <dgm:cxn modelId="{68743B92-BB7A-4644-90E0-CAE999DDAC05}" srcId="{8AB5EEF7-64CB-47DB-83A5-3A44322E1EB2}" destId="{7EB4EF15-2D9B-446A-9836-4AA8421C7CBA}" srcOrd="1" destOrd="0" parTransId="{8655B7FD-4D6A-4A0F-8272-C2759B7D33D0}" sibTransId="{B61F5214-F0C9-4AEE-A218-36809FCCC700}"/>
    <dgm:cxn modelId="{9DB792E9-8FAA-4FE5-AC52-FF6FCA7E2B72}" type="presOf" srcId="{D1186ACD-1384-43EA-B45B-5B31D6C5B8F5}" destId="{C1FE239A-6D2B-4685-8AE0-EDCB9D57ACE5}" srcOrd="0" destOrd="0" presId="urn:microsoft.com/office/officeart/2005/8/layout/hierarchy1"/>
    <dgm:cxn modelId="{EC2D69EA-B25E-40B9-85AA-307237B23CC3}" srcId="{8AB5EEF7-64CB-47DB-83A5-3A44322E1EB2}" destId="{ED7436FE-7576-4AB1-AA30-C5E03A110600}" srcOrd="2" destOrd="0" parTransId="{9F0273AA-F240-4A07-A5F5-D8F4CB07E9D4}" sibTransId="{1E984C0C-4C8A-4A3F-89B0-9A9277D0C86D}"/>
    <dgm:cxn modelId="{8B98B84A-BC91-46EE-9A8B-CB6E8A07565A}" type="presParOf" srcId="{343CF4C6-DFBD-4736-AA30-F6F2151D7053}" destId="{4497E29C-0E09-49C7-80FA-4B6B39DB6AF3}" srcOrd="0" destOrd="0" presId="urn:microsoft.com/office/officeart/2005/8/layout/hierarchy1"/>
    <dgm:cxn modelId="{95A0680C-9CC4-4173-8775-905720B09047}" type="presParOf" srcId="{4497E29C-0E09-49C7-80FA-4B6B39DB6AF3}" destId="{848665BF-2E5E-4B50-A04B-FAD2F1029589}" srcOrd="0" destOrd="0" presId="urn:microsoft.com/office/officeart/2005/8/layout/hierarchy1"/>
    <dgm:cxn modelId="{1C166C35-683C-4447-B0EB-DF30E39F8F85}" type="presParOf" srcId="{848665BF-2E5E-4B50-A04B-FAD2F1029589}" destId="{52C92FE1-5D64-4BC1-A569-083832D3D3C5}" srcOrd="0" destOrd="0" presId="urn:microsoft.com/office/officeart/2005/8/layout/hierarchy1"/>
    <dgm:cxn modelId="{94663963-6020-49EB-A12C-1754FEDDCB7C}" type="presParOf" srcId="{848665BF-2E5E-4B50-A04B-FAD2F1029589}" destId="{C1FE239A-6D2B-4685-8AE0-EDCB9D57ACE5}" srcOrd="1" destOrd="0" presId="urn:microsoft.com/office/officeart/2005/8/layout/hierarchy1"/>
    <dgm:cxn modelId="{EDEA8039-C1DB-42A9-99CC-CBE5AD97AF81}" type="presParOf" srcId="{4497E29C-0E09-49C7-80FA-4B6B39DB6AF3}" destId="{98C98CDB-2C1F-4DF4-97CD-58E5B04EC4FF}" srcOrd="1" destOrd="0" presId="urn:microsoft.com/office/officeart/2005/8/layout/hierarchy1"/>
    <dgm:cxn modelId="{ED33B9EB-68CC-42E9-907A-729E8BD021AA}" type="presParOf" srcId="{343CF4C6-DFBD-4736-AA30-F6F2151D7053}" destId="{610B2C35-5F2A-4225-A7CD-6B00E8679144}" srcOrd="1" destOrd="0" presId="urn:microsoft.com/office/officeart/2005/8/layout/hierarchy1"/>
    <dgm:cxn modelId="{8E3E3282-D74B-44C1-973F-A2B18693BFB2}" type="presParOf" srcId="{610B2C35-5F2A-4225-A7CD-6B00E8679144}" destId="{B91EE4CD-885F-4DBF-96AC-9D3A4625793B}" srcOrd="0" destOrd="0" presId="urn:microsoft.com/office/officeart/2005/8/layout/hierarchy1"/>
    <dgm:cxn modelId="{48016A21-62CC-4EA1-BAA3-31BEBF2E9919}" type="presParOf" srcId="{B91EE4CD-885F-4DBF-96AC-9D3A4625793B}" destId="{F12F397B-E26F-44E7-8C7B-FA141F7347F8}" srcOrd="0" destOrd="0" presId="urn:microsoft.com/office/officeart/2005/8/layout/hierarchy1"/>
    <dgm:cxn modelId="{12927579-76EE-4052-A79C-320A6094CA73}" type="presParOf" srcId="{B91EE4CD-885F-4DBF-96AC-9D3A4625793B}" destId="{C361B950-A27C-4DD6-A9BB-0BEF4E35FC37}" srcOrd="1" destOrd="0" presId="urn:microsoft.com/office/officeart/2005/8/layout/hierarchy1"/>
    <dgm:cxn modelId="{039D59DA-8EE1-4811-9A45-EF3D5C109460}" type="presParOf" srcId="{610B2C35-5F2A-4225-A7CD-6B00E8679144}" destId="{66F9C0C4-9E1B-408E-B644-0F55116E18A7}" srcOrd="1" destOrd="0" presId="urn:microsoft.com/office/officeart/2005/8/layout/hierarchy1"/>
    <dgm:cxn modelId="{BB91298F-876D-4E12-8304-FC92981E5706}" type="presParOf" srcId="{343CF4C6-DFBD-4736-AA30-F6F2151D7053}" destId="{156E1861-C09E-4766-97D5-78F27679E938}" srcOrd="2" destOrd="0" presId="urn:microsoft.com/office/officeart/2005/8/layout/hierarchy1"/>
    <dgm:cxn modelId="{9FF1DF24-3D5D-4C70-890D-797C3DDAAD05}" type="presParOf" srcId="{156E1861-C09E-4766-97D5-78F27679E938}" destId="{41EC68F8-109E-417D-AA11-B68B99082C99}" srcOrd="0" destOrd="0" presId="urn:microsoft.com/office/officeart/2005/8/layout/hierarchy1"/>
    <dgm:cxn modelId="{A6931D3F-80E7-4B0A-A513-A1956826B639}" type="presParOf" srcId="{41EC68F8-109E-417D-AA11-B68B99082C99}" destId="{D393BAC4-ACBD-4BD7-BCEC-1CFD5D1D6AF8}" srcOrd="0" destOrd="0" presId="urn:microsoft.com/office/officeart/2005/8/layout/hierarchy1"/>
    <dgm:cxn modelId="{EFC39E10-1EFF-4203-8F84-E3B1DD60EA3E}" type="presParOf" srcId="{41EC68F8-109E-417D-AA11-B68B99082C99}" destId="{D164D4DD-8F1D-4028-81DD-299482C92A73}" srcOrd="1" destOrd="0" presId="urn:microsoft.com/office/officeart/2005/8/layout/hierarchy1"/>
    <dgm:cxn modelId="{69BF66CD-C936-425D-A9D3-DF6B95E2E861}" type="presParOf" srcId="{156E1861-C09E-4766-97D5-78F27679E938}" destId="{E94579DC-EF8F-47F5-9C49-B57AF674E21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155A4-7C5F-4123-AC32-107FF9F71A46}">
      <dsp:nvSpPr>
        <dsp:cNvPr id="0" name=""/>
        <dsp:cNvSpPr/>
      </dsp:nvSpPr>
      <dsp:spPr>
        <a:xfrm>
          <a:off x="0" y="0"/>
          <a:ext cx="5030456" cy="149379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Customer input (questionnaire/visual feedback)</a:t>
          </a:r>
          <a:endParaRPr lang="en-US" sz="2700" kern="1200"/>
        </a:p>
      </dsp:txBody>
      <dsp:txXfrm>
        <a:off x="43752" y="43752"/>
        <a:ext cx="3418532" cy="1406293"/>
      </dsp:txXfrm>
    </dsp:sp>
    <dsp:sp modelId="{0ADFFCA7-33E3-479D-ABF4-567D970CE73B}">
      <dsp:nvSpPr>
        <dsp:cNvPr id="0" name=""/>
        <dsp:cNvSpPr/>
      </dsp:nvSpPr>
      <dsp:spPr>
        <a:xfrm>
          <a:off x="443863" y="1742763"/>
          <a:ext cx="5030456" cy="1493797"/>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AI-driven design generation</a:t>
          </a:r>
          <a:endParaRPr lang="en-US" sz="2700" kern="1200"/>
        </a:p>
      </dsp:txBody>
      <dsp:txXfrm>
        <a:off x="487615" y="1786515"/>
        <a:ext cx="3528120" cy="1406293"/>
      </dsp:txXfrm>
    </dsp:sp>
    <dsp:sp modelId="{E33B9CAD-982E-49D3-9B0E-C273BE09F76D}">
      <dsp:nvSpPr>
        <dsp:cNvPr id="0" name=""/>
        <dsp:cNvSpPr/>
      </dsp:nvSpPr>
      <dsp:spPr>
        <a:xfrm>
          <a:off x="887727" y="3485526"/>
          <a:ext cx="5030456" cy="1493797"/>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Customer feedback loop for iterations</a:t>
          </a:r>
          <a:endParaRPr lang="en-US" sz="2700" kern="1200"/>
        </a:p>
      </dsp:txBody>
      <dsp:txXfrm>
        <a:off x="931479" y="3529278"/>
        <a:ext cx="3528120" cy="1406293"/>
      </dsp:txXfrm>
    </dsp:sp>
    <dsp:sp modelId="{4A981E48-DA7A-4BC4-A9D0-473A912F77F3}">
      <dsp:nvSpPr>
        <dsp:cNvPr id="0" name=""/>
        <dsp:cNvSpPr/>
      </dsp:nvSpPr>
      <dsp:spPr>
        <a:xfrm>
          <a:off x="4059488" y="1132796"/>
          <a:ext cx="970968" cy="970968"/>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77956" y="1132796"/>
        <a:ext cx="534032" cy="730653"/>
      </dsp:txXfrm>
    </dsp:sp>
    <dsp:sp modelId="{DBD62B45-00FB-4811-B4F1-FEF195DD5EC2}">
      <dsp:nvSpPr>
        <dsp:cNvPr id="0" name=""/>
        <dsp:cNvSpPr/>
      </dsp:nvSpPr>
      <dsp:spPr>
        <a:xfrm>
          <a:off x="4503352" y="2865600"/>
          <a:ext cx="970968" cy="970968"/>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21820" y="2865600"/>
        <a:ext cx="534032" cy="7306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EAEEA-B319-4037-A580-C62CEAC35181}">
      <dsp:nvSpPr>
        <dsp:cNvPr id="0" name=""/>
        <dsp:cNvSpPr/>
      </dsp:nvSpPr>
      <dsp:spPr>
        <a:xfrm>
          <a:off x="0" y="34968"/>
          <a:ext cx="6798539" cy="8353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Prospective Car Buyers</a:t>
          </a:r>
        </a:p>
      </dsp:txBody>
      <dsp:txXfrm>
        <a:off x="40780" y="75748"/>
        <a:ext cx="6716979" cy="753820"/>
      </dsp:txXfrm>
    </dsp:sp>
    <dsp:sp modelId="{4BBE05EF-DB33-4346-B1AB-738B0085BEDD}">
      <dsp:nvSpPr>
        <dsp:cNvPr id="0" name=""/>
        <dsp:cNvSpPr/>
      </dsp:nvSpPr>
      <dsp:spPr>
        <a:xfrm>
          <a:off x="0" y="968268"/>
          <a:ext cx="6798539" cy="83538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Volkswagen Design Teams</a:t>
          </a:r>
        </a:p>
      </dsp:txBody>
      <dsp:txXfrm>
        <a:off x="40780" y="1009048"/>
        <a:ext cx="6716979" cy="753820"/>
      </dsp:txXfrm>
    </dsp:sp>
    <dsp:sp modelId="{C8F4B14B-D4D7-4015-9116-774133FC2283}">
      <dsp:nvSpPr>
        <dsp:cNvPr id="0" name=""/>
        <dsp:cNvSpPr/>
      </dsp:nvSpPr>
      <dsp:spPr>
        <a:xfrm>
          <a:off x="0" y="1901568"/>
          <a:ext cx="6798539" cy="83538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Dealerships</a:t>
          </a:r>
        </a:p>
      </dsp:txBody>
      <dsp:txXfrm>
        <a:off x="40780" y="1942348"/>
        <a:ext cx="6716979" cy="753820"/>
      </dsp:txXfrm>
    </dsp:sp>
    <dsp:sp modelId="{E0A60005-2419-4D82-B464-EDB916D5B8E8}">
      <dsp:nvSpPr>
        <dsp:cNvPr id="0" name=""/>
        <dsp:cNvSpPr/>
      </dsp:nvSpPr>
      <dsp:spPr>
        <a:xfrm>
          <a:off x="0" y="2834868"/>
          <a:ext cx="6798539" cy="83538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Volkswagen Brand</a:t>
          </a:r>
        </a:p>
      </dsp:txBody>
      <dsp:txXfrm>
        <a:off x="40780" y="2875648"/>
        <a:ext cx="6716979" cy="7538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92FE1-5D64-4BC1-A569-083832D3D3C5}">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E239A-6D2B-4685-8AE0-EDCB9D57ACE5}">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As we look ahead, the potential for further advancements in AI-driven design within the automotive industry is boundless. </a:t>
          </a:r>
          <a:endParaRPr lang="en-US" sz="1600" kern="1200"/>
        </a:p>
      </dsp:txBody>
      <dsp:txXfrm>
        <a:off x="378614" y="886531"/>
        <a:ext cx="2810360" cy="1744948"/>
      </dsp:txXfrm>
    </dsp:sp>
    <dsp:sp modelId="{F12F397B-E26F-44E7-8C7B-FA141F7347F8}">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61B950-A27C-4DD6-A9BB-0BEF4E35FC37}">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With continued innovation and integration of cutting-edge technologies, Volkswagen is poised to be at the forefront of this transformative wave. </a:t>
          </a:r>
          <a:endParaRPr lang="en-US" sz="1600" kern="1200"/>
        </a:p>
      </dsp:txBody>
      <dsp:txXfrm>
        <a:off x="3946203" y="886531"/>
        <a:ext cx="2810360" cy="1744948"/>
      </dsp:txXfrm>
    </dsp:sp>
    <dsp:sp modelId="{D393BAC4-ACBD-4BD7-BCEC-1CFD5D1D6AF8}">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4D4DD-8F1D-4028-81DD-299482C92A73}">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By nurturing our expertise in Generative AI and staying agile in adopting emerging trends, we are well-positioned to lead the industry into a future defined by personalized automotive experiences.</a:t>
          </a:r>
          <a:endParaRPr lang="en-US" sz="16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87FA-20DE-0BA2-10DC-DD01DDEB0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29BC8D-E66A-8E8E-EF5E-DDABE38FB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09DBF4-76C3-8E20-0CFA-C31949E49C71}"/>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5" name="Footer Placeholder 4">
            <a:extLst>
              <a:ext uri="{FF2B5EF4-FFF2-40B4-BE49-F238E27FC236}">
                <a16:creationId xmlns:a16="http://schemas.microsoft.com/office/drawing/2014/main" id="{B489615B-68AD-4273-2105-FEAFF2A53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17C80-323B-F2D1-1852-3D5BCB4558ED}"/>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52191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444B-635E-86F0-F219-3A634ECFAF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0EB2B9-7E11-C0ED-B2CB-797198736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F98F67-B856-3937-3300-9966FB3446F9}"/>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5" name="Footer Placeholder 4">
            <a:extLst>
              <a:ext uri="{FF2B5EF4-FFF2-40B4-BE49-F238E27FC236}">
                <a16:creationId xmlns:a16="http://schemas.microsoft.com/office/drawing/2014/main" id="{93AAEAC8-628B-DAC6-5757-EFE263414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D945C-F76C-929A-8CDA-42733B578689}"/>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141150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C7D80A-42D4-A902-9814-15D578979E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3949E1-7DB5-4C6F-EE40-2181D729D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01C21-AA90-D919-CCD1-63545CA1C3A2}"/>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5" name="Footer Placeholder 4">
            <a:extLst>
              <a:ext uri="{FF2B5EF4-FFF2-40B4-BE49-F238E27FC236}">
                <a16:creationId xmlns:a16="http://schemas.microsoft.com/office/drawing/2014/main" id="{27334F4C-E43B-54DF-4E6F-218B9FD7D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FF495-482E-F8D8-756E-263BD13736DC}"/>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3784031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7F7E-208E-C5AE-140A-6C9C1394EB95}"/>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0F902E-0C5C-CC50-5D66-81978EDAD42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162E05-34AD-87BD-31ED-2D7041FE1BEA}"/>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5" name="Footer Placeholder 4">
            <a:extLst>
              <a:ext uri="{FF2B5EF4-FFF2-40B4-BE49-F238E27FC236}">
                <a16:creationId xmlns:a16="http://schemas.microsoft.com/office/drawing/2014/main" id="{48A500F5-33C5-AB98-3773-E90AB0C38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A8198-8B25-44E8-9052-3A4D46188530}"/>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203683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1136-8173-0911-E35C-C1AF1E1F35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F97AA-2405-64F5-6BF3-0FCA117049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C8012-42B5-9A9C-B7E6-E2AC629F00BA}"/>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5" name="Footer Placeholder 4">
            <a:extLst>
              <a:ext uri="{FF2B5EF4-FFF2-40B4-BE49-F238E27FC236}">
                <a16:creationId xmlns:a16="http://schemas.microsoft.com/office/drawing/2014/main" id="{A4D006D0-7D05-BA78-125F-5B6A8C76E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363AA-37FA-96B3-02DE-6BDE6FB31094}"/>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280480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CAB-0316-9744-9022-00221129EC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7C94D3-E133-3030-6D89-97F8E7FB8F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FD8610-6376-D02F-08D6-821973E878B3}"/>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5" name="Footer Placeholder 4">
            <a:extLst>
              <a:ext uri="{FF2B5EF4-FFF2-40B4-BE49-F238E27FC236}">
                <a16:creationId xmlns:a16="http://schemas.microsoft.com/office/drawing/2014/main" id="{21D926FD-B35E-8FDE-F2C1-A3E21C74A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D3EA1-7397-31A9-A619-6EE2F9CC285D}"/>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35932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3533-D213-2F68-679E-14E3AC43D3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28FFD2-5CF6-E692-9454-F60817A5DC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F6B136-C24C-0D8C-E133-89A3EF383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F7F4DA-05ED-3AE4-17D4-B2A0C6295037}"/>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6" name="Footer Placeholder 5">
            <a:extLst>
              <a:ext uri="{FF2B5EF4-FFF2-40B4-BE49-F238E27FC236}">
                <a16:creationId xmlns:a16="http://schemas.microsoft.com/office/drawing/2014/main" id="{47CDA6AC-D626-4EE1-6EE1-1FC7EB3D8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FBC98-F8BA-57CC-6153-009C3863633A}"/>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357608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FDC9-9A1B-ADAD-FEA4-9B7CC595EF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0AD4A1-5088-E0B0-716A-D46C1C5FA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CF274E-0F61-3633-B7E5-FEBD222071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F8E823-4647-1E7A-A50F-0B02F3475E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7D2A6-DB62-C282-43A8-4903642891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D92281-E9BE-3E8D-D118-22EF780E1ABF}"/>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8" name="Footer Placeholder 7">
            <a:extLst>
              <a:ext uri="{FF2B5EF4-FFF2-40B4-BE49-F238E27FC236}">
                <a16:creationId xmlns:a16="http://schemas.microsoft.com/office/drawing/2014/main" id="{BF0DADDA-824F-40A6-2C3F-5D0EAAE2E6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653C89-DDF9-37A0-4E56-82C0FC028ED8}"/>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3995018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2569-A8DF-39FA-2834-1632E3B519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FDE51D-8765-04C5-6921-61B80F08F903}"/>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4" name="Footer Placeholder 3">
            <a:extLst>
              <a:ext uri="{FF2B5EF4-FFF2-40B4-BE49-F238E27FC236}">
                <a16:creationId xmlns:a16="http://schemas.microsoft.com/office/drawing/2014/main" id="{20824D6B-51ED-970F-0726-97E9DF06C7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8EBC18-3408-6104-6DD2-68FE21A0C1F7}"/>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72050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A972C-4304-A201-4B10-C00311CAF9FE}"/>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3" name="Footer Placeholder 2">
            <a:extLst>
              <a:ext uri="{FF2B5EF4-FFF2-40B4-BE49-F238E27FC236}">
                <a16:creationId xmlns:a16="http://schemas.microsoft.com/office/drawing/2014/main" id="{86EAA466-0DC7-4F6A-F9FA-3D570298C0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04D4C4-9008-DD2C-DE3C-75D4FF00F775}"/>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370511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002A-68D7-14A6-0DF7-F8D9A4EE9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953826-244B-2380-D082-B8AAB00B0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7BAA20-D50B-C560-9F6E-5CDE70483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7C7AC4-83C1-98A7-663A-2CB6808A051A}"/>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6" name="Footer Placeholder 5">
            <a:extLst>
              <a:ext uri="{FF2B5EF4-FFF2-40B4-BE49-F238E27FC236}">
                <a16:creationId xmlns:a16="http://schemas.microsoft.com/office/drawing/2014/main" id="{8E092B61-B910-C2E5-20C3-90C98F2648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43FEA-4565-5224-AE77-F8F8D2C3249E}"/>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3761927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22CC-C764-F4E0-DD7E-A5500FD7A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AD4245-846B-3C94-AF08-934A0CB50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E9A474-5E47-98CE-EA32-36C5C67CE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2AE5C-A104-1CD7-C995-1484AF24FC8E}"/>
              </a:ext>
            </a:extLst>
          </p:cNvPr>
          <p:cNvSpPr>
            <a:spLocks noGrp="1"/>
          </p:cNvSpPr>
          <p:nvPr>
            <p:ph type="dt" sz="half" idx="10"/>
          </p:nvPr>
        </p:nvSpPr>
        <p:spPr/>
        <p:txBody>
          <a:bodyPr/>
          <a:lstStyle/>
          <a:p>
            <a:fld id="{3F7EE033-9400-4D78-9CD3-D4902B992790}" type="datetimeFigureOut">
              <a:rPr lang="en-IN" smtClean="0"/>
              <a:t>04-11-2023</a:t>
            </a:fld>
            <a:endParaRPr lang="en-IN"/>
          </a:p>
        </p:txBody>
      </p:sp>
      <p:sp>
        <p:nvSpPr>
          <p:cNvPr id="6" name="Footer Placeholder 5">
            <a:extLst>
              <a:ext uri="{FF2B5EF4-FFF2-40B4-BE49-F238E27FC236}">
                <a16:creationId xmlns:a16="http://schemas.microsoft.com/office/drawing/2014/main" id="{CFC274D5-59BC-35AD-4707-EE3C9D1D99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F8BC1-1D63-4688-FFC2-FDDA465712A8}"/>
              </a:ext>
            </a:extLst>
          </p:cNvPr>
          <p:cNvSpPr>
            <a:spLocks noGrp="1"/>
          </p:cNvSpPr>
          <p:nvPr>
            <p:ph type="sldNum" sz="quarter" idx="12"/>
          </p:nvPr>
        </p:nvSpPr>
        <p:spPr/>
        <p:txBody>
          <a:bodyPr/>
          <a:lstStyle/>
          <a:p>
            <a:fld id="{13362BF0-DEC8-41A1-946B-E1A48E06BDAF}" type="slidenum">
              <a:rPr lang="en-IN" smtClean="0"/>
              <a:t>‹#›</a:t>
            </a:fld>
            <a:endParaRPr lang="en-IN"/>
          </a:p>
        </p:txBody>
      </p:sp>
    </p:spTree>
    <p:extLst>
      <p:ext uri="{BB962C8B-B14F-4D97-AF65-F5344CB8AC3E}">
        <p14:creationId xmlns:p14="http://schemas.microsoft.com/office/powerpoint/2010/main" val="243081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4D0B17-43F6-0195-807B-F611DD205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18E0F0-7194-CC09-CD1C-228087E02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96DC1-7E53-0114-06B2-FCEFB7E51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7EE033-9400-4D78-9CD3-D4902B992790}" type="datetimeFigureOut">
              <a:rPr lang="en-IN" smtClean="0"/>
              <a:t>04-11-2023</a:t>
            </a:fld>
            <a:endParaRPr lang="en-IN"/>
          </a:p>
        </p:txBody>
      </p:sp>
      <p:sp>
        <p:nvSpPr>
          <p:cNvPr id="5" name="Footer Placeholder 4">
            <a:extLst>
              <a:ext uri="{FF2B5EF4-FFF2-40B4-BE49-F238E27FC236}">
                <a16:creationId xmlns:a16="http://schemas.microsoft.com/office/drawing/2014/main" id="{8A18DAAC-D285-EE10-7B08-15512425C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4204BC2-C7DB-1961-0F23-768B6E2470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362BF0-DEC8-41A1-946B-E1A48E06BDAF}" type="slidenum">
              <a:rPr lang="en-IN" smtClean="0"/>
              <a:t>‹#›</a:t>
            </a:fld>
            <a:endParaRPr lang="en-IN"/>
          </a:p>
        </p:txBody>
      </p:sp>
    </p:spTree>
    <p:extLst>
      <p:ext uri="{BB962C8B-B14F-4D97-AF65-F5344CB8AC3E}">
        <p14:creationId xmlns:p14="http://schemas.microsoft.com/office/powerpoint/2010/main" val="72204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car with doors open&#10;&#10;Description automatically generated">
            <a:extLst>
              <a:ext uri="{FF2B5EF4-FFF2-40B4-BE49-F238E27FC236}">
                <a16:creationId xmlns:a16="http://schemas.microsoft.com/office/drawing/2014/main" id="{F3D96ADD-3BF7-6EA1-1A8C-0F0F85A4AF6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31046" b="12704"/>
          <a:stretch/>
        </p:blipFill>
        <p:spPr>
          <a:xfrm>
            <a:off x="20" y="1"/>
            <a:ext cx="12191980" cy="6857999"/>
          </a:xfrm>
          <a:prstGeom prst="rect">
            <a:avLst/>
          </a:prstGeom>
        </p:spPr>
      </p:pic>
      <p:sp>
        <p:nvSpPr>
          <p:cNvPr id="2" name="Title 1">
            <a:extLst>
              <a:ext uri="{FF2B5EF4-FFF2-40B4-BE49-F238E27FC236}">
                <a16:creationId xmlns:a16="http://schemas.microsoft.com/office/drawing/2014/main" id="{485D40DF-8B56-A5E2-6BE8-901A73C2480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600" b="1" dirty="0">
                <a:solidFill>
                  <a:srgbClr val="FFFFFF"/>
                </a:solidFill>
              </a:rPr>
              <a:t>Volkswagen Unleashes the Future</a:t>
            </a:r>
          </a:p>
        </p:txBody>
      </p:sp>
      <p:sp>
        <p:nvSpPr>
          <p:cNvPr id="3" name="Text Placeholder 2">
            <a:extLst>
              <a:ext uri="{FF2B5EF4-FFF2-40B4-BE49-F238E27FC236}">
                <a16:creationId xmlns:a16="http://schemas.microsoft.com/office/drawing/2014/main" id="{5B3543DD-782F-CF01-81F5-833F465E0CA2}"/>
              </a:ext>
            </a:extLst>
          </p:cNvPr>
          <p:cNvSpPr>
            <a:spLocks noGrp="1"/>
          </p:cNvSpPr>
          <p:nvPr>
            <p:ph type="body" idx="1"/>
          </p:nvPr>
        </p:nvSpPr>
        <p:spPr>
          <a:xfrm>
            <a:off x="1524000" y="4022880"/>
            <a:ext cx="9144000" cy="1098395"/>
          </a:xfrm>
        </p:spPr>
        <p:txBody>
          <a:bodyPr vert="horz" lIns="91440" tIns="45720" rIns="91440" bIns="45720" rtlCol="0">
            <a:normAutofit/>
          </a:bodyPr>
          <a:lstStyle/>
          <a:p>
            <a:pPr marL="0" indent="0" algn="ctr">
              <a:buNone/>
            </a:pPr>
            <a:r>
              <a:rPr lang="en-US" b="1" dirty="0">
                <a:solidFill>
                  <a:srgbClr val="FFFFFF"/>
                </a:solidFill>
              </a:rPr>
              <a:t>		Tailored Car Designs with Generative AI!</a:t>
            </a:r>
          </a:p>
        </p:txBody>
      </p:sp>
    </p:spTree>
    <p:extLst>
      <p:ext uri="{BB962C8B-B14F-4D97-AF65-F5344CB8AC3E}">
        <p14:creationId xmlns:p14="http://schemas.microsoft.com/office/powerpoint/2010/main" val="235374966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3A1FB-1DD6-1A7F-746E-CE5A35A66CA3}"/>
              </a:ext>
            </a:extLst>
          </p:cNvPr>
          <p:cNvSpPr>
            <a:spLocks noGrp="1"/>
          </p:cNvSpPr>
          <p:nvPr>
            <p:ph type="title"/>
          </p:nvPr>
        </p:nvSpPr>
        <p:spPr>
          <a:xfrm>
            <a:off x="1043631" y="809898"/>
            <a:ext cx="10173010" cy="1554480"/>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Future Outlook</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9" name="Text Placeholder 2">
            <a:extLst>
              <a:ext uri="{FF2B5EF4-FFF2-40B4-BE49-F238E27FC236}">
                <a16:creationId xmlns:a16="http://schemas.microsoft.com/office/drawing/2014/main" id="{2697776C-77AE-497F-C26C-D5FE523078E6}"/>
              </a:ext>
            </a:extLst>
          </p:cNvPr>
          <p:cNvGraphicFramePr/>
          <p:nvPr>
            <p:extLst>
              <p:ext uri="{D42A27DB-BD31-4B8C-83A1-F6EECF244321}">
                <p14:modId xmlns:p14="http://schemas.microsoft.com/office/powerpoint/2010/main" val="365895214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6570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0DE00-75BD-74BA-BEE6-90314C4ACB2B}"/>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4806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52852-92CB-A307-AD15-A1F0ED5367DD}"/>
              </a:ext>
            </a:extLst>
          </p:cNvPr>
          <p:cNvSpPr>
            <a:spLocks noGrp="1"/>
          </p:cNvSpPr>
          <p:nvPr>
            <p:ph type="title"/>
          </p:nvPr>
        </p:nvSpPr>
        <p:spPr>
          <a:xfrm>
            <a:off x="577573" y="932688"/>
            <a:ext cx="4368602" cy="1034000"/>
          </a:xfrm>
        </p:spPr>
        <p:txBody>
          <a:bodyPr vert="horz" lIns="91440" tIns="45720" rIns="91440" bIns="45720" rtlCol="0" anchor="b">
            <a:normAutofit/>
          </a:bodyPr>
          <a:lstStyle/>
          <a:p>
            <a:r>
              <a:rPr lang="en-US" sz="6600" dirty="0"/>
              <a:t>Introduction</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F98F3BC-1E51-1FEA-726A-B6E54A040FC1}"/>
              </a:ext>
            </a:extLst>
          </p:cNvPr>
          <p:cNvSpPr>
            <a:spLocks noGrp="1"/>
          </p:cNvSpPr>
          <p:nvPr>
            <p:ph type="body" idx="1"/>
          </p:nvPr>
        </p:nvSpPr>
        <p:spPr>
          <a:xfrm>
            <a:off x="69569" y="2816518"/>
            <a:ext cx="5172564" cy="3830246"/>
          </a:xfrm>
        </p:spPr>
        <p:txBody>
          <a:bodyPr vert="horz" lIns="91440" tIns="45720" rIns="91440" bIns="45720" rtlCol="0">
            <a:noAutofit/>
          </a:bodyPr>
          <a:lstStyle/>
          <a:p>
            <a:r>
              <a:rPr lang="en-US" sz="1800" b="0" i="1" dirty="0">
                <a:effectLst/>
              </a:rPr>
              <a:t>In today's automotive landscape, the power of personalization cannot be overstated. Consumers now seek vehicles that are as unique as they are, demanding designs that resonate with their individual tastes and preferences. </a:t>
            </a:r>
          </a:p>
          <a:p>
            <a:endParaRPr lang="en-US" sz="1800" i="1" dirty="0"/>
          </a:p>
          <a:p>
            <a:r>
              <a:rPr lang="en-US" sz="1800" b="0" i="1" dirty="0">
                <a:effectLst/>
              </a:rPr>
              <a:t>Traditional design methods, though effective in their own right, face inherent limitations. They often struggle to capture the intricate nuances of each customer's vision, leading to a potential disconnect between what is envisioned and what is delivered</a:t>
            </a:r>
            <a:endParaRPr lang="en-US" sz="1800" b="0" i="0" dirty="0">
              <a:effectLst/>
            </a:endParaRPr>
          </a:p>
        </p:txBody>
      </p:sp>
      <p:pic>
        <p:nvPicPr>
          <p:cNvPr id="6" name="Picture 5" descr="A car with a reflection of a city in the background&#10;&#10;Description automatically generated">
            <a:extLst>
              <a:ext uri="{FF2B5EF4-FFF2-40B4-BE49-F238E27FC236}">
                <a16:creationId xmlns:a16="http://schemas.microsoft.com/office/drawing/2014/main" id="{7161F9BD-3013-DD33-5722-824A436B39A7}"/>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073300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D792C-8512-A4E4-443E-C7C57AA77E9D}"/>
              </a:ext>
            </a:extLst>
          </p:cNvPr>
          <p:cNvSpPr>
            <a:spLocks noGrp="1"/>
          </p:cNvSpPr>
          <p:nvPr>
            <p:ph type="title"/>
          </p:nvPr>
        </p:nvSpPr>
        <p:spPr>
          <a:xfrm>
            <a:off x="189458" y="-169624"/>
            <a:ext cx="5011934" cy="1330839"/>
          </a:xfrm>
        </p:spPr>
        <p:txBody>
          <a:bodyPr vert="horz" lIns="91440" tIns="45720" rIns="91440" bIns="45720" rtlCol="0" anchor="ctr">
            <a:normAutofit/>
          </a:bodyPr>
          <a:lstStyle/>
          <a:p>
            <a:pPr algn="ctr"/>
            <a:r>
              <a:rPr lang="en-US" b="1" dirty="0"/>
              <a:t>Problem Statement</a:t>
            </a:r>
          </a:p>
        </p:txBody>
      </p:sp>
      <p:sp>
        <p:nvSpPr>
          <p:cNvPr id="3" name="Text Placeholder 2">
            <a:extLst>
              <a:ext uri="{FF2B5EF4-FFF2-40B4-BE49-F238E27FC236}">
                <a16:creationId xmlns:a16="http://schemas.microsoft.com/office/drawing/2014/main" id="{13B9F61C-D9D9-B6BC-FF9C-1D9D8267EDEB}"/>
              </a:ext>
            </a:extLst>
          </p:cNvPr>
          <p:cNvSpPr>
            <a:spLocks noGrp="1"/>
          </p:cNvSpPr>
          <p:nvPr>
            <p:ph type="body" idx="1"/>
          </p:nvPr>
        </p:nvSpPr>
        <p:spPr>
          <a:xfrm>
            <a:off x="52134" y="1039091"/>
            <a:ext cx="4843921" cy="5171703"/>
          </a:xfrm>
        </p:spPr>
        <p:txBody>
          <a:bodyPr vert="horz" lIns="91440" tIns="45720" rIns="91440" bIns="45720" rtlCol="0">
            <a:noAutofit/>
          </a:bodyPr>
          <a:lstStyle/>
          <a:p>
            <a:pPr algn="l"/>
            <a:r>
              <a:rPr lang="en-US" sz="2400" b="0" i="1" dirty="0">
                <a:effectLst/>
                <a:latin typeface="Söhne"/>
              </a:rPr>
              <a:t>Traditional design methods, though proven, struggle with a critical challenge in today's automotive landscape. They often fall short in capturing the intricacies of individual preferences, prioritizing broad appeal.</a:t>
            </a:r>
          </a:p>
          <a:p>
            <a:pPr marL="0" indent="0" algn="l">
              <a:buNone/>
            </a:pPr>
            <a:endParaRPr lang="en-US" sz="2400" b="0" i="0" dirty="0">
              <a:effectLst/>
              <a:latin typeface="Söhne"/>
            </a:endParaRPr>
          </a:p>
          <a:p>
            <a:pPr algn="l"/>
            <a:r>
              <a:rPr lang="en-US" sz="2400" b="0" i="1" dirty="0">
                <a:effectLst/>
                <a:latin typeface="Söhne"/>
              </a:rPr>
              <a:t>Unaddressed, this gap could have significant ramifications for Volkswagen. In a personalized market, failure to meet bespoke needs may lead to a potential loss of market share and missing out on a premium segment.</a:t>
            </a:r>
            <a:endParaRPr lang="en-US" sz="2400" b="0" i="0" dirty="0">
              <a:effectLst/>
              <a:latin typeface="Söhne"/>
            </a:endParaRPr>
          </a:p>
        </p:txBody>
      </p:sp>
      <p:pic>
        <p:nvPicPr>
          <p:cNvPr id="11" name="Picture 10" descr="A group of people with guns&#10;&#10;Description automatically generated">
            <a:extLst>
              <a:ext uri="{FF2B5EF4-FFF2-40B4-BE49-F238E27FC236}">
                <a16:creationId xmlns:a16="http://schemas.microsoft.com/office/drawing/2014/main" id="{D071AF5A-37CF-8583-21B4-FE26F687FDFE}"/>
              </a:ext>
            </a:extLst>
          </p:cNvPr>
          <p:cNvPicPr>
            <a:picLocks noChangeAspect="1"/>
          </p:cNvPicPr>
          <p:nvPr/>
        </p:nvPicPr>
        <p:blipFill rotWithShape="1">
          <a:blip r:embed="rId2">
            <a:extLst>
              <a:ext uri="{28A0092B-C50C-407E-A947-70E740481C1C}">
                <a14:useLocalDpi xmlns:a14="http://schemas.microsoft.com/office/drawing/2010/main" val="0"/>
              </a:ext>
            </a:extLst>
          </a:blip>
          <a:srcRect t="5326" r="3" b="3"/>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72627789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5" name="Rectangle 2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676F0-B6EE-6FD3-3D42-AAC3DF1EFDF6}"/>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dirty="0"/>
              <a:t>Solution Overview</a:t>
            </a:r>
          </a:p>
        </p:txBody>
      </p:sp>
      <p:sp>
        <p:nvSpPr>
          <p:cNvPr id="3" name="Text Placeholder 2">
            <a:extLst>
              <a:ext uri="{FF2B5EF4-FFF2-40B4-BE49-F238E27FC236}">
                <a16:creationId xmlns:a16="http://schemas.microsoft.com/office/drawing/2014/main" id="{143E7224-20DA-B765-BBB8-110274D93338}"/>
              </a:ext>
            </a:extLst>
          </p:cNvPr>
          <p:cNvSpPr>
            <a:spLocks noGrp="1"/>
          </p:cNvSpPr>
          <p:nvPr>
            <p:ph type="body" idx="1"/>
          </p:nvPr>
        </p:nvSpPr>
        <p:spPr>
          <a:xfrm>
            <a:off x="178130" y="2743200"/>
            <a:ext cx="5230577" cy="3613149"/>
          </a:xfrm>
        </p:spPr>
        <p:txBody>
          <a:bodyPr vert="horz" lIns="91440" tIns="45720" rIns="91440" bIns="45720" rtlCol="0" anchor="ctr">
            <a:noAutofit/>
          </a:bodyPr>
          <a:lstStyle/>
          <a:p>
            <a:r>
              <a:rPr lang="en-US" sz="2400" b="0" i="1" dirty="0">
                <a:effectLst/>
              </a:rPr>
              <a:t>Our innovative solution harnesses Generative AI to craft personalized car designs, tailored to individual preferences. This approach revolutionizes traditional design methods, ensuring each design is not only aesthetically pleasing but also functional and aligned with Volkswagen's brand standards.</a:t>
            </a:r>
            <a:endParaRPr lang="en-US" sz="2400" dirty="0"/>
          </a:p>
        </p:txBody>
      </p:sp>
      <p:pic>
        <p:nvPicPr>
          <p:cNvPr id="7" name="Picture 6" descr="A digital art of a robot and a car&#10;&#10;Description automatically generated">
            <a:extLst>
              <a:ext uri="{FF2B5EF4-FFF2-40B4-BE49-F238E27FC236}">
                <a16:creationId xmlns:a16="http://schemas.microsoft.com/office/drawing/2014/main" id="{E0E88E0F-1ECB-C81D-218D-0B27D85ECFFD}"/>
              </a:ext>
            </a:extLst>
          </p:cNvPr>
          <p:cNvPicPr>
            <a:picLocks noChangeAspect="1"/>
          </p:cNvPicPr>
          <p:nvPr/>
        </p:nvPicPr>
        <p:blipFill rotWithShape="1">
          <a:blip r:embed="rId2">
            <a:extLst>
              <a:ext uri="{28A0092B-C50C-407E-A947-70E740481C1C}">
                <a14:useLocalDpi xmlns:a14="http://schemas.microsoft.com/office/drawing/2010/main" val="0"/>
              </a:ext>
            </a:extLst>
          </a:blip>
          <a:srcRect l="10277" r="735"/>
          <a:stretch/>
        </p:blipFill>
        <p:spPr>
          <a:xfrm>
            <a:off x="6096000" y="1"/>
            <a:ext cx="6102825" cy="6858000"/>
          </a:xfrm>
          <a:prstGeom prst="rect">
            <a:avLst/>
          </a:prstGeom>
        </p:spPr>
      </p:pic>
    </p:spTree>
    <p:extLst>
      <p:ext uri="{BB962C8B-B14F-4D97-AF65-F5344CB8AC3E}">
        <p14:creationId xmlns:p14="http://schemas.microsoft.com/office/powerpoint/2010/main" val="11716043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8D5BC-710D-8C4A-294C-E590FBFAD635}"/>
              </a:ext>
            </a:extLst>
          </p:cNvPr>
          <p:cNvSpPr>
            <a:spLocks noGrp="1"/>
          </p:cNvSpPr>
          <p:nvPr>
            <p:ph type="title"/>
          </p:nvPr>
        </p:nvSpPr>
        <p:spPr>
          <a:xfrm>
            <a:off x="645065" y="1097280"/>
            <a:ext cx="3796306" cy="4666207"/>
          </a:xfrm>
        </p:spPr>
        <p:txBody>
          <a:bodyPr vert="horz" lIns="91440" tIns="45720" rIns="91440" bIns="45720" rtlCol="0" anchor="ctr">
            <a:normAutofit/>
          </a:bodyPr>
          <a:lstStyle/>
          <a:p>
            <a:r>
              <a:rPr lang="en-US" sz="4800" kern="1200">
                <a:solidFill>
                  <a:schemeClr val="tx1"/>
                </a:solidFill>
                <a:latin typeface="+mj-lt"/>
                <a:ea typeface="+mj-ea"/>
                <a:cs typeface="+mj-cs"/>
              </a:rPr>
              <a:t>How It Works</a:t>
            </a:r>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F9C37B91-705E-50F0-5A58-F2A8B3312C3F}"/>
              </a:ext>
            </a:extLst>
          </p:cNvPr>
          <p:cNvGraphicFramePr/>
          <p:nvPr>
            <p:extLst>
              <p:ext uri="{D42A27DB-BD31-4B8C-83A1-F6EECF244321}">
                <p14:modId xmlns:p14="http://schemas.microsoft.com/office/powerpoint/2010/main" val="2408943489"/>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7119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diagram of a software&#10;&#10;Description automatically generated">
            <a:extLst>
              <a:ext uri="{FF2B5EF4-FFF2-40B4-BE49-F238E27FC236}">
                <a16:creationId xmlns:a16="http://schemas.microsoft.com/office/drawing/2014/main" id="{EF574FDF-4499-7551-2266-67BA810B14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3625"/>
          <a:stretch/>
        </p:blipFill>
        <p:spPr>
          <a:xfrm>
            <a:off x="838200" y="754148"/>
            <a:ext cx="10515600" cy="4995575"/>
          </a:xfrm>
          <a:prstGeom prst="rect">
            <a:avLst/>
          </a:prstGeom>
        </p:spPr>
      </p:pic>
      <p:cxnSp>
        <p:nvCxnSpPr>
          <p:cNvPr id="39" name="Straight Connector 38">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94488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A7F7F-F08D-CCCC-EC1A-55704B6FF05A}"/>
              </a:ext>
            </a:extLst>
          </p:cNvPr>
          <p:cNvSpPr>
            <a:spLocks noGrp="1"/>
          </p:cNvSpPr>
          <p:nvPr>
            <p:ph type="title"/>
          </p:nvPr>
        </p:nvSpPr>
        <p:spPr>
          <a:xfrm>
            <a:off x="-30056" y="-3"/>
            <a:ext cx="5542624" cy="1330839"/>
          </a:xfrm>
        </p:spPr>
        <p:txBody>
          <a:bodyPr vert="horz" lIns="91440" tIns="45720" rIns="91440" bIns="45720" rtlCol="0" anchor="ctr">
            <a:normAutofit/>
          </a:bodyPr>
          <a:lstStyle/>
          <a:p>
            <a:r>
              <a:rPr lang="en-US" dirty="0"/>
              <a:t>Benefits of the Solution</a:t>
            </a:r>
          </a:p>
        </p:txBody>
      </p:sp>
      <p:sp>
        <p:nvSpPr>
          <p:cNvPr id="3" name="Text Placeholder 2">
            <a:extLst>
              <a:ext uri="{FF2B5EF4-FFF2-40B4-BE49-F238E27FC236}">
                <a16:creationId xmlns:a16="http://schemas.microsoft.com/office/drawing/2014/main" id="{29EBFA12-1F22-BC6C-A107-5CEE45F3636F}"/>
              </a:ext>
            </a:extLst>
          </p:cNvPr>
          <p:cNvSpPr>
            <a:spLocks noGrp="1"/>
          </p:cNvSpPr>
          <p:nvPr>
            <p:ph type="body" idx="1"/>
          </p:nvPr>
        </p:nvSpPr>
        <p:spPr>
          <a:xfrm>
            <a:off x="104785" y="1520041"/>
            <a:ext cx="4738618" cy="4158343"/>
          </a:xfrm>
        </p:spPr>
        <p:txBody>
          <a:bodyPr vert="horz" lIns="91440" tIns="45720" rIns="91440" bIns="45720" rtlCol="0">
            <a:noAutofit/>
          </a:bodyPr>
          <a:lstStyle/>
          <a:p>
            <a:r>
              <a:rPr lang="en-US" b="0" i="0" dirty="0">
                <a:effectLst/>
              </a:rPr>
              <a:t>Faster design process with quick iterations based on customer feedback.</a:t>
            </a:r>
          </a:p>
          <a:p>
            <a:pPr marL="0" indent="0">
              <a:buNone/>
            </a:pPr>
            <a:endParaRPr lang="en-US" b="0" i="0" dirty="0">
              <a:effectLst/>
            </a:endParaRPr>
          </a:p>
          <a:p>
            <a:r>
              <a:rPr lang="en-US" b="0" i="0" dirty="0">
                <a:effectLst/>
              </a:rPr>
              <a:t>Mass personalization to cater to a broader audience</a:t>
            </a:r>
          </a:p>
          <a:p>
            <a:pPr marL="0" indent="0">
              <a:buNone/>
            </a:pPr>
            <a:endParaRPr lang="en-US" b="0" i="0" dirty="0">
              <a:effectLst/>
            </a:endParaRPr>
          </a:p>
          <a:p>
            <a:r>
              <a:rPr lang="en-US" b="0" i="0" dirty="0">
                <a:effectLst/>
              </a:rPr>
              <a:t>Enhanced customer satisfaction and brand loyalty.</a:t>
            </a:r>
          </a:p>
        </p:txBody>
      </p:sp>
      <p:pic>
        <p:nvPicPr>
          <p:cNvPr id="5" name="Picture 4" descr="A person and child running with colorful lines&#10;&#10;Description automatically generated">
            <a:extLst>
              <a:ext uri="{FF2B5EF4-FFF2-40B4-BE49-F238E27FC236}">
                <a16:creationId xmlns:a16="http://schemas.microsoft.com/office/drawing/2014/main" id="{433FA9C2-F819-8E5D-0A8F-266FB498E6E4}"/>
              </a:ext>
            </a:extLst>
          </p:cNvPr>
          <p:cNvPicPr>
            <a:picLocks noChangeAspect="1"/>
          </p:cNvPicPr>
          <p:nvPr/>
        </p:nvPicPr>
        <p:blipFill rotWithShape="1">
          <a:blip r:embed="rId2">
            <a:extLst>
              <a:ext uri="{28A0092B-C50C-407E-A947-70E740481C1C}">
                <a14:useLocalDpi xmlns:a14="http://schemas.microsoft.com/office/drawing/2010/main" val="0"/>
              </a:ext>
            </a:extLst>
          </a:blip>
          <a:srcRect t="1586" r="3" b="3742"/>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344182800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58818-7BAA-FD11-07D3-A2A69ABAC7CB}"/>
              </a:ext>
            </a:extLst>
          </p:cNvPr>
          <p:cNvSpPr>
            <a:spLocks noGrp="1"/>
          </p:cNvSpPr>
          <p:nvPr>
            <p:ph type="title"/>
          </p:nvPr>
        </p:nvSpPr>
        <p:spPr>
          <a:xfrm>
            <a:off x="4596234" y="588574"/>
            <a:ext cx="6798541" cy="870300"/>
          </a:xfrm>
        </p:spPr>
        <p:txBody>
          <a:bodyPr vert="horz" lIns="91440" tIns="45720" rIns="91440" bIns="45720" rtlCol="0" anchor="b">
            <a:normAutofit/>
          </a:bodyPr>
          <a:lstStyle/>
          <a:p>
            <a:pPr algn="ctr"/>
            <a:r>
              <a:rPr lang="en-US" b="1" dirty="0"/>
              <a:t>Key Stakeholders</a:t>
            </a:r>
          </a:p>
        </p:txBody>
      </p:sp>
      <p:pic>
        <p:nvPicPr>
          <p:cNvPr id="6" name="Picture 5" descr="A close-up of a blue and green background&#10;&#10;Description automatically generated">
            <a:extLst>
              <a:ext uri="{FF2B5EF4-FFF2-40B4-BE49-F238E27FC236}">
                <a16:creationId xmlns:a16="http://schemas.microsoft.com/office/drawing/2014/main" id="{D18E8550-C040-2A01-A689-887A5E96C0FD}"/>
              </a:ext>
            </a:extLst>
          </p:cNvPr>
          <p:cNvPicPr>
            <a:picLocks noChangeAspect="1"/>
          </p:cNvPicPr>
          <p:nvPr/>
        </p:nvPicPr>
        <p:blipFill rotWithShape="1">
          <a:blip r:embed="rId2"/>
          <a:srcRect l="4431" r="54723" b="-1"/>
          <a:stretch/>
        </p:blipFill>
        <p:spPr>
          <a:xfrm>
            <a:off x="1" y="10"/>
            <a:ext cx="4196496" cy="6857990"/>
          </a:xfrm>
          <a:prstGeom prst="rect">
            <a:avLst/>
          </a:prstGeom>
          <a:effectLst/>
        </p:spPr>
      </p:pic>
      <p:graphicFrame>
        <p:nvGraphicFramePr>
          <p:cNvPr id="5" name="Text Placeholder 2">
            <a:extLst>
              <a:ext uri="{FF2B5EF4-FFF2-40B4-BE49-F238E27FC236}">
                <a16:creationId xmlns:a16="http://schemas.microsoft.com/office/drawing/2014/main" id="{BABE6FB4-2F9B-37B7-DEF9-805F4276DDC9}"/>
              </a:ext>
            </a:extLst>
          </p:cNvPr>
          <p:cNvGraphicFramePr/>
          <p:nvPr>
            <p:extLst>
              <p:ext uri="{D42A27DB-BD31-4B8C-83A1-F6EECF244321}">
                <p14:modId xmlns:p14="http://schemas.microsoft.com/office/powerpoint/2010/main" val="3541819874"/>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5583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22EFD-C591-D79B-7A05-8481329BC63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Competitive Advantage</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48A5A77-B96E-D8D3-65FD-4326E43D1C89}"/>
              </a:ext>
            </a:extLst>
          </p:cNvPr>
          <p:cNvSpPr>
            <a:spLocks noGrp="1"/>
          </p:cNvSpPr>
          <p:nvPr>
            <p:ph type="body" idx="1"/>
          </p:nvPr>
        </p:nvSpPr>
        <p:spPr>
          <a:xfrm>
            <a:off x="572493" y="2071316"/>
            <a:ext cx="6713552" cy="4119172"/>
          </a:xfrm>
        </p:spPr>
        <p:txBody>
          <a:bodyPr vert="horz" lIns="91440" tIns="45720" rIns="91440" bIns="45720" rtlCol="0" anchor="t">
            <a:normAutofit/>
          </a:bodyPr>
          <a:lstStyle/>
          <a:p>
            <a:r>
              <a:rPr lang="en-US" sz="2400" i="0" dirty="0">
                <a:effectLst/>
              </a:rPr>
              <a:t>Our innovative solution powered by Generative AI gives Volkswagen a distinct edge in the automotive industry. By offering personalized designs at scale, we not only set a new standard for customization but also position ourselves as pioneers in the field. This translates to a potential surge in market share as customers gravitate towards tailored automotive experiences. Furthermore, our ability to appeal to emerging market segments places us at the forefront of industry trends.</a:t>
            </a:r>
            <a:endParaRPr lang="en-US" sz="2400" dirty="0"/>
          </a:p>
        </p:txBody>
      </p:sp>
      <p:pic>
        <p:nvPicPr>
          <p:cNvPr id="5" name="Picture 4" descr="A group of people standing around a car&#10;&#10;Description automatically generated">
            <a:extLst>
              <a:ext uri="{FF2B5EF4-FFF2-40B4-BE49-F238E27FC236}">
                <a16:creationId xmlns:a16="http://schemas.microsoft.com/office/drawing/2014/main" id="{AFBCB490-03C3-8847-3AEF-E0BDED28CE10}"/>
              </a:ext>
            </a:extLst>
          </p:cNvPr>
          <p:cNvPicPr>
            <a:picLocks noChangeAspect="1"/>
          </p:cNvPicPr>
          <p:nvPr/>
        </p:nvPicPr>
        <p:blipFill rotWithShape="1">
          <a:blip r:embed="rId2">
            <a:extLst>
              <a:ext uri="{28A0092B-C50C-407E-A947-70E740481C1C}">
                <a14:useLocalDpi xmlns:a14="http://schemas.microsoft.com/office/drawing/2010/main" val="0"/>
              </a:ext>
            </a:extLst>
          </a:blip>
          <a:srcRect l="2969" r="823" b="-3"/>
          <a:stretch/>
        </p:blipFill>
        <p:spPr>
          <a:xfrm>
            <a:off x="7675658" y="2093976"/>
            <a:ext cx="3941064" cy="4096512"/>
          </a:xfrm>
          <a:prstGeom prst="rect">
            <a:avLst/>
          </a:prstGeom>
        </p:spPr>
      </p:pic>
    </p:spTree>
    <p:extLst>
      <p:ext uri="{BB962C8B-B14F-4D97-AF65-F5344CB8AC3E}">
        <p14:creationId xmlns:p14="http://schemas.microsoft.com/office/powerpoint/2010/main" val="359275884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426</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Söhne</vt:lpstr>
      <vt:lpstr>Office Theme</vt:lpstr>
      <vt:lpstr>Volkswagen Unleashes the Future</vt:lpstr>
      <vt:lpstr>Introduction</vt:lpstr>
      <vt:lpstr>Problem Statement</vt:lpstr>
      <vt:lpstr>Solution Overview</vt:lpstr>
      <vt:lpstr>How It Works</vt:lpstr>
      <vt:lpstr>PowerPoint Presentation</vt:lpstr>
      <vt:lpstr>Benefits of the Solution</vt:lpstr>
      <vt:lpstr>Key Stakeholders</vt:lpstr>
      <vt:lpstr>Competitive Advantage</vt:lpstr>
      <vt:lpstr>Future Outlook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Volkswagen Unleashes the Future</dc:title>
  <dc:creator>Vishesh Tripathi</dc:creator>
  <cp:lastModifiedBy>Vishesh Tripathi</cp:lastModifiedBy>
  <cp:revision>6</cp:revision>
  <dcterms:created xsi:type="dcterms:W3CDTF">2023-11-04T09:47:46Z</dcterms:created>
  <dcterms:modified xsi:type="dcterms:W3CDTF">2023-11-04T12:12:40Z</dcterms:modified>
</cp:coreProperties>
</file>