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5/10/2019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5/10/2019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F5294-DE2A-456A-A783-3F81F34F6844}"/>
              </a:ext>
            </a:extLst>
          </p:cNvPr>
          <p:cNvSpPr>
            <a:spLocks noGrp="1"/>
          </p:cNvSpPr>
          <p:nvPr>
            <p:ph type="ctrTitle"/>
          </p:nvPr>
        </p:nvSpPr>
        <p:spPr>
          <a:xfrm>
            <a:off x="906600" y="2080620"/>
            <a:ext cx="8825658" cy="1566333"/>
          </a:xfrm>
        </p:spPr>
        <p:txBody>
          <a:bodyPr/>
          <a:lstStyle/>
          <a:p>
            <a:r>
              <a:rPr lang="en-US" altLang="zh-CN" sz="6000" dirty="0" err="1"/>
              <a:t>Reingold</a:t>
            </a:r>
            <a:r>
              <a:rPr lang="en-US" altLang="zh-CN" sz="6000" dirty="0"/>
              <a:t>-Tilford Layout</a:t>
            </a:r>
            <a:br>
              <a:rPr lang="en-US" altLang="zh-CN" sz="6000" dirty="0"/>
            </a:br>
            <a:r>
              <a:rPr lang="en-US" altLang="zh-CN" sz="6000" dirty="0"/>
              <a:t>										</a:t>
            </a:r>
            <a:r>
              <a:rPr lang="en-US" altLang="zh-CN" sz="4000" dirty="0"/>
              <a:t>-</a:t>
            </a:r>
            <a:r>
              <a:rPr lang="en-US" altLang="zh-CN" sz="4800" dirty="0"/>
              <a:t>radial layout</a:t>
            </a:r>
            <a:endParaRPr lang="zh-CN" altLang="en-US" sz="6000" dirty="0"/>
          </a:p>
        </p:txBody>
      </p:sp>
      <p:sp>
        <p:nvSpPr>
          <p:cNvPr id="3" name="副标题 2">
            <a:extLst>
              <a:ext uri="{FF2B5EF4-FFF2-40B4-BE49-F238E27FC236}">
                <a16:creationId xmlns:a16="http://schemas.microsoft.com/office/drawing/2014/main" id="{A1578045-13BD-4AC6-91E4-79AF70A02816}"/>
              </a:ext>
            </a:extLst>
          </p:cNvPr>
          <p:cNvSpPr>
            <a:spLocks noGrp="1"/>
          </p:cNvSpPr>
          <p:nvPr>
            <p:ph type="subTitle" idx="1"/>
          </p:nvPr>
        </p:nvSpPr>
        <p:spPr/>
        <p:txBody>
          <a:bodyPr>
            <a:normAutofit/>
          </a:bodyPr>
          <a:lstStyle/>
          <a:p>
            <a:r>
              <a:rPr lang="en-US" altLang="zh-CN" dirty="0"/>
              <a:t>											NAME : wang </a:t>
            </a:r>
            <a:r>
              <a:rPr lang="en-US" altLang="zh-CN" dirty="0" err="1"/>
              <a:t>guangyu</a:t>
            </a:r>
            <a:endParaRPr lang="en-US" altLang="zh-CN" dirty="0"/>
          </a:p>
          <a:p>
            <a:r>
              <a:rPr lang="en-US" altLang="zh-CN" dirty="0"/>
              <a:t>											 		Sid:201620130145</a:t>
            </a:r>
            <a:endParaRPr lang="zh-CN" altLang="en-US" dirty="0"/>
          </a:p>
        </p:txBody>
      </p:sp>
    </p:spTree>
    <p:extLst>
      <p:ext uri="{BB962C8B-B14F-4D97-AF65-F5344CB8AC3E}">
        <p14:creationId xmlns:p14="http://schemas.microsoft.com/office/powerpoint/2010/main" val="23062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9850D-820B-453E-954F-7902F1F74EAF}"/>
              </a:ext>
            </a:extLst>
          </p:cNvPr>
          <p:cNvSpPr>
            <a:spLocks noGrp="1"/>
          </p:cNvSpPr>
          <p:nvPr>
            <p:ph type="title"/>
          </p:nvPr>
        </p:nvSpPr>
        <p:spPr>
          <a:xfrm>
            <a:off x="646111" y="452718"/>
            <a:ext cx="9404723" cy="1116438"/>
          </a:xfrm>
        </p:spPr>
        <p:txBody>
          <a:bodyPr/>
          <a:lstStyle/>
          <a:p>
            <a:r>
              <a:rPr lang="en-US" altLang="zh-CN" dirty="0"/>
              <a:t>    </a:t>
            </a:r>
            <a:r>
              <a:rPr lang="en-US" altLang="zh-CN" dirty="0" err="1"/>
              <a:t>Reingold</a:t>
            </a:r>
            <a:r>
              <a:rPr lang="en-US" altLang="zh-CN" dirty="0"/>
              <a:t>-Tilford Layout Tree</a:t>
            </a:r>
            <a:endParaRPr lang="zh-CN" altLang="en-US" dirty="0"/>
          </a:p>
        </p:txBody>
      </p:sp>
      <p:pic>
        <p:nvPicPr>
          <p:cNvPr id="7" name="内容占位符 6">
            <a:extLst>
              <a:ext uri="{FF2B5EF4-FFF2-40B4-BE49-F238E27FC236}">
                <a16:creationId xmlns:a16="http://schemas.microsoft.com/office/drawing/2014/main" id="{91B0A07D-CFE2-47D6-A010-492712998274}"/>
              </a:ext>
            </a:extLst>
          </p:cNvPr>
          <p:cNvPicPr>
            <a:picLocks noGrp="1" noChangeAspect="1"/>
          </p:cNvPicPr>
          <p:nvPr>
            <p:ph idx="1"/>
          </p:nvPr>
        </p:nvPicPr>
        <p:blipFill>
          <a:blip r:embed="rId2"/>
          <a:stretch>
            <a:fillRect/>
          </a:stretch>
        </p:blipFill>
        <p:spPr>
          <a:xfrm>
            <a:off x="1027288" y="1184804"/>
            <a:ext cx="7988258" cy="5322078"/>
          </a:xfrm>
        </p:spPr>
      </p:pic>
    </p:spTree>
    <p:extLst>
      <p:ext uri="{BB962C8B-B14F-4D97-AF65-F5344CB8AC3E}">
        <p14:creationId xmlns:p14="http://schemas.microsoft.com/office/powerpoint/2010/main" val="79727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5F7EA-E536-4824-BA97-A0FB6C8BB249}"/>
              </a:ext>
            </a:extLst>
          </p:cNvPr>
          <p:cNvSpPr>
            <a:spLocks noGrp="1"/>
          </p:cNvSpPr>
          <p:nvPr>
            <p:ph type="title"/>
          </p:nvPr>
        </p:nvSpPr>
        <p:spPr/>
        <p:txBody>
          <a:bodyPr/>
          <a:lstStyle/>
          <a:p>
            <a:r>
              <a:rPr lang="en-US" altLang="zh-CN" dirty="0"/>
              <a:t>  </a:t>
            </a:r>
            <a:r>
              <a:rPr lang="en-US" altLang="zh-CN" dirty="0" err="1"/>
              <a:t>Reingold</a:t>
            </a:r>
            <a:r>
              <a:rPr lang="en-US" altLang="zh-CN" dirty="0"/>
              <a:t>-Tilford Layout Algorithm</a:t>
            </a:r>
            <a:endParaRPr lang="zh-CN" altLang="en-US" dirty="0"/>
          </a:p>
        </p:txBody>
      </p:sp>
      <p:sp>
        <p:nvSpPr>
          <p:cNvPr id="3" name="内容占位符 2">
            <a:extLst>
              <a:ext uri="{FF2B5EF4-FFF2-40B4-BE49-F238E27FC236}">
                <a16:creationId xmlns:a16="http://schemas.microsoft.com/office/drawing/2014/main" id="{49F84DD0-D764-4A08-8C02-1291E9F85B5B}"/>
              </a:ext>
            </a:extLst>
          </p:cNvPr>
          <p:cNvSpPr>
            <a:spLocks noGrp="1"/>
          </p:cNvSpPr>
          <p:nvPr>
            <p:ph sz="half" idx="1"/>
          </p:nvPr>
        </p:nvSpPr>
        <p:spPr/>
        <p:txBody>
          <a:bodyPr>
            <a:normAutofit/>
          </a:bodyPr>
          <a:lstStyle/>
          <a:p>
            <a:pPr>
              <a:buFont typeface="Wingdings" panose="05000000000000000000" pitchFamily="2" charset="2"/>
              <a:buChar char="l"/>
            </a:pPr>
            <a:r>
              <a:rPr lang="en-US" altLang="zh-CN" sz="2000" b="1" dirty="0"/>
              <a:t>S</a:t>
            </a:r>
            <a:r>
              <a:rPr lang="zh-CN" altLang="zh-CN" sz="2000" b="1" dirty="0"/>
              <a:t>tandard:</a:t>
            </a:r>
          </a:p>
          <a:p>
            <a:pPr marL="0" indent="0">
              <a:buNone/>
            </a:pPr>
            <a:r>
              <a:rPr lang="en-US" altLang="zh-CN" sz="2000" dirty="0"/>
              <a:t>-</a:t>
            </a:r>
            <a:r>
              <a:rPr lang="zh-CN" altLang="zh-CN" sz="2000" dirty="0"/>
              <a:t>All nodes are layered according to the hierarchy in the tree</a:t>
            </a:r>
          </a:p>
          <a:p>
            <a:pPr marL="0" indent="0">
              <a:buNone/>
            </a:pPr>
            <a:r>
              <a:rPr lang="en-US" altLang="zh-CN" sz="2000" dirty="0"/>
              <a:t>-</a:t>
            </a:r>
            <a:r>
              <a:rPr lang="zh-CN" altLang="zh-CN" sz="2000" dirty="0"/>
              <a:t>Avoid intersecting edges</a:t>
            </a:r>
          </a:p>
          <a:p>
            <a:pPr marL="0" indent="0">
              <a:buNone/>
            </a:pPr>
            <a:r>
              <a:rPr lang="en-US" altLang="zh-CN" sz="2000" dirty="0"/>
              <a:t>-</a:t>
            </a:r>
            <a:r>
              <a:rPr lang="zh-CN" altLang="zh-CN" sz="2000" dirty="0"/>
              <a:t>Similar subtrees are expressed in similar (or mirrored)</a:t>
            </a:r>
          </a:p>
          <a:p>
            <a:pPr marL="0" indent="0">
              <a:buNone/>
            </a:pPr>
            <a:r>
              <a:rPr lang="en-US" altLang="zh-CN" sz="2000" dirty="0"/>
              <a:t>-Compact expression</a:t>
            </a:r>
            <a:endParaRPr lang="zh-CN" altLang="en-US" sz="2000" dirty="0"/>
          </a:p>
        </p:txBody>
      </p:sp>
      <p:sp>
        <p:nvSpPr>
          <p:cNvPr id="4" name="内容占位符 3">
            <a:extLst>
              <a:ext uri="{FF2B5EF4-FFF2-40B4-BE49-F238E27FC236}">
                <a16:creationId xmlns:a16="http://schemas.microsoft.com/office/drawing/2014/main" id="{B2531D98-6350-4D8F-B66D-789910DEFB3B}"/>
              </a:ext>
            </a:extLst>
          </p:cNvPr>
          <p:cNvSpPr>
            <a:spLocks noGrp="1"/>
          </p:cNvSpPr>
          <p:nvPr>
            <p:ph sz="half" idx="2"/>
          </p:nvPr>
        </p:nvSpPr>
        <p:spPr/>
        <p:txBody>
          <a:bodyPr/>
          <a:lstStyle/>
          <a:p>
            <a:pPr>
              <a:buFont typeface="Wingdings" panose="05000000000000000000" pitchFamily="2" charset="2"/>
              <a:buChar char="l"/>
            </a:pPr>
            <a:r>
              <a:rPr lang="en-US" altLang="zh-CN" sz="2000" b="1" dirty="0"/>
              <a:t>B</a:t>
            </a:r>
            <a:r>
              <a:rPr lang="zh-CN" altLang="zh-CN" sz="2000" b="1" dirty="0"/>
              <a:t>asic method:</a:t>
            </a:r>
          </a:p>
          <a:p>
            <a:pPr marL="0" indent="0">
              <a:buNone/>
            </a:pPr>
            <a:r>
              <a:rPr lang="en-US" altLang="zh-CN" sz="2000" dirty="0"/>
              <a:t>-</a:t>
            </a:r>
            <a:r>
              <a:rPr lang="zh-CN" altLang="zh-CN" sz="2000" dirty="0"/>
              <a:t>Bottom-up recursive calculation</a:t>
            </a:r>
          </a:p>
          <a:p>
            <a:pPr marL="0" indent="0">
              <a:buNone/>
            </a:pPr>
            <a:r>
              <a:rPr lang="en-US" altLang="zh-CN" sz="2000" dirty="0"/>
              <a:t>-</a:t>
            </a:r>
            <a:r>
              <a:rPr lang="zh-CN" altLang="zh-CN" sz="2000" dirty="0"/>
              <a:t>For each parent node, make sure the subtree is fully drawn</a:t>
            </a:r>
          </a:p>
          <a:p>
            <a:pPr marL="0" indent="0">
              <a:buNone/>
            </a:pPr>
            <a:r>
              <a:rPr lang="en-US" altLang="zh-CN" sz="2000" dirty="0"/>
              <a:t>-</a:t>
            </a:r>
            <a:r>
              <a:rPr lang="zh-CN" altLang="zh-CN" sz="2000" dirty="0"/>
              <a:t>Packing subtree as tight as possible</a:t>
            </a:r>
          </a:p>
          <a:p>
            <a:pPr marL="0" indent="0">
              <a:buNone/>
            </a:pPr>
            <a:r>
              <a:rPr lang="en-US" altLang="zh-CN" sz="2000" dirty="0"/>
              <a:t>-</a:t>
            </a:r>
            <a:r>
              <a:rPr lang="zh-CN" altLang="zh-CN" sz="2000" dirty="0"/>
              <a:t>Place the parent node in the center of the subtree</a:t>
            </a:r>
          </a:p>
          <a:p>
            <a:endParaRPr lang="zh-CN" altLang="en-US" dirty="0"/>
          </a:p>
        </p:txBody>
      </p:sp>
    </p:spTree>
    <p:extLst>
      <p:ext uri="{BB962C8B-B14F-4D97-AF65-F5344CB8AC3E}">
        <p14:creationId xmlns:p14="http://schemas.microsoft.com/office/powerpoint/2010/main" val="405498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82EF8-5845-4BF9-8650-A552F946B7FF}"/>
              </a:ext>
            </a:extLst>
          </p:cNvPr>
          <p:cNvSpPr>
            <a:spLocks noGrp="1"/>
          </p:cNvSpPr>
          <p:nvPr>
            <p:ph type="title"/>
          </p:nvPr>
        </p:nvSpPr>
        <p:spPr/>
        <p:txBody>
          <a:bodyPr/>
          <a:lstStyle/>
          <a:p>
            <a:r>
              <a:rPr lang="en-US" altLang="zh-CN" dirty="0"/>
              <a:t>  </a:t>
            </a:r>
            <a:r>
              <a:rPr lang="en-US" altLang="zh-CN" dirty="0" err="1"/>
              <a:t>Reingold</a:t>
            </a:r>
            <a:r>
              <a:rPr lang="en-US" altLang="zh-CN" dirty="0"/>
              <a:t>-Tilford Layout Algorithm</a:t>
            </a:r>
            <a:endParaRPr lang="zh-CN" altLang="en-US" dirty="0"/>
          </a:p>
        </p:txBody>
      </p:sp>
      <p:sp>
        <p:nvSpPr>
          <p:cNvPr id="3" name="内容占位符 2">
            <a:extLst>
              <a:ext uri="{FF2B5EF4-FFF2-40B4-BE49-F238E27FC236}">
                <a16:creationId xmlns:a16="http://schemas.microsoft.com/office/drawing/2014/main" id="{2F581AF3-8F9A-411B-93A9-C7137257A717}"/>
              </a:ext>
            </a:extLst>
          </p:cNvPr>
          <p:cNvSpPr>
            <a:spLocks noGrp="1"/>
          </p:cNvSpPr>
          <p:nvPr>
            <p:ph sz="half" idx="1"/>
          </p:nvPr>
        </p:nvSpPr>
        <p:spPr/>
        <p:txBody>
          <a:bodyPr/>
          <a:lstStyle/>
          <a:p>
            <a:pPr>
              <a:buFont typeface="Wingdings" panose="05000000000000000000" pitchFamily="2" charset="2"/>
              <a:buChar char="l"/>
            </a:pPr>
            <a:r>
              <a:rPr lang="zh-CN" altLang="zh-CN" sz="2000" b="1" dirty="0"/>
              <a:t>Recursive calculation from bottom to top:</a:t>
            </a:r>
          </a:p>
          <a:p>
            <a:pPr marL="0" indent="0">
              <a:buNone/>
            </a:pPr>
            <a:r>
              <a:rPr lang="en-US" altLang="zh-CN" sz="2000" dirty="0"/>
              <a:t>    -</a:t>
            </a:r>
            <a:r>
              <a:rPr lang="zh-CN" altLang="zh-CN" sz="2000" dirty="0"/>
              <a:t>Post-order traversal of the tree</a:t>
            </a:r>
          </a:p>
          <a:p>
            <a:pPr marL="0" indent="0">
              <a:buNone/>
            </a:pPr>
            <a:r>
              <a:rPr lang="en-US" altLang="zh-CN" sz="2000" dirty="0"/>
              <a:t>    -</a:t>
            </a:r>
            <a:r>
              <a:rPr lang="zh-CN" altLang="zh-CN" sz="2000" dirty="0"/>
              <a:t>In this way, for the parent node, </a:t>
            </a:r>
            <a:r>
              <a:rPr lang="en-US" altLang="zh-CN" sz="2000" dirty="0"/>
              <a:t>     </a:t>
            </a:r>
            <a:r>
              <a:rPr lang="zh-CN" altLang="zh-CN" sz="2000" dirty="0"/>
              <a:t>when traversing, you can ensure that the left and right subtrees have been laid out.</a:t>
            </a:r>
          </a:p>
          <a:p>
            <a:endParaRPr lang="zh-CN" altLang="en-US" dirty="0"/>
          </a:p>
        </p:txBody>
      </p:sp>
      <p:sp>
        <p:nvSpPr>
          <p:cNvPr id="4" name="内容占位符 3">
            <a:extLst>
              <a:ext uri="{FF2B5EF4-FFF2-40B4-BE49-F238E27FC236}">
                <a16:creationId xmlns:a16="http://schemas.microsoft.com/office/drawing/2014/main" id="{01227263-2743-41AD-BB60-3727F22EE648}"/>
              </a:ext>
            </a:extLst>
          </p:cNvPr>
          <p:cNvSpPr>
            <a:spLocks noGrp="1"/>
          </p:cNvSpPr>
          <p:nvPr>
            <p:ph sz="half" idx="2"/>
          </p:nvPr>
        </p:nvSpPr>
        <p:spPr/>
        <p:txBody>
          <a:bodyPr/>
          <a:lstStyle/>
          <a:p>
            <a:pPr>
              <a:buFont typeface="Wingdings" panose="05000000000000000000" pitchFamily="2" charset="2"/>
              <a:buChar char="l"/>
            </a:pPr>
            <a:r>
              <a:rPr lang="zh-CN" altLang="zh-CN" sz="2000" b="1" dirty="0"/>
              <a:t>For each parent node, make sure the subtree is fully drawn</a:t>
            </a:r>
            <a:r>
              <a:rPr lang="en-US" altLang="zh-CN" sz="2000" b="1" dirty="0"/>
              <a:t>:</a:t>
            </a:r>
            <a:endParaRPr lang="zh-CN" altLang="zh-CN" sz="2000" b="1" dirty="0"/>
          </a:p>
          <a:p>
            <a:pPr marL="0" indent="0">
              <a:buNone/>
            </a:pPr>
            <a:r>
              <a:rPr lang="en-US" altLang="zh-CN" sz="2000" dirty="0"/>
              <a:t>-</a:t>
            </a:r>
            <a:r>
              <a:rPr lang="zh-CN" altLang="zh-CN" sz="2000" dirty="0"/>
              <a:t>This kind of drawing order can ensure that the subtrees with the same structure have the same representation - because the rendering process of each subtree is not affected by the elements outside the subtree.</a:t>
            </a:r>
          </a:p>
          <a:p>
            <a:endParaRPr lang="zh-CN" altLang="en-US" dirty="0"/>
          </a:p>
        </p:txBody>
      </p:sp>
    </p:spTree>
    <p:extLst>
      <p:ext uri="{BB962C8B-B14F-4D97-AF65-F5344CB8AC3E}">
        <p14:creationId xmlns:p14="http://schemas.microsoft.com/office/powerpoint/2010/main" val="69868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82EF8-5845-4BF9-8650-A552F946B7FF}"/>
              </a:ext>
            </a:extLst>
          </p:cNvPr>
          <p:cNvSpPr>
            <a:spLocks noGrp="1"/>
          </p:cNvSpPr>
          <p:nvPr>
            <p:ph type="title"/>
          </p:nvPr>
        </p:nvSpPr>
        <p:spPr/>
        <p:txBody>
          <a:bodyPr/>
          <a:lstStyle/>
          <a:p>
            <a:r>
              <a:rPr lang="en-US" altLang="zh-CN" dirty="0"/>
              <a:t>  </a:t>
            </a:r>
            <a:r>
              <a:rPr lang="en-US" altLang="zh-CN" dirty="0" err="1"/>
              <a:t>Reingold</a:t>
            </a:r>
            <a:r>
              <a:rPr lang="en-US" altLang="zh-CN" dirty="0"/>
              <a:t>-Tilford Layout Algorithm</a:t>
            </a:r>
            <a:endParaRPr lang="zh-CN" altLang="en-US" dirty="0"/>
          </a:p>
        </p:txBody>
      </p:sp>
      <p:sp>
        <p:nvSpPr>
          <p:cNvPr id="3" name="内容占位符 2">
            <a:extLst>
              <a:ext uri="{FF2B5EF4-FFF2-40B4-BE49-F238E27FC236}">
                <a16:creationId xmlns:a16="http://schemas.microsoft.com/office/drawing/2014/main" id="{2F581AF3-8F9A-411B-93A9-C7137257A717}"/>
              </a:ext>
            </a:extLst>
          </p:cNvPr>
          <p:cNvSpPr>
            <a:spLocks noGrp="1"/>
          </p:cNvSpPr>
          <p:nvPr>
            <p:ph sz="half" idx="1"/>
          </p:nvPr>
        </p:nvSpPr>
        <p:spPr/>
        <p:txBody>
          <a:bodyPr/>
          <a:lstStyle/>
          <a:p>
            <a:pPr>
              <a:buFont typeface="Wingdings" panose="05000000000000000000" pitchFamily="2" charset="2"/>
              <a:buChar char="l"/>
            </a:pPr>
            <a:r>
              <a:rPr lang="zh-CN" altLang="zh-CN" sz="2000" b="1" dirty="0"/>
              <a:t>Packing subtree as tight as possible</a:t>
            </a:r>
            <a:r>
              <a:rPr lang="en-US" altLang="zh-CN" sz="2000" b="1" dirty="0"/>
              <a:t>:</a:t>
            </a:r>
            <a:endParaRPr lang="zh-CN" altLang="zh-CN" sz="2000" b="1" dirty="0"/>
          </a:p>
          <a:p>
            <a:pPr marL="0" indent="0">
              <a:buNone/>
            </a:pPr>
            <a:r>
              <a:rPr lang="en-US" altLang="zh-CN" sz="2000" dirty="0"/>
              <a:t>-</a:t>
            </a:r>
            <a:r>
              <a:rPr lang="zh-CN" altLang="zh-CN" sz="2000" dirty="0"/>
              <a:t>For each node, calculate the right contour of the left and right subtrees and the left contour of the right subtree, and adjust the position of the left and right subtrees until the two just shift a predetermined threshold r</a:t>
            </a:r>
          </a:p>
          <a:p>
            <a:endParaRPr lang="zh-CN" altLang="en-US" dirty="0"/>
          </a:p>
        </p:txBody>
      </p:sp>
      <p:sp>
        <p:nvSpPr>
          <p:cNvPr id="4" name="内容占位符 3">
            <a:extLst>
              <a:ext uri="{FF2B5EF4-FFF2-40B4-BE49-F238E27FC236}">
                <a16:creationId xmlns:a16="http://schemas.microsoft.com/office/drawing/2014/main" id="{01227263-2743-41AD-BB60-3727F22EE648}"/>
              </a:ext>
            </a:extLst>
          </p:cNvPr>
          <p:cNvSpPr>
            <a:spLocks noGrp="1"/>
          </p:cNvSpPr>
          <p:nvPr>
            <p:ph sz="half" idx="2"/>
          </p:nvPr>
        </p:nvSpPr>
        <p:spPr/>
        <p:txBody>
          <a:bodyPr/>
          <a:lstStyle/>
          <a:p>
            <a:pPr>
              <a:buFont typeface="Wingdings" panose="05000000000000000000" pitchFamily="2" charset="2"/>
              <a:buChar char="l"/>
            </a:pPr>
            <a:r>
              <a:rPr lang="zh-CN" altLang="zh-CN" sz="2000" b="1" dirty="0"/>
              <a:t>Then place the parent node in the center of the left and right subtrees</a:t>
            </a:r>
          </a:p>
          <a:p>
            <a:pPr>
              <a:buFont typeface="Wingdings" panose="05000000000000000000" pitchFamily="2" charset="2"/>
              <a:buChar char="l"/>
            </a:pPr>
            <a:r>
              <a:rPr lang="zh-CN" altLang="zh-CN" sz="2000" b="1" dirty="0"/>
              <a:t>Can be extended to multi-fork trees</a:t>
            </a:r>
          </a:p>
          <a:p>
            <a:endParaRPr lang="zh-CN" altLang="en-US" dirty="0"/>
          </a:p>
        </p:txBody>
      </p:sp>
    </p:spTree>
    <p:extLst>
      <p:ext uri="{BB962C8B-B14F-4D97-AF65-F5344CB8AC3E}">
        <p14:creationId xmlns:p14="http://schemas.microsoft.com/office/powerpoint/2010/main" val="3234102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258</Words>
  <Application>Microsoft Office PowerPoint</Application>
  <PresentationFormat>宽屏</PresentationFormat>
  <Paragraphs>26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Arial</vt:lpstr>
      <vt:lpstr>Century Gothic</vt:lpstr>
      <vt:lpstr>Wingdings</vt:lpstr>
      <vt:lpstr>Wingdings 3</vt:lpstr>
      <vt:lpstr>离子</vt:lpstr>
      <vt:lpstr>Reingold-Tilford Layout           -radial layout</vt:lpstr>
      <vt:lpstr>    Reingold-Tilford Layout Tree</vt:lpstr>
      <vt:lpstr>  Reingold-Tilford Layout Algorithm</vt:lpstr>
      <vt:lpstr>  Reingold-Tilford Layout Algorithm</vt:lpstr>
      <vt:lpstr>  Reingold-Tilford Layout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Reingold-Tilford Layout           -radial layout</dc:title>
  <dc:creator>gy Mr</dc:creator>
  <cp:lastModifiedBy>gy Mr</cp:lastModifiedBy>
  <cp:revision>6</cp:revision>
  <dcterms:created xsi:type="dcterms:W3CDTF">2019-05-09T01:03:05Z</dcterms:created>
  <dcterms:modified xsi:type="dcterms:W3CDTF">2019-05-10T12:07:50Z</dcterms:modified>
</cp:coreProperties>
</file>