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4" r:id="rId8"/>
    <p:sldId id="262" r:id="rId9"/>
    <p:sldId id="263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4564B-B990-135C-314A-A43609B09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L" dirty="0"/>
              <a:t>Presentación caso 3: ecomarket spa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0344BF-8209-9789-5F05-7AD32FA73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531204"/>
            <a:ext cx="8637073" cy="1428985"/>
          </a:xfrm>
        </p:spPr>
        <p:txBody>
          <a:bodyPr>
            <a:normAutofit/>
          </a:bodyPr>
          <a:lstStyle/>
          <a:p>
            <a:r>
              <a:rPr lang="es-CL" dirty="0"/>
              <a:t>Vicente Alfaro</a:t>
            </a:r>
          </a:p>
          <a:p>
            <a:r>
              <a:rPr lang="es-CL" dirty="0"/>
              <a:t>Iván Morales </a:t>
            </a:r>
          </a:p>
          <a:p>
            <a:r>
              <a:rPr lang="es-CL" dirty="0"/>
              <a:t>Gabriel Sánchez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5776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67B40-0D05-367E-11B1-3BB9197A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80232"/>
            <a:ext cx="9603275" cy="1049235"/>
          </a:xfrm>
        </p:spPr>
        <p:txBody>
          <a:bodyPr/>
          <a:lstStyle/>
          <a:p>
            <a:pPr algn="ctr"/>
            <a:r>
              <a:rPr lang="es-CL" dirty="0"/>
              <a:t>Herramientas usadas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88648A-4786-043C-274B-095D56882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40942"/>
            <a:ext cx="9603275" cy="4436826"/>
          </a:xfrm>
        </p:spPr>
        <p:txBody>
          <a:bodyPr>
            <a:normAutofit fontScale="25000" lnSpcReduction="20000"/>
          </a:bodyPr>
          <a:lstStyle/>
          <a:p>
            <a:pPr marR="381000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CL" sz="5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Gestión de Usuarios</a:t>
            </a:r>
            <a: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Spring Boot o Express.js + MySQL</a:t>
            </a:r>
            <a:b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s-CL" sz="5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381000" rtl="0" fontAlgn="base">
              <a:buFont typeface="Arial" panose="020B0604020202020204" pitchFamily="34" charset="0"/>
              <a:buChar char="•"/>
            </a:pPr>
            <a:r>
              <a:rPr lang="es-CL" sz="5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Inventario</a:t>
            </a:r>
            <a: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Django o Flask + MySQL</a:t>
            </a:r>
            <a:b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s-CL" sz="5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381000" rtl="0" fontAlgn="base">
              <a:buFont typeface="Arial" panose="020B0604020202020204" pitchFamily="34" charset="0"/>
              <a:buChar char="•"/>
            </a:pPr>
            <a:r>
              <a:rPr lang="es-CL" sz="5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Pedidos</a:t>
            </a:r>
            <a: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Spring Boot o Ruby on Rails + MySQL</a:t>
            </a:r>
            <a:b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s-CL" sz="5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381000" rtl="0" fontAlgn="base">
              <a:buFont typeface="Arial" panose="020B0604020202020204" pitchFamily="34" charset="0"/>
              <a:buChar char="•"/>
            </a:pPr>
            <a:r>
              <a:rPr lang="es-CL" sz="5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Envíos</a:t>
            </a:r>
            <a: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Node.js o ASP.NET Core + MySQL</a:t>
            </a:r>
            <a:b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s-CL" sz="5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381000" rtl="0" fontAlgn="base">
              <a:buFont typeface="Arial" panose="020B0604020202020204" pitchFamily="34" charset="0"/>
              <a:buChar char="•"/>
            </a:pPr>
            <a:r>
              <a:rPr lang="es-CL" sz="5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Atención al Cliente</a:t>
            </a:r>
            <a: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Flask o Express.js + MySQL</a:t>
            </a:r>
            <a:b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s-CL" sz="5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381000" rtl="0" fontAlgn="base">
              <a:buFont typeface="Arial" panose="020B0604020202020204" pitchFamily="34" charset="0"/>
              <a:buChar char="•"/>
            </a:pPr>
            <a:r>
              <a:rPr lang="es-CL" sz="5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Reportes</a:t>
            </a:r>
            <a: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Spring Boot o Django + MySQL</a:t>
            </a:r>
          </a:p>
          <a:p>
            <a:pPr marL="457200" marR="381000" rtl="0">
              <a:buNone/>
            </a:pPr>
            <a: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Estas tecnologías fueron elegidas por su eficiencia, compatibilidad con microservicios y facilidad de integración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s-CL" b="0" dirty="0">
              <a:effectLst/>
            </a:endParaRPr>
          </a:p>
          <a:p>
            <a:pPr>
              <a:buNone/>
            </a:pPr>
            <a:br>
              <a:rPr lang="es-CL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37918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D9692-978A-17DE-38F1-B467E213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Trabajo en equipo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8AC55-5748-B596-E3B6-83DBE3D7C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0" i="0" u="none" strike="noStrike" dirty="0">
                <a:solidFill>
                  <a:srgbClr val="000000"/>
                </a:solidFill>
                <a:effectLst/>
                <a:latin typeface="Gill Sans MT (Cuerpo)"/>
              </a:rPr>
              <a:t>Planificamos con Miro, usamos GitHub para controlar versiones y colaboramos por WhatsApp y Discord. Nos organizamos por tareas y cada uno trabajó en microservicios específicos.</a:t>
            </a:r>
            <a:endParaRPr lang="es-CL" dirty="0">
              <a:latin typeface="Gill Sans MT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2074516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4E2F3-0FFE-5F19-C8D2-4B9EBF86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Ética y privacidad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7160DC-9634-479F-8FFA-41E85874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0" i="0" u="none" strike="noStrike" dirty="0">
                <a:solidFill>
                  <a:srgbClr val="000000"/>
                </a:solidFill>
                <a:effectLst/>
                <a:latin typeface="Gill Sans MT (Cuerpo)"/>
                <a:cs typeface="Arial" panose="020B0604020202020204" pitchFamily="34" charset="0"/>
              </a:rPr>
              <a:t>Protegemos los datos personales con cifrado y roles de acceso. Nos aseguramos de que solo usuarios autorizados accedan a ciertas funciones y evitamos mostrar información sensible</a:t>
            </a:r>
            <a:endParaRPr lang="es-CL" dirty="0">
              <a:latin typeface="Gill Sans MT (Cuerpo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8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396A2-07F0-0666-7466-A7D71DA4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Presentación del caso</a:t>
            </a:r>
            <a:endParaRPr lang="es-CL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775E00-62F2-7B17-A0F6-E298F368C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EcoMarket SPA, empresa chilena de productos ecológicos, ha crecido rápidamente desde su primera tienda en el Barrio Lastarria, Santiago, expandiéndose a Valdivia y Antofagasta. Sin embargo, su sistema monolítico actual presenta problemas de rendimiento y disponibilidad, lo que afecta la eficiencia operativa y la experiencia del cliente, representando un riesgo para la continuidad del negocio y la satisfacción de sus usuarios.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4952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C9CD1-05EE-002C-787F-FC3E759B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4000" b="1" dirty="0">
                <a:solidFill>
                  <a:srgbClr val="000000"/>
                </a:solidFill>
                <a:latin typeface="Arial" panose="020B0604020202020204" pitchFamily="34" charset="0"/>
              </a:rPr>
              <a:t>Nueva arquitectura</a:t>
            </a:r>
            <a:endParaRPr lang="es-CL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0EDEC8-9B8F-4E04-5308-A83F2D28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Diseñamos una arquitectura de microservicios para separar funciones clave como usuarios, reservas y autenticación. Esto mejora el mantenimiento, escalabilidad y permite trabajar por módulos sin afectar el sistema completo</a:t>
            </a: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s-CL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55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2677F-7B41-1C16-AEE2-D91397DC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funcionales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461B6-819A-C29B-D854-B6D494EA7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464589" cy="3450613"/>
          </a:xfrm>
        </p:spPr>
        <p:txBody>
          <a:bodyPr>
            <a:normAutofit fontScale="70000" lnSpcReduction="20000"/>
          </a:bodyPr>
          <a:lstStyle/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Gestión de Usuarios</a:t>
            </a:r>
            <a:r>
              <a:rPr lang="es-C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Configurar Permisos</a:t>
            </a:r>
            <a:r>
              <a:rPr lang="es-C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Monitorización Del Sistema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Respaldo y Restaurar Datos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Gestionar Inventarios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Generar Reportes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Gestionar Tiendas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Gestionar pedidos</a:t>
            </a:r>
            <a:endParaRPr lang="en-U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F5E889E-60F0-C695-9FAC-D05E4925A3F1}"/>
              </a:ext>
            </a:extLst>
          </p:cNvPr>
          <p:cNvSpPr txBox="1">
            <a:spLocks/>
          </p:cNvSpPr>
          <p:nvPr/>
        </p:nvSpPr>
        <p:spPr>
          <a:xfrm>
            <a:off x="6275832" y="2025880"/>
            <a:ext cx="4464589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Registrar Ventas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Atender Devoluciones y Reclamaciones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Consultar Inventario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Generar facturas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Gestionar Envíos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Optimizar rutas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Actualizar Estado De Pedidos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Gestionar Proveedores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2293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4673D4-8E2D-2929-67FE-3B609B30B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031517" cy="3450613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Crear Cuentas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Iniciar sesión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Navegar y Buscar Productos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Agregar Productos Al Carrito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Realizar pedidos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Consultar Historial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AC740C6-552B-A861-F4B8-C6E170900151}"/>
              </a:ext>
            </a:extLst>
          </p:cNvPr>
          <p:cNvSpPr txBox="1">
            <a:spLocks/>
          </p:cNvSpPr>
          <p:nvPr/>
        </p:nvSpPr>
        <p:spPr>
          <a:xfrm>
            <a:off x="6253216" y="2015732"/>
            <a:ext cx="503151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Gestionar Perfiles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Solicitar Soporte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Dejar Reseñas y Calificaciones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Aplicar Cupones y Descuentos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277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51064-A5DF-0E2C-9C49-A84F2DFE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no funcionales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134FAE-786A-90AB-1E2D-9FAF7CD5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marR="0" lvl="0" indent="-342900">
              <a:lnSpc>
                <a:spcPct val="115000"/>
              </a:lnSpc>
              <a:spcAft>
                <a:spcPts val="21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Rendimiento</a:t>
            </a:r>
            <a:r>
              <a:rPr lang="es-CL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El sistema debe manejar al menos 1000 transacciones simultáneas sin degradar el rendimiento.</a:t>
            </a:r>
            <a:endParaRPr lang="en-US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21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Escalabilidad: Debe ser capaz de escalar horizontalmente para soportar un aumento en la carga de usuarios y transacciones.</a:t>
            </a:r>
            <a:endParaRPr lang="en-US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Seguridad: Implementar medidas de seguridad para proteger datos sensibles de usuarios y transacciones.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Disponibilidad: El sistema debe estar disponible al menos el 99% del tiempo.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Usabilidad: La interfaz debe ser intuitiva y fácil de usar para todos los perfiles de usuario.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21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Mantenibilidad: El sistema debe ser fácil de mantener y actualizar sin interrumpir el servicio.</a:t>
            </a:r>
            <a:endParaRPr lang="en-US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41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BD4FC1-7783-0E75-7F28-1CD52CB6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Diagrama casos de uso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4.png" descr="Diagrama&#10;&#10;El contenido generado por IA puede ser incorrecto.">
            <a:extLst>
              <a:ext uri="{FF2B5EF4-FFF2-40B4-BE49-F238E27FC236}">
                <a16:creationId xmlns:a16="http://schemas.microsoft.com/office/drawing/2014/main" id="{7BA60E06-11F2-3625-E8A5-7EFE2400B46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549384"/>
            <a:ext cx="6282919" cy="300009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13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4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6">
            <a:extLst>
              <a:ext uri="{FF2B5EF4-FFF2-40B4-BE49-F238E27FC236}">
                <a16:creationId xmlns:a16="http://schemas.microsoft.com/office/drawing/2014/main" id="{56412368-7E6B-4064-B6FA-72DF6DA0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8">
            <a:extLst>
              <a:ext uri="{FF2B5EF4-FFF2-40B4-BE49-F238E27FC236}">
                <a16:creationId xmlns:a16="http://schemas.microsoft.com/office/drawing/2014/main" id="{8014FE20-9BCC-4219-A8AD-B1C110BD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4CB96A-A1CB-0400-C93E-37ED4C78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Diagrama de clases</a:t>
            </a:r>
          </a:p>
        </p:txBody>
      </p:sp>
      <p:cxnSp>
        <p:nvCxnSpPr>
          <p:cNvPr id="39" name="Straight Connector 20">
            <a:extLst>
              <a:ext uri="{FF2B5EF4-FFF2-40B4-BE49-F238E27FC236}">
                <a16:creationId xmlns:a16="http://schemas.microsoft.com/office/drawing/2014/main" id="{A661C966-C6C8-4667-903D-E68521C3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0" name="Group 22">
            <a:extLst>
              <a:ext uri="{FF2B5EF4-FFF2-40B4-BE49-F238E27FC236}">
                <a16:creationId xmlns:a16="http://schemas.microsoft.com/office/drawing/2014/main" id="{36439133-030D-427C-AADE-2B48B1991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2C11378B-6628-411A-9A79-CF10232D7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4">
              <a:extLst>
                <a:ext uri="{FF2B5EF4-FFF2-40B4-BE49-F238E27FC236}">
                  <a16:creationId xmlns:a16="http://schemas.microsoft.com/office/drawing/2014/main" id="{08E6BF6A-26B8-45E6-887E-FE78A7984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26">
            <a:extLst>
              <a:ext uri="{FF2B5EF4-FFF2-40B4-BE49-F238E27FC236}">
                <a16:creationId xmlns:a16="http://schemas.microsoft.com/office/drawing/2014/main" id="{82388B0B-738B-4313-8674-79D97E74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8C0A6C8C-013D-B9C2-C809-900B58868AD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83582" y="1116345"/>
            <a:ext cx="2464684" cy="3866172"/>
          </a:xfrm>
          <a:prstGeom prst="rect">
            <a:avLst/>
          </a:prstGeom>
        </p:spPr>
      </p:pic>
      <p:pic>
        <p:nvPicPr>
          <p:cNvPr id="44" name="Picture 28">
            <a:extLst>
              <a:ext uri="{FF2B5EF4-FFF2-40B4-BE49-F238E27FC236}">
                <a16:creationId xmlns:a16="http://schemas.microsoft.com/office/drawing/2014/main" id="{6DF84359-5DD6-461B-9519-90AA2F46C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30">
            <a:extLst>
              <a:ext uri="{FF2B5EF4-FFF2-40B4-BE49-F238E27FC236}">
                <a16:creationId xmlns:a16="http://schemas.microsoft.com/office/drawing/2014/main" id="{E90BC892-CE86-41EE-8A3B-2178D5170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86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B70E27-CD28-A56D-EA87-6A4CD92D4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Diagrama de despliegue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2.png">
            <a:extLst>
              <a:ext uri="{FF2B5EF4-FFF2-40B4-BE49-F238E27FC236}">
                <a16:creationId xmlns:a16="http://schemas.microsoft.com/office/drawing/2014/main" id="{DADD915C-6A7E-4D36-644E-BB94C61B80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627920"/>
            <a:ext cx="6282919" cy="284302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94098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44</TotalTime>
  <Words>453</Words>
  <Application>Microsoft Office PowerPoint</Application>
  <PresentationFormat>Panorámica</PresentationFormat>
  <Paragraphs>58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Gill Sans MT (Cuerpo)</vt:lpstr>
      <vt:lpstr>Galería</vt:lpstr>
      <vt:lpstr>Presentación caso 3: ecomarket spa</vt:lpstr>
      <vt:lpstr>Presentación del caso</vt:lpstr>
      <vt:lpstr>Nueva arquitectura</vt:lpstr>
      <vt:lpstr>Requisitos funcionales</vt:lpstr>
      <vt:lpstr>Presentación de PowerPoint</vt:lpstr>
      <vt:lpstr>Requisitos no funcionales</vt:lpstr>
      <vt:lpstr>Diagrama casos de uso</vt:lpstr>
      <vt:lpstr>Diagrama de clases</vt:lpstr>
      <vt:lpstr>Diagrama de despliegue</vt:lpstr>
      <vt:lpstr>Herramientas usadas</vt:lpstr>
      <vt:lpstr>Trabajo en equipo </vt:lpstr>
      <vt:lpstr>Ética y privacidad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ALONSO SANCHEZ BARROS</dc:creator>
  <cp:lastModifiedBy>VICENTE EDUARDO ALFARO SALAZAR</cp:lastModifiedBy>
  <cp:revision>4</cp:revision>
  <dcterms:created xsi:type="dcterms:W3CDTF">2025-04-04T19:28:02Z</dcterms:created>
  <dcterms:modified xsi:type="dcterms:W3CDTF">2025-04-09T20:56:44Z</dcterms:modified>
</cp:coreProperties>
</file>