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5" r:id="rId5"/>
    <p:sldId id="266" r:id="rId6"/>
    <p:sldId id="267" r:id="rId7"/>
    <p:sldId id="258" r:id="rId8"/>
    <p:sldId id="264" r:id="rId9"/>
    <p:sldId id="262" r:id="rId10"/>
    <p:sldId id="263" r:id="rId11"/>
    <p:sldId id="259" r:id="rId12"/>
    <p:sldId id="26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4564B-B990-135C-314A-A43609B09E68}"/>
              </a:ext>
            </a:extLst>
          </p:cNvPr>
          <p:cNvSpPr>
            <a:spLocks noGrp="1"/>
          </p:cNvSpPr>
          <p:nvPr>
            <p:ph type="ctrTitle"/>
          </p:nvPr>
        </p:nvSpPr>
        <p:spPr/>
        <p:txBody>
          <a:bodyPr/>
          <a:lstStyle/>
          <a:p>
            <a:pPr algn="ctr"/>
            <a:r>
              <a:rPr lang="es-CL" dirty="0"/>
              <a:t>Presentación caso 3: ecomarket spa</a:t>
            </a:r>
          </a:p>
        </p:txBody>
      </p:sp>
      <p:sp>
        <p:nvSpPr>
          <p:cNvPr id="3" name="Subtítulo 2">
            <a:extLst>
              <a:ext uri="{FF2B5EF4-FFF2-40B4-BE49-F238E27FC236}">
                <a16:creationId xmlns:a16="http://schemas.microsoft.com/office/drawing/2014/main" id="{F30344BF-8209-9789-5F05-7AD32FA73225}"/>
              </a:ext>
            </a:extLst>
          </p:cNvPr>
          <p:cNvSpPr>
            <a:spLocks noGrp="1"/>
          </p:cNvSpPr>
          <p:nvPr>
            <p:ph type="subTitle" idx="1"/>
          </p:nvPr>
        </p:nvSpPr>
        <p:spPr>
          <a:xfrm>
            <a:off x="2417779" y="3531204"/>
            <a:ext cx="8637073" cy="1428985"/>
          </a:xfrm>
        </p:spPr>
        <p:txBody>
          <a:bodyPr>
            <a:normAutofit/>
          </a:bodyPr>
          <a:lstStyle/>
          <a:p>
            <a:r>
              <a:rPr lang="es-CL" dirty="0"/>
              <a:t>Vicente Alfaro</a:t>
            </a:r>
          </a:p>
          <a:p>
            <a:r>
              <a:rPr lang="es-CL" dirty="0"/>
              <a:t>Iván Morales </a:t>
            </a:r>
          </a:p>
          <a:p>
            <a:r>
              <a:rPr lang="es-CL" dirty="0"/>
              <a:t>Gabriel Sánchez</a:t>
            </a:r>
          </a:p>
          <a:p>
            <a:endParaRPr lang="es-CL" dirty="0"/>
          </a:p>
          <a:p>
            <a:endParaRPr lang="es-CL" dirty="0"/>
          </a:p>
        </p:txBody>
      </p:sp>
    </p:spTree>
    <p:extLst>
      <p:ext uri="{BB962C8B-B14F-4D97-AF65-F5344CB8AC3E}">
        <p14:creationId xmlns:p14="http://schemas.microsoft.com/office/powerpoint/2010/main" val="125776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2DB70E27-CD28-A56D-EA87-6A4CD92D4B5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Diagrama de despliegue</a:t>
            </a:r>
          </a:p>
        </p:txBody>
      </p:sp>
      <p:cxnSp>
        <p:nvCxnSpPr>
          <p:cNvPr id="24" name="Straight Connector 2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2.png">
            <a:extLst>
              <a:ext uri="{FF2B5EF4-FFF2-40B4-BE49-F238E27FC236}">
                <a16:creationId xmlns:a16="http://schemas.microsoft.com/office/drawing/2014/main" id="{DADD915C-6A7E-4D36-644E-BB94C61B80D4}"/>
              </a:ext>
            </a:extLst>
          </p:cNvPr>
          <p:cNvPicPr>
            <a:picLocks noGrp="1"/>
          </p:cNvPicPr>
          <p:nvPr>
            <p:ph idx="1"/>
          </p:nvPr>
        </p:nvPicPr>
        <p:blipFill>
          <a:blip r:embed="rId3"/>
          <a:stretch>
            <a:fillRect/>
          </a:stretch>
        </p:blipFill>
        <p:spPr>
          <a:xfrm>
            <a:off x="4618374" y="1627920"/>
            <a:ext cx="6282919" cy="2843021"/>
          </a:xfrm>
          <a:prstGeom prst="rect">
            <a:avLst/>
          </a:prstGeom>
        </p:spPr>
      </p:pic>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94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67B40-0D05-367E-11B1-3BB9197AC337}"/>
              </a:ext>
            </a:extLst>
          </p:cNvPr>
          <p:cNvSpPr>
            <a:spLocks noGrp="1"/>
          </p:cNvSpPr>
          <p:nvPr>
            <p:ph type="title"/>
          </p:nvPr>
        </p:nvSpPr>
        <p:spPr>
          <a:xfrm>
            <a:off x="1451579" y="580232"/>
            <a:ext cx="9603275" cy="1049235"/>
          </a:xfrm>
        </p:spPr>
        <p:txBody>
          <a:bodyPr/>
          <a:lstStyle/>
          <a:p>
            <a:pPr algn="ctr"/>
            <a:r>
              <a:rPr lang="es-CL" dirty="0"/>
              <a:t>Herramientas usadas</a:t>
            </a:r>
          </a:p>
        </p:txBody>
      </p:sp>
      <p:sp>
        <p:nvSpPr>
          <p:cNvPr id="3" name="Marcador de contenido 2">
            <a:extLst>
              <a:ext uri="{FF2B5EF4-FFF2-40B4-BE49-F238E27FC236}">
                <a16:creationId xmlns:a16="http://schemas.microsoft.com/office/drawing/2014/main" id="{2888648A-4786-043C-274B-095D56882F45}"/>
              </a:ext>
            </a:extLst>
          </p:cNvPr>
          <p:cNvSpPr>
            <a:spLocks noGrp="1"/>
          </p:cNvSpPr>
          <p:nvPr>
            <p:ph idx="1"/>
          </p:nvPr>
        </p:nvSpPr>
        <p:spPr>
          <a:xfrm>
            <a:off x="1451579" y="1840942"/>
            <a:ext cx="9603275" cy="4436826"/>
          </a:xfrm>
        </p:spPr>
        <p:txBody>
          <a:bodyPr>
            <a:normAutofit fontScale="77500" lnSpcReduction="20000"/>
          </a:bodyPr>
          <a:lstStyle/>
          <a:p>
            <a:pPr marR="381000" rtl="0" fontAlgn="base">
              <a:spcBef>
                <a:spcPts val="1200"/>
              </a:spcBef>
              <a:buFont typeface="Arial" panose="020B0604020202020204" pitchFamily="34" charset="0"/>
              <a:buChar char="•"/>
            </a:pPr>
            <a:r>
              <a:rPr lang="es-CL" sz="2600" b="1" i="0" u="none" strike="noStrike" dirty="0">
                <a:solidFill>
                  <a:srgbClr val="000000"/>
                </a:solidFill>
                <a:effectLst/>
              </a:rPr>
              <a:t>Gestión de Usuarios</a:t>
            </a:r>
            <a:r>
              <a:rPr lang="es-CL" sz="2600" b="0" i="0" u="none" strike="noStrike" dirty="0">
                <a:solidFill>
                  <a:srgbClr val="000000"/>
                </a:solidFill>
                <a:effectLst/>
              </a:rPr>
              <a:t>: Spring Boot o Express.js + MySQL</a:t>
            </a:r>
          </a:p>
          <a:p>
            <a:pPr marR="381000" rtl="0" fontAlgn="base">
              <a:buFont typeface="Arial" panose="020B0604020202020204" pitchFamily="34" charset="0"/>
              <a:buChar char="•"/>
            </a:pPr>
            <a:r>
              <a:rPr lang="es-CL" sz="2600" b="1" i="0" u="none" strike="noStrike" dirty="0">
                <a:solidFill>
                  <a:srgbClr val="000000"/>
                </a:solidFill>
                <a:effectLst/>
              </a:rPr>
              <a:t>Inventario</a:t>
            </a:r>
            <a:r>
              <a:rPr lang="es-CL" sz="2600" b="0" i="0" u="none" strike="noStrike" dirty="0">
                <a:solidFill>
                  <a:srgbClr val="000000"/>
                </a:solidFill>
                <a:effectLst/>
              </a:rPr>
              <a:t>: Django o Flask + MySQL</a:t>
            </a:r>
          </a:p>
          <a:p>
            <a:pPr marR="381000" rtl="0" fontAlgn="base">
              <a:buFont typeface="Arial" panose="020B0604020202020204" pitchFamily="34" charset="0"/>
              <a:buChar char="•"/>
            </a:pPr>
            <a:r>
              <a:rPr lang="es-CL" sz="2600" b="1" i="0" u="none" strike="noStrike" dirty="0">
                <a:solidFill>
                  <a:srgbClr val="000000"/>
                </a:solidFill>
                <a:effectLst/>
              </a:rPr>
              <a:t>Pedidos</a:t>
            </a:r>
            <a:r>
              <a:rPr lang="es-CL" sz="2600" b="0" i="0" u="none" strike="noStrike" dirty="0">
                <a:solidFill>
                  <a:srgbClr val="000000"/>
                </a:solidFill>
                <a:effectLst/>
              </a:rPr>
              <a:t>: Spring Boot o Ruby on Rails + MySQL</a:t>
            </a:r>
          </a:p>
          <a:p>
            <a:pPr marR="381000" rtl="0" fontAlgn="base">
              <a:buFont typeface="Arial" panose="020B0604020202020204" pitchFamily="34" charset="0"/>
              <a:buChar char="•"/>
            </a:pPr>
            <a:r>
              <a:rPr lang="es-CL" sz="2600" b="1" i="0" u="none" strike="noStrike" dirty="0">
                <a:solidFill>
                  <a:srgbClr val="000000"/>
                </a:solidFill>
                <a:effectLst/>
              </a:rPr>
              <a:t>Envíos</a:t>
            </a:r>
            <a:r>
              <a:rPr lang="es-CL" sz="2600" b="0" i="0" u="none" strike="noStrike" dirty="0">
                <a:solidFill>
                  <a:srgbClr val="000000"/>
                </a:solidFill>
                <a:effectLst/>
              </a:rPr>
              <a:t>: Node.js o ASP.NET Core + MySQL</a:t>
            </a:r>
          </a:p>
          <a:p>
            <a:pPr marR="381000" rtl="0" fontAlgn="base">
              <a:buFont typeface="Arial" panose="020B0604020202020204" pitchFamily="34" charset="0"/>
              <a:buChar char="•"/>
            </a:pPr>
            <a:r>
              <a:rPr lang="es-CL" sz="2600" b="1" i="0" u="none" strike="noStrike" dirty="0">
                <a:solidFill>
                  <a:srgbClr val="000000"/>
                </a:solidFill>
                <a:effectLst/>
              </a:rPr>
              <a:t>Atención al Cliente</a:t>
            </a:r>
            <a:r>
              <a:rPr lang="es-CL" sz="2600" b="0" i="0" u="none" strike="noStrike" dirty="0">
                <a:solidFill>
                  <a:srgbClr val="000000"/>
                </a:solidFill>
                <a:effectLst/>
              </a:rPr>
              <a:t>: Flask o Express.js + MySQL</a:t>
            </a:r>
          </a:p>
          <a:p>
            <a:pPr marR="381000" rtl="0" fontAlgn="base">
              <a:buFont typeface="Arial" panose="020B0604020202020204" pitchFamily="34" charset="0"/>
              <a:buChar char="•"/>
            </a:pPr>
            <a:r>
              <a:rPr lang="es-CL" sz="2600" b="1" i="0" u="none" strike="noStrike" dirty="0">
                <a:solidFill>
                  <a:srgbClr val="000000"/>
                </a:solidFill>
                <a:effectLst/>
              </a:rPr>
              <a:t>Reportes</a:t>
            </a:r>
            <a:r>
              <a:rPr lang="es-CL" sz="2600" b="0" i="0" u="none" strike="noStrike" dirty="0">
                <a:solidFill>
                  <a:srgbClr val="000000"/>
                </a:solidFill>
                <a:effectLst/>
              </a:rPr>
              <a:t>: Spring Boot o Django + MySQL</a:t>
            </a:r>
          </a:p>
          <a:p>
            <a:pPr marL="457200" marR="381000" rtl="0">
              <a:buNone/>
            </a:pPr>
            <a:endParaRPr lang="es-CL" sz="2600" b="0" i="0" u="none" strike="noStrike" dirty="0">
              <a:solidFill>
                <a:srgbClr val="000000"/>
              </a:solidFill>
              <a:effectLst/>
            </a:endParaRPr>
          </a:p>
          <a:p>
            <a:pPr marL="457200" marR="381000" rtl="0">
              <a:buNone/>
            </a:pPr>
            <a:r>
              <a:rPr lang="es-CL" sz="2600" b="0" i="0" u="none" strike="noStrike" dirty="0">
                <a:solidFill>
                  <a:srgbClr val="000000"/>
                </a:solidFill>
                <a:effectLst/>
              </a:rPr>
              <a:t>Estas tecnologías fueron elegidas por su eficiencia, compatibilidad con microservicios y facilidad de integración.</a:t>
            </a:r>
            <a:endParaRPr lang="es-CL" sz="2600" b="0" dirty="0">
              <a:effectLst/>
            </a:endParaRPr>
          </a:p>
          <a:p>
            <a:pPr>
              <a:buNone/>
            </a:pPr>
            <a:br>
              <a:rPr lang="es-CL" dirty="0"/>
            </a:br>
            <a:endParaRPr lang="es-CL" dirty="0"/>
          </a:p>
        </p:txBody>
      </p:sp>
    </p:spTree>
    <p:extLst>
      <p:ext uri="{BB962C8B-B14F-4D97-AF65-F5344CB8AC3E}">
        <p14:creationId xmlns:p14="http://schemas.microsoft.com/office/powerpoint/2010/main" val="3337918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14AAD-4C7E-3C9D-769C-DB7AFCAE8027}"/>
              </a:ext>
            </a:extLst>
          </p:cNvPr>
          <p:cNvSpPr>
            <a:spLocks noGrp="1"/>
          </p:cNvSpPr>
          <p:nvPr>
            <p:ph type="title"/>
          </p:nvPr>
        </p:nvSpPr>
        <p:spPr/>
        <p:txBody>
          <a:bodyPr/>
          <a:lstStyle/>
          <a:p>
            <a:r>
              <a:rPr lang="es-ES" dirty="0"/>
              <a:t>Plan de </a:t>
            </a:r>
            <a:r>
              <a:rPr lang="es-ES" dirty="0" err="1"/>
              <a:t>migracion</a:t>
            </a:r>
            <a:endParaRPr lang="en-US" dirty="0"/>
          </a:p>
        </p:txBody>
      </p:sp>
      <p:sp>
        <p:nvSpPr>
          <p:cNvPr id="3" name="Marcador de contenido 2">
            <a:extLst>
              <a:ext uri="{FF2B5EF4-FFF2-40B4-BE49-F238E27FC236}">
                <a16:creationId xmlns:a16="http://schemas.microsoft.com/office/drawing/2014/main" id="{E33F82FD-3467-E3D4-05DA-21C72DA89ECF}"/>
              </a:ext>
            </a:extLst>
          </p:cNvPr>
          <p:cNvSpPr>
            <a:spLocks noGrp="1"/>
          </p:cNvSpPr>
          <p:nvPr>
            <p:ph idx="1"/>
          </p:nvPr>
        </p:nvSpPr>
        <p:spPr/>
        <p:txBody>
          <a:bodyPr/>
          <a:lstStyle/>
          <a:p>
            <a:pPr algn="l">
              <a:buFont typeface="+mj-lt"/>
              <a:buAutoNum type="arabicPeriod"/>
            </a:pPr>
            <a:r>
              <a:rPr lang="es-ES" b="1" i="0" dirty="0">
                <a:solidFill>
                  <a:srgbClr val="262626"/>
                </a:solidFill>
                <a:effectLst/>
                <a:latin typeface="+mj-lt"/>
              </a:rPr>
              <a:t>Fase 1: Migración Gradual</a:t>
            </a:r>
            <a:r>
              <a:rPr lang="es-ES" b="0" i="0" dirty="0">
                <a:solidFill>
                  <a:srgbClr val="262626"/>
                </a:solidFill>
                <a:effectLst/>
                <a:latin typeface="+mj-lt"/>
              </a:rPr>
              <a:t>, que contempla la separación progresiva de funcionalidades del sistema monolítico y su implementación en microservicios.</a:t>
            </a:r>
          </a:p>
          <a:p>
            <a:pPr algn="l">
              <a:buFont typeface="+mj-lt"/>
              <a:buAutoNum type="arabicPeriod"/>
            </a:pPr>
            <a:r>
              <a:rPr lang="es-ES" b="1" i="0" dirty="0">
                <a:solidFill>
                  <a:srgbClr val="262626"/>
                </a:solidFill>
                <a:effectLst/>
                <a:latin typeface="+mj-lt"/>
              </a:rPr>
              <a:t>Fase 2: Despliegue y Monitoreo</a:t>
            </a:r>
            <a:r>
              <a:rPr lang="es-ES" b="0" i="0" dirty="0">
                <a:solidFill>
                  <a:srgbClr val="262626"/>
                </a:solidFill>
                <a:effectLst/>
                <a:latin typeface="+mj-lt"/>
              </a:rPr>
              <a:t>, enfocada en la implementación de contenedores (Docker y </a:t>
            </a:r>
            <a:r>
              <a:rPr lang="es-ES" b="0" i="0" dirty="0" err="1">
                <a:solidFill>
                  <a:srgbClr val="262626"/>
                </a:solidFill>
                <a:effectLst/>
                <a:latin typeface="+mj-lt"/>
              </a:rPr>
              <a:t>Kubernetes</a:t>
            </a:r>
            <a:r>
              <a:rPr lang="es-ES" b="0" i="0" dirty="0">
                <a:solidFill>
                  <a:srgbClr val="262626"/>
                </a:solidFill>
                <a:effectLst/>
                <a:latin typeface="+mj-lt"/>
              </a:rPr>
              <a:t>) </a:t>
            </a:r>
            <a:r>
              <a:rPr lang="es-ES" b="0" i="0" dirty="0" err="1">
                <a:solidFill>
                  <a:srgbClr val="262626"/>
                </a:solidFill>
                <a:effectLst/>
                <a:latin typeface="+mj-lt"/>
              </a:rPr>
              <a:t>yherramientas</a:t>
            </a:r>
            <a:r>
              <a:rPr lang="es-ES" b="0" i="0" dirty="0">
                <a:solidFill>
                  <a:srgbClr val="262626"/>
                </a:solidFill>
                <a:effectLst/>
                <a:latin typeface="+mj-lt"/>
              </a:rPr>
              <a:t> de monitoreo </a:t>
            </a:r>
            <a:r>
              <a:rPr lang="es-ES" b="0" i="0" dirty="0" err="1">
                <a:solidFill>
                  <a:srgbClr val="262626"/>
                </a:solidFill>
                <a:effectLst/>
                <a:latin typeface="+mj-lt"/>
              </a:rPr>
              <a:t>Prometheus</a:t>
            </a:r>
            <a:r>
              <a:rPr lang="es-ES" dirty="0">
                <a:solidFill>
                  <a:srgbClr val="262626"/>
                </a:solidFill>
                <a:latin typeface="+mj-lt"/>
              </a:rPr>
              <a:t>.</a:t>
            </a:r>
            <a:endParaRPr lang="es-ES" b="0" i="0" dirty="0">
              <a:solidFill>
                <a:srgbClr val="262626"/>
              </a:solidFill>
              <a:effectLst/>
              <a:latin typeface="+mj-lt"/>
            </a:endParaRPr>
          </a:p>
          <a:p>
            <a:pPr algn="l">
              <a:buFont typeface="+mj-lt"/>
              <a:buAutoNum type="arabicPeriod"/>
            </a:pPr>
            <a:r>
              <a:rPr lang="es-ES" b="1" i="0" dirty="0">
                <a:solidFill>
                  <a:srgbClr val="262626"/>
                </a:solidFill>
                <a:effectLst/>
                <a:latin typeface="+mj-lt"/>
              </a:rPr>
              <a:t>Fase 3: Evaluación y Optimización</a:t>
            </a:r>
            <a:r>
              <a:rPr lang="es-ES" b="0" i="0" dirty="0">
                <a:solidFill>
                  <a:srgbClr val="262626"/>
                </a:solidFill>
                <a:effectLst/>
                <a:latin typeface="+mj-lt"/>
              </a:rPr>
              <a:t>, destinada a la validación del sistema en producción, pruebas de carga, ajustes de escalabilidad y mejora continua.</a:t>
            </a:r>
          </a:p>
          <a:p>
            <a:endParaRPr lang="en-US" dirty="0"/>
          </a:p>
        </p:txBody>
      </p:sp>
    </p:spTree>
    <p:extLst>
      <p:ext uri="{BB962C8B-B14F-4D97-AF65-F5344CB8AC3E}">
        <p14:creationId xmlns:p14="http://schemas.microsoft.com/office/powerpoint/2010/main" val="327396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D9692-978A-17DE-38F1-B467E213EB30}"/>
              </a:ext>
            </a:extLst>
          </p:cNvPr>
          <p:cNvSpPr>
            <a:spLocks noGrp="1"/>
          </p:cNvSpPr>
          <p:nvPr>
            <p:ph type="title"/>
          </p:nvPr>
        </p:nvSpPr>
        <p:spPr/>
        <p:txBody>
          <a:bodyPr/>
          <a:lstStyle/>
          <a:p>
            <a:pPr algn="ctr"/>
            <a:r>
              <a:rPr lang="es-CL" dirty="0"/>
              <a:t>Trabajo en equipo </a:t>
            </a:r>
          </a:p>
        </p:txBody>
      </p:sp>
      <p:sp>
        <p:nvSpPr>
          <p:cNvPr id="3" name="Marcador de contenido 2">
            <a:extLst>
              <a:ext uri="{FF2B5EF4-FFF2-40B4-BE49-F238E27FC236}">
                <a16:creationId xmlns:a16="http://schemas.microsoft.com/office/drawing/2014/main" id="{9A68AC55-5748-B596-E3B6-83DBE3D7C0BD}"/>
              </a:ext>
            </a:extLst>
          </p:cNvPr>
          <p:cNvSpPr>
            <a:spLocks noGrp="1"/>
          </p:cNvSpPr>
          <p:nvPr>
            <p:ph idx="1"/>
          </p:nvPr>
        </p:nvSpPr>
        <p:spPr/>
        <p:txBody>
          <a:bodyPr>
            <a:normAutofit/>
          </a:bodyPr>
          <a:lstStyle/>
          <a:p>
            <a:r>
              <a:rPr lang="es-MX" b="0" i="0" u="none" strike="noStrike" dirty="0">
                <a:solidFill>
                  <a:srgbClr val="000000"/>
                </a:solidFill>
                <a:effectLst/>
                <a:latin typeface="Gill Sans MT (Cuerpo)"/>
              </a:rPr>
              <a:t>Planificamos con Miro, usamos GitHub para controlar versiones y colaboramos por WhatsApp y Discord. Nos organizamos por tareas y cada uno trabajó en microservicios específicos.</a:t>
            </a:r>
            <a:endParaRPr lang="es-CL" dirty="0">
              <a:latin typeface="Gill Sans MT (Cuerpo)"/>
            </a:endParaRPr>
          </a:p>
        </p:txBody>
      </p:sp>
    </p:spTree>
    <p:extLst>
      <p:ext uri="{BB962C8B-B14F-4D97-AF65-F5344CB8AC3E}">
        <p14:creationId xmlns:p14="http://schemas.microsoft.com/office/powerpoint/2010/main" val="207451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4E2F3-0FFE-5F19-C8D2-4B9EBF86A9FC}"/>
              </a:ext>
            </a:extLst>
          </p:cNvPr>
          <p:cNvSpPr>
            <a:spLocks noGrp="1"/>
          </p:cNvSpPr>
          <p:nvPr>
            <p:ph type="title"/>
          </p:nvPr>
        </p:nvSpPr>
        <p:spPr/>
        <p:txBody>
          <a:bodyPr/>
          <a:lstStyle/>
          <a:p>
            <a:pPr algn="ctr"/>
            <a:r>
              <a:rPr lang="es-CL" dirty="0"/>
              <a:t>Ética y privacidad </a:t>
            </a:r>
          </a:p>
        </p:txBody>
      </p:sp>
      <p:sp>
        <p:nvSpPr>
          <p:cNvPr id="3" name="Marcador de contenido 2">
            <a:extLst>
              <a:ext uri="{FF2B5EF4-FFF2-40B4-BE49-F238E27FC236}">
                <a16:creationId xmlns:a16="http://schemas.microsoft.com/office/drawing/2014/main" id="{FC7160DC-9634-479F-8FFA-41E8587450FA}"/>
              </a:ext>
            </a:extLst>
          </p:cNvPr>
          <p:cNvSpPr>
            <a:spLocks noGrp="1"/>
          </p:cNvSpPr>
          <p:nvPr>
            <p:ph idx="1"/>
          </p:nvPr>
        </p:nvSpPr>
        <p:spPr/>
        <p:txBody>
          <a:bodyPr>
            <a:normAutofit/>
          </a:bodyPr>
          <a:lstStyle/>
          <a:p>
            <a:r>
              <a:rPr lang="es-MX" b="0" i="0" u="none" strike="noStrike" dirty="0">
                <a:solidFill>
                  <a:srgbClr val="000000"/>
                </a:solidFill>
                <a:effectLst/>
                <a:latin typeface="Gill Sans MT (Cuerpo)"/>
                <a:cs typeface="Arial" panose="020B0604020202020204" pitchFamily="34" charset="0"/>
              </a:rPr>
              <a:t>Protegemos los datos personales con cifrado y roles de acceso. Nos aseguramos de que solo usuarios autorizados accedan a ciertas funciones y evitamos mostrar información sensible</a:t>
            </a:r>
            <a:endParaRPr lang="es-CL" dirty="0">
              <a:latin typeface="Gill Sans MT (Cuerpo)"/>
              <a:cs typeface="Arial" panose="020B0604020202020204" pitchFamily="34" charset="0"/>
            </a:endParaRPr>
          </a:p>
        </p:txBody>
      </p:sp>
    </p:spTree>
    <p:extLst>
      <p:ext uri="{BB962C8B-B14F-4D97-AF65-F5344CB8AC3E}">
        <p14:creationId xmlns:p14="http://schemas.microsoft.com/office/powerpoint/2010/main" val="264058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396A2-07F0-0666-7466-A7D71DA43889}"/>
              </a:ext>
            </a:extLst>
          </p:cNvPr>
          <p:cNvSpPr>
            <a:spLocks noGrp="1"/>
          </p:cNvSpPr>
          <p:nvPr>
            <p:ph type="title"/>
          </p:nvPr>
        </p:nvSpPr>
        <p:spPr/>
        <p:txBody>
          <a:bodyPr>
            <a:normAutofit/>
          </a:bodyPr>
          <a:lstStyle/>
          <a:p>
            <a:pPr algn="ctr"/>
            <a:r>
              <a:rPr lang="es-CL" sz="4000" b="1" i="0" u="none" strike="noStrike" dirty="0">
                <a:solidFill>
                  <a:srgbClr val="000000"/>
                </a:solidFill>
                <a:effectLst/>
                <a:latin typeface="Arial" panose="020B0604020202020204" pitchFamily="34" charset="0"/>
              </a:rPr>
              <a:t>Presentación del caso</a:t>
            </a:r>
            <a:endParaRPr lang="es-CL" sz="4000" dirty="0"/>
          </a:p>
        </p:txBody>
      </p:sp>
      <p:sp>
        <p:nvSpPr>
          <p:cNvPr id="3" name="Marcador de contenido 2">
            <a:extLst>
              <a:ext uri="{FF2B5EF4-FFF2-40B4-BE49-F238E27FC236}">
                <a16:creationId xmlns:a16="http://schemas.microsoft.com/office/drawing/2014/main" id="{5B775E00-62F2-7B17-A0F6-E298F368C240}"/>
              </a:ext>
            </a:extLst>
          </p:cNvPr>
          <p:cNvSpPr>
            <a:spLocks noGrp="1"/>
          </p:cNvSpPr>
          <p:nvPr>
            <p:ph idx="1"/>
          </p:nvPr>
        </p:nvSpPr>
        <p:spPr/>
        <p:txBody>
          <a:bodyPr/>
          <a:lstStyle/>
          <a:p>
            <a:r>
              <a:rPr lang="es-MX" dirty="0"/>
              <a:t>EcoMarket SPA, empresa chilena de productos ecológicos, ha crecido rápidamente desde su primera tienda en el Barrio Lastarria, Santiago, expandiéndose a Valdivia y Antofagasta. Sin embargo, su sistema monolítico actual presenta problemas de rendimiento y disponibilidad, lo que afecta la eficiencia operativa y la experiencia del cliente, representando un riesgo para la continuidad del negocio y la satisfacción de sus usuarios.</a:t>
            </a:r>
            <a:endParaRPr lang="es-CL" dirty="0"/>
          </a:p>
        </p:txBody>
      </p:sp>
    </p:spTree>
    <p:extLst>
      <p:ext uri="{BB962C8B-B14F-4D97-AF65-F5344CB8AC3E}">
        <p14:creationId xmlns:p14="http://schemas.microsoft.com/office/powerpoint/2010/main" val="124952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73930-5496-0C95-8B9F-47D0475AD9BC}"/>
              </a:ext>
            </a:extLst>
          </p:cNvPr>
          <p:cNvSpPr>
            <a:spLocks noGrp="1"/>
          </p:cNvSpPr>
          <p:nvPr>
            <p:ph type="title"/>
          </p:nvPr>
        </p:nvSpPr>
        <p:spPr/>
        <p:txBody>
          <a:bodyPr/>
          <a:lstStyle/>
          <a:p>
            <a:r>
              <a:rPr lang="es-ES" dirty="0"/>
              <a:t>Análisis del sistema actual</a:t>
            </a:r>
            <a:endParaRPr lang="en-US" dirty="0"/>
          </a:p>
        </p:txBody>
      </p:sp>
      <p:sp>
        <p:nvSpPr>
          <p:cNvPr id="3" name="Marcador de contenido 2">
            <a:extLst>
              <a:ext uri="{FF2B5EF4-FFF2-40B4-BE49-F238E27FC236}">
                <a16:creationId xmlns:a16="http://schemas.microsoft.com/office/drawing/2014/main" id="{FD1DD91A-EDF0-6A75-F27C-645662CA10C8}"/>
              </a:ext>
            </a:extLst>
          </p:cNvPr>
          <p:cNvSpPr>
            <a:spLocks noGrp="1"/>
          </p:cNvSpPr>
          <p:nvPr>
            <p:ph idx="1"/>
          </p:nvPr>
        </p:nvSpPr>
        <p:spPr/>
        <p:txBody>
          <a:bodyPr/>
          <a:lstStyle/>
          <a:p>
            <a:r>
              <a:rPr lang="es-CL" sz="1800" dirty="0">
                <a:effectLst/>
                <a:latin typeface="+mj-lt"/>
                <a:ea typeface="Arial" panose="020B0604020202020204" pitchFamily="34" charset="0"/>
              </a:rPr>
              <a:t>El sistema monolítico fue el elegido por la empresa en sus inicios debido a que es el más simple y barato, ideal para un emprendimiento nuevo que no dispone de los recursos necesarios para crear un sistema más complejo. Sin embargo, con el crecimiento exponencial que ha tenido la empresa, el sistema monolítico comenzó a presentar sus desventajas, como el mantenimiento complejo una vez que la aplicación crece o la dificultad para escalar horizontalmente. Por lo tanto, se vieron en la necesidad de buscar un sistema más eficiente para satisfacer las crecientes necesidades de la empresa.</a:t>
            </a:r>
            <a:endParaRPr lang="en-US" sz="1800" dirty="0">
              <a:effectLst/>
              <a:latin typeface="+mj-lt"/>
              <a:ea typeface="Calibri" panose="020F0502020204030204" pitchFamily="34" charset="0"/>
            </a:endParaRPr>
          </a:p>
        </p:txBody>
      </p:sp>
    </p:spTree>
    <p:extLst>
      <p:ext uri="{BB962C8B-B14F-4D97-AF65-F5344CB8AC3E}">
        <p14:creationId xmlns:p14="http://schemas.microsoft.com/office/powerpoint/2010/main" val="394697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52677F-7B41-1C16-AEE2-D91397DCB4DE}"/>
              </a:ext>
            </a:extLst>
          </p:cNvPr>
          <p:cNvSpPr>
            <a:spLocks noGrp="1"/>
          </p:cNvSpPr>
          <p:nvPr>
            <p:ph type="title"/>
          </p:nvPr>
        </p:nvSpPr>
        <p:spPr/>
        <p:txBody>
          <a:bodyPr/>
          <a:lstStyle/>
          <a:p>
            <a:r>
              <a:rPr lang="es-ES" dirty="0"/>
              <a:t>Requisitos funcionales</a:t>
            </a:r>
            <a:endParaRPr lang="en-US" dirty="0"/>
          </a:p>
        </p:txBody>
      </p:sp>
      <p:sp>
        <p:nvSpPr>
          <p:cNvPr id="3" name="Marcador de contenido 2">
            <a:extLst>
              <a:ext uri="{FF2B5EF4-FFF2-40B4-BE49-F238E27FC236}">
                <a16:creationId xmlns:a16="http://schemas.microsoft.com/office/drawing/2014/main" id="{826461B6-819A-C29B-D854-B6D494EA764D}"/>
              </a:ext>
            </a:extLst>
          </p:cNvPr>
          <p:cNvSpPr>
            <a:spLocks noGrp="1"/>
          </p:cNvSpPr>
          <p:nvPr>
            <p:ph idx="1"/>
          </p:nvPr>
        </p:nvSpPr>
        <p:spPr>
          <a:xfrm>
            <a:off x="1451579" y="2015732"/>
            <a:ext cx="4464589" cy="3450613"/>
          </a:xfrm>
        </p:spPr>
        <p:txBody>
          <a:bodyPr>
            <a:normAutofit fontScale="70000" lnSpcReduction="20000"/>
          </a:bodyPr>
          <a:lstStyle/>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Gestión de Usuarios</a:t>
            </a:r>
            <a:r>
              <a:rPr lang="es-CL" sz="1800" dirty="0">
                <a:effectLst/>
                <a:ea typeface="Arial" panose="020B0604020202020204" pitchFamily="34" charset="0"/>
              </a:rPr>
              <a:t> </a:t>
            </a:r>
            <a:endParaRPr lang="en-US" sz="1800" dirty="0">
              <a:effectLs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Configurar Permisos</a:t>
            </a:r>
            <a:r>
              <a:rPr lang="es-CL" sz="1800" dirty="0">
                <a:effectLst/>
                <a:ea typeface="Arial" panose="020B0604020202020204" pitchFamily="34" charset="0"/>
              </a:rPr>
              <a:t> </a:t>
            </a:r>
            <a:endParaRPr lang="en-US" sz="1800" dirty="0">
              <a:effectLs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Monitorización Del Sistema</a:t>
            </a:r>
            <a:endParaRPr lang="en-US" sz="1800" dirty="0">
              <a:effectLs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Respaldo y Restaurar Datos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Gestionar Inventarios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Generar Reportes</a:t>
            </a:r>
            <a:endParaRPr lang="en-US" sz="1800" dirty="0">
              <a:effectLs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Gestionar Tiendas</a:t>
            </a:r>
          </a:p>
          <a:p>
            <a:pPr marL="342900" marR="0" lvl="0" indent="-342900">
              <a:lnSpc>
                <a:spcPct val="115000"/>
              </a:lnSpc>
              <a:spcAft>
                <a:spcPts val="1000"/>
              </a:spcAft>
              <a:buFont typeface="Arial" panose="020B0604020202020204" pitchFamily="34" charset="0"/>
              <a:buChar char="●"/>
            </a:pPr>
            <a:r>
              <a:rPr lang="es-CL" sz="1800" dirty="0">
                <a:effectLst/>
                <a:ea typeface="Arial" panose="020B0604020202020204" pitchFamily="34" charset="0"/>
              </a:rPr>
              <a:t>Gestionar pedidos</a:t>
            </a:r>
            <a:endParaRPr lang="en-US" dirty="0"/>
          </a:p>
        </p:txBody>
      </p:sp>
      <p:sp>
        <p:nvSpPr>
          <p:cNvPr id="5" name="Marcador de contenido 2">
            <a:extLst>
              <a:ext uri="{FF2B5EF4-FFF2-40B4-BE49-F238E27FC236}">
                <a16:creationId xmlns:a16="http://schemas.microsoft.com/office/drawing/2014/main" id="{AF5E889E-60F0-C695-9FAC-D05E4925A3F1}"/>
              </a:ext>
            </a:extLst>
          </p:cNvPr>
          <p:cNvSpPr txBox="1">
            <a:spLocks/>
          </p:cNvSpPr>
          <p:nvPr/>
        </p:nvSpPr>
        <p:spPr>
          <a:xfrm>
            <a:off x="6275832" y="2025880"/>
            <a:ext cx="4464589" cy="3450613"/>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Registrar Ventas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Atender Devoluciones y Reclamaciones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Consultar Inventario</a:t>
            </a:r>
          </a:p>
          <a:p>
            <a:pPr marL="342900" marR="0" lvl="0" indent="-342900">
              <a:lnSpc>
                <a:spcPct val="115000"/>
              </a:lnSpc>
              <a:spcAft>
                <a:spcPts val="1000"/>
              </a:spcAft>
              <a:buFont typeface="Arial" panose="020B0604020202020204" pitchFamily="34" charset="0"/>
              <a:buChar char="●"/>
            </a:pPr>
            <a:r>
              <a:rPr lang="es-CL" sz="1800" dirty="0">
                <a:effectLst/>
                <a:ea typeface="Arial" panose="020B0604020202020204" pitchFamily="34" charset="0"/>
              </a:rPr>
              <a:t>Generar facturas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Gestionar Envíos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Optimizar rutas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Actualizar Estado De Pedidos</a:t>
            </a:r>
          </a:p>
          <a:p>
            <a:pPr marL="342900" marR="0" lvl="0" indent="-342900">
              <a:lnSpc>
                <a:spcPct val="115000"/>
              </a:lnSpc>
              <a:spcAft>
                <a:spcPts val="1000"/>
              </a:spcAft>
              <a:buFont typeface="Arial" panose="020B0604020202020204" pitchFamily="34" charset="0"/>
              <a:buChar char="●"/>
            </a:pPr>
            <a:r>
              <a:rPr lang="es-CL" sz="1800" dirty="0">
                <a:effectLst/>
                <a:ea typeface="Arial" panose="020B0604020202020204" pitchFamily="34" charset="0"/>
              </a:rPr>
              <a:t>Gestionar Proveedores</a:t>
            </a:r>
            <a:endParaRPr lang="en-US" sz="1800" dirty="0"/>
          </a:p>
        </p:txBody>
      </p:sp>
    </p:spTree>
    <p:extLst>
      <p:ext uri="{BB962C8B-B14F-4D97-AF65-F5344CB8AC3E}">
        <p14:creationId xmlns:p14="http://schemas.microsoft.com/office/powerpoint/2010/main" val="392293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4673D4-8E2D-2929-67FE-3B609B30BC52}"/>
              </a:ext>
            </a:extLst>
          </p:cNvPr>
          <p:cNvSpPr>
            <a:spLocks noGrp="1"/>
          </p:cNvSpPr>
          <p:nvPr>
            <p:ph idx="1"/>
          </p:nvPr>
        </p:nvSpPr>
        <p:spPr>
          <a:xfrm>
            <a:off x="1451579" y="2015732"/>
            <a:ext cx="5031517" cy="3450613"/>
          </a:xfrm>
        </p:spPr>
        <p:txBody>
          <a:bodyPr>
            <a:normAutofit/>
          </a:bodyPr>
          <a:lstStyle/>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Crear Cuentas</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Iniciar sesión</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Navegar y Buscar Productos</a:t>
            </a: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Agregar Productos Al Carrito</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Realizar pedidos</a:t>
            </a: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Consultar Historial</a:t>
            </a:r>
          </a:p>
        </p:txBody>
      </p:sp>
      <p:sp>
        <p:nvSpPr>
          <p:cNvPr id="4" name="Marcador de contenido 2">
            <a:extLst>
              <a:ext uri="{FF2B5EF4-FFF2-40B4-BE49-F238E27FC236}">
                <a16:creationId xmlns:a16="http://schemas.microsoft.com/office/drawing/2014/main" id="{0AC740C6-552B-A861-F4B8-C6E170900151}"/>
              </a:ext>
            </a:extLst>
          </p:cNvPr>
          <p:cNvSpPr txBox="1">
            <a:spLocks/>
          </p:cNvSpPr>
          <p:nvPr/>
        </p:nvSpPr>
        <p:spPr>
          <a:xfrm>
            <a:off x="6253216" y="2015732"/>
            <a:ext cx="503151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Gestionar Perfiles</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Solicitar Soporte</a:t>
            </a: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Dejar Reseñas y Calificaciones</a:t>
            </a:r>
          </a:p>
          <a:p>
            <a:pPr marL="342900" marR="0" lvl="0" indent="-342900">
              <a:lnSpc>
                <a:spcPct val="115000"/>
              </a:lnSpc>
              <a:spcAft>
                <a:spcPts val="1000"/>
              </a:spcAft>
              <a:buFont typeface="Arial" panose="020B0604020202020204" pitchFamily="34" charset="0"/>
              <a:buChar char="●"/>
            </a:pPr>
            <a:r>
              <a:rPr lang="es-CL" sz="1800" dirty="0">
                <a:effectLst/>
                <a:latin typeface="+mj-lt"/>
                <a:ea typeface="Arial" panose="020B0604020202020204" pitchFamily="34" charset="0"/>
              </a:rPr>
              <a:t>Aplicar Cupones y Descuentos</a:t>
            </a:r>
            <a:endParaRPr lang="en-US" sz="1800" dirty="0">
              <a:latin typeface="+mj-lt"/>
            </a:endParaRPr>
          </a:p>
        </p:txBody>
      </p:sp>
    </p:spTree>
    <p:extLst>
      <p:ext uri="{BB962C8B-B14F-4D97-AF65-F5344CB8AC3E}">
        <p14:creationId xmlns:p14="http://schemas.microsoft.com/office/powerpoint/2010/main" val="228277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51064-A5DF-0E2C-9C49-A84F2DFED06F}"/>
              </a:ext>
            </a:extLst>
          </p:cNvPr>
          <p:cNvSpPr>
            <a:spLocks noGrp="1"/>
          </p:cNvSpPr>
          <p:nvPr>
            <p:ph type="title"/>
          </p:nvPr>
        </p:nvSpPr>
        <p:spPr/>
        <p:txBody>
          <a:bodyPr/>
          <a:lstStyle/>
          <a:p>
            <a:r>
              <a:rPr lang="es-ES" dirty="0"/>
              <a:t>Requisitos no funcionales</a:t>
            </a:r>
            <a:endParaRPr lang="en-US" dirty="0"/>
          </a:p>
        </p:txBody>
      </p:sp>
      <p:sp>
        <p:nvSpPr>
          <p:cNvPr id="3" name="Marcador de contenido 2">
            <a:extLst>
              <a:ext uri="{FF2B5EF4-FFF2-40B4-BE49-F238E27FC236}">
                <a16:creationId xmlns:a16="http://schemas.microsoft.com/office/drawing/2014/main" id="{A9134FAE-786A-90AB-1E2D-9FAF7CD5B2A0}"/>
              </a:ext>
            </a:extLst>
          </p:cNvPr>
          <p:cNvSpPr>
            <a:spLocks noGrp="1"/>
          </p:cNvSpPr>
          <p:nvPr>
            <p:ph idx="1"/>
          </p:nvPr>
        </p:nvSpPr>
        <p:spPr/>
        <p:txBody>
          <a:bodyPr>
            <a:normAutofit fontScale="85000" lnSpcReduction="10000"/>
          </a:bodyPr>
          <a:lstStyle/>
          <a:p>
            <a:pPr marL="342900" marR="0" lvl="0" indent="-342900">
              <a:lnSpc>
                <a:spcPct val="115000"/>
              </a:lnSpc>
              <a:spcAft>
                <a:spcPts val="2100"/>
              </a:spcAft>
              <a:buFont typeface="Arial" panose="020B0604020202020204" pitchFamily="34" charset="0"/>
              <a:buChar char="●"/>
            </a:pPr>
            <a:r>
              <a:rPr lang="es-CL" sz="1800" u="none" strike="noStrike" dirty="0">
                <a:effectLst/>
                <a:latin typeface="+mj-lt"/>
                <a:ea typeface="Arial" panose="020B0604020202020204" pitchFamily="34" charset="0"/>
              </a:rPr>
              <a:t>Rendimiento</a:t>
            </a:r>
            <a:r>
              <a:rPr lang="es-CL" sz="1800" b="1" u="none" strike="noStrike" dirty="0">
                <a:effectLst/>
                <a:latin typeface="+mj-lt"/>
                <a:ea typeface="Arial" panose="020B0604020202020204" pitchFamily="34" charset="0"/>
              </a:rPr>
              <a:t>:</a:t>
            </a:r>
            <a:r>
              <a:rPr lang="es-CL" sz="1800" u="none" strike="noStrike" dirty="0">
                <a:effectLst/>
                <a:latin typeface="+mj-lt"/>
                <a:ea typeface="Arial" panose="020B0604020202020204" pitchFamily="34" charset="0"/>
              </a:rPr>
              <a:t> El sistema debe manejar al menos 1000 transacciones simultáneas sin degradar el rendimiento.</a:t>
            </a:r>
            <a:endParaRPr lang="en-US" sz="1800" u="none" strike="noStrike" dirty="0">
              <a:effectLst/>
              <a:latin typeface="+mj-lt"/>
              <a:ea typeface="Calibri" panose="020F0502020204030204" pitchFamily="34" charset="0"/>
            </a:endParaRPr>
          </a:p>
          <a:p>
            <a:pPr marL="342900" marR="0" lvl="0" indent="-342900">
              <a:lnSpc>
                <a:spcPct val="115000"/>
              </a:lnSpc>
              <a:spcAft>
                <a:spcPts val="2100"/>
              </a:spcAft>
              <a:buFont typeface="Arial" panose="020B0604020202020204" pitchFamily="34" charset="0"/>
              <a:buChar char="●"/>
            </a:pPr>
            <a:r>
              <a:rPr lang="es-CL" sz="1800" u="none" strike="noStrike" dirty="0">
                <a:effectLst/>
                <a:latin typeface="+mj-lt"/>
                <a:ea typeface="Arial" panose="020B0604020202020204" pitchFamily="34" charset="0"/>
              </a:rPr>
              <a:t>Escalabilidad: Debe ser capaz de escalar horizontalmente para soportar un aumento en la carga de usuarios y transacciones.</a:t>
            </a:r>
            <a:endParaRPr lang="en-US" sz="1800" u="none" strike="noStrike"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Seguridad: Implementar medidas de seguridad para proteger datos sensibles de usuarios y transacciones.</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Disponibilidad: El sistema debe estar disponible al menos el 99% del tiempo.</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Usabilidad: La interfaz debe ser intuitiva y fácil de usar para todos los perfiles de usuario.</a:t>
            </a:r>
            <a:endParaRPr lang="en-US" sz="1800" dirty="0">
              <a:effectLst/>
              <a:latin typeface="+mj-lt"/>
              <a:ea typeface="Calibri" panose="020F0502020204030204" pitchFamily="34" charset="0"/>
            </a:endParaRPr>
          </a:p>
          <a:p>
            <a:pPr marL="342900" marR="0" lvl="0" indent="-342900">
              <a:lnSpc>
                <a:spcPct val="115000"/>
              </a:lnSpc>
              <a:spcAft>
                <a:spcPts val="2100"/>
              </a:spcAft>
              <a:buFont typeface="Arial" panose="020B0604020202020204" pitchFamily="34" charset="0"/>
              <a:buChar char="●"/>
            </a:pPr>
            <a:r>
              <a:rPr lang="es-CL" sz="1800" u="none" strike="noStrike" dirty="0">
                <a:effectLst/>
                <a:latin typeface="+mj-lt"/>
                <a:ea typeface="Arial" panose="020B0604020202020204" pitchFamily="34" charset="0"/>
              </a:rPr>
              <a:t>Mantenibilidad: El sistema debe ser fácil de mantener y actualizar sin interrumpir el servicio.</a:t>
            </a:r>
            <a:endParaRPr lang="en-US" sz="1800" u="none" strike="noStrike" dirty="0">
              <a:effectLst/>
              <a:latin typeface="+mj-lt"/>
              <a:ea typeface="Calibri" panose="020F0502020204030204" pitchFamily="34" charset="0"/>
            </a:endParaRPr>
          </a:p>
        </p:txBody>
      </p:sp>
    </p:spTree>
    <p:extLst>
      <p:ext uri="{BB962C8B-B14F-4D97-AF65-F5344CB8AC3E}">
        <p14:creationId xmlns:p14="http://schemas.microsoft.com/office/powerpoint/2010/main" val="252541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C9CD1-05EE-002C-787F-FC3E759BC004}"/>
              </a:ext>
            </a:extLst>
          </p:cNvPr>
          <p:cNvSpPr>
            <a:spLocks noGrp="1"/>
          </p:cNvSpPr>
          <p:nvPr>
            <p:ph type="title"/>
          </p:nvPr>
        </p:nvSpPr>
        <p:spPr/>
        <p:txBody>
          <a:bodyPr>
            <a:normAutofit/>
          </a:bodyPr>
          <a:lstStyle/>
          <a:p>
            <a:pPr algn="ctr"/>
            <a:r>
              <a:rPr lang="es-CL" sz="4000" b="1" dirty="0">
                <a:solidFill>
                  <a:srgbClr val="000000"/>
                </a:solidFill>
                <a:latin typeface="Arial" panose="020B0604020202020204" pitchFamily="34" charset="0"/>
              </a:rPr>
              <a:t>Nueva arquitectura</a:t>
            </a:r>
            <a:endParaRPr lang="es-CL" sz="4000" dirty="0"/>
          </a:p>
        </p:txBody>
      </p:sp>
      <p:sp>
        <p:nvSpPr>
          <p:cNvPr id="3" name="Marcador de contenido 2">
            <a:extLst>
              <a:ext uri="{FF2B5EF4-FFF2-40B4-BE49-F238E27FC236}">
                <a16:creationId xmlns:a16="http://schemas.microsoft.com/office/drawing/2014/main" id="{A60EDEC8-9B8F-4E04-5308-A83F2D285D06}"/>
              </a:ext>
            </a:extLst>
          </p:cNvPr>
          <p:cNvSpPr>
            <a:spLocks noGrp="1"/>
          </p:cNvSpPr>
          <p:nvPr>
            <p:ph idx="1"/>
          </p:nvPr>
        </p:nvSpPr>
        <p:spPr/>
        <p:txBody>
          <a:bodyPr/>
          <a:lstStyle/>
          <a:p>
            <a:r>
              <a:rPr lang="es-MX" b="0" i="0" u="none" strike="noStrike" dirty="0">
                <a:solidFill>
                  <a:srgbClr val="000000"/>
                </a:solidFill>
                <a:effectLst/>
              </a:rPr>
              <a:t>Diseñamos una arquitectura de microservicios para separar funciones clave como usuarios, reservas y autenticación. Esto mejora el mantenimiento, escalabilidad y permite trabajar por módulos sin afectar el sistema completo</a:t>
            </a:r>
            <a:r>
              <a:rPr lang="es-MX" sz="1800" b="0" i="0" u="none" strike="noStrike" dirty="0">
                <a:solidFill>
                  <a:srgbClr val="000000"/>
                </a:solidFill>
                <a:effectLst/>
              </a:rPr>
              <a:t>.</a:t>
            </a:r>
            <a:endParaRPr lang="es-CL" sz="1800" b="1" i="0" u="none" strike="noStrike" dirty="0">
              <a:solidFill>
                <a:srgbClr val="000000"/>
              </a:solidFill>
              <a:effectLst/>
            </a:endParaRPr>
          </a:p>
        </p:txBody>
      </p:sp>
    </p:spTree>
    <p:extLst>
      <p:ext uri="{BB962C8B-B14F-4D97-AF65-F5344CB8AC3E}">
        <p14:creationId xmlns:p14="http://schemas.microsoft.com/office/powerpoint/2010/main" val="401455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AABD4FC1-7783-0E75-7F28-1CD52CB684A9}"/>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Diagrama casos de uso</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4.png" descr="Diagrama&#10;&#10;El contenido generado por IA puede ser incorrecto.">
            <a:extLst>
              <a:ext uri="{FF2B5EF4-FFF2-40B4-BE49-F238E27FC236}">
                <a16:creationId xmlns:a16="http://schemas.microsoft.com/office/drawing/2014/main" id="{7BA60E06-11F2-3625-E8A5-7EFE2400B46F}"/>
              </a:ext>
            </a:extLst>
          </p:cNvPr>
          <p:cNvPicPr>
            <a:picLocks noGrp="1"/>
          </p:cNvPicPr>
          <p:nvPr>
            <p:ph idx="1"/>
          </p:nvPr>
        </p:nvPicPr>
        <p:blipFill>
          <a:blip r:embed="rId3"/>
          <a:stretch>
            <a:fillRect/>
          </a:stretch>
        </p:blipFill>
        <p:spPr>
          <a:xfrm>
            <a:off x="4618374" y="1549384"/>
            <a:ext cx="6282919" cy="3000093"/>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13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4"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16">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8">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B94CB96A-A1CB-0400-C93E-37ED4C784608}"/>
              </a:ext>
            </a:extLst>
          </p:cNvPr>
          <p:cNvSpPr>
            <a:spLocks noGrp="1"/>
          </p:cNvSpPr>
          <p:nvPr>
            <p:ph type="title"/>
          </p:nvPr>
        </p:nvSpPr>
        <p:spPr>
          <a:xfrm>
            <a:off x="1452617" y="976508"/>
            <a:ext cx="5525305" cy="2367221"/>
          </a:xfrm>
        </p:spPr>
        <p:txBody>
          <a:bodyPr vert="horz" lIns="91440" tIns="45720" rIns="91440" bIns="0" rtlCol="0" anchor="b">
            <a:normAutofit/>
          </a:bodyPr>
          <a:lstStyle/>
          <a:p>
            <a:r>
              <a:rPr lang="en-US" sz="5400"/>
              <a:t>Diagrama de clases</a:t>
            </a:r>
          </a:p>
        </p:txBody>
      </p:sp>
      <p:cxnSp>
        <p:nvCxnSpPr>
          <p:cNvPr id="39" name="Straight Connector 20">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22">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41" name="Rectangle 23">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24">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Rectangle 26">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3.png">
            <a:extLst>
              <a:ext uri="{FF2B5EF4-FFF2-40B4-BE49-F238E27FC236}">
                <a16:creationId xmlns:a16="http://schemas.microsoft.com/office/drawing/2014/main" id="{8C0A6C8C-013D-B9C2-C809-900B58868ADD}"/>
              </a:ext>
            </a:extLst>
          </p:cNvPr>
          <p:cNvPicPr>
            <a:picLocks noGrp="1"/>
          </p:cNvPicPr>
          <p:nvPr>
            <p:ph idx="1"/>
          </p:nvPr>
        </p:nvPicPr>
        <p:blipFill>
          <a:blip r:embed="rId3"/>
          <a:stretch>
            <a:fillRect/>
          </a:stretch>
        </p:blipFill>
        <p:spPr>
          <a:xfrm>
            <a:off x="8283582" y="1116345"/>
            <a:ext cx="2464684" cy="3866172"/>
          </a:xfrm>
          <a:prstGeom prst="rect">
            <a:avLst/>
          </a:prstGeom>
        </p:spPr>
      </p:pic>
      <p:pic>
        <p:nvPicPr>
          <p:cNvPr id="44" name="Picture 28">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30">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869970"/>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72</TotalTime>
  <Words>626</Words>
  <Application>Microsoft Office PowerPoint</Application>
  <PresentationFormat>Panorámica</PresentationFormat>
  <Paragraphs>65</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Gill Sans MT</vt:lpstr>
      <vt:lpstr>Gill Sans MT (Cuerpo)</vt:lpstr>
      <vt:lpstr>Galería</vt:lpstr>
      <vt:lpstr>Presentación caso 3: ecomarket spa</vt:lpstr>
      <vt:lpstr>Presentación del caso</vt:lpstr>
      <vt:lpstr>Análisis del sistema actual</vt:lpstr>
      <vt:lpstr>Requisitos funcionales</vt:lpstr>
      <vt:lpstr>Presentación de PowerPoint</vt:lpstr>
      <vt:lpstr>Requisitos no funcionales</vt:lpstr>
      <vt:lpstr>Nueva arquitectura</vt:lpstr>
      <vt:lpstr>Diagrama casos de uso</vt:lpstr>
      <vt:lpstr>Diagrama de clases</vt:lpstr>
      <vt:lpstr>Diagrama de despliegue</vt:lpstr>
      <vt:lpstr>Herramientas usadas</vt:lpstr>
      <vt:lpstr>Plan de migracion</vt:lpstr>
      <vt:lpstr>Trabajo en equipo </vt:lpstr>
      <vt:lpstr>Ética y privacidad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ALONSO SANCHEZ BARROS</dc:creator>
  <cp:lastModifiedBy>VICENTE EDUARDO ALFARO SALAZAR</cp:lastModifiedBy>
  <cp:revision>8</cp:revision>
  <dcterms:created xsi:type="dcterms:W3CDTF">2025-04-04T19:28:02Z</dcterms:created>
  <dcterms:modified xsi:type="dcterms:W3CDTF">2025-04-09T21:24:45Z</dcterms:modified>
</cp:coreProperties>
</file>