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F3F"/>
    <a:srgbClr val="3D4070"/>
    <a:srgbClr val="AAAAF0"/>
    <a:srgbClr val="1E1E2F"/>
    <a:srgbClr val="0F2027"/>
    <a:srgbClr val="E0E0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3C0D96-7B11-46E7-41BC-ACB24CC62895}" v="88" dt="2025-04-12T15:20:06.4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ente CAMPELLO" userId="S::vicente.campello@etu.univ-montp3.fr::90c08ab4-770c-4787-82e7-85ee560fc134" providerId="AD" clId="Web-{433C0D96-7B11-46E7-41BC-ACB24CC62895}"/>
    <pc:docChg chg="modSld">
      <pc:chgData name="Vicente CAMPELLO" userId="S::vicente.campello@etu.univ-montp3.fr::90c08ab4-770c-4787-82e7-85ee560fc134" providerId="AD" clId="Web-{433C0D96-7B11-46E7-41BC-ACB24CC62895}" dt="2025-04-12T15:20:06.418" v="78"/>
      <pc:docMkLst>
        <pc:docMk/>
      </pc:docMkLst>
      <pc:sldChg chg="modSp mod setBg">
        <pc:chgData name="Vicente CAMPELLO" userId="S::vicente.campello@etu.univ-montp3.fr::90c08ab4-770c-4787-82e7-85ee560fc134" providerId="AD" clId="Web-{433C0D96-7B11-46E7-41BC-ACB24CC62895}" dt="2025-04-12T14:42:31.363" v="16" actId="1076"/>
        <pc:sldMkLst>
          <pc:docMk/>
          <pc:sldMk cId="0" sldId="256"/>
        </pc:sldMkLst>
        <pc:spChg chg="mod">
          <ac:chgData name="Vicente CAMPELLO" userId="S::vicente.campello@etu.univ-montp3.fr::90c08ab4-770c-4787-82e7-85ee560fc134" providerId="AD" clId="Web-{433C0D96-7B11-46E7-41BC-ACB24CC62895}" dt="2025-04-12T14:42:10.675" v="14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Vicente CAMPELLO" userId="S::vicente.campello@etu.univ-montp3.fr::90c08ab4-770c-4787-82e7-85ee560fc134" providerId="AD" clId="Web-{433C0D96-7B11-46E7-41BC-ACB24CC62895}" dt="2025-04-12T14:42:31.363" v="16" actId="1076"/>
          <ac:spMkLst>
            <pc:docMk/>
            <pc:sldMk cId="0" sldId="256"/>
            <ac:spMk id="3" creationId="{00000000-0000-0000-0000-000000000000}"/>
          </ac:spMkLst>
        </pc:spChg>
      </pc:sldChg>
      <pc:sldChg chg="modSp mod setBg">
        <pc:chgData name="Vicente CAMPELLO" userId="S::vicente.campello@etu.univ-montp3.fr::90c08ab4-770c-4787-82e7-85ee560fc134" providerId="AD" clId="Web-{433C0D96-7B11-46E7-41BC-ACB24CC62895}" dt="2025-04-12T15:18:57.978" v="68"/>
        <pc:sldMkLst>
          <pc:docMk/>
          <pc:sldMk cId="0" sldId="257"/>
        </pc:sldMkLst>
        <pc:spChg chg="mod">
          <ac:chgData name="Vicente CAMPELLO" userId="S::vicente.campello@etu.univ-montp3.fr::90c08ab4-770c-4787-82e7-85ee560fc134" providerId="AD" clId="Web-{433C0D96-7B11-46E7-41BC-ACB24CC62895}" dt="2025-04-12T15:17:13.958" v="54"/>
          <ac:spMkLst>
            <pc:docMk/>
            <pc:sldMk cId="0" sldId="257"/>
            <ac:spMk id="2" creationId="{00000000-0000-0000-0000-000000000000}"/>
          </ac:spMkLst>
        </pc:spChg>
        <pc:spChg chg="mod">
          <ac:chgData name="Vicente CAMPELLO" userId="S::vicente.campello@etu.univ-montp3.fr::90c08ab4-770c-4787-82e7-85ee560fc134" providerId="AD" clId="Web-{433C0D96-7B11-46E7-41BC-ACB24CC62895}" dt="2025-04-12T15:17:13.973" v="55"/>
          <ac:spMkLst>
            <pc:docMk/>
            <pc:sldMk cId="0" sldId="257"/>
            <ac:spMk id="3" creationId="{00000000-0000-0000-0000-000000000000}"/>
          </ac:spMkLst>
        </pc:spChg>
      </pc:sldChg>
      <pc:sldChg chg="modSp mod setBg">
        <pc:chgData name="Vicente CAMPELLO" userId="S::vicente.campello@etu.univ-montp3.fr::90c08ab4-770c-4787-82e7-85ee560fc134" providerId="AD" clId="Web-{433C0D96-7B11-46E7-41BC-ACB24CC62895}" dt="2025-04-12T15:19:06.931" v="69"/>
        <pc:sldMkLst>
          <pc:docMk/>
          <pc:sldMk cId="0" sldId="258"/>
        </pc:sldMkLst>
        <pc:spChg chg="mod">
          <ac:chgData name="Vicente CAMPELLO" userId="S::vicente.campello@etu.univ-montp3.fr::90c08ab4-770c-4787-82e7-85ee560fc134" providerId="AD" clId="Web-{433C0D96-7B11-46E7-41BC-ACB24CC62895}" dt="2025-04-12T15:17:17.005" v="56"/>
          <ac:spMkLst>
            <pc:docMk/>
            <pc:sldMk cId="0" sldId="258"/>
            <ac:spMk id="2" creationId="{00000000-0000-0000-0000-000000000000}"/>
          </ac:spMkLst>
        </pc:spChg>
        <pc:spChg chg="mod">
          <ac:chgData name="Vicente CAMPELLO" userId="S::vicente.campello@etu.univ-montp3.fr::90c08ab4-770c-4787-82e7-85ee560fc134" providerId="AD" clId="Web-{433C0D96-7B11-46E7-41BC-ACB24CC62895}" dt="2025-04-12T15:17:17.005" v="57"/>
          <ac:spMkLst>
            <pc:docMk/>
            <pc:sldMk cId="0" sldId="258"/>
            <ac:spMk id="3" creationId="{00000000-0000-0000-0000-000000000000}"/>
          </ac:spMkLst>
        </pc:spChg>
      </pc:sldChg>
      <pc:sldChg chg="modSp mod setBg">
        <pc:chgData name="Vicente CAMPELLO" userId="S::vicente.campello@etu.univ-montp3.fr::90c08ab4-770c-4787-82e7-85ee560fc134" providerId="AD" clId="Web-{433C0D96-7B11-46E7-41BC-ACB24CC62895}" dt="2025-04-12T15:19:14.947" v="70"/>
        <pc:sldMkLst>
          <pc:docMk/>
          <pc:sldMk cId="0" sldId="259"/>
        </pc:sldMkLst>
        <pc:spChg chg="mod">
          <ac:chgData name="Vicente CAMPELLO" userId="S::vicente.campello@etu.univ-montp3.fr::90c08ab4-770c-4787-82e7-85ee560fc134" providerId="AD" clId="Web-{433C0D96-7B11-46E7-41BC-ACB24CC62895}" dt="2025-04-12T15:17:20.271" v="58"/>
          <ac:spMkLst>
            <pc:docMk/>
            <pc:sldMk cId="0" sldId="259"/>
            <ac:spMk id="2" creationId="{00000000-0000-0000-0000-000000000000}"/>
          </ac:spMkLst>
        </pc:spChg>
        <pc:spChg chg="mod">
          <ac:chgData name="Vicente CAMPELLO" userId="S::vicente.campello@etu.univ-montp3.fr::90c08ab4-770c-4787-82e7-85ee560fc134" providerId="AD" clId="Web-{433C0D96-7B11-46E7-41BC-ACB24CC62895}" dt="2025-04-12T15:17:20.286" v="59"/>
          <ac:spMkLst>
            <pc:docMk/>
            <pc:sldMk cId="0" sldId="259"/>
            <ac:spMk id="3" creationId="{00000000-0000-0000-0000-000000000000}"/>
          </ac:spMkLst>
        </pc:spChg>
      </pc:sldChg>
      <pc:sldChg chg="modSp mod setBg">
        <pc:chgData name="Vicente CAMPELLO" userId="S::vicente.campello@etu.univ-montp3.fr::90c08ab4-770c-4787-82e7-85ee560fc134" providerId="AD" clId="Web-{433C0D96-7B11-46E7-41BC-ACB24CC62895}" dt="2025-04-12T15:19:26.604" v="71"/>
        <pc:sldMkLst>
          <pc:docMk/>
          <pc:sldMk cId="0" sldId="260"/>
        </pc:sldMkLst>
        <pc:spChg chg="mod">
          <ac:chgData name="Vicente CAMPELLO" userId="S::vicente.campello@etu.univ-montp3.fr::90c08ab4-770c-4787-82e7-85ee560fc134" providerId="AD" clId="Web-{433C0D96-7B11-46E7-41BC-ACB24CC62895}" dt="2025-04-12T15:17:22.380" v="60"/>
          <ac:spMkLst>
            <pc:docMk/>
            <pc:sldMk cId="0" sldId="260"/>
            <ac:spMk id="2" creationId="{00000000-0000-0000-0000-000000000000}"/>
          </ac:spMkLst>
        </pc:spChg>
        <pc:spChg chg="mod">
          <ac:chgData name="Vicente CAMPELLO" userId="S::vicente.campello@etu.univ-montp3.fr::90c08ab4-770c-4787-82e7-85ee560fc134" providerId="AD" clId="Web-{433C0D96-7B11-46E7-41BC-ACB24CC62895}" dt="2025-04-12T15:17:22.396" v="61"/>
          <ac:spMkLst>
            <pc:docMk/>
            <pc:sldMk cId="0" sldId="260"/>
            <ac:spMk id="3" creationId="{00000000-0000-0000-0000-000000000000}"/>
          </ac:spMkLst>
        </pc:spChg>
      </pc:sldChg>
      <pc:sldChg chg="modSp mod setBg">
        <pc:chgData name="Vicente CAMPELLO" userId="S::vicente.campello@etu.univ-montp3.fr::90c08ab4-770c-4787-82e7-85ee560fc134" providerId="AD" clId="Web-{433C0D96-7B11-46E7-41BC-ACB24CC62895}" dt="2025-04-12T15:19:32.807" v="72"/>
        <pc:sldMkLst>
          <pc:docMk/>
          <pc:sldMk cId="0" sldId="261"/>
        </pc:sldMkLst>
        <pc:spChg chg="mod">
          <ac:chgData name="Vicente CAMPELLO" userId="S::vicente.campello@etu.univ-montp3.fr::90c08ab4-770c-4787-82e7-85ee560fc134" providerId="AD" clId="Web-{433C0D96-7B11-46E7-41BC-ACB24CC62895}" dt="2025-04-12T15:17:25.583" v="62"/>
          <ac:spMkLst>
            <pc:docMk/>
            <pc:sldMk cId="0" sldId="261"/>
            <ac:spMk id="2" creationId="{00000000-0000-0000-0000-000000000000}"/>
          </ac:spMkLst>
        </pc:spChg>
        <pc:spChg chg="mod">
          <ac:chgData name="Vicente CAMPELLO" userId="S::vicente.campello@etu.univ-montp3.fr::90c08ab4-770c-4787-82e7-85ee560fc134" providerId="AD" clId="Web-{433C0D96-7B11-46E7-41BC-ACB24CC62895}" dt="2025-04-12T15:17:25.599" v="63"/>
          <ac:spMkLst>
            <pc:docMk/>
            <pc:sldMk cId="0" sldId="261"/>
            <ac:spMk id="3" creationId="{00000000-0000-0000-0000-000000000000}"/>
          </ac:spMkLst>
        </pc:spChg>
      </pc:sldChg>
      <pc:sldChg chg="modSp mod setBg">
        <pc:chgData name="Vicente CAMPELLO" userId="S::vicente.campello@etu.univ-montp3.fr::90c08ab4-770c-4787-82e7-85ee560fc134" providerId="AD" clId="Web-{433C0D96-7B11-46E7-41BC-ACB24CC62895}" dt="2025-04-12T15:19:37.885" v="73"/>
        <pc:sldMkLst>
          <pc:docMk/>
          <pc:sldMk cId="0" sldId="262"/>
        </pc:sldMkLst>
        <pc:spChg chg="mod">
          <ac:chgData name="Vicente CAMPELLO" userId="S::vicente.campello@etu.univ-montp3.fr::90c08ab4-770c-4787-82e7-85ee560fc134" providerId="AD" clId="Web-{433C0D96-7B11-46E7-41BC-ACB24CC62895}" dt="2025-04-12T15:17:29.896" v="64"/>
          <ac:spMkLst>
            <pc:docMk/>
            <pc:sldMk cId="0" sldId="262"/>
            <ac:spMk id="2" creationId="{00000000-0000-0000-0000-000000000000}"/>
          </ac:spMkLst>
        </pc:spChg>
        <pc:spChg chg="mod">
          <ac:chgData name="Vicente CAMPELLO" userId="S::vicente.campello@etu.univ-montp3.fr::90c08ab4-770c-4787-82e7-85ee560fc134" providerId="AD" clId="Web-{433C0D96-7B11-46E7-41BC-ACB24CC62895}" dt="2025-04-12T15:17:29.912" v="65"/>
          <ac:spMkLst>
            <pc:docMk/>
            <pc:sldMk cId="0" sldId="262"/>
            <ac:spMk id="3" creationId="{00000000-0000-0000-0000-000000000000}"/>
          </ac:spMkLst>
        </pc:spChg>
      </pc:sldChg>
      <pc:sldChg chg="modSp mod setBg">
        <pc:chgData name="Vicente CAMPELLO" userId="S::vicente.campello@etu.univ-montp3.fr::90c08ab4-770c-4787-82e7-85ee560fc134" providerId="AD" clId="Web-{433C0D96-7B11-46E7-41BC-ACB24CC62895}" dt="2025-04-12T15:19:58.199" v="77"/>
        <pc:sldMkLst>
          <pc:docMk/>
          <pc:sldMk cId="0" sldId="263"/>
        </pc:sldMkLst>
        <pc:spChg chg="mod">
          <ac:chgData name="Vicente CAMPELLO" userId="S::vicente.campello@etu.univ-montp3.fr::90c08ab4-770c-4787-82e7-85ee560fc134" providerId="AD" clId="Web-{433C0D96-7B11-46E7-41BC-ACB24CC62895}" dt="2025-04-12T15:17:08.942" v="52"/>
          <ac:spMkLst>
            <pc:docMk/>
            <pc:sldMk cId="0" sldId="263"/>
            <ac:spMk id="2" creationId="{00000000-0000-0000-0000-000000000000}"/>
          </ac:spMkLst>
        </pc:spChg>
        <pc:spChg chg="mod">
          <ac:chgData name="Vicente CAMPELLO" userId="S::vicente.campello@etu.univ-montp3.fr::90c08ab4-770c-4787-82e7-85ee560fc134" providerId="AD" clId="Web-{433C0D96-7B11-46E7-41BC-ACB24CC62895}" dt="2025-04-12T15:17:08.958" v="53"/>
          <ac:spMkLst>
            <pc:docMk/>
            <pc:sldMk cId="0" sldId="263"/>
            <ac:spMk id="3" creationId="{00000000-0000-0000-0000-000000000000}"/>
          </ac:spMkLst>
        </pc:spChg>
      </pc:sldChg>
      <pc:sldChg chg="modSp mod setBg">
        <pc:chgData name="Vicente CAMPELLO" userId="S::vicente.campello@etu.univ-montp3.fr::90c08ab4-770c-4787-82e7-85ee560fc134" providerId="AD" clId="Web-{433C0D96-7B11-46E7-41BC-ACB24CC62895}" dt="2025-04-12T15:20:06.418" v="78"/>
        <pc:sldMkLst>
          <pc:docMk/>
          <pc:sldMk cId="0" sldId="264"/>
        </pc:sldMkLst>
        <pc:spChg chg="mod">
          <ac:chgData name="Vicente CAMPELLO" userId="S::vicente.campello@etu.univ-montp3.fr::90c08ab4-770c-4787-82e7-85ee560fc134" providerId="AD" clId="Web-{433C0D96-7B11-46E7-41BC-ACB24CC62895}" dt="2025-04-12T15:17:04.723" v="50"/>
          <ac:spMkLst>
            <pc:docMk/>
            <pc:sldMk cId="0" sldId="264"/>
            <ac:spMk id="2" creationId="{00000000-0000-0000-0000-000000000000}"/>
          </ac:spMkLst>
        </pc:spChg>
        <pc:spChg chg="mod">
          <ac:chgData name="Vicente CAMPELLO" userId="S::vicente.campello@etu.univ-montp3.fr::90c08ab4-770c-4787-82e7-85ee560fc134" providerId="AD" clId="Web-{433C0D96-7B11-46E7-41BC-ACB24CC62895}" dt="2025-04-12T15:17:04.739" v="51"/>
          <ac:spMkLst>
            <pc:docMk/>
            <pc:sldMk cId="0" sldId="264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1186" y="1516568"/>
            <a:ext cx="7772400" cy="1470025"/>
          </a:xfrm>
        </p:spPr>
        <p:txBody>
          <a:bodyPr/>
          <a:lstStyle/>
          <a:p>
            <a:r>
              <a:rPr dirty="0">
                <a:solidFill>
                  <a:schemeClr val="bg1"/>
                </a:solidFill>
              </a:rPr>
              <a:t>Prédiction des Pics de Volatilité</a:t>
            </a:r>
            <a:endParaRPr lang="fr-FR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46986" y="2981021"/>
            <a:ext cx="6400800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dirty="0">
                <a:solidFill>
                  <a:schemeClr val="bg1"/>
                </a:solidFill>
              </a:rPr>
              <a:t>Vicente Campello – Avril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242" y="222616"/>
            <a:ext cx="8229600" cy="1143000"/>
          </a:xfrm>
        </p:spPr>
        <p:txBody>
          <a:bodyPr/>
          <a:lstStyle/>
          <a:p>
            <a:r>
              <a:rPr>
                <a:solidFill>
                  <a:srgbClr val="FFFFFF"/>
                </a:solidFill>
              </a:rPr>
              <a:t>Objectif du </a:t>
            </a:r>
            <a:r>
              <a:rPr err="1">
                <a:solidFill>
                  <a:srgbClr val="FFFFFF"/>
                </a:solidFill>
              </a:rPr>
              <a:t>Projet</a:t>
            </a:r>
            <a:endParaRPr lang="fr-FR" err="1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5840" y="1600200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>
                <a:solidFill>
                  <a:srgbClr val="FFFFFF"/>
                </a:solidFill>
              </a:rPr>
              <a:t>Comprendre la volatilité pour mieux l'anticiper</a:t>
            </a:r>
          </a:p>
          <a:p>
            <a:r>
              <a:rPr>
                <a:solidFill>
                  <a:srgbClr val="FFFFFF"/>
                </a:solidFill>
              </a:rPr>
              <a:t>Construire un système d'alerte pour le trading</a:t>
            </a:r>
          </a:p>
          <a:p>
            <a:r>
              <a:rPr>
                <a:solidFill>
                  <a:srgbClr val="FFFFFF"/>
                </a:solidFill>
              </a:rPr>
              <a:t>Utiliser des données publiques et un modèle LSTM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40" y="732430"/>
            <a:ext cx="8229600" cy="1143000"/>
          </a:xfrm>
        </p:spPr>
        <p:txBody>
          <a:bodyPr/>
          <a:lstStyle/>
          <a:p>
            <a:r>
              <a:rPr>
                <a:solidFill>
                  <a:srgbClr val="FFFFFF"/>
                </a:solidFill>
              </a:rPr>
              <a:t>Première approche : échec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1184" y="2401336"/>
            <a:ext cx="6069423" cy="2041635"/>
          </a:xfrm>
        </p:spPr>
        <p:txBody>
          <a:bodyPr/>
          <a:lstStyle/>
          <a:p>
            <a:r>
              <a:rPr>
                <a:solidFill>
                  <a:srgbClr val="FFFFFF"/>
                </a:solidFill>
              </a:rPr>
              <a:t>Analyse technique classique</a:t>
            </a:r>
          </a:p>
          <a:p>
            <a:r>
              <a:rPr>
                <a:solidFill>
                  <a:srgbClr val="FFFFFF"/>
                </a:solidFill>
              </a:rPr>
              <a:t>Moyennes mobiles, RSI...</a:t>
            </a:r>
          </a:p>
          <a:p>
            <a:r>
              <a:rPr>
                <a:solidFill>
                  <a:srgbClr val="FFFFFF"/>
                </a:solidFill>
              </a:rPr>
              <a:t>Trop simpliste, rien de prédictif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40" y="451512"/>
            <a:ext cx="8229600" cy="1143000"/>
          </a:xfrm>
        </p:spPr>
        <p:txBody>
          <a:bodyPr/>
          <a:lstStyle/>
          <a:p>
            <a:r>
              <a:rPr>
                <a:solidFill>
                  <a:srgbClr val="FFFFFF"/>
                </a:solidFill>
              </a:rPr>
              <a:t>Prétraitement des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857" y="1933139"/>
            <a:ext cx="5745919" cy="2532237"/>
          </a:xfrm>
        </p:spPr>
        <p:txBody>
          <a:bodyPr/>
          <a:lstStyle/>
          <a:p>
            <a:r>
              <a:rPr>
                <a:solidFill>
                  <a:srgbClr val="FFFFFF"/>
                </a:solidFill>
              </a:rPr>
              <a:t>Log-return, volatilité glissante</a:t>
            </a:r>
          </a:p>
          <a:p>
            <a:r>
              <a:rPr>
                <a:solidFill>
                  <a:srgbClr val="FFFFFF"/>
                </a:solidFill>
              </a:rPr>
              <a:t>GARCH, exposant de Hurst</a:t>
            </a:r>
          </a:p>
          <a:p>
            <a:r>
              <a:rPr>
                <a:solidFill>
                  <a:srgbClr val="FFFFFF"/>
                </a:solidFill>
              </a:rPr>
              <a:t>Normalisation robuste</a:t>
            </a:r>
          </a:p>
          <a:p>
            <a:r>
              <a:rPr>
                <a:solidFill>
                  <a:srgbClr val="FFFFFF"/>
                </a:solidFill>
              </a:rPr>
              <a:t>Ciblage dynamique des spikes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40" y="451512"/>
            <a:ext cx="8229600" cy="1143000"/>
          </a:xfrm>
        </p:spPr>
        <p:txBody>
          <a:bodyPr/>
          <a:lstStyle/>
          <a:p>
            <a:r>
              <a:rPr>
                <a:solidFill>
                  <a:srgbClr val="FFFFFF"/>
                </a:solidFill>
              </a:rPr>
              <a:t>Architecture du Modèle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4676" y="2141226"/>
            <a:ext cx="7770432" cy="2062511"/>
          </a:xfrm>
        </p:spPr>
        <p:txBody>
          <a:bodyPr/>
          <a:lstStyle/>
          <a:p>
            <a:r>
              <a:rPr>
                <a:solidFill>
                  <a:srgbClr val="FFFFFF"/>
                </a:solidFill>
              </a:rPr>
              <a:t>Conv1D + BiLSTM (fenêtre : 90 jours)</a:t>
            </a:r>
          </a:p>
          <a:p>
            <a:r>
              <a:rPr>
                <a:solidFill>
                  <a:srgbClr val="FFFFFF"/>
                </a:solidFill>
              </a:rPr>
              <a:t>Fonction de perte pondérée (class_weight)</a:t>
            </a:r>
          </a:p>
          <a:p>
            <a:r>
              <a:rPr>
                <a:solidFill>
                  <a:srgbClr val="FFFFFF"/>
                </a:solidFill>
              </a:rPr>
              <a:t>Sauvegarde du modèle (.keras) et du scaler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40" y="409895"/>
            <a:ext cx="8229600" cy="1143000"/>
          </a:xfrm>
        </p:spPr>
        <p:txBody>
          <a:bodyPr/>
          <a:lstStyle/>
          <a:p>
            <a:r>
              <a:rPr>
                <a:solidFill>
                  <a:srgbClr val="FFFFFF"/>
                </a:solidFill>
              </a:rPr>
              <a:t>Résultats du Modèle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5964" y="1849905"/>
            <a:ext cx="6674690" cy="2761881"/>
          </a:xfrm>
        </p:spPr>
        <p:txBody>
          <a:bodyPr/>
          <a:lstStyle/>
          <a:p>
            <a:r>
              <a:rPr>
                <a:solidFill>
                  <a:srgbClr val="FFFFFF"/>
                </a:solidFill>
              </a:rPr>
              <a:t>AUC avant : 1.00 (surapprentissage)</a:t>
            </a:r>
          </a:p>
          <a:p>
            <a:r>
              <a:rPr>
                <a:solidFill>
                  <a:srgbClr val="FFFFFF"/>
                </a:solidFill>
              </a:rPr>
              <a:t>AUC final : 0.85 (généralisable)</a:t>
            </a:r>
          </a:p>
          <a:p>
            <a:r>
              <a:rPr>
                <a:solidFill>
                  <a:srgbClr val="FFFFFF"/>
                </a:solidFill>
              </a:rPr>
              <a:t>Rappel spikes : 72%</a:t>
            </a:r>
          </a:p>
          <a:p>
            <a:r>
              <a:rPr>
                <a:solidFill>
                  <a:srgbClr val="FFFFFF"/>
                </a:solidFill>
              </a:rPr>
              <a:t>Modèle robuste et stable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40" y="243425"/>
            <a:ext cx="8229600" cy="1143000"/>
          </a:xfrm>
        </p:spPr>
        <p:txBody>
          <a:bodyPr/>
          <a:lstStyle/>
          <a:p>
            <a:r>
              <a:rPr>
                <a:solidFill>
                  <a:srgbClr val="FFFFFF"/>
                </a:solidFill>
              </a:rPr>
              <a:t>Pipeline de Prédiction Live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923" y="2005970"/>
            <a:ext cx="8020888" cy="2229525"/>
          </a:xfrm>
        </p:spPr>
        <p:txBody>
          <a:bodyPr/>
          <a:lstStyle/>
          <a:p>
            <a:r>
              <a:rPr>
                <a:solidFill>
                  <a:srgbClr val="FFFFFF"/>
                </a:solidFill>
              </a:rPr>
              <a:t>Connexion à l'API Binance</a:t>
            </a:r>
          </a:p>
          <a:p>
            <a:r>
              <a:rPr>
                <a:solidFill>
                  <a:srgbClr val="FFFFFF"/>
                </a:solidFill>
              </a:rPr>
              <a:t>Prétraitement des données live</a:t>
            </a:r>
          </a:p>
          <a:p>
            <a:r>
              <a:rPr>
                <a:solidFill>
                  <a:srgbClr val="FFFFFF"/>
                </a:solidFill>
              </a:rPr>
              <a:t>Affichage de la proba de spike en temps réel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40" y="326660"/>
            <a:ext cx="8229600" cy="1143000"/>
          </a:xfrm>
        </p:spPr>
        <p:txBody>
          <a:bodyPr/>
          <a:lstStyle/>
          <a:p>
            <a:r>
              <a:rPr>
                <a:solidFill>
                  <a:srgbClr val="FFFFFF"/>
                </a:solidFill>
              </a:rPr>
              <a:t>Perspectives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1906" y="1475348"/>
            <a:ext cx="7405185" cy="2438292"/>
          </a:xfrm>
        </p:spPr>
        <p:txBody>
          <a:bodyPr/>
          <a:lstStyle/>
          <a:p>
            <a:r>
              <a:rPr>
                <a:solidFill>
                  <a:srgbClr val="FFFFFF"/>
                </a:solidFill>
              </a:rPr>
              <a:t>Ajout du carnet d’ordres (order flow)</a:t>
            </a:r>
          </a:p>
          <a:p>
            <a:r>
              <a:rPr>
                <a:solidFill>
                  <a:srgbClr val="FFFFFF"/>
                </a:solidFill>
              </a:rPr>
              <a:t>Extension en intraday</a:t>
            </a:r>
          </a:p>
          <a:p>
            <a:r>
              <a:rPr>
                <a:solidFill>
                  <a:srgbClr val="FFFFFF"/>
                </a:solidFill>
              </a:rPr>
              <a:t>Interface web (Streamlit, Dash)</a:t>
            </a:r>
          </a:p>
          <a:p>
            <a:r>
              <a:rPr>
                <a:solidFill>
                  <a:srgbClr val="FFFFFF"/>
                </a:solidFill>
              </a:rPr>
              <a:t>Système multi-actifs de surveillance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40" y="274638"/>
            <a:ext cx="8229600" cy="1143000"/>
          </a:xfrm>
        </p:spPr>
        <p:txBody>
          <a:bodyPr/>
          <a:lstStyle/>
          <a:p>
            <a:r>
              <a:rPr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267" y="2068396"/>
            <a:ext cx="7895660" cy="1937251"/>
          </a:xfrm>
        </p:spPr>
        <p:txBody>
          <a:bodyPr/>
          <a:lstStyle/>
          <a:p>
            <a:r>
              <a:rPr>
                <a:solidFill>
                  <a:srgbClr val="FFFFFF"/>
                </a:solidFill>
              </a:rPr>
              <a:t>Projet abouti : modèle opérationnel</a:t>
            </a:r>
          </a:p>
          <a:p>
            <a:r>
              <a:rPr>
                <a:solidFill>
                  <a:srgbClr val="FFFFFF"/>
                </a:solidFill>
              </a:rPr>
              <a:t>Capacité à anticiper les pics de volatilité</a:t>
            </a:r>
          </a:p>
          <a:p>
            <a:r>
              <a:rPr>
                <a:solidFill>
                  <a:srgbClr val="FFFFFF"/>
                </a:solidFill>
              </a:rPr>
              <a:t>Utilisation future pour mon propre trading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Personnalisé</PresentationFormat>
  <Paragraphs>0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Office Theme</vt:lpstr>
      <vt:lpstr>Prédiction des Pics de Volatilité</vt:lpstr>
      <vt:lpstr>Objectif du Projet</vt:lpstr>
      <vt:lpstr>Première approche : échec</vt:lpstr>
      <vt:lpstr>Prétraitement des Données</vt:lpstr>
      <vt:lpstr>Architecture du Modèle</vt:lpstr>
      <vt:lpstr>Résultats du Modèle</vt:lpstr>
      <vt:lpstr>Pipeline de Prédiction Live</vt:lpstr>
      <vt:lpstr>Perspectives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53</cp:revision>
  <dcterms:created xsi:type="dcterms:W3CDTF">2013-01-27T09:14:16Z</dcterms:created>
  <dcterms:modified xsi:type="dcterms:W3CDTF">2025-04-12T15:20:09Z</dcterms:modified>
  <cp:category/>
</cp:coreProperties>
</file>