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60" r:id="rId3"/>
    <p:sldId id="273" r:id="rId4"/>
    <p:sldId id="274" r:id="rId5"/>
    <p:sldId id="280" r:id="rId6"/>
    <p:sldId id="281" r:id="rId7"/>
    <p:sldId id="283" r:id="rId8"/>
    <p:sldId id="282" r:id="rId9"/>
    <p:sldId id="284" r:id="rId10"/>
    <p:sldId id="285" r:id="rId11"/>
    <p:sldId id="257" r:id="rId12"/>
    <p:sldId id="286" r:id="rId13"/>
    <p:sldId id="287" r:id="rId14"/>
    <p:sldId id="264" r:id="rId15"/>
    <p:sldId id="288" r:id="rId16"/>
    <p:sldId id="261" r:id="rId17"/>
    <p:sldId id="266" r:id="rId18"/>
    <p:sldId id="289" r:id="rId19"/>
    <p:sldId id="26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3" d="100"/>
          <a:sy n="103" d="100"/>
        </p:scale>
        <p:origin x="91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9/8/2025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965921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9/8/2025</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997735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9/8/2025</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900076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9/8/2025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318239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9/8/2025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944619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9/8/2025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567519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9/8/2025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424924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9/8/2025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255322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9/8/2025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934050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9/8/2025</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‹Nº›</a:t>
            </a:fld>
            <a:endParaRPr lang="en-US" dirty="0"/>
          </a:p>
        </p:txBody>
      </p:sp>
    </p:spTree>
    <p:extLst>
      <p:ext uri="{BB962C8B-B14F-4D97-AF65-F5344CB8AC3E}">
        <p14:creationId xmlns:p14="http://schemas.microsoft.com/office/powerpoint/2010/main" val="1071848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9/8/2025</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879273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9/8/2025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‹Nº›</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0404845"/>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hf sldNum="0" hdr="0" ftr="0" dt="0"/>
  <p:txStyles>
    <p:titleStyle>
      <a:lvl1pPr algn="l" defTabSz="914400" rtl="0" eaLnBrk="1" latinLnBrk="0" hangingPunct="1">
        <a:lnSpc>
          <a:spcPct val="80000"/>
        </a:lnSpc>
        <a:spcBef>
          <a:spcPct val="0"/>
        </a:spcBef>
        <a:buNone/>
        <a:defRPr sz="54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3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21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VicenteDiazH/AY-BDD2025-1-S1" TargetMode="External"/><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3.gif"/><Relationship Id="rId4" Type="http://schemas.openxmlformats.org/officeDocument/2006/relationships/image" Target="../media/image12.gif"/></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8">
            <a:extLst>
              <a:ext uri="{FF2B5EF4-FFF2-40B4-BE49-F238E27FC236}">
                <a16:creationId xmlns:a16="http://schemas.microsoft.com/office/drawing/2014/main" id="{0AF4F2BA-3C03-4E2C-8ABC-0949B61B3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noProof="0" dirty="0"/>
          </a:p>
        </p:txBody>
      </p:sp>
      <p:pic>
        <p:nvPicPr>
          <p:cNvPr id="14" name="Picture 3">
            <a:extLst>
              <a:ext uri="{FF2B5EF4-FFF2-40B4-BE49-F238E27FC236}">
                <a16:creationId xmlns:a16="http://schemas.microsoft.com/office/drawing/2014/main" id="{76C2A261-D372-1A97-14E8-B22E0849E3B0}"/>
              </a:ext>
            </a:extLst>
          </p:cNvPr>
          <p:cNvPicPr>
            <a:picLocks noChangeAspect="1"/>
          </p:cNvPicPr>
          <p:nvPr/>
        </p:nvPicPr>
        <p:blipFill rotWithShape="1">
          <a:blip r:embed="rId2">
            <a:alphaModFix amt="35000"/>
          </a:blip>
          <a:srcRect t="23380" b="20370"/>
          <a:stretch/>
        </p:blipFill>
        <p:spPr>
          <a:xfrm>
            <a:off x="20" y="10"/>
            <a:ext cx="12191980" cy="6857990"/>
          </a:xfrm>
          <a:prstGeom prst="rect">
            <a:avLst/>
          </a:prstGeom>
        </p:spPr>
      </p:pic>
      <p:sp>
        <p:nvSpPr>
          <p:cNvPr id="2" name="Título 1">
            <a:extLst>
              <a:ext uri="{FF2B5EF4-FFF2-40B4-BE49-F238E27FC236}">
                <a16:creationId xmlns:a16="http://schemas.microsoft.com/office/drawing/2014/main" id="{9D1D894A-009B-3EEB-B491-C2CE2E6CA344}"/>
              </a:ext>
            </a:extLst>
          </p:cNvPr>
          <p:cNvSpPr>
            <a:spLocks noGrp="1"/>
          </p:cNvSpPr>
          <p:nvPr>
            <p:ph type="ctrTitle"/>
          </p:nvPr>
        </p:nvSpPr>
        <p:spPr>
          <a:xfrm>
            <a:off x="1100051" y="836343"/>
            <a:ext cx="10058400" cy="3566160"/>
          </a:xfrm>
        </p:spPr>
        <p:txBody>
          <a:bodyPr>
            <a:normAutofit/>
          </a:bodyPr>
          <a:lstStyle/>
          <a:p>
            <a:r>
              <a:rPr lang="es-MX" noProof="0" dirty="0">
                <a:solidFill>
                  <a:srgbClr val="FFFFFF"/>
                </a:solidFill>
              </a:rPr>
              <a:t>Ayudantía 2</a:t>
            </a:r>
          </a:p>
        </p:txBody>
      </p:sp>
      <p:sp>
        <p:nvSpPr>
          <p:cNvPr id="3" name="Subtítulo 2">
            <a:extLst>
              <a:ext uri="{FF2B5EF4-FFF2-40B4-BE49-F238E27FC236}">
                <a16:creationId xmlns:a16="http://schemas.microsoft.com/office/drawing/2014/main" id="{8D066C05-16FC-01FE-77E8-1D4E30CEA1D9}"/>
              </a:ext>
            </a:extLst>
          </p:cNvPr>
          <p:cNvSpPr>
            <a:spLocks noGrp="1"/>
          </p:cNvSpPr>
          <p:nvPr>
            <p:ph type="subTitle" idx="1"/>
          </p:nvPr>
        </p:nvSpPr>
        <p:spPr>
          <a:xfrm>
            <a:off x="1100051" y="4645151"/>
            <a:ext cx="10058400" cy="1453895"/>
          </a:xfrm>
        </p:spPr>
        <p:txBody>
          <a:bodyPr>
            <a:normAutofit fontScale="62500" lnSpcReduction="20000"/>
          </a:bodyPr>
          <a:lstStyle/>
          <a:p>
            <a:r>
              <a:rPr lang="es-MX" noProof="0" dirty="0">
                <a:solidFill>
                  <a:srgbClr val="FFFFFF"/>
                </a:solidFill>
              </a:rPr>
              <a:t>Bases de Datos</a:t>
            </a:r>
          </a:p>
          <a:p>
            <a:r>
              <a:rPr lang="es-MX" noProof="0" dirty="0">
                <a:solidFill>
                  <a:srgbClr val="FFFFFF"/>
                </a:solidFill>
              </a:rPr>
              <a:t>Profesor: </a:t>
            </a:r>
            <a:r>
              <a:rPr lang="es-MX" noProof="0" dirty="0" err="1">
                <a:solidFill>
                  <a:srgbClr val="FFFFFF"/>
                </a:solidFill>
              </a:rPr>
              <a:t>Sebastian</a:t>
            </a:r>
            <a:r>
              <a:rPr lang="es-MX" noProof="0" dirty="0">
                <a:solidFill>
                  <a:srgbClr val="FFFFFF"/>
                </a:solidFill>
              </a:rPr>
              <a:t> Alvarado</a:t>
            </a:r>
          </a:p>
          <a:p>
            <a:r>
              <a:rPr lang="es-MX" noProof="0" dirty="0">
                <a:solidFill>
                  <a:srgbClr val="FFFFFF"/>
                </a:solidFill>
              </a:rPr>
              <a:t>Ayudante: Vicente Diaz</a:t>
            </a:r>
          </a:p>
          <a:p>
            <a:r>
              <a:rPr lang="es-MX" noProof="0" dirty="0">
                <a:solidFill>
                  <a:srgbClr val="FFFFFF"/>
                </a:solidFill>
              </a:rPr>
              <a:t>Sección 1</a:t>
            </a:r>
          </a:p>
        </p:txBody>
      </p:sp>
      <p:cxnSp>
        <p:nvCxnSpPr>
          <p:cNvPr id="11" name="Straight Connector 10">
            <a:extLst>
              <a:ext uri="{FF2B5EF4-FFF2-40B4-BE49-F238E27FC236}">
                <a16:creationId xmlns:a16="http://schemas.microsoft.com/office/drawing/2014/main" id="{A07787ED-5EDC-4C54-AD87-55B60D0FE3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3" name="!!footer rectangle">
            <a:extLst>
              <a:ext uri="{FF2B5EF4-FFF2-40B4-BE49-F238E27FC236}">
                <a16:creationId xmlns:a16="http://schemas.microsoft.com/office/drawing/2014/main" id="{B40A8CA7-7D5A-43B0-A1A0-B558ECA9E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MX" noProof="0" dirty="0"/>
          </a:p>
        </p:txBody>
      </p:sp>
      <p:pic>
        <p:nvPicPr>
          <p:cNvPr id="8194" name="Picture 2">
            <a:extLst>
              <a:ext uri="{FF2B5EF4-FFF2-40B4-BE49-F238E27FC236}">
                <a16:creationId xmlns:a16="http://schemas.microsoft.com/office/drawing/2014/main" id="{083BF985-5044-A9E2-FE48-75C0AAD42D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590550"/>
            <a:ext cx="3762375" cy="5810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689532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D1C1331-317A-4282-F6CB-BAF731BC3914}"/>
            </a:ext>
          </a:extLst>
        </p:cNvPr>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BCD00B23-A2C5-6CAE-54E9-B9C894248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noProof="0" dirty="0"/>
          </a:p>
        </p:txBody>
      </p:sp>
      <p:sp>
        <p:nvSpPr>
          <p:cNvPr id="2" name="Título 1">
            <a:extLst>
              <a:ext uri="{FF2B5EF4-FFF2-40B4-BE49-F238E27FC236}">
                <a16:creationId xmlns:a16="http://schemas.microsoft.com/office/drawing/2014/main" id="{10F3206D-2A3D-D920-509C-BFAB6BAD7410}"/>
              </a:ext>
            </a:extLst>
          </p:cNvPr>
          <p:cNvSpPr>
            <a:spLocks noGrp="1"/>
          </p:cNvSpPr>
          <p:nvPr>
            <p:ph type="title"/>
          </p:nvPr>
        </p:nvSpPr>
        <p:spPr>
          <a:xfrm>
            <a:off x="642256" y="634946"/>
            <a:ext cx="7534077" cy="1450757"/>
          </a:xfrm>
        </p:spPr>
        <p:txBody>
          <a:bodyPr>
            <a:normAutofit/>
          </a:bodyPr>
          <a:lstStyle/>
          <a:p>
            <a:r>
              <a:rPr lang="es-MX" noProof="0" dirty="0"/>
              <a:t>Tipos de datos binarios</a:t>
            </a:r>
          </a:p>
        </p:txBody>
      </p:sp>
      <p:cxnSp>
        <p:nvCxnSpPr>
          <p:cNvPr id="2059" name="Straight Connector 2058">
            <a:extLst>
              <a:ext uri="{FF2B5EF4-FFF2-40B4-BE49-F238E27FC236}">
                <a16:creationId xmlns:a16="http://schemas.microsoft.com/office/drawing/2014/main" id="{45C07D8F-4191-01F8-1304-C958BAA7824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76240" y="2267421"/>
            <a:ext cx="60350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EFC80C80-5C6F-4CFE-A480-C9AE82E578D3}"/>
              </a:ext>
            </a:extLst>
          </p:cNvPr>
          <p:cNvSpPr>
            <a:spLocks noGrp="1"/>
          </p:cNvSpPr>
          <p:nvPr>
            <p:ph idx="1"/>
          </p:nvPr>
        </p:nvSpPr>
        <p:spPr>
          <a:xfrm>
            <a:off x="642257" y="2407436"/>
            <a:ext cx="6432434" cy="3461658"/>
          </a:xfrm>
        </p:spPr>
        <p:txBody>
          <a:bodyPr>
            <a:normAutofit/>
          </a:bodyPr>
          <a:lstStyle/>
          <a:p>
            <a:r>
              <a:rPr lang="es-MX" noProof="0" dirty="0"/>
              <a:t>• BYTEA: Almacena datos binarios, como imágenes o archivos.</a:t>
            </a:r>
          </a:p>
          <a:p>
            <a:br>
              <a:rPr lang="es-MX" sz="1800" noProof="0" dirty="0"/>
            </a:br>
            <a:br>
              <a:rPr lang="es-MX" sz="1800" noProof="0" dirty="0"/>
            </a:br>
            <a:br>
              <a:rPr lang="es-MX" sz="1400" noProof="0" dirty="0"/>
            </a:br>
            <a:br>
              <a:rPr lang="es-MX" sz="1300" noProof="0" dirty="0"/>
            </a:br>
            <a:endParaRPr lang="es-MX" sz="1300" noProof="0" dirty="0"/>
          </a:p>
        </p:txBody>
      </p:sp>
      <p:sp>
        <p:nvSpPr>
          <p:cNvPr id="2061" name="Rectangle 2060">
            <a:extLst>
              <a:ext uri="{FF2B5EF4-FFF2-40B4-BE49-F238E27FC236}">
                <a16:creationId xmlns:a16="http://schemas.microsoft.com/office/drawing/2014/main" id="{9DF7EB02-3C25-E797-D48C-A7AA371FF0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MX" noProof="0" dirty="0"/>
          </a:p>
        </p:txBody>
      </p:sp>
      <p:pic>
        <p:nvPicPr>
          <p:cNvPr id="5" name="Imagen 4" descr="Imagen que contiene persona, vistiendo, viendo, cara&#10;&#10;Descripción generada automáticamente">
            <a:extLst>
              <a:ext uri="{FF2B5EF4-FFF2-40B4-BE49-F238E27FC236}">
                <a16:creationId xmlns:a16="http://schemas.microsoft.com/office/drawing/2014/main" id="{9C609DD4-4945-2C46-0B86-71B215A315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3220" y="0"/>
            <a:ext cx="2957825" cy="3692319"/>
          </a:xfrm>
          <a:prstGeom prst="rect">
            <a:avLst/>
          </a:prstGeom>
        </p:spPr>
      </p:pic>
      <p:pic>
        <p:nvPicPr>
          <p:cNvPr id="8194" name="Picture 2" descr="Son bien *tontos*? : r/ProgrammerHumor">
            <a:extLst>
              <a:ext uri="{FF2B5EF4-FFF2-40B4-BE49-F238E27FC236}">
                <a16:creationId xmlns:a16="http://schemas.microsoft.com/office/drawing/2014/main" id="{26116781-8F23-E276-DD7D-7DBEAE7D7D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3399" y="3010873"/>
            <a:ext cx="5943550" cy="3179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202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MX" noProof="0" dirty="0"/>
          </a:p>
        </p:txBody>
      </p:sp>
      <p:sp>
        <p:nvSpPr>
          <p:cNvPr id="2" name="Título 1">
            <a:extLst>
              <a:ext uri="{FF2B5EF4-FFF2-40B4-BE49-F238E27FC236}">
                <a16:creationId xmlns:a16="http://schemas.microsoft.com/office/drawing/2014/main" id="{4EF1EAAF-3B2B-4092-8FEB-E8A6C2BF1055}"/>
              </a:ext>
            </a:extLst>
          </p:cNvPr>
          <p:cNvSpPr>
            <a:spLocks noGrp="1"/>
          </p:cNvSpPr>
          <p:nvPr>
            <p:ph type="title"/>
          </p:nvPr>
        </p:nvSpPr>
        <p:spPr>
          <a:xfrm>
            <a:off x="643467" y="516835"/>
            <a:ext cx="3757083" cy="1666501"/>
          </a:xfrm>
        </p:spPr>
        <p:txBody>
          <a:bodyPr>
            <a:normAutofit/>
          </a:bodyPr>
          <a:lstStyle/>
          <a:p>
            <a:r>
              <a:rPr lang="es-MX" sz="4000" noProof="0" dirty="0">
                <a:solidFill>
                  <a:srgbClr val="FFFFFF"/>
                </a:solidFill>
              </a:rPr>
              <a:t>Bases de Datos</a:t>
            </a:r>
          </a:p>
        </p:txBody>
      </p:sp>
      <p:cxnSp>
        <p:nvCxnSpPr>
          <p:cNvPr id="28" name="Straight Connector 27">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7B4480D7-E6FE-85BC-1C9E-139609823C85}"/>
              </a:ext>
            </a:extLst>
          </p:cNvPr>
          <p:cNvSpPr>
            <a:spLocks noGrp="1"/>
          </p:cNvSpPr>
          <p:nvPr>
            <p:ph idx="1"/>
          </p:nvPr>
        </p:nvSpPr>
        <p:spPr>
          <a:xfrm>
            <a:off x="643467" y="2546224"/>
            <a:ext cx="3448259" cy="3625973"/>
          </a:xfrm>
        </p:spPr>
        <p:txBody>
          <a:bodyPr>
            <a:normAutofit/>
          </a:bodyPr>
          <a:lstStyle/>
          <a:p>
            <a:pPr algn="just">
              <a:buClr>
                <a:schemeClr val="tx1"/>
              </a:buClr>
              <a:buFont typeface="Wingdings" panose="05000000000000000000" pitchFamily="2" charset="2"/>
              <a:buChar char="§"/>
            </a:pPr>
            <a:r>
              <a:rPr lang="es-MX" sz="1800" dirty="0">
                <a:solidFill>
                  <a:srgbClr val="FFFFFF"/>
                </a:solidFill>
              </a:rPr>
              <a:t> ¿Cómo materializamos un modelo relacional en una DB?</a:t>
            </a:r>
            <a:endParaRPr lang="es-MX" sz="1800" noProof="0" dirty="0">
              <a:solidFill>
                <a:srgbClr val="FFFFFF"/>
              </a:solidFill>
            </a:endParaRPr>
          </a:p>
          <a:p>
            <a:pPr algn="just">
              <a:buClr>
                <a:schemeClr val="tx1"/>
              </a:buClr>
              <a:buFont typeface="Wingdings" panose="05000000000000000000" pitchFamily="2" charset="2"/>
              <a:buChar char="§"/>
            </a:pPr>
            <a:r>
              <a:rPr lang="es-MX" sz="1800" noProof="0" dirty="0">
                <a:solidFill>
                  <a:srgbClr val="FFFFFF"/>
                </a:solidFill>
              </a:rPr>
              <a:t> Existen 2 t</a:t>
            </a:r>
            <a:r>
              <a:rPr lang="es-MX" sz="1800" dirty="0" err="1">
                <a:solidFill>
                  <a:srgbClr val="FFFFFF"/>
                </a:solidFill>
              </a:rPr>
              <a:t>ipos</a:t>
            </a:r>
            <a:r>
              <a:rPr lang="es-MX" sz="1800" dirty="0">
                <a:solidFill>
                  <a:srgbClr val="FFFFFF"/>
                </a:solidFill>
              </a:rPr>
              <a:t> de bases de datos. Relacionales y no relacionales.</a:t>
            </a:r>
            <a:endParaRPr lang="es-MX" sz="1800" noProof="0" dirty="0">
              <a:solidFill>
                <a:srgbClr val="FFFFFF"/>
              </a:solidFill>
            </a:endParaRPr>
          </a:p>
          <a:p>
            <a:pPr algn="just">
              <a:buClr>
                <a:schemeClr val="tx1"/>
              </a:buClr>
              <a:buFont typeface="Wingdings" panose="05000000000000000000" pitchFamily="2" charset="2"/>
              <a:buChar char="§"/>
            </a:pPr>
            <a:r>
              <a:rPr lang="es-MX" sz="1800" noProof="0" dirty="0">
                <a:solidFill>
                  <a:srgbClr val="FFFFFF"/>
                </a:solidFill>
              </a:rPr>
              <a:t> No hay una mejor que otra, siempre todo depende del contexto.</a:t>
            </a:r>
          </a:p>
          <a:p>
            <a:pPr algn="just">
              <a:buClr>
                <a:schemeClr val="tx1"/>
              </a:buClr>
              <a:buFont typeface="Wingdings" panose="05000000000000000000" pitchFamily="2" charset="2"/>
              <a:buChar char="§"/>
            </a:pPr>
            <a:r>
              <a:rPr lang="es-MX" sz="1800" noProof="0" dirty="0">
                <a:solidFill>
                  <a:srgbClr val="FFFFFF"/>
                </a:solidFill>
              </a:rPr>
              <a:t> En este curso se trabajará con bases de datos relacionales.</a:t>
            </a:r>
          </a:p>
        </p:txBody>
      </p:sp>
      <p:pic>
        <p:nvPicPr>
          <p:cNvPr id="5" name="Imagen 4">
            <a:extLst>
              <a:ext uri="{FF2B5EF4-FFF2-40B4-BE49-F238E27FC236}">
                <a16:creationId xmlns:a16="http://schemas.microsoft.com/office/drawing/2014/main" id="{212D41EC-83DE-A81F-6897-F201CC0D06F2}"/>
              </a:ext>
            </a:extLst>
          </p:cNvPr>
          <p:cNvPicPr>
            <a:picLocks noChangeAspect="1"/>
          </p:cNvPicPr>
          <p:nvPr/>
        </p:nvPicPr>
        <p:blipFill>
          <a:blip r:embed="rId2"/>
          <a:stretch>
            <a:fillRect/>
          </a:stretch>
        </p:blipFill>
        <p:spPr>
          <a:xfrm>
            <a:off x="8473986" y="0"/>
            <a:ext cx="2555735" cy="3513038"/>
          </a:xfrm>
          <a:prstGeom prst="rect">
            <a:avLst/>
          </a:prstGeom>
        </p:spPr>
      </p:pic>
      <p:pic>
        <p:nvPicPr>
          <p:cNvPr id="1026" name="Picture 2" descr="Tipos de Bases de Datos NoSQL | Bases de datos | DbaExperts %">
            <a:extLst>
              <a:ext uri="{FF2B5EF4-FFF2-40B4-BE49-F238E27FC236}">
                <a16:creationId xmlns:a16="http://schemas.microsoft.com/office/drawing/2014/main" id="{B8C1CBF7-2121-14CC-E22F-830BEA44CA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4221" y="1876425"/>
            <a:ext cx="5905500" cy="3752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3234546"/>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E4C0550-D14A-DE15-27BD-FE870C934A89}"/>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7D635410-B0C4-576E-CF11-D73A2251F8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MX" noProof="0" dirty="0"/>
          </a:p>
        </p:txBody>
      </p:sp>
      <p:sp>
        <p:nvSpPr>
          <p:cNvPr id="2" name="Título 1">
            <a:extLst>
              <a:ext uri="{FF2B5EF4-FFF2-40B4-BE49-F238E27FC236}">
                <a16:creationId xmlns:a16="http://schemas.microsoft.com/office/drawing/2014/main" id="{3C305B9E-12D3-D819-F2E9-59631C66AA55}"/>
              </a:ext>
            </a:extLst>
          </p:cNvPr>
          <p:cNvSpPr>
            <a:spLocks noGrp="1"/>
          </p:cNvSpPr>
          <p:nvPr>
            <p:ph type="title"/>
          </p:nvPr>
        </p:nvSpPr>
        <p:spPr>
          <a:xfrm>
            <a:off x="643467" y="516835"/>
            <a:ext cx="3757083" cy="1666501"/>
          </a:xfrm>
        </p:spPr>
        <p:txBody>
          <a:bodyPr>
            <a:normAutofit/>
          </a:bodyPr>
          <a:lstStyle/>
          <a:p>
            <a:r>
              <a:rPr lang="es-MX" sz="4000" noProof="0" dirty="0">
                <a:solidFill>
                  <a:srgbClr val="FFFFFF"/>
                </a:solidFill>
              </a:rPr>
              <a:t>SQL</a:t>
            </a:r>
          </a:p>
        </p:txBody>
      </p:sp>
      <p:cxnSp>
        <p:nvCxnSpPr>
          <p:cNvPr id="28" name="Straight Connector 27">
            <a:extLst>
              <a:ext uri="{FF2B5EF4-FFF2-40B4-BE49-F238E27FC236}">
                <a16:creationId xmlns:a16="http://schemas.microsoft.com/office/drawing/2014/main" id="{8F8D4363-B209-D800-0365-A729511B2A2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F6DD472E-1B1E-63D8-A454-834049526563}"/>
              </a:ext>
            </a:extLst>
          </p:cNvPr>
          <p:cNvSpPr>
            <a:spLocks noGrp="1"/>
          </p:cNvSpPr>
          <p:nvPr>
            <p:ph idx="1"/>
          </p:nvPr>
        </p:nvSpPr>
        <p:spPr>
          <a:xfrm>
            <a:off x="643467" y="2546224"/>
            <a:ext cx="3448259" cy="3625973"/>
          </a:xfrm>
        </p:spPr>
        <p:txBody>
          <a:bodyPr>
            <a:normAutofit/>
          </a:bodyPr>
          <a:lstStyle/>
          <a:p>
            <a:pPr algn="just">
              <a:buClr>
                <a:schemeClr val="tx1"/>
              </a:buClr>
              <a:buFont typeface="Wingdings" panose="05000000000000000000" pitchFamily="2" charset="2"/>
              <a:buChar char="§"/>
            </a:pPr>
            <a:r>
              <a:rPr lang="es-MX" sz="1800" noProof="0" dirty="0">
                <a:solidFill>
                  <a:srgbClr val="FFFFFF"/>
                </a:solidFill>
              </a:rPr>
              <a:t> SQL = </a:t>
            </a:r>
            <a:r>
              <a:rPr lang="es-MX" sz="1800" noProof="0" dirty="0" err="1">
                <a:solidFill>
                  <a:srgbClr val="FFFFFF"/>
                </a:solidFill>
              </a:rPr>
              <a:t>Structured</a:t>
            </a:r>
            <a:r>
              <a:rPr lang="es-MX" sz="1800" noProof="0" dirty="0">
                <a:solidFill>
                  <a:srgbClr val="FFFFFF"/>
                </a:solidFill>
              </a:rPr>
              <a:t> </a:t>
            </a:r>
            <a:r>
              <a:rPr lang="es-MX" sz="1800" noProof="0" dirty="0" err="1">
                <a:solidFill>
                  <a:srgbClr val="FFFFFF"/>
                </a:solidFill>
              </a:rPr>
              <a:t>Query</a:t>
            </a:r>
            <a:r>
              <a:rPr lang="es-MX" sz="1800" noProof="0" dirty="0">
                <a:solidFill>
                  <a:srgbClr val="FFFFFF"/>
                </a:solidFill>
              </a:rPr>
              <a:t> </a:t>
            </a:r>
            <a:r>
              <a:rPr lang="es-MX" sz="1800" noProof="0" dirty="0" err="1">
                <a:solidFill>
                  <a:srgbClr val="FFFFFF"/>
                </a:solidFill>
              </a:rPr>
              <a:t>Language</a:t>
            </a:r>
            <a:endParaRPr lang="es-MX" sz="1800" noProof="0" dirty="0">
              <a:solidFill>
                <a:srgbClr val="FFFFFF"/>
              </a:solidFill>
            </a:endParaRPr>
          </a:p>
          <a:p>
            <a:pPr algn="just">
              <a:buClr>
                <a:schemeClr val="tx1"/>
              </a:buClr>
              <a:buFont typeface="Wingdings" panose="05000000000000000000" pitchFamily="2" charset="2"/>
              <a:buChar char="§"/>
            </a:pPr>
            <a:r>
              <a:rPr lang="es-MX" sz="1800" noProof="0" dirty="0">
                <a:solidFill>
                  <a:srgbClr val="FFFFFF"/>
                </a:solidFill>
              </a:rPr>
              <a:t> Lenguaje de </a:t>
            </a:r>
            <a:r>
              <a:rPr lang="es-MX" sz="1800" noProof="0" dirty="0" err="1">
                <a:solidFill>
                  <a:srgbClr val="FFFFFF"/>
                </a:solidFill>
              </a:rPr>
              <a:t>prog</a:t>
            </a:r>
            <a:r>
              <a:rPr lang="es-MX" sz="1800" dirty="0" err="1">
                <a:solidFill>
                  <a:srgbClr val="FFFFFF"/>
                </a:solidFill>
              </a:rPr>
              <a:t>ramación</a:t>
            </a:r>
            <a:r>
              <a:rPr lang="es-MX" sz="1800" dirty="0">
                <a:solidFill>
                  <a:srgbClr val="FFFFFF"/>
                </a:solidFill>
              </a:rPr>
              <a:t>.</a:t>
            </a:r>
          </a:p>
          <a:p>
            <a:pPr algn="just">
              <a:buClr>
                <a:schemeClr val="tx1"/>
              </a:buClr>
              <a:buFont typeface="Wingdings" panose="05000000000000000000" pitchFamily="2" charset="2"/>
              <a:buChar char="§"/>
            </a:pPr>
            <a:r>
              <a:rPr lang="es-MX" sz="1800" noProof="0" dirty="0">
                <a:solidFill>
                  <a:srgbClr val="FFFFFF"/>
                </a:solidFill>
              </a:rPr>
              <a:t> Diseñado para gestionar y manipular </a:t>
            </a:r>
            <a:r>
              <a:rPr lang="es-MX" sz="1800" noProof="0" dirty="0" err="1">
                <a:solidFill>
                  <a:srgbClr val="FFFFFF"/>
                </a:solidFill>
              </a:rPr>
              <a:t>bdd</a:t>
            </a:r>
            <a:r>
              <a:rPr lang="es-MX" sz="1800" noProof="0" dirty="0">
                <a:solidFill>
                  <a:srgbClr val="FFFFFF"/>
                </a:solidFill>
              </a:rPr>
              <a:t> relacionales.</a:t>
            </a:r>
          </a:p>
          <a:p>
            <a:pPr algn="just">
              <a:buClr>
                <a:schemeClr val="tx1"/>
              </a:buClr>
              <a:buFont typeface="Wingdings" panose="05000000000000000000" pitchFamily="2" charset="2"/>
              <a:buChar char="§"/>
            </a:pPr>
            <a:r>
              <a:rPr lang="es-MX" sz="1800" dirty="0">
                <a:solidFill>
                  <a:srgbClr val="FFFFFF"/>
                </a:solidFill>
              </a:rPr>
              <a:t> Fundamental para administración y análisis de datos de información estructurada</a:t>
            </a:r>
            <a:endParaRPr lang="es-MX" sz="1800" noProof="0" dirty="0">
              <a:solidFill>
                <a:srgbClr val="FFFFFF"/>
              </a:solidFill>
            </a:endParaRPr>
          </a:p>
        </p:txBody>
      </p:sp>
      <p:pic>
        <p:nvPicPr>
          <p:cNvPr id="4" name="Imagen 3">
            <a:extLst>
              <a:ext uri="{FF2B5EF4-FFF2-40B4-BE49-F238E27FC236}">
                <a16:creationId xmlns:a16="http://schemas.microsoft.com/office/drawing/2014/main" id="{0AA46DE9-43E6-7006-070C-00CF2F1AB896}"/>
              </a:ext>
            </a:extLst>
          </p:cNvPr>
          <p:cNvPicPr>
            <a:picLocks noChangeAspect="1"/>
          </p:cNvPicPr>
          <p:nvPr/>
        </p:nvPicPr>
        <p:blipFill>
          <a:blip r:embed="rId2"/>
          <a:stretch>
            <a:fillRect/>
          </a:stretch>
        </p:blipFill>
        <p:spPr>
          <a:xfrm>
            <a:off x="8473986" y="0"/>
            <a:ext cx="2555735" cy="3513038"/>
          </a:xfrm>
          <a:prstGeom prst="rect">
            <a:avLst/>
          </a:prstGeom>
        </p:spPr>
      </p:pic>
      <p:pic>
        <p:nvPicPr>
          <p:cNvPr id="1026" name="Picture 2" descr="Tipos de Bases de Datos NoSQL | Bases de datos | DbaExperts %">
            <a:extLst>
              <a:ext uri="{FF2B5EF4-FFF2-40B4-BE49-F238E27FC236}">
                <a16:creationId xmlns:a16="http://schemas.microsoft.com/office/drawing/2014/main" id="{0B0D9B44-8BB4-6031-8A1C-515E2A6039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4221" y="1876425"/>
            <a:ext cx="5905500" cy="3752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1495473"/>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16A1E57-C203-18B9-8CEF-5BA9DFF25186}"/>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3E1E58C8-D574-222F-93BD-9905460DE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MX" noProof="0" dirty="0"/>
          </a:p>
        </p:txBody>
      </p:sp>
      <p:sp>
        <p:nvSpPr>
          <p:cNvPr id="2" name="Título 1">
            <a:extLst>
              <a:ext uri="{FF2B5EF4-FFF2-40B4-BE49-F238E27FC236}">
                <a16:creationId xmlns:a16="http://schemas.microsoft.com/office/drawing/2014/main" id="{5CEA8867-EF15-7F44-89C8-12254684250C}"/>
              </a:ext>
            </a:extLst>
          </p:cNvPr>
          <p:cNvSpPr>
            <a:spLocks noGrp="1"/>
          </p:cNvSpPr>
          <p:nvPr>
            <p:ph type="title"/>
          </p:nvPr>
        </p:nvSpPr>
        <p:spPr>
          <a:xfrm>
            <a:off x="643467" y="516835"/>
            <a:ext cx="3757083" cy="1666501"/>
          </a:xfrm>
        </p:spPr>
        <p:txBody>
          <a:bodyPr>
            <a:normAutofit/>
          </a:bodyPr>
          <a:lstStyle/>
          <a:p>
            <a:r>
              <a:rPr lang="es-MX" sz="4000" noProof="0" dirty="0">
                <a:solidFill>
                  <a:srgbClr val="FFFFFF"/>
                </a:solidFill>
              </a:rPr>
              <a:t>SQL</a:t>
            </a:r>
          </a:p>
        </p:txBody>
      </p:sp>
      <p:cxnSp>
        <p:nvCxnSpPr>
          <p:cNvPr id="28" name="Straight Connector 27">
            <a:extLst>
              <a:ext uri="{FF2B5EF4-FFF2-40B4-BE49-F238E27FC236}">
                <a16:creationId xmlns:a16="http://schemas.microsoft.com/office/drawing/2014/main" id="{CCE22D07-5C3F-FCAD-0233-45245FA5AA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F5E2DF29-C2E0-8BC9-2D39-EF7081F54FB5}"/>
              </a:ext>
            </a:extLst>
          </p:cNvPr>
          <p:cNvSpPr>
            <a:spLocks noGrp="1"/>
          </p:cNvSpPr>
          <p:nvPr>
            <p:ph idx="1"/>
          </p:nvPr>
        </p:nvSpPr>
        <p:spPr>
          <a:xfrm>
            <a:off x="643466" y="2546224"/>
            <a:ext cx="3653325" cy="3625973"/>
          </a:xfrm>
        </p:spPr>
        <p:txBody>
          <a:bodyPr>
            <a:normAutofit/>
          </a:bodyPr>
          <a:lstStyle/>
          <a:p>
            <a:pPr algn="just">
              <a:buClr>
                <a:schemeClr val="tx1"/>
              </a:buClr>
              <a:buFont typeface="Wingdings" panose="05000000000000000000" pitchFamily="2" charset="2"/>
              <a:buChar char="§"/>
            </a:pPr>
            <a:r>
              <a:rPr lang="es-MX" sz="1800" noProof="0" dirty="0">
                <a:solidFill>
                  <a:srgbClr val="FFFFFF"/>
                </a:solidFill>
              </a:rPr>
              <a:t> Basado en tablas (Filas y columnas)</a:t>
            </a:r>
          </a:p>
          <a:p>
            <a:pPr algn="just">
              <a:buClr>
                <a:schemeClr val="tx1"/>
              </a:buClr>
              <a:buFont typeface="Wingdings" panose="05000000000000000000" pitchFamily="2" charset="2"/>
              <a:buChar char="§"/>
            </a:pPr>
            <a:r>
              <a:rPr lang="es-MX" sz="1800" noProof="0" dirty="0">
                <a:solidFill>
                  <a:srgbClr val="FFFFFF"/>
                </a:solidFill>
              </a:rPr>
              <a:t> Cada tabla posee un esquema fijo </a:t>
            </a:r>
            <a:r>
              <a:rPr lang="es-MX" sz="1800" dirty="0">
                <a:solidFill>
                  <a:srgbClr val="FFFFFF"/>
                </a:solidFill>
              </a:rPr>
              <a:t>(estructura definida con tipos de datos)</a:t>
            </a:r>
          </a:p>
          <a:p>
            <a:pPr algn="just">
              <a:buClr>
                <a:schemeClr val="tx1"/>
              </a:buClr>
              <a:buFont typeface="Wingdings" panose="05000000000000000000" pitchFamily="2" charset="2"/>
              <a:buChar char="§"/>
            </a:pPr>
            <a:r>
              <a:rPr lang="es-MX" sz="1800" dirty="0">
                <a:solidFill>
                  <a:srgbClr val="FFFFFF"/>
                </a:solidFill>
              </a:rPr>
              <a:t> Las tablas se relacionan con PK y FK. Además con JOIN se puede combinar información.</a:t>
            </a:r>
          </a:p>
          <a:p>
            <a:pPr algn="just">
              <a:buClr>
                <a:schemeClr val="tx1"/>
              </a:buClr>
              <a:buFont typeface="Wingdings" panose="05000000000000000000" pitchFamily="2" charset="2"/>
              <a:buChar char="§"/>
            </a:pPr>
            <a:r>
              <a:rPr lang="es-MX" sz="1800" noProof="0" dirty="0">
                <a:solidFill>
                  <a:srgbClr val="FFFFFF"/>
                </a:solidFill>
              </a:rPr>
              <a:t> Sigue </a:t>
            </a:r>
            <a:r>
              <a:rPr lang="es-MX" sz="1800" dirty="0">
                <a:solidFill>
                  <a:srgbClr val="FFFFFF"/>
                </a:solidFill>
              </a:rPr>
              <a:t>el modelo ACID (Atomicidad, Consistencia, Aislamiento, Durabilidad)</a:t>
            </a:r>
            <a:endParaRPr lang="es-MX" sz="1800" noProof="0" dirty="0">
              <a:solidFill>
                <a:srgbClr val="FFFFFF"/>
              </a:solidFill>
            </a:endParaRPr>
          </a:p>
        </p:txBody>
      </p:sp>
      <p:pic>
        <p:nvPicPr>
          <p:cNvPr id="4" name="Imagen 3">
            <a:extLst>
              <a:ext uri="{FF2B5EF4-FFF2-40B4-BE49-F238E27FC236}">
                <a16:creationId xmlns:a16="http://schemas.microsoft.com/office/drawing/2014/main" id="{C0BB6E19-F53D-9644-6B6F-D0592C12C89C}"/>
              </a:ext>
            </a:extLst>
          </p:cNvPr>
          <p:cNvPicPr>
            <a:picLocks noChangeAspect="1"/>
          </p:cNvPicPr>
          <p:nvPr/>
        </p:nvPicPr>
        <p:blipFill>
          <a:blip r:embed="rId2"/>
          <a:stretch>
            <a:fillRect/>
          </a:stretch>
        </p:blipFill>
        <p:spPr>
          <a:xfrm>
            <a:off x="8473986" y="0"/>
            <a:ext cx="2555735" cy="3513038"/>
          </a:xfrm>
          <a:prstGeom prst="rect">
            <a:avLst/>
          </a:prstGeom>
        </p:spPr>
      </p:pic>
      <p:pic>
        <p:nvPicPr>
          <p:cNvPr id="1026" name="Picture 2" descr="Tipos de Bases de Datos NoSQL | Bases de datos | DbaExperts %">
            <a:extLst>
              <a:ext uri="{FF2B5EF4-FFF2-40B4-BE49-F238E27FC236}">
                <a16:creationId xmlns:a16="http://schemas.microsoft.com/office/drawing/2014/main" id="{F54C9C38-A8D4-A213-DAEC-0208AC90AF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4221" y="1876425"/>
            <a:ext cx="5905500" cy="3752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6094099"/>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0" name="Rectangle 1039">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noProof="0" dirty="0"/>
          </a:p>
        </p:txBody>
      </p:sp>
      <p:sp>
        <p:nvSpPr>
          <p:cNvPr id="2" name="Título 1">
            <a:extLst>
              <a:ext uri="{FF2B5EF4-FFF2-40B4-BE49-F238E27FC236}">
                <a16:creationId xmlns:a16="http://schemas.microsoft.com/office/drawing/2014/main" id="{30246446-4C82-B973-B4D1-E5B42C6216C5}"/>
              </a:ext>
            </a:extLst>
          </p:cNvPr>
          <p:cNvSpPr>
            <a:spLocks noGrp="1"/>
          </p:cNvSpPr>
          <p:nvPr>
            <p:ph type="title"/>
          </p:nvPr>
        </p:nvSpPr>
        <p:spPr>
          <a:xfrm>
            <a:off x="878911" y="643468"/>
            <a:ext cx="3177847" cy="1674180"/>
          </a:xfrm>
        </p:spPr>
        <p:txBody>
          <a:bodyPr>
            <a:normAutofit/>
          </a:bodyPr>
          <a:lstStyle/>
          <a:p>
            <a:r>
              <a:rPr lang="es-MX" sz="4000" noProof="0" dirty="0"/>
              <a:t>Preparación entorno</a:t>
            </a:r>
          </a:p>
        </p:txBody>
      </p:sp>
      <p:cxnSp>
        <p:nvCxnSpPr>
          <p:cNvPr id="1042" name="Straight Connector 1041">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4131BB1D-5A7B-B3EE-7E92-61B19AC400C2}"/>
              </a:ext>
            </a:extLst>
          </p:cNvPr>
          <p:cNvSpPr>
            <a:spLocks noGrp="1"/>
          </p:cNvSpPr>
          <p:nvPr>
            <p:ph idx="1"/>
          </p:nvPr>
        </p:nvSpPr>
        <p:spPr>
          <a:xfrm>
            <a:off x="858064" y="2639379"/>
            <a:ext cx="3205049" cy="3428043"/>
          </a:xfrm>
        </p:spPr>
        <p:txBody>
          <a:bodyPr>
            <a:normAutofit fontScale="77500" lnSpcReduction="20000"/>
          </a:bodyPr>
          <a:lstStyle/>
          <a:p>
            <a:r>
              <a:rPr lang="es-CL" dirty="0"/>
              <a:t>CREATE DATABASE </a:t>
            </a:r>
            <a:r>
              <a:rPr lang="es-CL" dirty="0" err="1"/>
              <a:t>nombre_db</a:t>
            </a:r>
            <a:r>
              <a:rPr lang="es-CL" dirty="0"/>
              <a:t>;</a:t>
            </a:r>
            <a:br>
              <a:rPr lang="es-CL" dirty="0"/>
            </a:br>
            <a:endParaRPr lang="es-CL" dirty="0"/>
          </a:p>
          <a:p>
            <a:r>
              <a:rPr lang="es-CL" dirty="0"/>
              <a:t>CREATE TABLE </a:t>
            </a:r>
            <a:r>
              <a:rPr lang="es-CL" dirty="0" err="1"/>
              <a:t>nombre_tabla</a:t>
            </a:r>
            <a:r>
              <a:rPr lang="es-CL" dirty="0"/>
              <a:t> (</a:t>
            </a:r>
            <a:br>
              <a:rPr lang="es-CL" dirty="0"/>
            </a:br>
            <a:r>
              <a:rPr lang="es-CL" dirty="0"/>
              <a:t>nombre_atributo1 tipo_atributo1,</a:t>
            </a:r>
            <a:br>
              <a:rPr lang="es-CL" dirty="0"/>
            </a:br>
            <a:r>
              <a:rPr lang="es-CL" dirty="0"/>
              <a:t>nombre atributo2 tipo_atributo2,</a:t>
            </a:r>
            <a:br>
              <a:rPr lang="es-CL" dirty="0"/>
            </a:br>
            <a:r>
              <a:rPr lang="es-CL" dirty="0"/>
              <a:t>...</a:t>
            </a:r>
            <a:br>
              <a:rPr lang="es-CL" dirty="0"/>
            </a:br>
            <a:r>
              <a:rPr lang="es-CL" dirty="0"/>
              <a:t>);</a:t>
            </a:r>
          </a:p>
          <a:p>
            <a:br>
              <a:rPr lang="es-CL" sz="3200" dirty="0"/>
            </a:br>
            <a:endParaRPr lang="es-MX" noProof="0" dirty="0"/>
          </a:p>
        </p:txBody>
      </p:sp>
      <p:sp>
        <p:nvSpPr>
          <p:cNvPr id="1044" name="Rectangle 1043">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MX" noProof="0" dirty="0"/>
          </a:p>
        </p:txBody>
      </p:sp>
      <p:pic>
        <p:nvPicPr>
          <p:cNvPr id="9218" name="Picture 2" descr="Crear una tabla con CREATE TABLE en Oracle » MiguelTroyano.com">
            <a:extLst>
              <a:ext uri="{FF2B5EF4-FFF2-40B4-BE49-F238E27FC236}">
                <a16:creationId xmlns:a16="http://schemas.microsoft.com/office/drawing/2014/main" id="{E20AA468-1432-8885-54E8-B8DDCF11BF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8797" y="962025"/>
            <a:ext cx="5962650" cy="4476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3936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276201C-EE48-CEAD-2B50-361F49B4583E}"/>
            </a:ext>
          </a:extLst>
        </p:cNvPr>
        <p:cNvGrpSpPr/>
        <p:nvPr/>
      </p:nvGrpSpPr>
      <p:grpSpPr>
        <a:xfrm>
          <a:off x="0" y="0"/>
          <a:ext cx="0" cy="0"/>
          <a:chOff x="0" y="0"/>
          <a:chExt cx="0" cy="0"/>
        </a:xfrm>
      </p:grpSpPr>
      <p:sp useBgFill="1">
        <p:nvSpPr>
          <p:cNvPr id="1040" name="Rectangle 1039">
            <a:extLst>
              <a:ext uri="{FF2B5EF4-FFF2-40B4-BE49-F238E27FC236}">
                <a16:creationId xmlns:a16="http://schemas.microsoft.com/office/drawing/2014/main" id="{8097914E-9AAD-60F6-A03A-D82ECB7F55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noProof="0" dirty="0"/>
          </a:p>
        </p:txBody>
      </p:sp>
      <p:sp>
        <p:nvSpPr>
          <p:cNvPr id="2" name="Título 1">
            <a:extLst>
              <a:ext uri="{FF2B5EF4-FFF2-40B4-BE49-F238E27FC236}">
                <a16:creationId xmlns:a16="http://schemas.microsoft.com/office/drawing/2014/main" id="{B730040A-C992-A7B2-9E54-FE035F3A0623}"/>
              </a:ext>
            </a:extLst>
          </p:cNvPr>
          <p:cNvSpPr>
            <a:spLocks noGrp="1"/>
          </p:cNvSpPr>
          <p:nvPr>
            <p:ph type="title"/>
          </p:nvPr>
        </p:nvSpPr>
        <p:spPr>
          <a:xfrm>
            <a:off x="878911" y="643468"/>
            <a:ext cx="3177847" cy="1674180"/>
          </a:xfrm>
        </p:spPr>
        <p:txBody>
          <a:bodyPr>
            <a:normAutofit/>
          </a:bodyPr>
          <a:lstStyle/>
          <a:p>
            <a:r>
              <a:rPr lang="es-MX" sz="4000" noProof="0" dirty="0"/>
              <a:t>Entidad y Atributos</a:t>
            </a:r>
          </a:p>
        </p:txBody>
      </p:sp>
      <p:cxnSp>
        <p:nvCxnSpPr>
          <p:cNvPr id="1042" name="Straight Connector 1041">
            <a:extLst>
              <a:ext uri="{FF2B5EF4-FFF2-40B4-BE49-F238E27FC236}">
                <a16:creationId xmlns:a16="http://schemas.microsoft.com/office/drawing/2014/main" id="{1F76C2D0-2489-8733-1B47-D4971EF7462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8C4E254D-B8CA-12C2-3985-1A49DCC2C655}"/>
              </a:ext>
            </a:extLst>
          </p:cNvPr>
          <p:cNvSpPr>
            <a:spLocks noGrp="1"/>
          </p:cNvSpPr>
          <p:nvPr>
            <p:ph idx="1"/>
          </p:nvPr>
        </p:nvSpPr>
        <p:spPr>
          <a:xfrm>
            <a:off x="858063" y="2639379"/>
            <a:ext cx="4047311" cy="3675696"/>
          </a:xfrm>
        </p:spPr>
        <p:txBody>
          <a:bodyPr>
            <a:normAutofit fontScale="40000" lnSpcReduction="20000"/>
          </a:bodyPr>
          <a:lstStyle/>
          <a:p>
            <a:r>
              <a:rPr lang="es-MX" sz="4500" dirty="0"/>
              <a:t>El comando SELECT se emplea para recuperar datos específicos de una o más tablas en una base de datos, donde debemos tener en cuenta tres cosas:</a:t>
            </a:r>
            <a:br>
              <a:rPr lang="es-MX" sz="4500" dirty="0"/>
            </a:br>
            <a:br>
              <a:rPr lang="es-MX" sz="4500" dirty="0"/>
            </a:br>
            <a:r>
              <a:rPr lang="es-MX" sz="4500" dirty="0"/>
              <a:t>• Atributos: Atributos a mostrar</a:t>
            </a:r>
            <a:br>
              <a:rPr lang="es-MX" sz="4500" dirty="0"/>
            </a:br>
            <a:br>
              <a:rPr lang="es-MX" sz="4500" dirty="0"/>
            </a:br>
            <a:r>
              <a:rPr lang="es-MX" sz="4500" dirty="0"/>
              <a:t>• Relación: Entidades de dónde se extraerán los datos</a:t>
            </a:r>
            <a:br>
              <a:rPr lang="es-MX" sz="4500" dirty="0"/>
            </a:br>
            <a:br>
              <a:rPr lang="es-MX" sz="4500" dirty="0"/>
            </a:br>
            <a:r>
              <a:rPr lang="es-MX" sz="4500" dirty="0"/>
              <a:t>• Condición: Condiciones para filtrar los resultados Ejemplo: &gt;,&lt; , &gt;=, &lt;+, &amp;&amp;, ||</a:t>
            </a:r>
          </a:p>
          <a:p>
            <a:br>
              <a:rPr lang="es-MX" dirty="0"/>
            </a:br>
            <a:br>
              <a:rPr lang="es-CL" sz="3200" dirty="0"/>
            </a:br>
            <a:endParaRPr lang="es-MX" noProof="0" dirty="0"/>
          </a:p>
        </p:txBody>
      </p:sp>
      <p:sp>
        <p:nvSpPr>
          <p:cNvPr id="1044" name="Rectangle 1043">
            <a:extLst>
              <a:ext uri="{FF2B5EF4-FFF2-40B4-BE49-F238E27FC236}">
                <a16:creationId xmlns:a16="http://schemas.microsoft.com/office/drawing/2014/main" id="{3C47E288-17FC-A2C0-2C3E-9CCB68FE7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MX" noProof="0" dirty="0"/>
          </a:p>
        </p:txBody>
      </p:sp>
      <p:pic>
        <p:nvPicPr>
          <p:cNvPr id="4" name="Imagen 3">
            <a:extLst>
              <a:ext uri="{FF2B5EF4-FFF2-40B4-BE49-F238E27FC236}">
                <a16:creationId xmlns:a16="http://schemas.microsoft.com/office/drawing/2014/main" id="{53964EDA-F814-E0B8-7418-C4A66C1188E1}"/>
              </a:ext>
            </a:extLst>
          </p:cNvPr>
          <p:cNvPicPr>
            <a:picLocks noChangeAspect="1"/>
          </p:cNvPicPr>
          <p:nvPr/>
        </p:nvPicPr>
        <p:blipFill>
          <a:blip r:embed="rId2"/>
          <a:stretch>
            <a:fillRect/>
          </a:stretch>
        </p:blipFill>
        <p:spPr>
          <a:xfrm>
            <a:off x="5763437" y="2478513"/>
            <a:ext cx="5943600" cy="2238375"/>
          </a:xfrm>
          <a:prstGeom prst="rect">
            <a:avLst/>
          </a:prstGeom>
        </p:spPr>
      </p:pic>
    </p:spTree>
    <p:extLst>
      <p:ext uri="{BB962C8B-B14F-4D97-AF65-F5344CB8AC3E}">
        <p14:creationId xmlns:p14="http://schemas.microsoft.com/office/powerpoint/2010/main" val="2647141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3BCCAE5-A35B-4B66-A4A7-E23C34A40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noProof="0" dirty="0"/>
          </a:p>
        </p:txBody>
      </p:sp>
      <p:sp>
        <p:nvSpPr>
          <p:cNvPr id="2" name="Título 1">
            <a:extLst>
              <a:ext uri="{FF2B5EF4-FFF2-40B4-BE49-F238E27FC236}">
                <a16:creationId xmlns:a16="http://schemas.microsoft.com/office/drawing/2014/main" id="{11B75F59-4DE6-1149-AFA6-DBDA2F7240D5}"/>
              </a:ext>
            </a:extLst>
          </p:cNvPr>
          <p:cNvSpPr>
            <a:spLocks noGrp="1"/>
          </p:cNvSpPr>
          <p:nvPr>
            <p:ph type="title"/>
          </p:nvPr>
        </p:nvSpPr>
        <p:spPr>
          <a:xfrm>
            <a:off x="1097280" y="286603"/>
            <a:ext cx="6437363" cy="1450757"/>
          </a:xfrm>
        </p:spPr>
        <p:txBody>
          <a:bodyPr>
            <a:normAutofit/>
          </a:bodyPr>
          <a:lstStyle/>
          <a:p>
            <a:r>
              <a:rPr lang="es-MX" noProof="0" dirty="0"/>
              <a:t>Ejercicio 1</a:t>
            </a:r>
          </a:p>
        </p:txBody>
      </p:sp>
      <p:cxnSp>
        <p:nvCxnSpPr>
          <p:cNvPr id="11" name="Straight Connector 10">
            <a:extLst>
              <a:ext uri="{FF2B5EF4-FFF2-40B4-BE49-F238E27FC236}">
                <a16:creationId xmlns:a16="http://schemas.microsoft.com/office/drawing/2014/main" id="{6987BDFB-DE64-4B56-B44F-45FAE19FA9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5846"/>
            <a:ext cx="62179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E293EAFF-782F-E56F-CED2-AAFBE4ECB90B}"/>
              </a:ext>
            </a:extLst>
          </p:cNvPr>
          <p:cNvSpPr>
            <a:spLocks noGrp="1"/>
          </p:cNvSpPr>
          <p:nvPr>
            <p:ph idx="1"/>
          </p:nvPr>
        </p:nvSpPr>
        <p:spPr>
          <a:xfrm>
            <a:off x="1097280" y="2108201"/>
            <a:ext cx="6929119" cy="3760891"/>
          </a:xfrm>
        </p:spPr>
        <p:txBody>
          <a:bodyPr>
            <a:normAutofit/>
          </a:bodyPr>
          <a:lstStyle/>
          <a:p>
            <a:r>
              <a:rPr lang="es-MX" dirty="0"/>
              <a:t>Buscar empleados con sueldos sobre</a:t>
            </a:r>
            <a:br>
              <a:rPr lang="es-MX" dirty="0"/>
            </a:br>
            <a:r>
              <a:rPr lang="es-MX" dirty="0"/>
              <a:t>8000 y que trabajan en la empresa</a:t>
            </a:r>
            <a:br>
              <a:rPr lang="es-MX" dirty="0"/>
            </a:br>
            <a:r>
              <a:rPr lang="es-MX" dirty="0"/>
              <a:t>desde el primero de enero del 2003.</a:t>
            </a:r>
            <a:br>
              <a:rPr lang="es-MX" sz="1800" noProof="0" dirty="0"/>
            </a:br>
            <a:endParaRPr lang="es-MX" sz="1800" noProof="0" dirty="0"/>
          </a:p>
        </p:txBody>
      </p:sp>
      <p:sp>
        <p:nvSpPr>
          <p:cNvPr id="13" name="Rectangle 12">
            <a:extLst>
              <a:ext uri="{FF2B5EF4-FFF2-40B4-BE49-F238E27FC236}">
                <a16:creationId xmlns:a16="http://schemas.microsoft.com/office/drawing/2014/main" id="{FEC9799F-A0B8-45B9-8164-71F2838922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MX" noProof="0" dirty="0"/>
          </a:p>
        </p:txBody>
      </p:sp>
      <p:pic>
        <p:nvPicPr>
          <p:cNvPr id="14" name="Imagen 13">
            <a:extLst>
              <a:ext uri="{FF2B5EF4-FFF2-40B4-BE49-F238E27FC236}">
                <a16:creationId xmlns:a16="http://schemas.microsoft.com/office/drawing/2014/main" id="{C008DED4-5F8C-B5E5-A9C5-D5CC0D489B7E}"/>
              </a:ext>
            </a:extLst>
          </p:cNvPr>
          <p:cNvPicPr>
            <a:picLocks noChangeAspect="1"/>
          </p:cNvPicPr>
          <p:nvPr/>
        </p:nvPicPr>
        <p:blipFill>
          <a:blip r:embed="rId2"/>
          <a:stretch>
            <a:fillRect/>
          </a:stretch>
        </p:blipFill>
        <p:spPr>
          <a:xfrm>
            <a:off x="6347535" y="2266688"/>
            <a:ext cx="5117468" cy="2810312"/>
          </a:xfrm>
          <a:prstGeom prst="rect">
            <a:avLst/>
          </a:prstGeom>
        </p:spPr>
      </p:pic>
      <p:pic>
        <p:nvPicPr>
          <p:cNvPr id="16" name="Imagen 15">
            <a:extLst>
              <a:ext uri="{FF2B5EF4-FFF2-40B4-BE49-F238E27FC236}">
                <a16:creationId xmlns:a16="http://schemas.microsoft.com/office/drawing/2014/main" id="{9A4FDC6C-5B7B-A95E-3DC4-E4A89D19C723}"/>
              </a:ext>
            </a:extLst>
          </p:cNvPr>
          <p:cNvPicPr>
            <a:picLocks noChangeAspect="1"/>
          </p:cNvPicPr>
          <p:nvPr/>
        </p:nvPicPr>
        <p:blipFill>
          <a:blip r:embed="rId3"/>
          <a:stretch>
            <a:fillRect/>
          </a:stretch>
        </p:blipFill>
        <p:spPr>
          <a:xfrm>
            <a:off x="8516486" y="974533"/>
            <a:ext cx="2371725" cy="1000125"/>
          </a:xfrm>
          <a:prstGeom prst="rect">
            <a:avLst/>
          </a:prstGeom>
        </p:spPr>
      </p:pic>
    </p:spTree>
    <p:extLst>
      <p:ext uri="{BB962C8B-B14F-4D97-AF65-F5344CB8AC3E}">
        <p14:creationId xmlns:p14="http://schemas.microsoft.com/office/powerpoint/2010/main" val="2895002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F7123AE-34C1-7414-7251-C6DAB69661BB}"/>
            </a:ext>
          </a:extLst>
        </p:cNvPr>
        <p:cNvGrpSpPr/>
        <p:nvPr/>
      </p:nvGrpSpPr>
      <p:grpSpPr>
        <a:xfrm>
          <a:off x="0" y="0"/>
          <a:ext cx="0" cy="0"/>
          <a:chOff x="0" y="0"/>
          <a:chExt cx="0" cy="0"/>
        </a:xfrm>
      </p:grpSpPr>
      <p:sp useBgFill="1">
        <p:nvSpPr>
          <p:cNvPr id="3130" name="Rectangle 3123">
            <a:extLst>
              <a:ext uri="{FF2B5EF4-FFF2-40B4-BE49-F238E27FC236}">
                <a16:creationId xmlns:a16="http://schemas.microsoft.com/office/drawing/2014/main" id="{73734CDA-1CE8-4F1C-B0B3-AAB252B01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noProof="0" dirty="0"/>
          </a:p>
        </p:txBody>
      </p:sp>
      <p:sp>
        <p:nvSpPr>
          <p:cNvPr id="2" name="Título 1">
            <a:extLst>
              <a:ext uri="{FF2B5EF4-FFF2-40B4-BE49-F238E27FC236}">
                <a16:creationId xmlns:a16="http://schemas.microsoft.com/office/drawing/2014/main" id="{1CB9A14B-A9B5-E18D-632B-037B36E9F92C}"/>
              </a:ext>
            </a:extLst>
          </p:cNvPr>
          <p:cNvSpPr>
            <a:spLocks noGrp="1"/>
          </p:cNvSpPr>
          <p:nvPr>
            <p:ph type="title"/>
          </p:nvPr>
        </p:nvSpPr>
        <p:spPr>
          <a:xfrm>
            <a:off x="4974771" y="634946"/>
            <a:ext cx="6574972" cy="1450757"/>
          </a:xfrm>
        </p:spPr>
        <p:txBody>
          <a:bodyPr vert="horz" lIns="91440" tIns="45720" rIns="91440" bIns="45720" rtlCol="0" anchor="b">
            <a:normAutofit/>
          </a:bodyPr>
          <a:lstStyle/>
          <a:p>
            <a:pPr>
              <a:lnSpc>
                <a:spcPct val="90000"/>
              </a:lnSpc>
            </a:pPr>
            <a:r>
              <a:rPr lang="es-MX" sz="4800" noProof="0" dirty="0"/>
              <a:t>Ejercicio 2</a:t>
            </a:r>
          </a:p>
        </p:txBody>
      </p:sp>
      <p:pic>
        <p:nvPicPr>
          <p:cNvPr id="4" name="Imagen 3" descr="Imagen que contiene interior, computadora, gato, viendo&#10;&#10;Descripción generada automáticamente">
            <a:extLst>
              <a:ext uri="{FF2B5EF4-FFF2-40B4-BE49-F238E27FC236}">
                <a16:creationId xmlns:a16="http://schemas.microsoft.com/office/drawing/2014/main" id="{BE8486D1-5338-34E2-338A-579282DCEE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173" y="640081"/>
            <a:ext cx="3138832" cy="5117248"/>
          </a:xfrm>
          <a:prstGeom prst="rect">
            <a:avLst/>
          </a:prstGeom>
        </p:spPr>
      </p:pic>
      <p:cxnSp>
        <p:nvCxnSpPr>
          <p:cNvPr id="3131" name="Straight Connector 3125">
            <a:extLst>
              <a:ext uri="{FF2B5EF4-FFF2-40B4-BE49-F238E27FC236}">
                <a16:creationId xmlns:a16="http://schemas.microsoft.com/office/drawing/2014/main" id="{D7143990-FA50-4B23-AE6D-E17D22F526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63482" y="2246569"/>
            <a:ext cx="58521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uadroTexto 2">
            <a:extLst>
              <a:ext uri="{FF2B5EF4-FFF2-40B4-BE49-F238E27FC236}">
                <a16:creationId xmlns:a16="http://schemas.microsoft.com/office/drawing/2014/main" id="{3F7E3FF7-ED90-7CA2-A9AD-43C3FCE22239}"/>
              </a:ext>
            </a:extLst>
          </p:cNvPr>
          <p:cNvSpPr txBox="1"/>
          <p:nvPr/>
        </p:nvSpPr>
        <p:spPr>
          <a:xfrm>
            <a:off x="4973711" y="2407436"/>
            <a:ext cx="6576032" cy="3461657"/>
          </a:xfrm>
          <a:prstGeom prst="rect">
            <a:avLst/>
          </a:prstGeom>
        </p:spPr>
        <p:txBody>
          <a:bodyPr vert="horz" lIns="0" tIns="45720" rIns="0" bIns="45720" rtlCol="0">
            <a:normAutofit fontScale="92500" lnSpcReduction="10000"/>
          </a:bodyPr>
          <a:lstStyle/>
          <a:p>
            <a:pPr>
              <a:lnSpc>
                <a:spcPct val="90000"/>
              </a:lnSpc>
              <a:spcAft>
                <a:spcPts val="600"/>
              </a:spcAft>
              <a:buFont typeface="Calibri" panose="020F0502020204030204" pitchFamily="34" charset="0"/>
            </a:pPr>
            <a:r>
              <a:rPr lang="es-MX" dirty="0"/>
              <a:t>En un complejo turístico se busca implementar un sistema para administrar el uso y arriendo de sus cabañas. Cada cabaña se identifica y cuenta con información relacionada a su capacidad, comodidades y valor diario de arrendamiento. Los huéspedes que llegan al complejo deben registrarse con sus datos personales para poder realizar arriendos, los cuales pueden abarcar una o varias cabañas durante un cierto período de tiempo. Un mismo huésped puede arrendar diferentes cabañas en distintos momentos, y a su vez, cada cabaña puede recibir a diversos huéspedes a lo largo del tiempo. En la gestión del lugar también intervienen los empleados, quienes tienen funciones específicas dentro del complejo y pueden estar a cargo de una o varias cabañas, así como cada cabaña puede ser atendida por distintos empleados. Los arriendos quedan registrados con la información necesaria sobre las fechas, el monto a cancelar y el huésped que los realiza, de modo que se pueda llevar un control de las estadías y de la ocupación de las cabañas.</a:t>
            </a:r>
            <a:br>
              <a:rPr lang="es-MX" noProof="0" dirty="0">
                <a:solidFill>
                  <a:schemeClr val="tx1">
                    <a:lumMod val="75000"/>
                    <a:lumOff val="25000"/>
                  </a:schemeClr>
                </a:solidFill>
              </a:rPr>
            </a:br>
            <a:endParaRPr lang="es-MX" noProof="0" dirty="0">
              <a:solidFill>
                <a:schemeClr val="tx1">
                  <a:lumMod val="75000"/>
                  <a:lumOff val="25000"/>
                </a:schemeClr>
              </a:solidFill>
            </a:endParaRPr>
          </a:p>
        </p:txBody>
      </p:sp>
      <p:sp>
        <p:nvSpPr>
          <p:cNvPr id="3132" name="Rectangle 3127">
            <a:extLst>
              <a:ext uri="{FF2B5EF4-FFF2-40B4-BE49-F238E27FC236}">
                <a16:creationId xmlns:a16="http://schemas.microsoft.com/office/drawing/2014/main" id="{3BD57AB6-3172-4520-B22E-FCD0184F3B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MX" noProof="0" dirty="0"/>
          </a:p>
        </p:txBody>
      </p:sp>
      <p:pic>
        <p:nvPicPr>
          <p:cNvPr id="5" name="Picture 2" descr="Modelo de diagrama de entidad-relación (ER) con ejemplo de DBMS">
            <a:extLst>
              <a:ext uri="{FF2B5EF4-FFF2-40B4-BE49-F238E27FC236}">
                <a16:creationId xmlns:a16="http://schemas.microsoft.com/office/drawing/2014/main" id="{A29DF3ED-998E-7C05-9AA4-5ADA370235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3711" y="313213"/>
            <a:ext cx="6665789" cy="875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75085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92E24EE-0D62-768F-1782-F36B29123559}"/>
            </a:ext>
          </a:extLst>
        </p:cNvPr>
        <p:cNvGrpSpPr/>
        <p:nvPr/>
      </p:nvGrpSpPr>
      <p:grpSpPr>
        <a:xfrm>
          <a:off x="0" y="0"/>
          <a:ext cx="0" cy="0"/>
          <a:chOff x="0" y="0"/>
          <a:chExt cx="0" cy="0"/>
        </a:xfrm>
      </p:grpSpPr>
      <p:sp useBgFill="1">
        <p:nvSpPr>
          <p:cNvPr id="3130" name="Rectangle 3123">
            <a:extLst>
              <a:ext uri="{FF2B5EF4-FFF2-40B4-BE49-F238E27FC236}">
                <a16:creationId xmlns:a16="http://schemas.microsoft.com/office/drawing/2014/main" id="{A588C604-E279-377F-2371-BE396E7757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noProof="0" dirty="0"/>
          </a:p>
        </p:txBody>
      </p:sp>
      <p:sp>
        <p:nvSpPr>
          <p:cNvPr id="2" name="Título 1">
            <a:extLst>
              <a:ext uri="{FF2B5EF4-FFF2-40B4-BE49-F238E27FC236}">
                <a16:creationId xmlns:a16="http://schemas.microsoft.com/office/drawing/2014/main" id="{0541A628-DD4E-B603-D937-FC7C4E8EDD72}"/>
              </a:ext>
            </a:extLst>
          </p:cNvPr>
          <p:cNvSpPr>
            <a:spLocks noGrp="1"/>
          </p:cNvSpPr>
          <p:nvPr>
            <p:ph type="title"/>
          </p:nvPr>
        </p:nvSpPr>
        <p:spPr>
          <a:xfrm>
            <a:off x="4974771" y="634946"/>
            <a:ext cx="6574972" cy="1450757"/>
          </a:xfrm>
        </p:spPr>
        <p:txBody>
          <a:bodyPr vert="horz" lIns="91440" tIns="45720" rIns="91440" bIns="45720" rtlCol="0" anchor="b">
            <a:normAutofit/>
          </a:bodyPr>
          <a:lstStyle/>
          <a:p>
            <a:pPr>
              <a:lnSpc>
                <a:spcPct val="90000"/>
              </a:lnSpc>
            </a:pPr>
            <a:r>
              <a:rPr lang="es-MX" sz="4800" noProof="0" dirty="0"/>
              <a:t>Ejercicio 2</a:t>
            </a:r>
          </a:p>
        </p:txBody>
      </p:sp>
      <p:pic>
        <p:nvPicPr>
          <p:cNvPr id="4" name="Imagen 3" descr="Imagen que contiene interior, computadora, gato, viendo&#10;&#10;Descripción generada automáticamente">
            <a:extLst>
              <a:ext uri="{FF2B5EF4-FFF2-40B4-BE49-F238E27FC236}">
                <a16:creationId xmlns:a16="http://schemas.microsoft.com/office/drawing/2014/main" id="{4FA66331-F44C-019A-B9A6-365B363C37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173" y="640081"/>
            <a:ext cx="3138832" cy="5117248"/>
          </a:xfrm>
          <a:prstGeom prst="rect">
            <a:avLst/>
          </a:prstGeom>
        </p:spPr>
      </p:pic>
      <p:cxnSp>
        <p:nvCxnSpPr>
          <p:cNvPr id="3131" name="Straight Connector 3125">
            <a:extLst>
              <a:ext uri="{FF2B5EF4-FFF2-40B4-BE49-F238E27FC236}">
                <a16:creationId xmlns:a16="http://schemas.microsoft.com/office/drawing/2014/main" id="{C8C26611-3992-FEB9-0017-8911D570C48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63482" y="2246569"/>
            <a:ext cx="58521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uadroTexto 2">
            <a:extLst>
              <a:ext uri="{FF2B5EF4-FFF2-40B4-BE49-F238E27FC236}">
                <a16:creationId xmlns:a16="http://schemas.microsoft.com/office/drawing/2014/main" id="{5F11BB96-FEA1-13C3-3D71-7A2A02F126E1}"/>
              </a:ext>
            </a:extLst>
          </p:cNvPr>
          <p:cNvSpPr txBox="1"/>
          <p:nvPr/>
        </p:nvSpPr>
        <p:spPr>
          <a:xfrm>
            <a:off x="4973711" y="2407436"/>
            <a:ext cx="6576032" cy="3461657"/>
          </a:xfrm>
          <a:prstGeom prst="rect">
            <a:avLst/>
          </a:prstGeom>
        </p:spPr>
        <p:txBody>
          <a:bodyPr vert="horz" lIns="0" tIns="45720" rIns="0" bIns="45720" rtlCol="0">
            <a:normAutofit/>
          </a:bodyPr>
          <a:lstStyle/>
          <a:p>
            <a:pPr marL="342900" indent="-342900">
              <a:lnSpc>
                <a:spcPct val="90000"/>
              </a:lnSpc>
              <a:spcAft>
                <a:spcPts val="600"/>
              </a:spcAft>
              <a:buFont typeface="Calibri" panose="020F0502020204030204" pitchFamily="34" charset="0"/>
              <a:buAutoNum type="arabicParenR"/>
            </a:pPr>
            <a:r>
              <a:rPr lang="es-MX" dirty="0"/>
              <a:t>Obtener el nombre y teléfono de los huéspedes que viven en Santiago.</a:t>
            </a:r>
          </a:p>
          <a:p>
            <a:pPr marL="342900" indent="-342900">
              <a:lnSpc>
                <a:spcPct val="90000"/>
              </a:lnSpc>
              <a:spcAft>
                <a:spcPts val="600"/>
              </a:spcAft>
              <a:buFont typeface="Calibri" panose="020F0502020204030204" pitchFamily="34" charset="0"/>
              <a:buAutoNum type="arabicParenR"/>
            </a:pPr>
            <a:r>
              <a:rPr lang="es-MX" dirty="0"/>
              <a:t>Listar las cabañas con capacidad mayor a 5 personas.</a:t>
            </a:r>
          </a:p>
          <a:p>
            <a:pPr marL="342900" indent="-342900">
              <a:lnSpc>
                <a:spcPct val="90000"/>
              </a:lnSpc>
              <a:spcAft>
                <a:spcPts val="600"/>
              </a:spcAft>
              <a:buFont typeface="Calibri" panose="020F0502020204030204" pitchFamily="34" charset="0"/>
              <a:buAutoNum type="arabicParenR"/>
            </a:pPr>
            <a:r>
              <a:rPr lang="es-MX" dirty="0"/>
              <a:t>Mostrar las cabañas cuya tarifa diaria sea menor a 50.000.</a:t>
            </a:r>
          </a:p>
          <a:p>
            <a:pPr marL="342900" indent="-342900">
              <a:lnSpc>
                <a:spcPct val="90000"/>
              </a:lnSpc>
              <a:spcAft>
                <a:spcPts val="600"/>
              </a:spcAft>
              <a:buFont typeface="Calibri" panose="020F0502020204030204" pitchFamily="34" charset="0"/>
              <a:buAutoNum type="arabicParenR"/>
            </a:pPr>
            <a:r>
              <a:rPr lang="es-MX" dirty="0"/>
              <a:t>Obtener los empleados que trabajan como recepcionistas.</a:t>
            </a:r>
          </a:p>
          <a:p>
            <a:pPr marL="342900" indent="-342900">
              <a:lnSpc>
                <a:spcPct val="90000"/>
              </a:lnSpc>
              <a:spcAft>
                <a:spcPts val="600"/>
              </a:spcAft>
              <a:buFont typeface="Calibri" panose="020F0502020204030204" pitchFamily="34" charset="0"/>
              <a:buAutoNum type="arabicParenR"/>
            </a:pPr>
            <a:r>
              <a:rPr lang="es-MX" dirty="0"/>
              <a:t>Listar los arriendos realizados después del 1 de enero de 2025.</a:t>
            </a:r>
          </a:p>
          <a:p>
            <a:pPr marL="342900" indent="-342900">
              <a:lnSpc>
                <a:spcPct val="90000"/>
              </a:lnSpc>
              <a:spcAft>
                <a:spcPts val="600"/>
              </a:spcAft>
              <a:buFont typeface="Calibri" panose="020F0502020204030204" pitchFamily="34" charset="0"/>
              <a:buAutoNum type="arabicParenR"/>
            </a:pPr>
            <a:r>
              <a:rPr lang="es-MX" dirty="0"/>
              <a:t>Obtener las cabañas que tienen más de 2 baños.</a:t>
            </a:r>
            <a:br>
              <a:rPr lang="es-MX" noProof="0" dirty="0">
                <a:solidFill>
                  <a:schemeClr val="tx1">
                    <a:lumMod val="75000"/>
                    <a:lumOff val="25000"/>
                  </a:schemeClr>
                </a:solidFill>
              </a:rPr>
            </a:br>
            <a:endParaRPr lang="es-MX" noProof="0" dirty="0">
              <a:solidFill>
                <a:schemeClr val="tx1">
                  <a:lumMod val="75000"/>
                  <a:lumOff val="25000"/>
                </a:schemeClr>
              </a:solidFill>
            </a:endParaRPr>
          </a:p>
        </p:txBody>
      </p:sp>
      <p:sp>
        <p:nvSpPr>
          <p:cNvPr id="3132" name="Rectangle 3127">
            <a:extLst>
              <a:ext uri="{FF2B5EF4-FFF2-40B4-BE49-F238E27FC236}">
                <a16:creationId xmlns:a16="http://schemas.microsoft.com/office/drawing/2014/main" id="{0F5CCC8A-D912-AF77-7FC1-23B0642D15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MX" noProof="0" dirty="0"/>
          </a:p>
        </p:txBody>
      </p:sp>
    </p:spTree>
    <p:extLst>
      <p:ext uri="{BB962C8B-B14F-4D97-AF65-F5344CB8AC3E}">
        <p14:creationId xmlns:p14="http://schemas.microsoft.com/office/powerpoint/2010/main" val="2975971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36" name="Rectangle 5135">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MX" noProof="0" dirty="0"/>
          </a:p>
        </p:txBody>
      </p:sp>
      <p:sp>
        <p:nvSpPr>
          <p:cNvPr id="2" name="Título 1">
            <a:extLst>
              <a:ext uri="{FF2B5EF4-FFF2-40B4-BE49-F238E27FC236}">
                <a16:creationId xmlns:a16="http://schemas.microsoft.com/office/drawing/2014/main" id="{2A10FF32-896A-33A9-6358-A4136F6421E6}"/>
              </a:ext>
            </a:extLst>
          </p:cNvPr>
          <p:cNvSpPr>
            <a:spLocks noGrp="1"/>
          </p:cNvSpPr>
          <p:nvPr>
            <p:ph type="title"/>
          </p:nvPr>
        </p:nvSpPr>
        <p:spPr>
          <a:xfrm>
            <a:off x="5116783" y="516835"/>
            <a:ext cx="5977937" cy="1666501"/>
          </a:xfrm>
        </p:spPr>
        <p:txBody>
          <a:bodyPr>
            <a:normAutofit/>
          </a:bodyPr>
          <a:lstStyle/>
          <a:p>
            <a:r>
              <a:rPr lang="es-MX" sz="4000" noProof="0" dirty="0">
                <a:solidFill>
                  <a:srgbClr val="FFFFFF"/>
                </a:solidFill>
              </a:rPr>
              <a:t>Link </a:t>
            </a:r>
            <a:r>
              <a:rPr lang="es-MX" sz="4000" noProof="0" dirty="0" err="1">
                <a:solidFill>
                  <a:srgbClr val="FFFFFF"/>
                </a:solidFill>
              </a:rPr>
              <a:t>Github</a:t>
            </a:r>
            <a:endParaRPr lang="es-MX" sz="4000" noProof="0" dirty="0">
              <a:solidFill>
                <a:srgbClr val="FFFFFF"/>
              </a:solidFill>
            </a:endParaRPr>
          </a:p>
        </p:txBody>
      </p:sp>
      <p:pic>
        <p:nvPicPr>
          <p:cNvPr id="5" name="Imagen 4">
            <a:extLst>
              <a:ext uri="{FF2B5EF4-FFF2-40B4-BE49-F238E27FC236}">
                <a16:creationId xmlns:a16="http://schemas.microsoft.com/office/drawing/2014/main" id="{D12B0C51-72EC-481A-48CD-61DEE0A79CDB}"/>
              </a:ext>
            </a:extLst>
          </p:cNvPr>
          <p:cNvPicPr>
            <a:picLocks noChangeAspect="1"/>
          </p:cNvPicPr>
          <p:nvPr/>
        </p:nvPicPr>
        <p:blipFill>
          <a:blip r:embed="rId2"/>
          <a:srcRect r="1" b="1176"/>
          <a:stretch>
            <a:fillRect/>
          </a:stretch>
        </p:blipFill>
        <p:spPr>
          <a:xfrm>
            <a:off x="20" y="10"/>
            <a:ext cx="4580077" cy="6857990"/>
          </a:xfrm>
          <a:prstGeom prst="rect">
            <a:avLst/>
          </a:prstGeom>
        </p:spPr>
      </p:pic>
      <p:cxnSp>
        <p:nvCxnSpPr>
          <p:cNvPr id="5138" name="Straight Connector 5137">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00864" y="2353592"/>
            <a:ext cx="5669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4B40D78B-5722-8E64-0449-803CEC35DF2B}"/>
              </a:ext>
            </a:extLst>
          </p:cNvPr>
          <p:cNvSpPr>
            <a:spLocks noGrp="1"/>
          </p:cNvSpPr>
          <p:nvPr>
            <p:ph idx="1"/>
          </p:nvPr>
        </p:nvSpPr>
        <p:spPr>
          <a:xfrm>
            <a:off x="5116784" y="2546224"/>
            <a:ext cx="5977938" cy="3342747"/>
          </a:xfrm>
        </p:spPr>
        <p:txBody>
          <a:bodyPr>
            <a:normAutofit/>
          </a:bodyPr>
          <a:lstStyle/>
          <a:p>
            <a:pPr marL="0" indent="0">
              <a:buNone/>
            </a:pPr>
            <a:r>
              <a:rPr lang="es-MX" sz="1800" noProof="0" dirty="0">
                <a:solidFill>
                  <a:srgbClr val="FFFFFF"/>
                </a:solidFill>
              </a:rPr>
              <a:t>Repositorio: </a:t>
            </a:r>
          </a:p>
          <a:p>
            <a:pPr marL="0" indent="0">
              <a:buNone/>
            </a:pPr>
            <a:r>
              <a:rPr lang="es-MX" sz="1800" noProof="0" dirty="0">
                <a:solidFill>
                  <a:srgbClr val="FFFFFF"/>
                </a:solidFill>
                <a:hlinkClick r:id="rId3"/>
              </a:rPr>
              <a:t>https://github.com/VicenteDiazH/AY-BDD2025-1-S1</a:t>
            </a:r>
            <a:endParaRPr lang="es-MX" sz="1800" noProof="0" dirty="0">
              <a:solidFill>
                <a:srgbClr val="FFFFFF"/>
              </a:solidFill>
            </a:endParaRPr>
          </a:p>
          <a:p>
            <a:pPr marL="0" indent="0">
              <a:buNone/>
            </a:pPr>
            <a:endParaRPr lang="es-MX" sz="1800" noProof="0" dirty="0">
              <a:solidFill>
                <a:srgbClr val="FFFFFF"/>
              </a:solidFill>
            </a:endParaRPr>
          </a:p>
          <a:p>
            <a:pPr marL="0" indent="0">
              <a:buNone/>
            </a:pPr>
            <a:endParaRPr lang="es-MX" sz="1800" noProof="0" dirty="0">
              <a:solidFill>
                <a:srgbClr val="FFFFFF"/>
              </a:solidFill>
            </a:endParaRPr>
          </a:p>
          <a:p>
            <a:pPr marL="0" indent="0">
              <a:buNone/>
            </a:pPr>
            <a:endParaRPr lang="es-MX" sz="1800" noProof="0" dirty="0">
              <a:solidFill>
                <a:srgbClr val="FFFFFF"/>
              </a:solidFill>
            </a:endParaRPr>
          </a:p>
        </p:txBody>
      </p:sp>
    </p:spTree>
    <p:extLst>
      <p:ext uri="{BB962C8B-B14F-4D97-AF65-F5344CB8AC3E}">
        <p14:creationId xmlns:p14="http://schemas.microsoft.com/office/powerpoint/2010/main" val="386303216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5" name="Rectangle 4104">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MX" noProof="0" dirty="0"/>
          </a:p>
        </p:txBody>
      </p:sp>
      <p:sp>
        <p:nvSpPr>
          <p:cNvPr id="2" name="Título 1">
            <a:extLst>
              <a:ext uri="{FF2B5EF4-FFF2-40B4-BE49-F238E27FC236}">
                <a16:creationId xmlns:a16="http://schemas.microsoft.com/office/drawing/2014/main" id="{30246446-4C82-B973-B4D1-E5B42C6216C5}"/>
              </a:ext>
            </a:extLst>
          </p:cNvPr>
          <p:cNvSpPr>
            <a:spLocks noGrp="1"/>
          </p:cNvSpPr>
          <p:nvPr>
            <p:ph type="title"/>
          </p:nvPr>
        </p:nvSpPr>
        <p:spPr>
          <a:xfrm>
            <a:off x="643467" y="516835"/>
            <a:ext cx="4176361" cy="1666501"/>
          </a:xfrm>
        </p:spPr>
        <p:txBody>
          <a:bodyPr>
            <a:noAutofit/>
          </a:bodyPr>
          <a:lstStyle/>
          <a:p>
            <a:r>
              <a:rPr lang="es-MX" sz="8000" noProof="0" dirty="0">
                <a:solidFill>
                  <a:schemeClr val="tx1"/>
                </a:solidFill>
              </a:rPr>
              <a:t>Contacto</a:t>
            </a:r>
          </a:p>
        </p:txBody>
      </p:sp>
      <p:cxnSp>
        <p:nvCxnSpPr>
          <p:cNvPr id="4107" name="Straight Connector 4106">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28346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4131BB1D-5A7B-B3EE-7E92-61B19AC400C2}"/>
              </a:ext>
            </a:extLst>
          </p:cNvPr>
          <p:cNvSpPr>
            <a:spLocks noGrp="1"/>
          </p:cNvSpPr>
          <p:nvPr>
            <p:ph idx="1"/>
          </p:nvPr>
        </p:nvSpPr>
        <p:spPr>
          <a:xfrm>
            <a:off x="688260" y="2523849"/>
            <a:ext cx="5876442" cy="3635409"/>
          </a:xfrm>
        </p:spPr>
        <p:txBody>
          <a:bodyPr>
            <a:normAutofit/>
          </a:bodyPr>
          <a:lstStyle/>
          <a:p>
            <a:pPr marL="0" indent="0">
              <a:buNone/>
            </a:pPr>
            <a:r>
              <a:rPr lang="es-MX" sz="4000" noProof="0" dirty="0" err="1">
                <a:solidFill>
                  <a:schemeClr val="tx1"/>
                </a:solidFill>
              </a:rPr>
              <a:t>Discord</a:t>
            </a:r>
            <a:r>
              <a:rPr lang="es-MX" sz="4000" noProof="0" dirty="0">
                <a:solidFill>
                  <a:schemeClr val="tx1"/>
                </a:solidFill>
              </a:rPr>
              <a:t>: </a:t>
            </a:r>
            <a:r>
              <a:rPr lang="es-MX" sz="4000" noProof="0" dirty="0" err="1">
                <a:solidFill>
                  <a:schemeClr val="tx1"/>
                </a:solidFill>
              </a:rPr>
              <a:t>BarrosLucoPalta</a:t>
            </a:r>
            <a:endParaRPr lang="es-MX" sz="4000" noProof="0" dirty="0">
              <a:solidFill>
                <a:schemeClr val="tx1"/>
              </a:solidFill>
            </a:endParaRPr>
          </a:p>
          <a:p>
            <a:pPr marL="0" indent="0">
              <a:buNone/>
            </a:pPr>
            <a:r>
              <a:rPr lang="es-MX" sz="4000" noProof="0" dirty="0">
                <a:solidFill>
                  <a:schemeClr val="tx1"/>
                </a:solidFill>
              </a:rPr>
              <a:t>WSP: +569 5749 6014</a:t>
            </a:r>
          </a:p>
          <a:p>
            <a:pPr marL="0" indent="0">
              <a:buNone/>
            </a:pPr>
            <a:r>
              <a:rPr lang="es-MX" sz="4000" noProof="0" dirty="0" err="1">
                <a:solidFill>
                  <a:schemeClr val="tx1"/>
                </a:solidFill>
              </a:rPr>
              <a:t>Steam</a:t>
            </a:r>
            <a:r>
              <a:rPr lang="es-MX" sz="4000" noProof="0" dirty="0">
                <a:solidFill>
                  <a:schemeClr val="tx1"/>
                </a:solidFill>
              </a:rPr>
              <a:t>: </a:t>
            </a:r>
            <a:r>
              <a:rPr lang="es-MX" sz="4000" noProof="0" dirty="0" err="1">
                <a:solidFill>
                  <a:schemeClr val="tx1"/>
                </a:solidFill>
              </a:rPr>
              <a:t>Coustillier</a:t>
            </a:r>
            <a:endParaRPr lang="es-MX" sz="4000" noProof="0" dirty="0">
              <a:solidFill>
                <a:schemeClr val="tx1"/>
              </a:solidFill>
            </a:endParaRPr>
          </a:p>
          <a:p>
            <a:pPr marL="0" indent="0">
              <a:buNone/>
            </a:pPr>
            <a:endParaRPr lang="es-MX" sz="4000" noProof="0" dirty="0">
              <a:solidFill>
                <a:schemeClr val="tx1"/>
              </a:solidFill>
            </a:endParaRPr>
          </a:p>
        </p:txBody>
      </p:sp>
      <p:pic>
        <p:nvPicPr>
          <p:cNvPr id="4102" name="Picture 6">
            <a:extLst>
              <a:ext uri="{FF2B5EF4-FFF2-40B4-BE49-F238E27FC236}">
                <a16:creationId xmlns:a16="http://schemas.microsoft.com/office/drawing/2014/main" id="{5FEAD962-4117-9D02-40EF-C09452EB45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5301" y="1626755"/>
            <a:ext cx="2181225" cy="373380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23481590-EFD3-FBEB-862C-4DED842D27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55220" y="294409"/>
            <a:ext cx="2905125"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073571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42B5856-7EC1-12C2-2ABD-2B41A4BF09E7}"/>
            </a:ext>
          </a:extLst>
        </p:cNvPr>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F4FAA6B4-BAFB-4474-9B14-DC83A9096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noProof="0" dirty="0"/>
          </a:p>
        </p:txBody>
      </p:sp>
      <p:sp>
        <p:nvSpPr>
          <p:cNvPr id="2" name="Título 1">
            <a:extLst>
              <a:ext uri="{FF2B5EF4-FFF2-40B4-BE49-F238E27FC236}">
                <a16:creationId xmlns:a16="http://schemas.microsoft.com/office/drawing/2014/main" id="{2932BB3A-F2DC-CC4F-3651-EC442206C6D2}"/>
              </a:ext>
            </a:extLst>
          </p:cNvPr>
          <p:cNvSpPr>
            <a:spLocks noGrp="1"/>
          </p:cNvSpPr>
          <p:nvPr>
            <p:ph type="title"/>
          </p:nvPr>
        </p:nvSpPr>
        <p:spPr>
          <a:xfrm>
            <a:off x="1097280" y="286603"/>
            <a:ext cx="10058400" cy="1450757"/>
          </a:xfrm>
        </p:spPr>
        <p:txBody>
          <a:bodyPr>
            <a:normAutofit/>
          </a:bodyPr>
          <a:lstStyle/>
          <a:p>
            <a:r>
              <a:rPr lang="es-MX" noProof="0" dirty="0"/>
              <a:t>¿Donde nos encontramos?</a:t>
            </a:r>
          </a:p>
        </p:txBody>
      </p:sp>
      <p:cxnSp>
        <p:nvCxnSpPr>
          <p:cNvPr id="35" name="Straight Connector 34">
            <a:extLst>
              <a:ext uri="{FF2B5EF4-FFF2-40B4-BE49-F238E27FC236}">
                <a16:creationId xmlns:a16="http://schemas.microsoft.com/office/drawing/2014/main" id="{4364CDC3-ADB0-4691-9286-5925F160C2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B4734E4A-86EF-4098-7549-C1D880293EE0}"/>
              </a:ext>
            </a:extLst>
          </p:cNvPr>
          <p:cNvSpPr>
            <a:spLocks noGrp="1"/>
          </p:cNvSpPr>
          <p:nvPr>
            <p:ph idx="1"/>
          </p:nvPr>
        </p:nvSpPr>
        <p:spPr>
          <a:xfrm>
            <a:off x="516256" y="2108624"/>
            <a:ext cx="4074794" cy="3760891"/>
          </a:xfrm>
        </p:spPr>
        <p:txBody>
          <a:bodyPr>
            <a:normAutofit/>
          </a:bodyPr>
          <a:lstStyle/>
          <a:p>
            <a:pPr marL="0" indent="0">
              <a:lnSpc>
                <a:spcPct val="100000"/>
              </a:lnSpc>
              <a:buClr>
                <a:schemeClr val="tx1"/>
              </a:buClr>
              <a:buNone/>
            </a:pPr>
            <a:r>
              <a:rPr lang="es-MX" sz="1600" noProof="0" dirty="0"/>
              <a:t>Antes de seguir avanzando debemos conocer los tipos de datos que existen:</a:t>
            </a:r>
          </a:p>
          <a:p>
            <a:pPr>
              <a:lnSpc>
                <a:spcPct val="100000"/>
              </a:lnSpc>
            </a:pPr>
            <a:r>
              <a:rPr lang="es-MX" sz="1600" noProof="0" dirty="0"/>
              <a:t>• Tipos de datos numéricos</a:t>
            </a:r>
            <a:br>
              <a:rPr lang="es-MX" sz="1600" noProof="0" dirty="0"/>
            </a:br>
            <a:r>
              <a:rPr lang="es-MX" sz="1600" noProof="0" dirty="0"/>
              <a:t>• Tipos de datos de texto y caracteres</a:t>
            </a:r>
            <a:br>
              <a:rPr lang="es-MX" sz="1600" noProof="0" dirty="0"/>
            </a:br>
            <a:r>
              <a:rPr lang="es-MX" sz="1600" noProof="0" dirty="0"/>
              <a:t>• Tipos de datos de fecha y hora</a:t>
            </a:r>
            <a:br>
              <a:rPr lang="es-MX" sz="1600" noProof="0" dirty="0"/>
            </a:br>
            <a:r>
              <a:rPr lang="es-MX" sz="1600" noProof="0" dirty="0"/>
              <a:t>• Tipos de datos booleanos</a:t>
            </a:r>
            <a:br>
              <a:rPr lang="es-MX" sz="1600" noProof="0" dirty="0"/>
            </a:br>
            <a:r>
              <a:rPr lang="es-MX" sz="1600" noProof="0" dirty="0"/>
              <a:t>• Tipos de datos de identificadores únicos</a:t>
            </a:r>
            <a:br>
              <a:rPr lang="es-MX" sz="1600" noProof="0" dirty="0"/>
            </a:br>
            <a:r>
              <a:rPr lang="es-MX" sz="1600" noProof="0" dirty="0"/>
              <a:t>• Tipos de datos de colecciones y estructuras</a:t>
            </a:r>
            <a:br>
              <a:rPr lang="es-MX" sz="1600" noProof="0" dirty="0"/>
            </a:br>
            <a:r>
              <a:rPr lang="es-MX" sz="1600" noProof="0" dirty="0"/>
              <a:t>• Tipos de datos binarios</a:t>
            </a:r>
          </a:p>
          <a:p>
            <a:pPr>
              <a:lnSpc>
                <a:spcPct val="100000"/>
              </a:lnSpc>
            </a:pPr>
            <a:br>
              <a:rPr lang="es-MX" sz="1600" noProof="0" dirty="0"/>
            </a:br>
            <a:endParaRPr lang="es-MX" sz="1600" noProof="0" dirty="0"/>
          </a:p>
        </p:txBody>
      </p:sp>
      <p:pic>
        <p:nvPicPr>
          <p:cNvPr id="5" name="Imagen 4">
            <a:extLst>
              <a:ext uri="{FF2B5EF4-FFF2-40B4-BE49-F238E27FC236}">
                <a16:creationId xmlns:a16="http://schemas.microsoft.com/office/drawing/2014/main" id="{0E699DAA-5369-8822-95D8-E992C04CE273}"/>
              </a:ext>
            </a:extLst>
          </p:cNvPr>
          <p:cNvPicPr>
            <a:picLocks noChangeAspect="1"/>
          </p:cNvPicPr>
          <p:nvPr/>
        </p:nvPicPr>
        <p:blipFill>
          <a:blip r:embed="rId2"/>
          <a:stretch>
            <a:fillRect/>
          </a:stretch>
        </p:blipFill>
        <p:spPr>
          <a:xfrm>
            <a:off x="4776002" y="3003032"/>
            <a:ext cx="5797734" cy="985614"/>
          </a:xfrm>
          <a:prstGeom prst="rect">
            <a:avLst/>
          </a:prstGeom>
        </p:spPr>
      </p:pic>
      <p:pic>
        <p:nvPicPr>
          <p:cNvPr id="7" name="Imagen 6" descr="Dibujo de un gato&#10;&#10;Descripción generada automáticamente">
            <a:extLst>
              <a:ext uri="{FF2B5EF4-FFF2-40B4-BE49-F238E27FC236}">
                <a16:creationId xmlns:a16="http://schemas.microsoft.com/office/drawing/2014/main" id="{E1F69150-C7ED-5224-93F4-D0A55C3848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25713" y="1977814"/>
            <a:ext cx="4978109" cy="4343399"/>
          </a:xfrm>
          <a:prstGeom prst="rect">
            <a:avLst/>
          </a:prstGeom>
        </p:spPr>
      </p:pic>
      <p:sp>
        <p:nvSpPr>
          <p:cNvPr id="37" name="Rectangle 36">
            <a:extLst>
              <a:ext uri="{FF2B5EF4-FFF2-40B4-BE49-F238E27FC236}">
                <a16:creationId xmlns:a16="http://schemas.microsoft.com/office/drawing/2014/main" id="{DB148495-5F82-48E2-A76C-C8E1C89499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MX" noProof="0" dirty="0"/>
          </a:p>
        </p:txBody>
      </p:sp>
    </p:spTree>
    <p:extLst>
      <p:ext uri="{BB962C8B-B14F-4D97-AF65-F5344CB8AC3E}">
        <p14:creationId xmlns:p14="http://schemas.microsoft.com/office/powerpoint/2010/main" val="1253212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A1D2D4D-98FB-2D1A-C4F8-14FFC4978945}"/>
            </a:ext>
          </a:extLst>
        </p:cNvPr>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D40791F6-715D-481A-9C4A-3645AECFD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noProof="0" dirty="0"/>
          </a:p>
        </p:txBody>
      </p:sp>
      <p:sp>
        <p:nvSpPr>
          <p:cNvPr id="2" name="Título 1">
            <a:extLst>
              <a:ext uri="{FF2B5EF4-FFF2-40B4-BE49-F238E27FC236}">
                <a16:creationId xmlns:a16="http://schemas.microsoft.com/office/drawing/2014/main" id="{8D8BAF2C-BD9C-145F-C420-03A2FBACFC53}"/>
              </a:ext>
            </a:extLst>
          </p:cNvPr>
          <p:cNvSpPr>
            <a:spLocks noGrp="1"/>
          </p:cNvSpPr>
          <p:nvPr>
            <p:ph type="title"/>
          </p:nvPr>
        </p:nvSpPr>
        <p:spPr>
          <a:xfrm>
            <a:off x="642257" y="634946"/>
            <a:ext cx="6432434" cy="1450757"/>
          </a:xfrm>
        </p:spPr>
        <p:txBody>
          <a:bodyPr>
            <a:normAutofit/>
          </a:bodyPr>
          <a:lstStyle/>
          <a:p>
            <a:r>
              <a:rPr lang="es-MX" noProof="0" dirty="0"/>
              <a:t>Tipos de datos numéricos</a:t>
            </a:r>
          </a:p>
        </p:txBody>
      </p:sp>
      <p:cxnSp>
        <p:nvCxnSpPr>
          <p:cNvPr id="2059" name="Straight Connector 2058">
            <a:extLst>
              <a:ext uri="{FF2B5EF4-FFF2-40B4-BE49-F238E27FC236}">
                <a16:creationId xmlns:a16="http://schemas.microsoft.com/office/drawing/2014/main" id="{740F83A4-FAC4-4867-95A5-BBFD280C7B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76240" y="2267421"/>
            <a:ext cx="60350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A2A4761B-9A45-6783-7072-223ED4DE0821}"/>
              </a:ext>
            </a:extLst>
          </p:cNvPr>
          <p:cNvSpPr>
            <a:spLocks noGrp="1"/>
          </p:cNvSpPr>
          <p:nvPr>
            <p:ph idx="1"/>
          </p:nvPr>
        </p:nvSpPr>
        <p:spPr>
          <a:xfrm>
            <a:off x="642257" y="2407436"/>
            <a:ext cx="6432434" cy="3461658"/>
          </a:xfrm>
        </p:spPr>
        <p:txBody>
          <a:bodyPr>
            <a:normAutofit fontScale="92500" lnSpcReduction="10000"/>
          </a:bodyPr>
          <a:lstStyle/>
          <a:p>
            <a:pPr>
              <a:lnSpc>
                <a:spcPct val="100000"/>
              </a:lnSpc>
            </a:pPr>
            <a:r>
              <a:rPr lang="es-MX" sz="1600" noProof="0" dirty="0"/>
              <a:t>• INTEGER: números enteros en el rango de</a:t>
            </a:r>
            <a:br>
              <a:rPr lang="es-MX" sz="1600" noProof="0" dirty="0"/>
            </a:br>
            <a:r>
              <a:rPr lang="es-MX" sz="1600" noProof="0" dirty="0"/>
              <a:t>-2147483648 a 2147483647.</a:t>
            </a:r>
            <a:br>
              <a:rPr lang="es-MX" sz="1600" noProof="0" dirty="0"/>
            </a:br>
            <a:br>
              <a:rPr lang="es-MX" sz="1600" noProof="0" dirty="0"/>
            </a:br>
            <a:r>
              <a:rPr lang="es-MX" sz="1600" noProof="0" dirty="0"/>
              <a:t>• BIGINT: números enteros en un rango mucho más amplio, de -9223372036854775808 a 9223372036854775807.</a:t>
            </a:r>
            <a:br>
              <a:rPr lang="es-MX" sz="1600" noProof="0" dirty="0"/>
            </a:br>
            <a:br>
              <a:rPr lang="es-MX" sz="1600" noProof="0" dirty="0"/>
            </a:br>
            <a:r>
              <a:rPr lang="es-MX" sz="1600" noProof="0" dirty="0"/>
              <a:t>• NUMERIC/DECIMAL: números de punto flotante con precisión decimal arbitraria. Puede definirse con una precisión y una escala para controlar el número de</a:t>
            </a:r>
            <a:br>
              <a:rPr lang="es-MX" sz="1600" noProof="0" dirty="0"/>
            </a:br>
            <a:r>
              <a:rPr lang="es-MX" sz="1600" noProof="0" dirty="0"/>
              <a:t>dígitos permitidos en total y después del punto decimal.</a:t>
            </a:r>
            <a:br>
              <a:rPr lang="es-MX" sz="1600" noProof="0" dirty="0"/>
            </a:br>
            <a:br>
              <a:rPr lang="es-MX" sz="1600" noProof="0" dirty="0"/>
            </a:br>
            <a:r>
              <a:rPr lang="es-MX" sz="1600" noProof="0" dirty="0"/>
              <a:t>• REAL: Almacena números de punto flotante de precisión simple.</a:t>
            </a:r>
          </a:p>
          <a:p>
            <a:pPr>
              <a:lnSpc>
                <a:spcPct val="100000"/>
              </a:lnSpc>
            </a:pPr>
            <a:br>
              <a:rPr lang="es-MX" sz="1600" noProof="0" dirty="0"/>
            </a:br>
            <a:r>
              <a:rPr lang="es-MX" sz="1600" noProof="0" dirty="0"/>
              <a:t>• DOUBLE PRECISION: Almacena números de punto flotante de precisión doble.</a:t>
            </a:r>
          </a:p>
          <a:p>
            <a:pPr>
              <a:lnSpc>
                <a:spcPct val="100000"/>
              </a:lnSpc>
            </a:pPr>
            <a:br>
              <a:rPr lang="es-MX" sz="1300" noProof="0" dirty="0"/>
            </a:br>
            <a:endParaRPr lang="es-MX" sz="1300" noProof="0" dirty="0"/>
          </a:p>
        </p:txBody>
      </p:sp>
      <p:sp>
        <p:nvSpPr>
          <p:cNvPr id="2061" name="Rectangle 2060">
            <a:extLst>
              <a:ext uri="{FF2B5EF4-FFF2-40B4-BE49-F238E27FC236}">
                <a16:creationId xmlns:a16="http://schemas.microsoft.com/office/drawing/2014/main" id="{811CBAFA-D7E0-40A7-BB94-2C05304B4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MX" noProof="0" dirty="0"/>
          </a:p>
        </p:txBody>
      </p:sp>
      <p:pic>
        <p:nvPicPr>
          <p:cNvPr id="4" name="Picture 4" descr="Tipos de datos numéricos en SQL Server - SoyDBA">
            <a:extLst>
              <a:ext uri="{FF2B5EF4-FFF2-40B4-BE49-F238E27FC236}">
                <a16:creationId xmlns:a16="http://schemas.microsoft.com/office/drawing/2014/main" id="{C37B9F58-D477-37AE-8322-1407832074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6827" y="4032939"/>
            <a:ext cx="5140673" cy="1885927"/>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descr="Imagen que contiene persona, vistiendo, viendo, cara&#10;&#10;Descripción generada automáticamente">
            <a:extLst>
              <a:ext uri="{FF2B5EF4-FFF2-40B4-BE49-F238E27FC236}">
                <a16:creationId xmlns:a16="http://schemas.microsoft.com/office/drawing/2014/main" id="{86F468B0-8291-B014-E94B-E44995C186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3220" y="0"/>
            <a:ext cx="2957825" cy="3692319"/>
          </a:xfrm>
          <a:prstGeom prst="rect">
            <a:avLst/>
          </a:prstGeom>
        </p:spPr>
      </p:pic>
    </p:spTree>
    <p:extLst>
      <p:ext uri="{BB962C8B-B14F-4D97-AF65-F5344CB8AC3E}">
        <p14:creationId xmlns:p14="http://schemas.microsoft.com/office/powerpoint/2010/main" val="4220668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9A9ABAD-566E-CBE5-1829-F2D17CE0964D}"/>
            </a:ext>
          </a:extLst>
        </p:cNvPr>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43F2B1E8-FEB4-F991-2EBB-6C287383C5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noProof="0" dirty="0"/>
          </a:p>
        </p:txBody>
      </p:sp>
      <p:sp>
        <p:nvSpPr>
          <p:cNvPr id="2" name="Título 1">
            <a:extLst>
              <a:ext uri="{FF2B5EF4-FFF2-40B4-BE49-F238E27FC236}">
                <a16:creationId xmlns:a16="http://schemas.microsoft.com/office/drawing/2014/main" id="{CAF85E1C-A715-3FFA-5FCE-F914E99EB50A}"/>
              </a:ext>
            </a:extLst>
          </p:cNvPr>
          <p:cNvSpPr>
            <a:spLocks noGrp="1"/>
          </p:cNvSpPr>
          <p:nvPr>
            <p:ph type="title"/>
          </p:nvPr>
        </p:nvSpPr>
        <p:spPr>
          <a:xfrm>
            <a:off x="642257" y="634946"/>
            <a:ext cx="6432434" cy="1450757"/>
          </a:xfrm>
        </p:spPr>
        <p:txBody>
          <a:bodyPr>
            <a:normAutofit/>
          </a:bodyPr>
          <a:lstStyle/>
          <a:p>
            <a:r>
              <a:rPr lang="es-MX" noProof="0" dirty="0"/>
              <a:t>Tipos de datos de texto y caracteres</a:t>
            </a:r>
          </a:p>
        </p:txBody>
      </p:sp>
      <p:cxnSp>
        <p:nvCxnSpPr>
          <p:cNvPr id="2059" name="Straight Connector 2058">
            <a:extLst>
              <a:ext uri="{FF2B5EF4-FFF2-40B4-BE49-F238E27FC236}">
                <a16:creationId xmlns:a16="http://schemas.microsoft.com/office/drawing/2014/main" id="{C222CB62-2C84-C432-54E4-C58E868244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76240" y="2267421"/>
            <a:ext cx="60350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A401C079-F26B-3336-030D-B7077F6B545B}"/>
              </a:ext>
            </a:extLst>
          </p:cNvPr>
          <p:cNvSpPr>
            <a:spLocks noGrp="1"/>
          </p:cNvSpPr>
          <p:nvPr>
            <p:ph idx="1"/>
          </p:nvPr>
        </p:nvSpPr>
        <p:spPr>
          <a:xfrm>
            <a:off x="642257" y="2407436"/>
            <a:ext cx="6432434" cy="3461658"/>
          </a:xfrm>
        </p:spPr>
        <p:txBody>
          <a:bodyPr>
            <a:normAutofit/>
          </a:bodyPr>
          <a:lstStyle/>
          <a:p>
            <a:pPr>
              <a:lnSpc>
                <a:spcPct val="100000"/>
              </a:lnSpc>
            </a:pPr>
            <a:r>
              <a:rPr lang="es-MX" sz="1800" noProof="0" dirty="0"/>
              <a:t>• CHARACTER/CHAR: Almacena cadenas de caracteres de longitud fija. Debes especificar la longitud máxima.</a:t>
            </a:r>
            <a:br>
              <a:rPr lang="es-MX" sz="1800" noProof="0" dirty="0"/>
            </a:br>
            <a:br>
              <a:rPr lang="es-MX" sz="1800" noProof="0" dirty="0"/>
            </a:br>
            <a:r>
              <a:rPr lang="es-MX" sz="1800" noProof="0" dirty="0"/>
              <a:t>• VARCHAR: Almacena cadenas de caracteres de longitud variable. Puedes especificar la longitud máxima.</a:t>
            </a:r>
            <a:br>
              <a:rPr lang="es-MX" sz="1800" noProof="0" dirty="0"/>
            </a:br>
            <a:br>
              <a:rPr lang="es-MX" sz="1800" noProof="0" dirty="0"/>
            </a:br>
            <a:r>
              <a:rPr lang="es-MX" sz="1800" noProof="0" dirty="0"/>
              <a:t>• TEXT: Almacena cadenas de caracteres de longitud variable, similar a VARCHAR, pero sin una longitud máxima definida.</a:t>
            </a:r>
            <a:br>
              <a:rPr lang="es-MX" sz="1300" noProof="0" dirty="0"/>
            </a:br>
            <a:endParaRPr lang="es-MX" sz="1300" noProof="0" dirty="0"/>
          </a:p>
        </p:txBody>
      </p:sp>
      <p:sp>
        <p:nvSpPr>
          <p:cNvPr id="2061" name="Rectangle 2060">
            <a:extLst>
              <a:ext uri="{FF2B5EF4-FFF2-40B4-BE49-F238E27FC236}">
                <a16:creationId xmlns:a16="http://schemas.microsoft.com/office/drawing/2014/main" id="{00E8ACD6-C5DF-0356-4B10-5B74985128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MX" noProof="0" dirty="0"/>
          </a:p>
        </p:txBody>
      </p:sp>
      <p:pic>
        <p:nvPicPr>
          <p:cNvPr id="5" name="Imagen 4" descr="Imagen que contiene persona, vistiendo, viendo, cara&#10;&#10;Descripción generada automáticamente">
            <a:extLst>
              <a:ext uri="{FF2B5EF4-FFF2-40B4-BE49-F238E27FC236}">
                <a16:creationId xmlns:a16="http://schemas.microsoft.com/office/drawing/2014/main" id="{E5E0B3F2-2167-4AC9-458C-84BE4901A8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3220" y="0"/>
            <a:ext cx="2957825" cy="3692319"/>
          </a:xfrm>
          <a:prstGeom prst="rect">
            <a:avLst/>
          </a:prstGeom>
        </p:spPr>
      </p:pic>
      <p:pic>
        <p:nvPicPr>
          <p:cNvPr id="3074" name="Picture 2" descr="String in Data Structure - GeeksforGeeks">
            <a:extLst>
              <a:ext uri="{FF2B5EF4-FFF2-40B4-BE49-F238E27FC236}">
                <a16:creationId xmlns:a16="http://schemas.microsoft.com/office/drawing/2014/main" id="{C0AE4A55-CEE5-5D81-F3AE-1ED9033979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4697" y="3852235"/>
            <a:ext cx="4777296" cy="2388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9802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F184836-DF50-1369-C87E-F942E936C191}"/>
            </a:ext>
          </a:extLst>
        </p:cNvPr>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2BAEFCD6-7B83-3BC7-876E-25B0FBBEE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noProof="0" dirty="0"/>
          </a:p>
        </p:txBody>
      </p:sp>
      <p:sp>
        <p:nvSpPr>
          <p:cNvPr id="2" name="Título 1">
            <a:extLst>
              <a:ext uri="{FF2B5EF4-FFF2-40B4-BE49-F238E27FC236}">
                <a16:creationId xmlns:a16="http://schemas.microsoft.com/office/drawing/2014/main" id="{BE2795AB-FFE6-988F-47DC-1C6A1C38B33D}"/>
              </a:ext>
            </a:extLst>
          </p:cNvPr>
          <p:cNvSpPr>
            <a:spLocks noGrp="1"/>
          </p:cNvSpPr>
          <p:nvPr>
            <p:ph type="title"/>
          </p:nvPr>
        </p:nvSpPr>
        <p:spPr>
          <a:xfrm>
            <a:off x="642257" y="634946"/>
            <a:ext cx="6432434" cy="1450757"/>
          </a:xfrm>
        </p:spPr>
        <p:txBody>
          <a:bodyPr>
            <a:normAutofit/>
          </a:bodyPr>
          <a:lstStyle/>
          <a:p>
            <a:r>
              <a:rPr lang="es-MX" noProof="0" dirty="0"/>
              <a:t>Tipos de datos de fecha y hora</a:t>
            </a:r>
          </a:p>
        </p:txBody>
      </p:sp>
      <p:cxnSp>
        <p:nvCxnSpPr>
          <p:cNvPr id="2059" name="Straight Connector 2058">
            <a:extLst>
              <a:ext uri="{FF2B5EF4-FFF2-40B4-BE49-F238E27FC236}">
                <a16:creationId xmlns:a16="http://schemas.microsoft.com/office/drawing/2014/main" id="{C45FF125-5491-9D0B-21B8-C4D4483FCCB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76240" y="2267421"/>
            <a:ext cx="60350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6D7BDDE9-864A-FDFF-3AAB-F6E3483B927A}"/>
              </a:ext>
            </a:extLst>
          </p:cNvPr>
          <p:cNvSpPr>
            <a:spLocks noGrp="1"/>
          </p:cNvSpPr>
          <p:nvPr>
            <p:ph idx="1"/>
          </p:nvPr>
        </p:nvSpPr>
        <p:spPr>
          <a:xfrm>
            <a:off x="642257" y="2407436"/>
            <a:ext cx="6432434" cy="3461658"/>
          </a:xfrm>
        </p:spPr>
        <p:txBody>
          <a:bodyPr>
            <a:noAutofit/>
          </a:bodyPr>
          <a:lstStyle/>
          <a:p>
            <a:pPr>
              <a:lnSpc>
                <a:spcPct val="100000"/>
              </a:lnSpc>
              <a:buClr>
                <a:schemeClr val="tx1"/>
              </a:buClr>
              <a:buFont typeface="Arial" panose="020B0604020202020204" pitchFamily="34" charset="0"/>
              <a:buChar char="•"/>
            </a:pPr>
            <a:r>
              <a:rPr lang="es-MX" sz="1800" noProof="0" dirty="0"/>
              <a:t>DATE: Almacena solo la fecha (año, mes y día). Ejemplo: 2025-09-07.</a:t>
            </a:r>
          </a:p>
          <a:p>
            <a:pPr>
              <a:lnSpc>
                <a:spcPct val="100000"/>
              </a:lnSpc>
              <a:buClr>
                <a:schemeClr val="tx1"/>
              </a:buClr>
              <a:buFont typeface="Arial" panose="020B0604020202020204" pitchFamily="34" charset="0"/>
              <a:buChar char="•"/>
            </a:pPr>
            <a:r>
              <a:rPr lang="es-MX" sz="1800" noProof="0" dirty="0"/>
              <a:t>TIME: Almacena solo la hora (horas, minutos y segundos). Ejemplo: 14:35:22.</a:t>
            </a:r>
          </a:p>
          <a:p>
            <a:pPr>
              <a:lnSpc>
                <a:spcPct val="100000"/>
              </a:lnSpc>
              <a:buClr>
                <a:schemeClr val="tx1"/>
              </a:buClr>
              <a:buFont typeface="Arial" panose="020B0604020202020204" pitchFamily="34" charset="0"/>
              <a:buChar char="•"/>
            </a:pPr>
            <a:r>
              <a:rPr lang="es-MX" sz="1800" noProof="0" dirty="0"/>
              <a:t>DATETIME: Almacena fecha y hora completas. Ejemplo: 2025-09-07 14:35:22.</a:t>
            </a:r>
          </a:p>
          <a:p>
            <a:pPr>
              <a:lnSpc>
                <a:spcPct val="100000"/>
              </a:lnSpc>
              <a:buClr>
                <a:schemeClr val="tx1"/>
              </a:buClr>
              <a:buFont typeface="Arial" panose="020B0604020202020204" pitchFamily="34" charset="0"/>
              <a:buChar char="•"/>
            </a:pPr>
            <a:r>
              <a:rPr lang="es-MX" sz="1800" noProof="0" dirty="0"/>
              <a:t>TIMESTAMP: Similar a DATETIME, pero además puede actualizarse automáticamente al modificar un registro. </a:t>
            </a:r>
          </a:p>
          <a:p>
            <a:pPr>
              <a:lnSpc>
                <a:spcPct val="100000"/>
              </a:lnSpc>
              <a:buClr>
                <a:schemeClr val="tx1"/>
              </a:buClr>
              <a:buFont typeface="Arial" panose="020B0604020202020204" pitchFamily="34" charset="0"/>
              <a:buChar char="•"/>
            </a:pPr>
            <a:r>
              <a:rPr lang="es-MX" sz="1800" noProof="0" dirty="0"/>
              <a:t>YEAR: Almacena solo el año en formato de 4 dígitos. Ejemplo: 2025.</a:t>
            </a:r>
          </a:p>
        </p:txBody>
      </p:sp>
      <p:sp>
        <p:nvSpPr>
          <p:cNvPr id="2061" name="Rectangle 2060">
            <a:extLst>
              <a:ext uri="{FF2B5EF4-FFF2-40B4-BE49-F238E27FC236}">
                <a16:creationId xmlns:a16="http://schemas.microsoft.com/office/drawing/2014/main" id="{C34BF871-9E0C-6EDE-77C9-D1BEC0221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MX" noProof="0" dirty="0"/>
          </a:p>
        </p:txBody>
      </p:sp>
      <p:pic>
        <p:nvPicPr>
          <p:cNvPr id="5" name="Imagen 4" descr="Imagen que contiene persona, vistiendo, viendo, cara&#10;&#10;Descripción generada automáticamente">
            <a:extLst>
              <a:ext uri="{FF2B5EF4-FFF2-40B4-BE49-F238E27FC236}">
                <a16:creationId xmlns:a16="http://schemas.microsoft.com/office/drawing/2014/main" id="{2A289304-D9DA-AC03-F41D-D5AA34628E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3220" y="0"/>
            <a:ext cx="2957825" cy="3692319"/>
          </a:xfrm>
          <a:prstGeom prst="rect">
            <a:avLst/>
          </a:prstGeom>
        </p:spPr>
      </p:pic>
      <p:pic>
        <p:nvPicPr>
          <p:cNvPr id="6146" name="Picture 2" descr="Date and Time Data Types - John Deardurff (@SQLMCT)">
            <a:extLst>
              <a:ext uri="{FF2B5EF4-FFF2-40B4-BE49-F238E27FC236}">
                <a16:creationId xmlns:a16="http://schemas.microsoft.com/office/drawing/2014/main" id="{E3EB1742-200F-1DCD-7F24-F373F82C5A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6397" y="4029075"/>
            <a:ext cx="4953897" cy="1840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8950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8EAAB4C-096C-4C62-2DCC-EAAA97A72AEC}"/>
            </a:ext>
          </a:extLst>
        </p:cNvPr>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5A3718AB-71B0-4FC0-86A2-4290E86013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noProof="0" dirty="0"/>
          </a:p>
        </p:txBody>
      </p:sp>
      <p:sp>
        <p:nvSpPr>
          <p:cNvPr id="2" name="Título 1">
            <a:extLst>
              <a:ext uri="{FF2B5EF4-FFF2-40B4-BE49-F238E27FC236}">
                <a16:creationId xmlns:a16="http://schemas.microsoft.com/office/drawing/2014/main" id="{66E1EBF2-DF18-46D5-8109-43FC3BEDD5C7}"/>
              </a:ext>
            </a:extLst>
          </p:cNvPr>
          <p:cNvSpPr>
            <a:spLocks noGrp="1"/>
          </p:cNvSpPr>
          <p:nvPr>
            <p:ph type="title"/>
          </p:nvPr>
        </p:nvSpPr>
        <p:spPr>
          <a:xfrm>
            <a:off x="642257" y="634946"/>
            <a:ext cx="6432434" cy="1450757"/>
          </a:xfrm>
        </p:spPr>
        <p:txBody>
          <a:bodyPr>
            <a:normAutofit/>
          </a:bodyPr>
          <a:lstStyle/>
          <a:p>
            <a:r>
              <a:rPr lang="es-MX" noProof="0" dirty="0"/>
              <a:t>Tipos de datos booleanos</a:t>
            </a:r>
          </a:p>
        </p:txBody>
      </p:sp>
      <p:cxnSp>
        <p:nvCxnSpPr>
          <p:cNvPr id="2059" name="Straight Connector 2058">
            <a:extLst>
              <a:ext uri="{FF2B5EF4-FFF2-40B4-BE49-F238E27FC236}">
                <a16:creationId xmlns:a16="http://schemas.microsoft.com/office/drawing/2014/main" id="{D8C489AB-7C8D-3F96-5947-E2093F94B5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76240" y="2267421"/>
            <a:ext cx="60350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0532DB34-2FA5-1E24-847A-D6151939AB7B}"/>
              </a:ext>
            </a:extLst>
          </p:cNvPr>
          <p:cNvSpPr>
            <a:spLocks noGrp="1"/>
          </p:cNvSpPr>
          <p:nvPr>
            <p:ph idx="1"/>
          </p:nvPr>
        </p:nvSpPr>
        <p:spPr>
          <a:xfrm>
            <a:off x="642257" y="2407436"/>
            <a:ext cx="6432434" cy="3461658"/>
          </a:xfrm>
        </p:spPr>
        <p:txBody>
          <a:bodyPr>
            <a:normAutofit/>
          </a:bodyPr>
          <a:lstStyle/>
          <a:p>
            <a:pPr>
              <a:lnSpc>
                <a:spcPct val="100000"/>
              </a:lnSpc>
            </a:pPr>
            <a:r>
              <a:rPr lang="es-MX" sz="1800" noProof="0" dirty="0"/>
              <a:t>• BOOLEAN: Almacena valores de verdad (verdadero o falso)</a:t>
            </a:r>
            <a:br>
              <a:rPr lang="es-MX" sz="1300" noProof="0" dirty="0"/>
            </a:br>
            <a:endParaRPr lang="es-MX" sz="1300" noProof="0" dirty="0"/>
          </a:p>
        </p:txBody>
      </p:sp>
      <p:sp>
        <p:nvSpPr>
          <p:cNvPr id="2061" name="Rectangle 2060">
            <a:extLst>
              <a:ext uri="{FF2B5EF4-FFF2-40B4-BE49-F238E27FC236}">
                <a16:creationId xmlns:a16="http://schemas.microsoft.com/office/drawing/2014/main" id="{D4DB560E-904A-35B7-C771-AD50E84D2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MX" noProof="0" dirty="0"/>
          </a:p>
        </p:txBody>
      </p:sp>
      <p:pic>
        <p:nvPicPr>
          <p:cNvPr id="5" name="Imagen 4" descr="Imagen que contiene persona, vistiendo, viendo, cara&#10;&#10;Descripción generada automáticamente">
            <a:extLst>
              <a:ext uri="{FF2B5EF4-FFF2-40B4-BE49-F238E27FC236}">
                <a16:creationId xmlns:a16="http://schemas.microsoft.com/office/drawing/2014/main" id="{AB133962-5900-0D0C-7DA6-E3A524C81C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3220" y="0"/>
            <a:ext cx="2957825" cy="3692319"/>
          </a:xfrm>
          <a:prstGeom prst="rect">
            <a:avLst/>
          </a:prstGeom>
        </p:spPr>
      </p:pic>
      <p:pic>
        <p:nvPicPr>
          <p:cNvPr id="4098" name="Picture 2" descr="PostgreSQL Tutorial: Boolean Data Type - Redrock Postgres">
            <a:extLst>
              <a:ext uri="{FF2B5EF4-FFF2-40B4-BE49-F238E27FC236}">
                <a16:creationId xmlns:a16="http://schemas.microsoft.com/office/drawing/2014/main" id="{8CA0CA92-2607-168F-C2EB-544F39CB46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7807" y="3692319"/>
            <a:ext cx="4143039" cy="2016279"/>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Ok Cat GIFs | Tenor">
            <a:extLst>
              <a:ext uri="{FF2B5EF4-FFF2-40B4-BE49-F238E27FC236}">
                <a16:creationId xmlns:a16="http://schemas.microsoft.com/office/drawing/2014/main" id="{22A983BE-87CF-CB05-8E36-D53FBB1790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142" y="3380208"/>
            <a:ext cx="1571625" cy="262890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Cat No GIFs | Tenor">
            <a:extLst>
              <a:ext uri="{FF2B5EF4-FFF2-40B4-BE49-F238E27FC236}">
                <a16:creationId xmlns:a16="http://schemas.microsoft.com/office/drawing/2014/main" id="{A1F5AB7D-EF62-B5C8-076D-BB42E7FF38E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1280" y="3789783"/>
            <a:ext cx="2095500" cy="1809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1781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5C699A8-DAB4-0D54-FDAC-D794E10EA2DF}"/>
            </a:ext>
          </a:extLst>
        </p:cNvPr>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71C3FCCB-DFD6-AB7B-E164-461F20E029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noProof="0" dirty="0"/>
          </a:p>
        </p:txBody>
      </p:sp>
      <p:sp>
        <p:nvSpPr>
          <p:cNvPr id="2" name="Título 1">
            <a:extLst>
              <a:ext uri="{FF2B5EF4-FFF2-40B4-BE49-F238E27FC236}">
                <a16:creationId xmlns:a16="http://schemas.microsoft.com/office/drawing/2014/main" id="{50978ED3-F427-7503-A22E-E05A60F584D4}"/>
              </a:ext>
            </a:extLst>
          </p:cNvPr>
          <p:cNvSpPr>
            <a:spLocks noGrp="1"/>
          </p:cNvSpPr>
          <p:nvPr>
            <p:ph type="title"/>
          </p:nvPr>
        </p:nvSpPr>
        <p:spPr>
          <a:xfrm>
            <a:off x="642256" y="634946"/>
            <a:ext cx="7534077" cy="1450757"/>
          </a:xfrm>
        </p:spPr>
        <p:txBody>
          <a:bodyPr>
            <a:normAutofit/>
          </a:bodyPr>
          <a:lstStyle/>
          <a:p>
            <a:r>
              <a:rPr lang="es-MX" noProof="0" dirty="0"/>
              <a:t>Tipos de datos de identificadores únicos</a:t>
            </a:r>
          </a:p>
        </p:txBody>
      </p:sp>
      <p:cxnSp>
        <p:nvCxnSpPr>
          <p:cNvPr id="2059" name="Straight Connector 2058">
            <a:extLst>
              <a:ext uri="{FF2B5EF4-FFF2-40B4-BE49-F238E27FC236}">
                <a16:creationId xmlns:a16="http://schemas.microsoft.com/office/drawing/2014/main" id="{8ACE76C7-B838-E117-3347-4309B8CF5C4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76240" y="2267421"/>
            <a:ext cx="60350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A2C04549-A9E7-06B2-1936-FD28EEDFAB8E}"/>
              </a:ext>
            </a:extLst>
          </p:cNvPr>
          <p:cNvSpPr>
            <a:spLocks noGrp="1"/>
          </p:cNvSpPr>
          <p:nvPr>
            <p:ph idx="1"/>
          </p:nvPr>
        </p:nvSpPr>
        <p:spPr>
          <a:xfrm>
            <a:off x="642257" y="2407436"/>
            <a:ext cx="6432434" cy="3461658"/>
          </a:xfrm>
        </p:spPr>
        <p:txBody>
          <a:bodyPr>
            <a:normAutofit/>
          </a:bodyPr>
          <a:lstStyle/>
          <a:p>
            <a:r>
              <a:rPr lang="es-MX" sz="1800" noProof="0" dirty="0"/>
              <a:t>• UUID: Almacena identificadores únicos universales en formato UUID. </a:t>
            </a:r>
            <a:br>
              <a:rPr lang="es-MX" sz="1800" noProof="0" dirty="0"/>
            </a:br>
            <a:br>
              <a:rPr lang="es-MX" sz="1800" noProof="0" dirty="0"/>
            </a:br>
            <a:r>
              <a:rPr lang="es-MX" sz="1800" noProof="0" dirty="0"/>
              <a:t>Los UUID son identificadores únicos universales que se utilizan para asegurar que los elementos en un sistema tengan identificadores que no se dupliquen, lo que es especialmente importante en sistemas distribuidos y bases de datos.</a:t>
            </a:r>
          </a:p>
          <a:p>
            <a:br>
              <a:rPr lang="es-MX" sz="1400" noProof="0" dirty="0"/>
            </a:br>
            <a:br>
              <a:rPr lang="es-MX" sz="1300" noProof="0" dirty="0"/>
            </a:br>
            <a:endParaRPr lang="es-MX" sz="1300" noProof="0" dirty="0"/>
          </a:p>
        </p:txBody>
      </p:sp>
      <p:sp>
        <p:nvSpPr>
          <p:cNvPr id="2061" name="Rectangle 2060">
            <a:extLst>
              <a:ext uri="{FF2B5EF4-FFF2-40B4-BE49-F238E27FC236}">
                <a16:creationId xmlns:a16="http://schemas.microsoft.com/office/drawing/2014/main" id="{0546732F-AFB4-79BA-64BA-31381BF1E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MX" noProof="0" dirty="0"/>
          </a:p>
        </p:txBody>
      </p:sp>
      <p:pic>
        <p:nvPicPr>
          <p:cNvPr id="5" name="Imagen 4" descr="Imagen que contiene persona, vistiendo, viendo, cara&#10;&#10;Descripción generada automáticamente">
            <a:extLst>
              <a:ext uri="{FF2B5EF4-FFF2-40B4-BE49-F238E27FC236}">
                <a16:creationId xmlns:a16="http://schemas.microsoft.com/office/drawing/2014/main" id="{C13EB5EB-7807-0EE4-0BE2-A3909BAE65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3220" y="0"/>
            <a:ext cx="2957825" cy="3692319"/>
          </a:xfrm>
          <a:prstGeom prst="rect">
            <a:avLst/>
          </a:prstGeom>
        </p:spPr>
      </p:pic>
      <p:pic>
        <p:nvPicPr>
          <p:cNvPr id="5122" name="Picture 2" descr="The Pros and Cons of Using UUIDs for Unique Identification">
            <a:extLst>
              <a:ext uri="{FF2B5EF4-FFF2-40B4-BE49-F238E27FC236}">
                <a16:creationId xmlns:a16="http://schemas.microsoft.com/office/drawing/2014/main" id="{D6D20F4F-5990-19C9-D03B-F28D69C57C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5149" y="3784495"/>
            <a:ext cx="5276849" cy="2594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7286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11370E2-2EDB-5C33-4564-0FFAB73BBF33}"/>
            </a:ext>
          </a:extLst>
        </p:cNvPr>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8301CF64-9371-6076-571E-55C356BA47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noProof="0" dirty="0"/>
          </a:p>
        </p:txBody>
      </p:sp>
      <p:sp>
        <p:nvSpPr>
          <p:cNvPr id="2" name="Título 1">
            <a:extLst>
              <a:ext uri="{FF2B5EF4-FFF2-40B4-BE49-F238E27FC236}">
                <a16:creationId xmlns:a16="http://schemas.microsoft.com/office/drawing/2014/main" id="{5825B4B8-5C61-651D-C6E9-C0F92BE86AC4}"/>
              </a:ext>
            </a:extLst>
          </p:cNvPr>
          <p:cNvSpPr>
            <a:spLocks noGrp="1"/>
          </p:cNvSpPr>
          <p:nvPr>
            <p:ph type="title"/>
          </p:nvPr>
        </p:nvSpPr>
        <p:spPr>
          <a:xfrm>
            <a:off x="642256" y="634946"/>
            <a:ext cx="7534077" cy="1450757"/>
          </a:xfrm>
        </p:spPr>
        <p:txBody>
          <a:bodyPr>
            <a:normAutofit/>
          </a:bodyPr>
          <a:lstStyle/>
          <a:p>
            <a:r>
              <a:rPr lang="es-MX" noProof="0" dirty="0"/>
              <a:t>Tipos de datos de colecciones y estructuras</a:t>
            </a:r>
          </a:p>
        </p:txBody>
      </p:sp>
      <p:cxnSp>
        <p:nvCxnSpPr>
          <p:cNvPr id="2059" name="Straight Connector 2058">
            <a:extLst>
              <a:ext uri="{FF2B5EF4-FFF2-40B4-BE49-F238E27FC236}">
                <a16:creationId xmlns:a16="http://schemas.microsoft.com/office/drawing/2014/main" id="{86D283AF-78BC-2800-5257-A9A098C2E0F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76240" y="2267421"/>
            <a:ext cx="60350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B26CA495-62E3-4EAC-0C80-8D935FD262C3}"/>
              </a:ext>
            </a:extLst>
          </p:cNvPr>
          <p:cNvSpPr>
            <a:spLocks noGrp="1"/>
          </p:cNvSpPr>
          <p:nvPr>
            <p:ph idx="1"/>
          </p:nvPr>
        </p:nvSpPr>
        <p:spPr>
          <a:xfrm>
            <a:off x="642257" y="2407436"/>
            <a:ext cx="6432434" cy="3461658"/>
          </a:xfrm>
        </p:spPr>
        <p:txBody>
          <a:bodyPr>
            <a:normAutofit/>
          </a:bodyPr>
          <a:lstStyle/>
          <a:p>
            <a:r>
              <a:rPr lang="es-MX" sz="1800" noProof="0" dirty="0"/>
              <a:t>• ARRAY: Almacena una colección de valores del mismo tipo en una matriz.</a:t>
            </a:r>
          </a:p>
          <a:p>
            <a:r>
              <a:rPr lang="es-MX" sz="1800" noProof="0" dirty="0"/>
              <a:t>• JSON/JSONB: Almacena datos en formato JSON. JSONB ofrece un almacenamiento binario más eficiente y funciones de búsqueda.</a:t>
            </a:r>
          </a:p>
          <a:p>
            <a:br>
              <a:rPr lang="es-MX" sz="1800" noProof="0" dirty="0"/>
            </a:br>
            <a:br>
              <a:rPr lang="es-MX" sz="1400" noProof="0" dirty="0"/>
            </a:br>
            <a:br>
              <a:rPr lang="es-MX" sz="1300" noProof="0" dirty="0"/>
            </a:br>
            <a:endParaRPr lang="es-MX" sz="1300" noProof="0" dirty="0"/>
          </a:p>
        </p:txBody>
      </p:sp>
      <p:sp>
        <p:nvSpPr>
          <p:cNvPr id="2061" name="Rectangle 2060">
            <a:extLst>
              <a:ext uri="{FF2B5EF4-FFF2-40B4-BE49-F238E27FC236}">
                <a16:creationId xmlns:a16="http://schemas.microsoft.com/office/drawing/2014/main" id="{DF449AED-56DF-8F50-0B25-3C3AC4C8F0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MX" noProof="0" dirty="0"/>
          </a:p>
        </p:txBody>
      </p:sp>
      <p:pic>
        <p:nvPicPr>
          <p:cNvPr id="5" name="Imagen 4" descr="Imagen que contiene persona, vistiendo, viendo, cara&#10;&#10;Descripción generada automáticamente">
            <a:extLst>
              <a:ext uri="{FF2B5EF4-FFF2-40B4-BE49-F238E27FC236}">
                <a16:creationId xmlns:a16="http://schemas.microsoft.com/office/drawing/2014/main" id="{74003C88-FEE1-B130-C9B8-CD508AAD52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3220" y="0"/>
            <a:ext cx="2957825" cy="3692319"/>
          </a:xfrm>
          <a:prstGeom prst="rect">
            <a:avLst/>
          </a:prstGeom>
        </p:spPr>
      </p:pic>
      <p:pic>
        <p:nvPicPr>
          <p:cNvPr id="7170" name="Picture 2" descr="How to Read JSON Data and Insert it into a Database Training Page |  GoAnywhere">
            <a:extLst>
              <a:ext uri="{FF2B5EF4-FFF2-40B4-BE49-F238E27FC236}">
                <a16:creationId xmlns:a16="http://schemas.microsoft.com/office/drawing/2014/main" id="{B465598B-B56C-54CA-9852-27E07074E2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59163" y="3341735"/>
            <a:ext cx="3790580" cy="30590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7871935"/>
      </p:ext>
    </p:extLst>
  </p:cSld>
  <p:clrMapOvr>
    <a:masterClrMapping/>
  </p:clrMapOvr>
</p:sld>
</file>

<file path=ppt/theme/theme1.xml><?xml version="1.0" encoding="utf-8"?>
<a:theme xmlns:a="http://schemas.openxmlformats.org/drawingml/2006/main" name="RetrospectVTI">
  <a:themeElements>
    <a:clrScheme name="AnalogousFromDarkSeedLeftStep">
      <a:dk1>
        <a:srgbClr val="000000"/>
      </a:dk1>
      <a:lt1>
        <a:srgbClr val="FFFFFF"/>
      </a:lt1>
      <a:dk2>
        <a:srgbClr val="1B2430"/>
      </a:dk2>
      <a:lt2>
        <a:srgbClr val="F0F3F1"/>
      </a:lt2>
      <a:accent1>
        <a:srgbClr val="CB45B5"/>
      </a:accent1>
      <a:accent2>
        <a:srgbClr val="9833B9"/>
      </a:accent2>
      <a:accent3>
        <a:srgbClr val="7145CB"/>
      </a:accent3>
      <a:accent4>
        <a:srgbClr val="3843BB"/>
      </a:accent4>
      <a:accent5>
        <a:srgbClr val="4588CB"/>
      </a:accent5>
      <a:accent6>
        <a:srgbClr val="33AEB9"/>
      </a:accent6>
      <a:hlink>
        <a:srgbClr val="3F6ABF"/>
      </a:hlink>
      <a:folHlink>
        <a:srgbClr val="7F7F7F"/>
      </a:folHlink>
    </a:clrScheme>
    <a:fontScheme name="Retrospect">
      <a:majorFont>
        <a:latin typeface="Tw Cen M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651</TotalTime>
  <Words>1044</Words>
  <Application>Microsoft Office PowerPoint</Application>
  <PresentationFormat>Panorámica</PresentationFormat>
  <Paragraphs>74</Paragraphs>
  <Slides>19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19</vt:i4>
      </vt:variant>
    </vt:vector>
  </HeadingPairs>
  <TitlesOfParts>
    <vt:vector size="24" baseType="lpstr">
      <vt:lpstr>Arial</vt:lpstr>
      <vt:lpstr>Calibri</vt:lpstr>
      <vt:lpstr>Tw Cen MT</vt:lpstr>
      <vt:lpstr>Wingdings</vt:lpstr>
      <vt:lpstr>RetrospectVTI</vt:lpstr>
      <vt:lpstr>Ayudantía 2</vt:lpstr>
      <vt:lpstr>Contacto</vt:lpstr>
      <vt:lpstr>¿Donde nos encontramos?</vt:lpstr>
      <vt:lpstr>Tipos de datos numéricos</vt:lpstr>
      <vt:lpstr>Tipos de datos de texto y caracteres</vt:lpstr>
      <vt:lpstr>Tipos de datos de fecha y hora</vt:lpstr>
      <vt:lpstr>Tipos de datos booleanos</vt:lpstr>
      <vt:lpstr>Tipos de datos de identificadores únicos</vt:lpstr>
      <vt:lpstr>Tipos de datos de colecciones y estructuras</vt:lpstr>
      <vt:lpstr>Tipos de datos binarios</vt:lpstr>
      <vt:lpstr>Bases de Datos</vt:lpstr>
      <vt:lpstr>SQL</vt:lpstr>
      <vt:lpstr>SQL</vt:lpstr>
      <vt:lpstr>Preparación entorno</vt:lpstr>
      <vt:lpstr>Entidad y Atributos</vt:lpstr>
      <vt:lpstr>Ejercicio 1</vt:lpstr>
      <vt:lpstr>Ejercicio 2</vt:lpstr>
      <vt:lpstr>Ejercicio 2</vt:lpstr>
      <vt:lpstr>Link Github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Ayudantía 1</dc:title>
  <dc:creator>211330716</dc:creator>
  <cp:lastModifiedBy>catalinamillavil1@gmail.com</cp:lastModifiedBy>
  <cp:revision>13</cp:revision>
  <dcterms:created xsi:type="dcterms:W3CDTF">2024-03-19T23:19:18Z</dcterms:created>
  <dcterms:modified xsi:type="dcterms:W3CDTF">2025-09-08T06:10:08Z</dcterms:modified>
</cp:coreProperties>
</file>