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4" r:id="rId5"/>
    <p:sldId id="265" r:id="rId6"/>
    <p:sldId id="266" r:id="rId7"/>
    <p:sldId id="268" r:id="rId8"/>
    <p:sldId id="271" r:id="rId9"/>
    <p:sldId id="272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enteDiazH/AY-BDD2025-1-S1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36343"/>
            <a:ext cx="10058400" cy="3566160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FFFFFF"/>
                </a:solidFill>
              </a:rPr>
              <a:t>Ayudantía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noProof="0" dirty="0">
                <a:solidFill>
                  <a:srgbClr val="FFFFFF"/>
                </a:solidFill>
              </a:rPr>
              <a:t>Bases de Datos</a:t>
            </a:r>
          </a:p>
          <a:p>
            <a:r>
              <a:rPr lang="es-CL" noProof="0" dirty="0">
                <a:solidFill>
                  <a:srgbClr val="FFFFFF"/>
                </a:solidFill>
              </a:rPr>
              <a:t>Profesor: Sebastian Alvarado</a:t>
            </a:r>
          </a:p>
          <a:p>
            <a:r>
              <a:rPr lang="es-CL" noProof="0" dirty="0">
                <a:solidFill>
                  <a:srgbClr val="FFFFFF"/>
                </a:solidFill>
              </a:rPr>
              <a:t>Ayudante: Vicente Diaz</a:t>
            </a:r>
          </a:p>
          <a:p>
            <a:r>
              <a:rPr lang="es-CL" noProof="0" dirty="0">
                <a:solidFill>
                  <a:srgbClr val="FFFFFF"/>
                </a:solidFill>
              </a:rPr>
              <a:t>Sección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BF985-5044-A9E2-FE48-75C0AAD4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90550"/>
            <a:ext cx="37623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75F59-4DE6-1149-AFA6-DBDA2F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s-CL" noProof="0" dirty="0"/>
              <a:t>Ejercicio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3EAFF-782F-E56F-CED2-AAFBE4EC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29119" cy="376089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dirty="0"/>
              <a:t>Una empresa vende productos a varios clientes. Se necesita conocer los datos</a:t>
            </a:r>
            <a:br>
              <a:rPr lang="es-MX" dirty="0"/>
            </a:br>
            <a:r>
              <a:rPr lang="es-MX" dirty="0"/>
              <a:t>personales de los clientes (nombre, apellidos, </a:t>
            </a:r>
            <a:r>
              <a:rPr lang="es-MX" dirty="0" err="1"/>
              <a:t>rut</a:t>
            </a:r>
            <a:r>
              <a:rPr lang="es-MX" dirty="0"/>
              <a:t>, dirección y fecha de</a:t>
            </a:r>
            <a:br>
              <a:rPr lang="es-MX" dirty="0"/>
            </a:br>
            <a:r>
              <a:rPr lang="es-MX" dirty="0"/>
              <a:t>nacimiento). Cada producto tiene un nombre y un código, así como un precio</a:t>
            </a:r>
            <a:br>
              <a:rPr lang="es-MX" dirty="0"/>
            </a:br>
            <a:r>
              <a:rPr lang="es-MX" dirty="0"/>
              <a:t>unitario. Un cliente puede comprar varios productos a la empresa, y un mismo</a:t>
            </a:r>
            <a:br>
              <a:rPr lang="es-MX" dirty="0"/>
            </a:br>
            <a:r>
              <a:rPr lang="es-MX" dirty="0"/>
              <a:t>producto puede ser comprado por varios clientes.</a:t>
            </a:r>
            <a:br>
              <a:rPr lang="es-MX" dirty="0"/>
            </a:br>
            <a:r>
              <a:rPr lang="es-MX" dirty="0"/>
              <a:t>Los productos son suministrados por diferentes proveedores. Se debe tener en</a:t>
            </a:r>
            <a:br>
              <a:rPr lang="es-MX" dirty="0"/>
            </a:br>
            <a:r>
              <a:rPr lang="es-MX" dirty="0"/>
              <a:t>cuenta que un producto sólo puede ser suministrado por un proveedor, y que un</a:t>
            </a:r>
            <a:br>
              <a:rPr lang="es-MX" dirty="0"/>
            </a:br>
            <a:r>
              <a:rPr lang="es-MX" dirty="0"/>
              <a:t>proveedor puede suministrar diferentes productos. De cada proveedor se desea</a:t>
            </a:r>
            <a:br>
              <a:rPr lang="es-MX" dirty="0"/>
            </a:br>
            <a:r>
              <a:rPr lang="es-MX" dirty="0"/>
              <a:t>conocer el </a:t>
            </a:r>
            <a:r>
              <a:rPr lang="es-MX" dirty="0" err="1"/>
              <a:t>rut</a:t>
            </a:r>
            <a:r>
              <a:rPr lang="es-MX" dirty="0"/>
              <a:t>, nombre y dirección.</a:t>
            </a:r>
          </a:p>
          <a:p>
            <a:br>
              <a:rPr lang="es-MX" sz="1800" dirty="0"/>
            </a:br>
            <a:endParaRPr lang="es-CL" sz="1800" noProof="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A30817-A0AC-3495-929D-24E08835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5619" y="640081"/>
            <a:ext cx="3179282" cy="51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pic>
        <p:nvPicPr>
          <p:cNvPr id="5" name="Picture 2" descr="Modelo de diagrama de entidad-relación (ER) con ejemplo de DBMS">
            <a:extLst>
              <a:ext uri="{FF2B5EF4-FFF2-40B4-BE49-F238E27FC236}">
                <a16:creationId xmlns:a16="http://schemas.microsoft.com/office/drawing/2014/main" id="{D68B6AE7-6970-4271-1DAA-4F4ABCE82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42" y="4573188"/>
            <a:ext cx="6665789" cy="87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0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513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s-CL" sz="4000" noProof="0" dirty="0">
                <a:solidFill>
                  <a:srgbClr val="FFFFFF"/>
                </a:solidFill>
              </a:rPr>
              <a:t>Link </a:t>
            </a:r>
            <a:r>
              <a:rPr lang="es-CL" sz="4000" noProof="0">
                <a:solidFill>
                  <a:srgbClr val="FFFFFF"/>
                </a:solidFill>
              </a:rPr>
              <a:t>Github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2B0C51-72EC-481A-48CD-61DEE0A7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176"/>
          <a:stretch>
            <a:fillRect/>
          </a:stretch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5138" name="Straight Connector 513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800" noProof="0" dirty="0">
                <a:solidFill>
                  <a:srgbClr val="FFFFFF"/>
                </a:solidFill>
              </a:rPr>
              <a:t>Repositorio: </a:t>
            </a:r>
          </a:p>
          <a:p>
            <a:pPr marL="0" indent="0">
              <a:buNone/>
            </a:pPr>
            <a:r>
              <a:rPr lang="es-CL" sz="1800" dirty="0">
                <a:solidFill>
                  <a:srgbClr val="FFFFFF"/>
                </a:solidFill>
                <a:hlinkClick r:id="rId3"/>
              </a:rPr>
              <a:t>https://github.com/VicenteDiazH</a:t>
            </a:r>
            <a:r>
              <a:rPr lang="es-CL" sz="1800">
                <a:solidFill>
                  <a:srgbClr val="FFFFFF"/>
                </a:solidFill>
                <a:hlinkClick r:id="rId3"/>
              </a:rPr>
              <a:t>/AY-BDD2025-1-S1</a:t>
            </a:r>
            <a:endParaRPr lang="es-CL" sz="18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CL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CL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CL" sz="18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3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noProof="0" dirty="0">
                <a:solidFill>
                  <a:schemeClr val="tx1"/>
                </a:solidFill>
              </a:rPr>
              <a:t>Contacto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876442" cy="363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noProof="0" dirty="0" err="1">
                <a:solidFill>
                  <a:schemeClr val="tx1"/>
                </a:solidFill>
              </a:rPr>
              <a:t>Discord</a:t>
            </a:r>
            <a:r>
              <a:rPr lang="es-CL" sz="4000" noProof="0" dirty="0">
                <a:solidFill>
                  <a:schemeClr val="tx1"/>
                </a:solidFill>
              </a:rPr>
              <a:t>: </a:t>
            </a:r>
            <a:r>
              <a:rPr lang="es-CL" sz="4000" noProof="0" dirty="0" err="1">
                <a:solidFill>
                  <a:schemeClr val="tx1"/>
                </a:solidFill>
              </a:rPr>
              <a:t>BarrosLucoPalta</a:t>
            </a:r>
            <a:endParaRPr lang="es-CL" sz="4000" noProof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noProof="0" dirty="0">
                <a:solidFill>
                  <a:schemeClr val="tx1"/>
                </a:solidFill>
              </a:rPr>
              <a:t>WSP: +569 5749 6014</a:t>
            </a:r>
          </a:p>
          <a:p>
            <a:pPr marL="0" indent="0">
              <a:buNone/>
            </a:pPr>
            <a:r>
              <a:rPr lang="es-CL" sz="4000" noProof="0" dirty="0" err="1">
                <a:solidFill>
                  <a:schemeClr val="tx1"/>
                </a:solidFill>
              </a:rPr>
              <a:t>Steam</a:t>
            </a:r>
            <a:r>
              <a:rPr lang="es-CL" sz="4000" noProof="0" dirty="0">
                <a:solidFill>
                  <a:schemeClr val="tx1"/>
                </a:solidFill>
              </a:rPr>
              <a:t>: </a:t>
            </a:r>
            <a:r>
              <a:rPr lang="es-CL" sz="4000" noProof="0" dirty="0" err="1">
                <a:solidFill>
                  <a:schemeClr val="tx1"/>
                </a:solidFill>
              </a:rPr>
              <a:t>Coustillier</a:t>
            </a:r>
            <a:endParaRPr lang="es-CL" sz="4000" noProof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L" sz="4000" noProof="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1EAAF-3B2B-4092-8FEB-E8A6C2BF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757083" cy="1666501"/>
          </a:xfrm>
        </p:spPr>
        <p:txBody>
          <a:bodyPr>
            <a:normAutofit/>
          </a:bodyPr>
          <a:lstStyle/>
          <a:p>
            <a:r>
              <a:rPr lang="es-CL" sz="4000" noProof="0" dirty="0">
                <a:solidFill>
                  <a:srgbClr val="FFFFFF"/>
                </a:solidFill>
              </a:rPr>
              <a:t>Modelamiento Entidad-Relación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480D7-E6FE-85BC-1C9E-13960982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625973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noProof="0" dirty="0">
                <a:solidFill>
                  <a:srgbClr val="FFFFFF"/>
                </a:solidFill>
              </a:rPr>
              <a:t> Clave para entender como relacionar la información en el mundo real.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noProof="0" dirty="0">
                <a:solidFill>
                  <a:srgbClr val="FFFFFF"/>
                </a:solidFill>
              </a:rPr>
              <a:t> “Un modelo es una representación abstracta de la realidad, o parte de ella.”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noProof="0" dirty="0">
                <a:solidFill>
                  <a:srgbClr val="FFFFFF"/>
                </a:solidFill>
              </a:rPr>
              <a:t> Permite organizar y visualizar la estructura de la información antes de crear la base de datos definitiva.</a:t>
            </a:r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EE5CC267-7CEE-5D6B-9037-64517719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78" y="1617254"/>
            <a:ext cx="7001119" cy="455494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1199BC-B7DA-95FC-9E67-C8644239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0"/>
            <a:ext cx="2352660" cy="16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3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s-CL" sz="4000" noProof="0" dirty="0"/>
              <a:t>Entidad y Atributos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79"/>
            <a:ext cx="3205049" cy="3428043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L" sz="2900" dirty="0"/>
              <a:t> Las entidades representan objetos o conceptos, medibles o </a:t>
            </a:r>
            <a:r>
              <a:rPr lang="es-CL" sz="2900" dirty="0" err="1"/>
              <a:t>caracterizable</a:t>
            </a:r>
            <a:r>
              <a:rPr lang="es-CL" sz="2900" dirty="0"/>
              <a:t>. Se representan con rectángulos.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900" dirty="0"/>
              <a:t> Entidad fuerte: No dependen de otras entidades para existir.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900" dirty="0"/>
              <a:t> Entidad débil: dependen de una entidad fuerte para tener sentido.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900" dirty="0"/>
              <a:t> Los atributos son propiedades o características de una entidad. Se representan con óvalos.</a:t>
            </a:r>
          </a:p>
          <a:p>
            <a:pPr marL="0" indent="0">
              <a:buNone/>
            </a:pPr>
            <a:endParaRPr lang="es-CL" noProof="0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1651A6-D60A-8444-FD4D-DD8BFC43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37" y="1104940"/>
            <a:ext cx="7070484" cy="2487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B39B06-48FA-92F5-CC80-3B73DF6A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308" y="3926263"/>
            <a:ext cx="2782628" cy="11676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77191FE-804A-8219-CB66-C058F5D41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873" y="3812609"/>
            <a:ext cx="1717473" cy="16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99DE0F-B3C4-7149-0B98-B8E26F167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66A56E-795D-DA68-3C09-E34B947D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es-CL" noProof="0" dirty="0"/>
              <a:t>Relación y Cardinalidad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69646F-C0F9-9656-BCC2-E012F16D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453739" cy="3461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L" sz="2000" dirty="0"/>
              <a:t> </a:t>
            </a:r>
            <a:r>
              <a:rPr lang="es-CL" sz="1800" dirty="0"/>
              <a:t>La relación es la asociación entre entidades. Se representan con rombos.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L" sz="1800" dirty="0"/>
              <a:t> Cada relación debe tener una palabra que conecte un atributo A hacia B y viceversa.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L" sz="1800" dirty="0"/>
              <a:t> La cardinalidad se define como cuántos elementos de una entidad pueden estar relacionado con cuántos elementos de otra entidad.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L" sz="1800" dirty="0"/>
              <a:t> 1 - 1</a:t>
            </a:r>
            <a:br>
              <a:rPr lang="es-CL" sz="1800" dirty="0"/>
            </a:br>
            <a:r>
              <a:rPr lang="es-CL" sz="1800" dirty="0"/>
              <a:t> 1 - N</a:t>
            </a:r>
            <a:br>
              <a:rPr lang="es-CL" sz="1800" dirty="0"/>
            </a:br>
            <a:r>
              <a:rPr lang="es-CL" sz="1800" dirty="0"/>
              <a:t> </a:t>
            </a:r>
            <a:r>
              <a:rPr lang="es-CL" sz="1800" dirty="0" err="1"/>
              <a:t>N</a:t>
            </a:r>
            <a:r>
              <a:rPr lang="es-CL" sz="1800" dirty="0"/>
              <a:t> - 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C631F08-9FAD-7B17-9699-52DDB280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70" y="240226"/>
            <a:ext cx="4986453" cy="1845477"/>
          </a:xfrm>
          <a:prstGeom prst="rect">
            <a:avLst/>
          </a:prstGeom>
        </p:spPr>
      </p:pic>
      <p:pic>
        <p:nvPicPr>
          <p:cNvPr id="3076" name="Picture 4" descr="Santiago">
            <a:extLst>
              <a:ext uri="{FF2B5EF4-FFF2-40B4-BE49-F238E27FC236}">
                <a16:creationId xmlns:a16="http://schemas.microsoft.com/office/drawing/2014/main" id="{40873959-51FD-2640-24A9-DAC1F9B2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49" y="2085703"/>
            <a:ext cx="3582126" cy="268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87E3B02-E26A-F790-401F-6396E0E3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624" y="4981711"/>
            <a:ext cx="4905375" cy="12096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CC4CDE3-669B-A9D5-7B4E-DF7819F29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978" y="4708580"/>
            <a:ext cx="3834399" cy="15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123AE-34C1-7414-7251-C6DAB6966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309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3114" name="Straight Connector 310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15" name="Rectangle 310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Rectangle 3104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117" name="Rectangle 3106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B9A14B-A9B5-E18D-632B-037B36E9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noProof="0" dirty="0" err="1">
                <a:solidFill>
                  <a:schemeClr val="bg1"/>
                </a:solidFill>
              </a:rPr>
              <a:t>Ejercicio</a:t>
            </a:r>
            <a:r>
              <a:rPr lang="en-US" sz="6000" noProof="0" dirty="0">
                <a:solidFill>
                  <a:schemeClr val="bg1"/>
                </a:solidFill>
              </a:rPr>
              <a:t> 1</a:t>
            </a:r>
          </a:p>
        </p:txBody>
      </p:sp>
      <p:cxnSp>
        <p:nvCxnSpPr>
          <p:cNvPr id="3118" name="Straight Connector 310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4BC27FA6-0A00-D471-A680-029C18A9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" y="2778952"/>
            <a:ext cx="5481080" cy="15072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F299736-EBFC-483E-6376-D8AEB174F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80" y="4592961"/>
            <a:ext cx="6329240" cy="15506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65D8AD-F276-1A22-10BD-2160B87FD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66" y="2833764"/>
            <a:ext cx="5481076" cy="1452484"/>
          </a:xfrm>
          <a:prstGeom prst="rect">
            <a:avLst/>
          </a:prstGeom>
        </p:spPr>
      </p:pic>
      <p:sp>
        <p:nvSpPr>
          <p:cNvPr id="3119" name="Rectangle 3110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9F57EDA-166B-7E52-4887-8EBF3B3DE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480" y="0"/>
            <a:ext cx="1958522" cy="22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0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38B6C-C2BB-87CB-2F55-1DB79D8FA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3098">
            <a:extLst>
              <a:ext uri="{FF2B5EF4-FFF2-40B4-BE49-F238E27FC236}">
                <a16:creationId xmlns:a16="http://schemas.microsoft.com/office/drawing/2014/main" id="{3D2457CD-EC09-47F7-551E-2865047E0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3114" name="Straight Connector 3100">
            <a:extLst>
              <a:ext uri="{FF2B5EF4-FFF2-40B4-BE49-F238E27FC236}">
                <a16:creationId xmlns:a16="http://schemas.microsoft.com/office/drawing/2014/main" id="{EE16436B-CBFE-588D-51FE-F82C34A9E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15" name="Rectangle 3102">
            <a:extLst>
              <a:ext uri="{FF2B5EF4-FFF2-40B4-BE49-F238E27FC236}">
                <a16:creationId xmlns:a16="http://schemas.microsoft.com/office/drawing/2014/main" id="{59BDC7FF-67BE-3B31-3003-E84D18AA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Rectangle 3104">
            <a:extLst>
              <a:ext uri="{FF2B5EF4-FFF2-40B4-BE49-F238E27FC236}">
                <a16:creationId xmlns:a16="http://schemas.microsoft.com/office/drawing/2014/main" id="{5CF3849A-FAF3-21E4-FE2F-1D00CECD8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117" name="Rectangle 3106">
            <a:extLst>
              <a:ext uri="{FF2B5EF4-FFF2-40B4-BE49-F238E27FC236}">
                <a16:creationId xmlns:a16="http://schemas.microsoft.com/office/drawing/2014/main" id="{C7139205-4E31-7AFC-9D9C-D260CE29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935602-A42A-CEC9-3C8C-20000C4C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>
                <a:solidFill>
                  <a:schemeClr val="bg1"/>
                </a:solidFill>
              </a:rPr>
              <a:t>Ejercicio</a:t>
            </a:r>
            <a:r>
              <a:rPr lang="en-US" sz="6000" dirty="0">
                <a:solidFill>
                  <a:schemeClr val="bg1"/>
                </a:solidFill>
              </a:rPr>
              <a:t> 1</a:t>
            </a:r>
            <a:endParaRPr lang="en-US" sz="6000" noProof="0" dirty="0">
              <a:solidFill>
                <a:schemeClr val="bg1"/>
              </a:solidFill>
            </a:endParaRPr>
          </a:p>
        </p:txBody>
      </p:sp>
      <p:cxnSp>
        <p:nvCxnSpPr>
          <p:cNvPr id="3118" name="Straight Connector 3108">
            <a:extLst>
              <a:ext uri="{FF2B5EF4-FFF2-40B4-BE49-F238E27FC236}">
                <a16:creationId xmlns:a16="http://schemas.microsoft.com/office/drawing/2014/main" id="{96D84A6F-2BB6-CF53-1074-D7B498718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88FD6408-7838-6FC7-2DCC-891A592C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02" y="4726103"/>
            <a:ext cx="5936395" cy="14544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8EB1A31-E9C2-7AD3-2959-0924F6527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466" y="2833764"/>
            <a:ext cx="5481076" cy="1452484"/>
          </a:xfrm>
          <a:prstGeom prst="rect">
            <a:avLst/>
          </a:prstGeom>
        </p:spPr>
      </p:pic>
      <p:sp>
        <p:nvSpPr>
          <p:cNvPr id="3119" name="Rectangle 3110">
            <a:extLst>
              <a:ext uri="{FF2B5EF4-FFF2-40B4-BE49-F238E27FC236}">
                <a16:creationId xmlns:a16="http://schemas.microsoft.com/office/drawing/2014/main" id="{1FCEFF1E-02B5-1DA2-B14D-C37C4F3B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DF353F-886A-E631-DFAE-608EB5127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58" y="2516399"/>
            <a:ext cx="5413343" cy="17069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37269B-8FDB-3528-C84B-02375DD3E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480" y="0"/>
            <a:ext cx="1958522" cy="22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9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E39B1-9C4E-F549-5499-94B884AD7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3098">
            <a:extLst>
              <a:ext uri="{FF2B5EF4-FFF2-40B4-BE49-F238E27FC236}">
                <a16:creationId xmlns:a16="http://schemas.microsoft.com/office/drawing/2014/main" id="{CC3D9340-F4A0-05D1-75CE-700AFA0AD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3114" name="Straight Connector 3100">
            <a:extLst>
              <a:ext uri="{FF2B5EF4-FFF2-40B4-BE49-F238E27FC236}">
                <a16:creationId xmlns:a16="http://schemas.microsoft.com/office/drawing/2014/main" id="{66EF9075-FF06-0985-BC03-0648AEB86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15" name="Rectangle 3102">
            <a:extLst>
              <a:ext uri="{FF2B5EF4-FFF2-40B4-BE49-F238E27FC236}">
                <a16:creationId xmlns:a16="http://schemas.microsoft.com/office/drawing/2014/main" id="{A67E8243-982D-7591-997C-8400A88D1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Rectangle 3104">
            <a:extLst>
              <a:ext uri="{FF2B5EF4-FFF2-40B4-BE49-F238E27FC236}">
                <a16:creationId xmlns:a16="http://schemas.microsoft.com/office/drawing/2014/main" id="{60B36DEC-13A4-C876-76D2-A5B572D07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117" name="Rectangle 3106">
            <a:extLst>
              <a:ext uri="{FF2B5EF4-FFF2-40B4-BE49-F238E27FC236}">
                <a16:creationId xmlns:a16="http://schemas.microsoft.com/office/drawing/2014/main" id="{D6FE5B53-BEA4-E65D-7EDA-7FED7684C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EE3973-07FE-B18D-1F65-AC47BA1F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>
                <a:solidFill>
                  <a:schemeClr val="bg1"/>
                </a:solidFill>
              </a:rPr>
              <a:t>Ejercicio</a:t>
            </a:r>
            <a:r>
              <a:rPr lang="en-US" sz="6000" dirty="0">
                <a:solidFill>
                  <a:schemeClr val="bg1"/>
                </a:solidFill>
              </a:rPr>
              <a:t> 1</a:t>
            </a:r>
            <a:endParaRPr lang="en-US" sz="6000" noProof="0" dirty="0">
              <a:solidFill>
                <a:schemeClr val="bg1"/>
              </a:solidFill>
            </a:endParaRPr>
          </a:p>
        </p:txBody>
      </p:sp>
      <p:cxnSp>
        <p:nvCxnSpPr>
          <p:cNvPr id="3118" name="Straight Connector 3108">
            <a:extLst>
              <a:ext uri="{FF2B5EF4-FFF2-40B4-BE49-F238E27FC236}">
                <a16:creationId xmlns:a16="http://schemas.microsoft.com/office/drawing/2014/main" id="{0376901C-2181-E527-468E-FAF53CC00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54EDFC9E-530F-0BC9-D1A9-67402239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466" y="2833764"/>
            <a:ext cx="5481076" cy="1452484"/>
          </a:xfrm>
          <a:prstGeom prst="rect">
            <a:avLst/>
          </a:prstGeom>
        </p:spPr>
      </p:pic>
      <p:sp>
        <p:nvSpPr>
          <p:cNvPr id="3119" name="Rectangle 3110">
            <a:extLst>
              <a:ext uri="{FF2B5EF4-FFF2-40B4-BE49-F238E27FC236}">
                <a16:creationId xmlns:a16="http://schemas.microsoft.com/office/drawing/2014/main" id="{76874F7B-E03C-3CDB-4CAB-42BE2852A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260B53-C4CD-7613-BB77-8F3E3A8A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8" y="2516399"/>
            <a:ext cx="5413343" cy="17069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88E298-8322-9C66-99AE-E493C09D6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559" y="4438271"/>
            <a:ext cx="5936366" cy="18105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A55675-CAE1-7EA4-BFB8-5B6640A8D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480" y="0"/>
            <a:ext cx="1958522" cy="22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DD4D6-935D-EDB2-317B-9750DE86D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3098">
            <a:extLst>
              <a:ext uri="{FF2B5EF4-FFF2-40B4-BE49-F238E27FC236}">
                <a16:creationId xmlns:a16="http://schemas.microsoft.com/office/drawing/2014/main" id="{C19699B2-C049-D775-1482-E35D494EC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3114" name="Straight Connector 3100">
            <a:extLst>
              <a:ext uri="{FF2B5EF4-FFF2-40B4-BE49-F238E27FC236}">
                <a16:creationId xmlns:a16="http://schemas.microsoft.com/office/drawing/2014/main" id="{BB641F13-B048-FA26-8320-B2138FB04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15" name="Rectangle 3102">
            <a:extLst>
              <a:ext uri="{FF2B5EF4-FFF2-40B4-BE49-F238E27FC236}">
                <a16:creationId xmlns:a16="http://schemas.microsoft.com/office/drawing/2014/main" id="{AD091985-B0E5-76B2-9377-A8048727B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Rectangle 3104">
            <a:extLst>
              <a:ext uri="{FF2B5EF4-FFF2-40B4-BE49-F238E27FC236}">
                <a16:creationId xmlns:a16="http://schemas.microsoft.com/office/drawing/2014/main" id="{E72B55FD-177A-405E-95DD-D3B1DE14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117" name="Rectangle 3106">
            <a:extLst>
              <a:ext uri="{FF2B5EF4-FFF2-40B4-BE49-F238E27FC236}">
                <a16:creationId xmlns:a16="http://schemas.microsoft.com/office/drawing/2014/main" id="{FDAEAEAB-077A-C0FF-5EEC-135A7AA2E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1FB883-4B36-DFDF-3F1B-CC7AFB66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>
                <a:solidFill>
                  <a:schemeClr val="bg1"/>
                </a:solidFill>
              </a:rPr>
              <a:t>Ejercicio</a:t>
            </a:r>
            <a:r>
              <a:rPr lang="en-US" sz="6000" dirty="0">
                <a:solidFill>
                  <a:schemeClr val="bg1"/>
                </a:solidFill>
              </a:rPr>
              <a:t> 1</a:t>
            </a:r>
            <a:endParaRPr lang="en-US" sz="6000" noProof="0" dirty="0">
              <a:solidFill>
                <a:schemeClr val="bg1"/>
              </a:solidFill>
            </a:endParaRPr>
          </a:p>
        </p:txBody>
      </p:sp>
      <p:cxnSp>
        <p:nvCxnSpPr>
          <p:cNvPr id="3118" name="Straight Connector 3108">
            <a:extLst>
              <a:ext uri="{FF2B5EF4-FFF2-40B4-BE49-F238E27FC236}">
                <a16:creationId xmlns:a16="http://schemas.microsoft.com/office/drawing/2014/main" id="{C94A32CA-8557-87A4-3CDD-0F38DBF5C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9" name="Rectangle 3110">
            <a:extLst>
              <a:ext uri="{FF2B5EF4-FFF2-40B4-BE49-F238E27FC236}">
                <a16:creationId xmlns:a16="http://schemas.microsoft.com/office/drawing/2014/main" id="{CD71F513-6BF7-7869-7CD6-745673E62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0655B6-3954-1AD9-E182-D113120E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" y="2516399"/>
            <a:ext cx="5413343" cy="17069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A9B65E-44F3-6E61-4D17-5BCB0A04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59" y="4438271"/>
            <a:ext cx="5936366" cy="18105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564D65-30CE-725D-E183-B28D31F3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333" y="2541657"/>
            <a:ext cx="5257209" cy="17709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DDCF9A-44A5-6D12-77C1-608F3D09E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480" y="0"/>
            <a:ext cx="1958522" cy="22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98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353</Words>
  <Application>Microsoft Office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Tw Cen MT</vt:lpstr>
      <vt:lpstr>Wingdings</vt:lpstr>
      <vt:lpstr>RetrospectVTI</vt:lpstr>
      <vt:lpstr>Ayudantía 1</vt:lpstr>
      <vt:lpstr>Contacto</vt:lpstr>
      <vt:lpstr>Modelamiento Entidad-Relación</vt:lpstr>
      <vt:lpstr>Entidad y Atributos</vt:lpstr>
      <vt:lpstr>Relación y Cardinalidad</vt:lpstr>
      <vt:lpstr>Ejercicio 1</vt:lpstr>
      <vt:lpstr>Ejercicio 1</vt:lpstr>
      <vt:lpstr>Ejercicio 1</vt:lpstr>
      <vt:lpstr>Ejercicio 1</vt:lpstr>
      <vt:lpstr>Ejercicio 2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11</cp:revision>
  <dcterms:created xsi:type="dcterms:W3CDTF">2024-03-19T23:19:18Z</dcterms:created>
  <dcterms:modified xsi:type="dcterms:W3CDTF">2025-08-24T23:32:07Z</dcterms:modified>
</cp:coreProperties>
</file>