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4" r:id="rId5"/>
    <p:sldId id="265" r:id="rId6"/>
    <p:sldId id="266" r:id="rId7"/>
    <p:sldId id="268" r:id="rId8"/>
    <p:sldId id="271" r:id="rId9"/>
    <p:sldId id="272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enteDiazH/AY-BDD2025-1-S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FFFFFF"/>
                </a:solidFill>
              </a:rPr>
              <a:t>Ayudantía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noProof="0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s-CL" noProof="0" dirty="0">
                <a:solidFill>
                  <a:srgbClr val="FFFFFF"/>
                </a:solidFill>
              </a:rPr>
              <a:t>Profesor: Sebastian Alvarado</a:t>
            </a:r>
          </a:p>
          <a:p>
            <a:r>
              <a:rPr lang="es-CL" noProof="0" dirty="0">
                <a:solidFill>
                  <a:srgbClr val="FFFFFF"/>
                </a:solidFill>
              </a:rPr>
              <a:t>Ayudante: Vicente Diaz</a:t>
            </a:r>
          </a:p>
          <a:p>
            <a:r>
              <a:rPr lang="es-CL" noProof="0" dirty="0">
                <a:solidFill>
                  <a:srgbClr val="FFFFFF"/>
                </a:solidFill>
              </a:rPr>
              <a:t>Sección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noProof="0" dirty="0"/>
              <a:t>Ejercicio 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dirty="0"/>
              <a:t>Una empresa vende productos a varios clientes. Se necesita conocer los datos</a:t>
            </a:r>
            <a:br>
              <a:rPr lang="es-MX" dirty="0"/>
            </a:br>
            <a:r>
              <a:rPr lang="es-MX" dirty="0"/>
              <a:t>personales de los clientes (nombre, apellidos, </a:t>
            </a:r>
            <a:r>
              <a:rPr lang="es-MX" dirty="0" err="1"/>
              <a:t>rut</a:t>
            </a:r>
            <a:r>
              <a:rPr lang="es-MX" dirty="0"/>
              <a:t>, dirección y fecha de</a:t>
            </a:r>
            <a:br>
              <a:rPr lang="es-MX" dirty="0"/>
            </a:br>
            <a:r>
              <a:rPr lang="es-MX" dirty="0"/>
              <a:t>nacimiento). Cada producto tiene un nombre y un código, así como un precio</a:t>
            </a:r>
            <a:br>
              <a:rPr lang="es-MX" dirty="0"/>
            </a:br>
            <a:r>
              <a:rPr lang="es-MX" dirty="0"/>
              <a:t>unitario. Un cliente puede comprar varios productos a la empresa, y un mismo</a:t>
            </a:r>
            <a:br>
              <a:rPr lang="es-MX" dirty="0"/>
            </a:br>
            <a:r>
              <a:rPr lang="es-MX" dirty="0"/>
              <a:t>producto puede ser comprado por varios clientes.</a:t>
            </a:r>
            <a:br>
              <a:rPr lang="es-MX" dirty="0"/>
            </a:br>
            <a:r>
              <a:rPr lang="es-MX" dirty="0"/>
              <a:t>Los productos son suministrados por diferentes proveedores. Se debe tener en</a:t>
            </a:r>
            <a:br>
              <a:rPr lang="es-MX" dirty="0"/>
            </a:br>
            <a:r>
              <a:rPr lang="es-MX" dirty="0"/>
              <a:t>cuenta que un producto sólo puede ser suministrado por un proveedor, y que un</a:t>
            </a:r>
            <a:br>
              <a:rPr lang="es-MX" dirty="0"/>
            </a:br>
            <a:r>
              <a:rPr lang="es-MX" dirty="0"/>
              <a:t>proveedor puede suministrar diferentes productos. De cada proveedor se desea</a:t>
            </a:r>
            <a:br>
              <a:rPr lang="es-MX" dirty="0"/>
            </a:br>
            <a:r>
              <a:rPr lang="es-MX" dirty="0"/>
              <a:t>conocer el </a:t>
            </a:r>
            <a:r>
              <a:rPr lang="es-MX" dirty="0" err="1"/>
              <a:t>rut</a:t>
            </a:r>
            <a:r>
              <a:rPr lang="es-MX" dirty="0"/>
              <a:t>, nombre y dirección.</a:t>
            </a:r>
          </a:p>
          <a:p>
            <a:br>
              <a:rPr lang="es-MX" sz="1800" dirty="0"/>
            </a:br>
            <a:endParaRPr lang="es-CL" sz="1800" noProof="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pic>
        <p:nvPicPr>
          <p:cNvPr id="5" name="Picture 2" descr="Modelo de diagrama de entidad-relación (ER) con ejemplo de DBMS">
            <a:extLst>
              <a:ext uri="{FF2B5EF4-FFF2-40B4-BE49-F238E27FC236}">
                <a16:creationId xmlns:a16="http://schemas.microsoft.com/office/drawing/2014/main" id="{D68B6AE7-6970-4271-1DAA-4F4ABCE8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42" y="4573188"/>
            <a:ext cx="6665789" cy="87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s-CL" sz="4000" noProof="0" dirty="0">
                <a:solidFill>
                  <a:srgbClr val="FFFFFF"/>
                </a:solidFill>
              </a:rPr>
              <a:t>Link </a:t>
            </a:r>
            <a:r>
              <a:rPr lang="es-CL" sz="4000" noProof="0">
                <a:solidFill>
                  <a:srgbClr val="FFFFFF"/>
                </a:solidFill>
              </a:rPr>
              <a:t>Github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2B0C51-72EC-481A-48CD-61DEE0A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176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1800" noProof="0" dirty="0">
                <a:solidFill>
                  <a:srgbClr val="FFFFFF"/>
                </a:solidFill>
              </a:rPr>
              <a:t>Repositorio: </a:t>
            </a:r>
          </a:p>
          <a:p>
            <a:pPr marL="0" indent="0">
              <a:buNone/>
            </a:pPr>
            <a:r>
              <a:rPr lang="es-CL" sz="1800" dirty="0">
                <a:solidFill>
                  <a:srgbClr val="FFFFFF"/>
                </a:solidFill>
                <a:hlinkClick r:id="rId3"/>
              </a:rPr>
              <a:t>https://github.com/VicenteDiazH</a:t>
            </a:r>
            <a:r>
              <a:rPr lang="es-CL" sz="1800">
                <a:solidFill>
                  <a:srgbClr val="FFFFFF"/>
                </a:solidFill>
                <a:hlinkClick r:id="rId3"/>
              </a:rPr>
              <a:t>/AY-BDD2025-1-S1</a:t>
            </a:r>
            <a:endParaRPr lang="es-CL" sz="18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CL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CL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CL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noProof="0" dirty="0">
                <a:solidFill>
                  <a:schemeClr val="tx1"/>
                </a:solidFill>
              </a:rPr>
              <a:t>Contacto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noProof="0" dirty="0" err="1">
                <a:solidFill>
                  <a:schemeClr val="tx1"/>
                </a:solidFill>
              </a:rPr>
              <a:t>Discord</a:t>
            </a:r>
            <a:r>
              <a:rPr lang="es-CL" sz="4000" noProof="0" dirty="0">
                <a:solidFill>
                  <a:schemeClr val="tx1"/>
                </a:solidFill>
              </a:rPr>
              <a:t>: </a:t>
            </a:r>
            <a:r>
              <a:rPr lang="es-CL" sz="4000" noProof="0" dirty="0" err="1">
                <a:solidFill>
                  <a:schemeClr val="tx1"/>
                </a:solidFill>
              </a:rPr>
              <a:t>BarrosLucoPalta</a:t>
            </a:r>
            <a:endParaRPr lang="es-CL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noProof="0" dirty="0">
                <a:solidFill>
                  <a:schemeClr val="tx1"/>
                </a:solidFill>
              </a:rPr>
              <a:t>WSP: +569 5749 6014</a:t>
            </a:r>
          </a:p>
          <a:p>
            <a:pPr marL="0" indent="0">
              <a:buNone/>
            </a:pPr>
            <a:r>
              <a:rPr lang="es-CL" sz="4000" noProof="0" dirty="0" err="1">
                <a:solidFill>
                  <a:schemeClr val="tx1"/>
                </a:solidFill>
              </a:rPr>
              <a:t>Steam</a:t>
            </a:r>
            <a:r>
              <a:rPr lang="es-CL" sz="4000" noProof="0" dirty="0">
                <a:solidFill>
                  <a:schemeClr val="tx1"/>
                </a:solidFill>
              </a:rPr>
              <a:t>: </a:t>
            </a:r>
            <a:r>
              <a:rPr lang="es-CL" sz="4000" noProof="0" dirty="0" err="1">
                <a:solidFill>
                  <a:schemeClr val="tx1"/>
                </a:solidFill>
              </a:rPr>
              <a:t>Coustillier</a:t>
            </a:r>
            <a:endParaRPr lang="es-CL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L" sz="4000" noProof="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757083" cy="1666501"/>
          </a:xfrm>
        </p:spPr>
        <p:txBody>
          <a:bodyPr>
            <a:normAutofit/>
          </a:bodyPr>
          <a:lstStyle/>
          <a:p>
            <a:r>
              <a:rPr lang="es-CL" sz="4000" noProof="0" dirty="0">
                <a:solidFill>
                  <a:srgbClr val="FFFFFF"/>
                </a:solidFill>
              </a:rPr>
              <a:t>Modelamiento Entidad-Relación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625973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noProof="0" dirty="0">
                <a:solidFill>
                  <a:srgbClr val="FFFFFF"/>
                </a:solidFill>
              </a:rPr>
              <a:t> Clave para entender como relacionar la información en el mundo real.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noProof="0" dirty="0">
                <a:solidFill>
                  <a:srgbClr val="FFFFFF"/>
                </a:solidFill>
              </a:rPr>
              <a:t> “Un modelo es una representación abstracta de la realidad, o parte de ella.”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noProof="0" dirty="0">
                <a:solidFill>
                  <a:srgbClr val="FFFFFF"/>
                </a:solidFill>
              </a:rPr>
              <a:t> Permite organizar y visualizar la estructura de la información antes de crear la base de datos definitiva.</a:t>
            </a:r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EE5CC267-7CEE-5D6B-9037-64517719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178" y="1617254"/>
            <a:ext cx="7001119" cy="4554945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0"/>
            <a:ext cx="2352660" cy="167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CL" sz="4000" noProof="0" dirty="0"/>
              <a:t>Entidad y Atributos</a:t>
            </a: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79"/>
            <a:ext cx="3205049" cy="3428043"/>
          </a:xfrm>
        </p:spPr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Las entidades representan objetos o conceptos, medibles o </a:t>
            </a:r>
            <a:r>
              <a:rPr lang="es-CL" sz="2900" dirty="0" err="1"/>
              <a:t>caracterizable</a:t>
            </a:r>
            <a:r>
              <a:rPr lang="es-CL" sz="2900" dirty="0"/>
              <a:t>. Se representan con rectángulos.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Entidad fuerte: No dependen de otras entidades para existir.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Entidad débil: dependen de una entidad fuerte para tener sentido.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s-CL" sz="2900" dirty="0"/>
              <a:t> Los atributos son propiedades o características de una entidad. Se representan con óvalos.</a:t>
            </a:r>
          </a:p>
          <a:p>
            <a:pPr marL="0" indent="0">
              <a:buNone/>
            </a:pPr>
            <a:endParaRPr lang="es-CL" noProof="0" dirty="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1651A6-D60A-8444-FD4D-DD8BFC435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137" y="1104940"/>
            <a:ext cx="7070484" cy="24879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5B39B06-48FA-92F5-CC80-3B73DF6AE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308" y="3926263"/>
            <a:ext cx="2782628" cy="11676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7191FE-804A-8219-CB66-C058F5D41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873" y="3812609"/>
            <a:ext cx="1717473" cy="16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9DE0F-B3C4-7149-0B98-B8E26F167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66A56E-795D-DA68-3C09-E34B947D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5453741" cy="1450757"/>
          </a:xfrm>
        </p:spPr>
        <p:txBody>
          <a:bodyPr>
            <a:normAutofit/>
          </a:bodyPr>
          <a:lstStyle/>
          <a:p>
            <a:r>
              <a:rPr lang="es-CL" noProof="0" dirty="0"/>
              <a:t>Relación y Cardinalidad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553" y="2267421"/>
            <a:ext cx="4846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869646F-C0F9-9656-BCC2-E012F16D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5453739" cy="34616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2000" dirty="0"/>
              <a:t> </a:t>
            </a:r>
            <a:r>
              <a:rPr lang="es-CL" sz="1800" dirty="0"/>
              <a:t>La relación es la asociación entre entidades. Se representan con rombos.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1800" dirty="0"/>
              <a:t> Cada relación debe tener una palabra que conecte un atributo A hacia B y viceversa.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1800" dirty="0"/>
              <a:t> La cardinalidad se define como cuántos elementos de una entidad pueden estar relacionado con cuántos elementos de otra entidad.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s-CL" sz="1800" dirty="0"/>
              <a:t> 1 - 1</a:t>
            </a:r>
            <a:br>
              <a:rPr lang="es-CL" sz="1800" dirty="0"/>
            </a:br>
            <a:r>
              <a:rPr lang="es-CL" sz="1800" dirty="0"/>
              <a:t> 1 - N</a:t>
            </a:r>
            <a:br>
              <a:rPr lang="es-CL" sz="1800" dirty="0"/>
            </a:br>
            <a:r>
              <a:rPr lang="es-CL" sz="1800" dirty="0"/>
              <a:t> </a:t>
            </a:r>
            <a:r>
              <a:rPr lang="es-CL" sz="1800" dirty="0" err="1"/>
              <a:t>N</a:t>
            </a:r>
            <a:r>
              <a:rPr lang="es-CL" sz="1800" dirty="0"/>
              <a:t> - 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C631F08-9FAD-7B17-9699-52DDB2806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70" y="240226"/>
            <a:ext cx="4986453" cy="1845477"/>
          </a:xfrm>
          <a:prstGeom prst="rect">
            <a:avLst/>
          </a:prstGeom>
        </p:spPr>
      </p:pic>
      <p:pic>
        <p:nvPicPr>
          <p:cNvPr id="3076" name="Picture 4" descr="Santiago">
            <a:extLst>
              <a:ext uri="{FF2B5EF4-FFF2-40B4-BE49-F238E27FC236}">
                <a16:creationId xmlns:a16="http://schemas.microsoft.com/office/drawing/2014/main" id="{40873959-51FD-2640-24A9-DAC1F9B2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49" y="2085703"/>
            <a:ext cx="3582126" cy="2686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87E3B02-E26A-F790-401F-6396E0E3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624" y="4981711"/>
            <a:ext cx="4905375" cy="12096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CC4CDE3-669B-A9D5-7B4E-DF7819F29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978" y="4708580"/>
            <a:ext cx="3834399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123AE-34C1-7414-7251-C6DAB6966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C22DE4C3-F301-467F-AA92-57A8FB152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B9A14B-A9B5-E18D-632B-037B36E9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noProof="0" dirty="0" err="1">
                <a:solidFill>
                  <a:schemeClr val="bg1"/>
                </a:solidFill>
              </a:rPr>
              <a:t>Ejercicio</a:t>
            </a:r>
            <a:r>
              <a:rPr lang="en-US" sz="6000" noProof="0" dirty="0">
                <a:solidFill>
                  <a:schemeClr val="bg1"/>
                </a:solidFill>
              </a:rPr>
              <a:t> 1</a:t>
            </a: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4BC27FA6-0A00-D471-A680-029C18A9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" y="2778952"/>
            <a:ext cx="5481080" cy="150729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299736-EBFC-483E-6376-D8AEB174F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80" y="4592961"/>
            <a:ext cx="6329240" cy="15506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A65D8AD-F276-1A22-10BD-2160B87F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66" y="2833764"/>
            <a:ext cx="5481076" cy="1452484"/>
          </a:xfrm>
          <a:prstGeom prst="rect">
            <a:avLst/>
          </a:prstGeom>
        </p:spPr>
      </p:pic>
      <p:sp>
        <p:nvSpPr>
          <p:cNvPr id="3119" name="Rectangle 3110">
            <a:extLst>
              <a:ext uri="{FF2B5EF4-FFF2-40B4-BE49-F238E27FC236}">
                <a16:creationId xmlns:a16="http://schemas.microsoft.com/office/drawing/2014/main" id="{C29A556F-7A49-46B7-A1C2-C0280C895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9F57EDA-166B-7E52-4887-8EBF3B3DE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08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38B6C-C2BB-87CB-2F55-1DB79D8F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3D2457CD-EC09-47F7-551E-2865047E0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EE16436B-CBFE-588D-51FE-F82C34A9E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59BDC7FF-67BE-3B31-3003-E84D18AA3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5CF3849A-FAF3-21E4-FE2F-1D00CECD8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C7139205-4E31-7AFC-9D9C-D260CE29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35602-A42A-CEC9-3C8C-20000C4C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Ejercicio</a:t>
            </a:r>
            <a:r>
              <a:rPr lang="en-US" sz="6000" dirty="0">
                <a:solidFill>
                  <a:schemeClr val="bg1"/>
                </a:solidFill>
              </a:rPr>
              <a:t> 1</a:t>
            </a:r>
            <a:endParaRPr lang="en-US" sz="6000" noProof="0" dirty="0">
              <a:solidFill>
                <a:schemeClr val="bg1"/>
              </a:solidFill>
            </a:endParaRP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96D84A6F-2BB6-CF53-1074-D7B498718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88FD6408-7838-6FC7-2DCC-891A592C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02" y="4726103"/>
            <a:ext cx="5936395" cy="14544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8EB1A31-E9C2-7AD3-2959-0924F6527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466" y="2833764"/>
            <a:ext cx="5481076" cy="1452484"/>
          </a:xfrm>
          <a:prstGeom prst="rect">
            <a:avLst/>
          </a:prstGeom>
        </p:spPr>
      </p:pic>
      <p:sp>
        <p:nvSpPr>
          <p:cNvPr id="3119" name="Rectangle 3110">
            <a:extLst>
              <a:ext uri="{FF2B5EF4-FFF2-40B4-BE49-F238E27FC236}">
                <a16:creationId xmlns:a16="http://schemas.microsoft.com/office/drawing/2014/main" id="{1FCEFF1E-02B5-1DA2-B14D-C37C4F3B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6DF353F-886A-E631-DFAE-608EB5127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58" y="2516399"/>
            <a:ext cx="5413343" cy="1706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D37269B-8FDB-3528-C84B-02375DD3E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91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E39B1-9C4E-F549-5499-94B884AD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CC3D9340-F4A0-05D1-75CE-700AFA0AD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66EF9075-FF06-0985-BC03-0648AEB86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A67E8243-982D-7591-997C-8400A88D1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60B36DEC-13A4-C876-76D2-A5B572D07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D6FE5B53-BEA4-E65D-7EDA-7FED7684C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EE3973-07FE-B18D-1F65-AC47BA1F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Ejercicio</a:t>
            </a:r>
            <a:r>
              <a:rPr lang="en-US" sz="6000" dirty="0">
                <a:solidFill>
                  <a:schemeClr val="bg1"/>
                </a:solidFill>
              </a:rPr>
              <a:t> 1</a:t>
            </a:r>
            <a:endParaRPr lang="en-US" sz="6000" noProof="0" dirty="0">
              <a:solidFill>
                <a:schemeClr val="bg1"/>
              </a:solidFill>
            </a:endParaRP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0376901C-2181-E527-468E-FAF53CC00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54EDFC9E-530F-0BC9-D1A9-674022398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66" y="2833764"/>
            <a:ext cx="5481076" cy="1452484"/>
          </a:xfrm>
          <a:prstGeom prst="rect">
            <a:avLst/>
          </a:prstGeom>
        </p:spPr>
      </p:pic>
      <p:sp>
        <p:nvSpPr>
          <p:cNvPr id="3119" name="Rectangle 3110">
            <a:extLst>
              <a:ext uri="{FF2B5EF4-FFF2-40B4-BE49-F238E27FC236}">
                <a16:creationId xmlns:a16="http://schemas.microsoft.com/office/drawing/2014/main" id="{76874F7B-E03C-3CDB-4CAB-42BE2852A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260B53-C4CD-7613-BB77-8F3E3A8A8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58" y="2516399"/>
            <a:ext cx="5413343" cy="1706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88E298-8322-9C66-99AE-E493C09D6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559" y="4438271"/>
            <a:ext cx="5936366" cy="18105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A55675-CAE1-7EA4-BFB8-5B6640A8D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4DD4D6-935D-EDB2-317B-9750DE86D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" name="Rectangle 3098">
            <a:extLst>
              <a:ext uri="{FF2B5EF4-FFF2-40B4-BE49-F238E27FC236}">
                <a16:creationId xmlns:a16="http://schemas.microsoft.com/office/drawing/2014/main" id="{C19699B2-C049-D775-1482-E35D494EC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3114" name="Straight Connector 3100">
            <a:extLst>
              <a:ext uri="{FF2B5EF4-FFF2-40B4-BE49-F238E27FC236}">
                <a16:creationId xmlns:a16="http://schemas.microsoft.com/office/drawing/2014/main" id="{BB641F13-B048-FA26-8320-B2138FB04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15" name="Rectangle 3102">
            <a:extLst>
              <a:ext uri="{FF2B5EF4-FFF2-40B4-BE49-F238E27FC236}">
                <a16:creationId xmlns:a16="http://schemas.microsoft.com/office/drawing/2014/main" id="{AD091985-B0E5-76B2-9377-A8048727B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Rectangle 3104">
            <a:extLst>
              <a:ext uri="{FF2B5EF4-FFF2-40B4-BE49-F238E27FC236}">
                <a16:creationId xmlns:a16="http://schemas.microsoft.com/office/drawing/2014/main" id="{E72B55FD-177A-405E-95DD-D3B1DE14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22650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3117" name="Rectangle 3106">
            <a:extLst>
              <a:ext uri="{FF2B5EF4-FFF2-40B4-BE49-F238E27FC236}">
                <a16:creationId xmlns:a16="http://schemas.microsoft.com/office/drawing/2014/main" id="{FDAEAEAB-077A-C0FF-5EEC-135A7AA2E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1FB883-4B36-DFDF-3F1B-CC7AFB66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354227"/>
            <a:ext cx="10909073" cy="1014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 err="1">
                <a:solidFill>
                  <a:schemeClr val="bg1"/>
                </a:solidFill>
              </a:rPr>
              <a:t>Ejercicio</a:t>
            </a:r>
            <a:r>
              <a:rPr lang="en-US" sz="6000" dirty="0">
                <a:solidFill>
                  <a:schemeClr val="bg1"/>
                </a:solidFill>
              </a:rPr>
              <a:t> 1</a:t>
            </a:r>
            <a:endParaRPr lang="en-US" sz="6000" noProof="0" dirty="0">
              <a:solidFill>
                <a:schemeClr val="bg1"/>
              </a:solidFill>
            </a:endParaRPr>
          </a:p>
        </p:txBody>
      </p:sp>
      <p:cxnSp>
        <p:nvCxnSpPr>
          <p:cNvPr id="3118" name="Straight Connector 3108">
            <a:extLst>
              <a:ext uri="{FF2B5EF4-FFF2-40B4-BE49-F238E27FC236}">
                <a16:creationId xmlns:a16="http://schemas.microsoft.com/office/drawing/2014/main" id="{C94A32CA-8557-87A4-3CDD-0F38DBF5C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942" y="1466833"/>
            <a:ext cx="10515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9" name="Rectangle 3110">
            <a:extLst>
              <a:ext uri="{FF2B5EF4-FFF2-40B4-BE49-F238E27FC236}">
                <a16:creationId xmlns:a16="http://schemas.microsoft.com/office/drawing/2014/main" id="{CD71F513-6BF7-7869-7CD6-745673E62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0655B6-3954-1AD9-E182-D113120E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58" y="2516399"/>
            <a:ext cx="5413343" cy="17069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3A9B65E-44F3-6E61-4D17-5BCB0A04C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559" y="4438271"/>
            <a:ext cx="5936366" cy="18105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1564D65-30CE-725D-E183-B28D31F3D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333" y="2541657"/>
            <a:ext cx="5257209" cy="177093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6DDCF9A-44A5-6D12-77C1-608F3D09E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3480" y="0"/>
            <a:ext cx="1958522" cy="226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88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355</Words>
  <Application>Microsoft Office PowerPoint</Application>
  <PresentationFormat>Panorámica</PresentationFormat>
  <Paragraphs>34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Tw Cen MT</vt:lpstr>
      <vt:lpstr>Wingdings</vt:lpstr>
      <vt:lpstr>RetrospectVTI</vt:lpstr>
      <vt:lpstr>Ayudantía 1</vt:lpstr>
      <vt:lpstr>Contacto</vt:lpstr>
      <vt:lpstr>Modelamiento Entidad-Relación</vt:lpstr>
      <vt:lpstr>Entidad y Atributos</vt:lpstr>
      <vt:lpstr>Relación y Cardinalidad</vt:lpstr>
      <vt:lpstr>Ejercicio 1</vt:lpstr>
      <vt:lpstr>Ejercicio 1</vt:lpstr>
      <vt:lpstr>Ejercicio 1</vt:lpstr>
      <vt:lpstr>Ejercicio 1</vt:lpstr>
      <vt:lpstr>Ejercicio 2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10</cp:revision>
  <dcterms:created xsi:type="dcterms:W3CDTF">2024-03-19T23:19:18Z</dcterms:created>
  <dcterms:modified xsi:type="dcterms:W3CDTF">2025-08-24T00:46:21Z</dcterms:modified>
</cp:coreProperties>
</file>