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6" r:id="rId4"/>
    <p:sldId id="280" r:id="rId5"/>
    <p:sldId id="284" r:id="rId6"/>
    <p:sldId id="283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>
                <a:solidFill>
                  <a:srgbClr val="FFFFFF"/>
                </a:solidFill>
              </a:rPr>
              <a:t>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D418E-AB36-A7AC-DEA4-BE4CA999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47" y="627636"/>
            <a:ext cx="4385713" cy="33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Grafos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28ABAD-195D-BB0F-B86C-7E556E34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38" y="74124"/>
            <a:ext cx="3578032" cy="332747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FDD5FB4-2400-D202-B00F-28D37CDB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2" y="3475717"/>
            <a:ext cx="3817748" cy="247877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308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simple,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cualquier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contenidos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arco/arista se les llama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adyacentes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dirigidos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dirigidos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aristas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también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flujo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/peso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conectan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ambos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1" name="Imagen 10" descr="Perro parado en dos patas&#10;&#10;Descripción generada automáticamente">
            <a:extLst>
              <a:ext uri="{FF2B5EF4-FFF2-40B4-BE49-F238E27FC236}">
                <a16:creationId xmlns:a16="http://schemas.microsoft.com/office/drawing/2014/main" id="{D285BA0A-5493-A44C-FF65-7AD89E917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67" y="-1219650"/>
            <a:ext cx="3578033" cy="42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Grafos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DA5E6E5-F698-A859-CAAF-5A356050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3" y="211556"/>
            <a:ext cx="3282469" cy="305260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308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maneras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relaciones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Lista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adyacencia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Matriz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adyacencia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pueden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recorridos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muchas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nosotros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54E12B-7C59-44A1-AFD0-24FB8F6C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32" y="3475717"/>
            <a:ext cx="3200920" cy="24339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8F6A259-B77E-C6A9-3ACE-C247F1AED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25" y="211556"/>
            <a:ext cx="4538147" cy="17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5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0EB2A0-C317-2C46-C91E-538CBBD0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79" y="643538"/>
            <a:ext cx="7422741" cy="36185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 err="1"/>
              <a:t>Búsqueda</a:t>
            </a:r>
            <a:r>
              <a:rPr lang="en-US" sz="4800" dirty="0"/>
              <a:t> a lo ancho (BFS)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cap="all" spc="200"/>
              <a:t>* Las arcos/aristas segmentadas son los que no se utilizan.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5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3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Búsqueda a lo ancho (BFS)</a:t>
            </a:r>
            <a:endParaRPr lang="en-US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visitan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vecinos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éste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recorridos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recorrer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vecinos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vecinos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punto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es que 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alguno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Marcar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vértice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visitado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luego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visitar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vecinos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visitados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terminar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5FE9AF-DEF7-BEC5-88D0-5885E146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60" b="-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92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7B930-52E9-3872-E0C3-E4533E20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74" y="483715"/>
            <a:ext cx="3945787" cy="533459"/>
          </a:xfrm>
        </p:spPr>
        <p:txBody>
          <a:bodyPr>
            <a:normAutofit fontScale="90000"/>
          </a:bodyPr>
          <a:lstStyle/>
          <a:p>
            <a:r>
              <a:rPr lang="en-US" dirty="0"/>
              <a:t>¿Es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bipartito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0F002-9E9D-9C15-DFD6-A5CA36E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46649"/>
            <a:ext cx="5928344" cy="633647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/>
              <a:t>Ejemplo 1: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Input: </a:t>
            </a:r>
            <a:r>
              <a:rPr lang="es-ES" dirty="0" err="1"/>
              <a:t>graph</a:t>
            </a:r>
            <a:r>
              <a:rPr lang="es-ES" dirty="0"/>
              <a:t> = [[1,2,3],[0,2],[0,1,3],[0,2]]</a:t>
            </a:r>
            <a:br>
              <a:rPr lang="es-ES" dirty="0"/>
            </a:br>
            <a:r>
              <a:rPr lang="es-ES" dirty="0"/>
              <a:t>Output: false</a:t>
            </a:r>
            <a:br>
              <a:rPr lang="es-ES" dirty="0"/>
            </a:br>
            <a:r>
              <a:rPr lang="es-ES" dirty="0"/>
              <a:t>Explicación: No es posible dividir los nodos en dos conjuntos independientes de manera que todas las aristas conecten nodos de un conjunto con nodos del otro.</a:t>
            </a:r>
          </a:p>
          <a:p>
            <a:pPr marL="0" indent="0">
              <a:buNone/>
            </a:pPr>
            <a:r>
              <a:rPr lang="es-ES" dirty="0"/>
              <a:t>Ejemplo 2: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Entrada: </a:t>
            </a:r>
            <a:r>
              <a:rPr lang="es-ES" dirty="0" err="1"/>
              <a:t>graph</a:t>
            </a:r>
            <a:r>
              <a:rPr lang="es-ES" dirty="0"/>
              <a:t> = [[1,3],[0,2],[1,3],[0,2]]</a:t>
            </a:r>
            <a:br>
              <a:rPr lang="es-ES" dirty="0"/>
            </a:br>
            <a:r>
              <a:rPr lang="es-ES" dirty="0"/>
              <a:t>Salida: true</a:t>
            </a:r>
            <a:br>
              <a:rPr lang="es-ES" dirty="0"/>
            </a:br>
            <a:r>
              <a:rPr lang="es-ES" dirty="0"/>
              <a:t>Explicación: Podemos dividir los nodos en dos conjuntos: {0, 2} y {1, 3}. Todas las aristas conectan nodos de diferentes conjuntos.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D3B7E1-2ABF-67B1-FC0B-600158A1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574" y="1188371"/>
            <a:ext cx="3756007" cy="5294757"/>
          </a:xfrm>
        </p:spPr>
        <p:txBody>
          <a:bodyPr>
            <a:noAutofit/>
          </a:bodyPr>
          <a:lstStyle/>
          <a:p>
            <a:r>
              <a:rPr lang="es-ES" sz="1200" dirty="0"/>
              <a:t>Hay un grafo no dirigido con n nodos, donde cada nodo está numerado entre 0 y n - 1. Se te da un arreglo bidimensional </a:t>
            </a:r>
            <a:r>
              <a:rPr lang="es-ES" sz="1200" dirty="0" err="1"/>
              <a:t>graph</a:t>
            </a:r>
            <a:r>
              <a:rPr lang="es-ES" sz="1200" dirty="0"/>
              <a:t>, donde </a:t>
            </a:r>
            <a:r>
              <a:rPr lang="es-ES" sz="1200" dirty="0" err="1"/>
              <a:t>graph</a:t>
            </a:r>
            <a:r>
              <a:rPr lang="es-ES" sz="1200" dirty="0"/>
              <a:t>[u] es un arreglo de nodos a los que el nodo u está adyacente. De forma más formal, para cada v en </a:t>
            </a:r>
            <a:r>
              <a:rPr lang="es-ES" sz="1200" dirty="0" err="1"/>
              <a:t>graph</a:t>
            </a:r>
            <a:r>
              <a:rPr lang="es-ES" sz="1200" dirty="0"/>
              <a:t>[u], existe una arista no dirigida entre el nodo u y el nodo v. El grafo tiene las siguientes propiedades: </a:t>
            </a:r>
          </a:p>
          <a:p>
            <a:pPr marL="285750" indent="-285750">
              <a:buFontTx/>
              <a:buChar char="-"/>
            </a:pPr>
            <a:r>
              <a:rPr lang="es-ES" sz="1200" dirty="0"/>
              <a:t>No hay aristas </a:t>
            </a:r>
            <a:r>
              <a:rPr lang="es-ES" sz="1200" dirty="0" err="1"/>
              <a:t>autoligadas</a:t>
            </a:r>
            <a:r>
              <a:rPr lang="es-ES" sz="1200" dirty="0"/>
              <a:t> (es decir, </a:t>
            </a:r>
            <a:r>
              <a:rPr lang="es-ES" sz="1200" dirty="0" err="1"/>
              <a:t>graph</a:t>
            </a:r>
            <a:r>
              <a:rPr lang="es-ES" sz="1200" dirty="0"/>
              <a:t>[u] no contiene a u).</a:t>
            </a:r>
          </a:p>
          <a:p>
            <a:pPr marL="285750" indent="-285750">
              <a:buFontTx/>
              <a:buChar char="-"/>
            </a:pPr>
            <a:r>
              <a:rPr lang="es-ES" sz="1200" dirty="0"/>
              <a:t>No hay aristas paralelas (es decir, </a:t>
            </a:r>
            <a:r>
              <a:rPr lang="es-ES" sz="1200" dirty="0" err="1"/>
              <a:t>graph</a:t>
            </a:r>
            <a:r>
              <a:rPr lang="es-ES" sz="1200" dirty="0"/>
              <a:t>[u] no contiene valores duplicados).</a:t>
            </a:r>
          </a:p>
          <a:p>
            <a:pPr marL="285750" indent="-285750">
              <a:buFontTx/>
              <a:buChar char="-"/>
            </a:pPr>
            <a:r>
              <a:rPr lang="es-ES" sz="1200" dirty="0"/>
              <a:t>Si v está en </a:t>
            </a:r>
            <a:r>
              <a:rPr lang="es-ES" sz="1200" dirty="0" err="1"/>
              <a:t>graph</a:t>
            </a:r>
            <a:r>
              <a:rPr lang="es-ES" sz="1200" dirty="0"/>
              <a:t>[u], entonces u está en </a:t>
            </a:r>
            <a:r>
              <a:rPr lang="es-ES" sz="1200" dirty="0" err="1"/>
              <a:t>graph</a:t>
            </a:r>
            <a:r>
              <a:rPr lang="es-ES" sz="1200" dirty="0"/>
              <a:t>[v] (el grafo es no dirigido).</a:t>
            </a:r>
          </a:p>
          <a:p>
            <a:pPr marL="285750" indent="-285750">
              <a:buFontTx/>
              <a:buChar char="-"/>
            </a:pPr>
            <a:r>
              <a:rPr lang="es-ES" sz="1200" dirty="0"/>
              <a:t>El grafo puede no estar conectado, lo que significa que puede haber dos nodos u y v tal que no haya un camino entre ellos.</a:t>
            </a:r>
          </a:p>
          <a:p>
            <a:r>
              <a:rPr lang="es-ES" sz="1200" dirty="0"/>
              <a:t>Un grafo es bipartito si los nodos se pueden dividir en dos conjuntos independientes A y B de tal manera que cada arista del grafo conecta un nodo en el conjunto A con un nodo en el conjunto B.</a:t>
            </a:r>
          </a:p>
          <a:p>
            <a:r>
              <a:rPr lang="es-ES" sz="1200" dirty="0"/>
              <a:t>Devuelve true si y solo si el grafo es bipartito.</a:t>
            </a:r>
            <a:endParaRPr lang="en-US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343EF2-D200-DA72-4E41-798120C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483716"/>
            <a:ext cx="1886670" cy="18952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3C3AB3-7883-F8E4-E5E5-A42E17B8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38" y="3483422"/>
            <a:ext cx="1878016" cy="18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0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561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RetrospectVTI</vt:lpstr>
      <vt:lpstr>Ayudantía 8</vt:lpstr>
      <vt:lpstr>Contacto</vt:lpstr>
      <vt:lpstr>Grafos</vt:lpstr>
      <vt:lpstr>Grafos</vt:lpstr>
      <vt:lpstr>Búsqueda a lo ancho (BFS)</vt:lpstr>
      <vt:lpstr>Búsqueda a lo ancho (BFS)</vt:lpstr>
      <vt:lpstr>¿Es el grafo bipartito?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21</cp:revision>
  <dcterms:created xsi:type="dcterms:W3CDTF">2024-03-19T23:19:18Z</dcterms:created>
  <dcterms:modified xsi:type="dcterms:W3CDTF">2024-12-04T16:19:11Z</dcterms:modified>
</cp:coreProperties>
</file>