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76" r:id="rId4"/>
    <p:sldId id="279" r:id="rId5"/>
    <p:sldId id="277" r:id="rId6"/>
    <p:sldId id="278" r:id="rId7"/>
    <p:sldId id="281" r:id="rId8"/>
    <p:sldId id="283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9.png"/><Relationship Id="rId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Imagen 18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DA1C727-7B51-1E6D-A064-96B54299C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0" y="1315487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94A48E-C083-40D7-536D-23341AF5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" y="2737943"/>
            <a:ext cx="2724228" cy="4069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8E115-A08D-F076-E2B6-7AB9E85EA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809" y="2737943"/>
            <a:ext cx="2841230" cy="4069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7902DF-DE49-96C1-5EC0-1788CA468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036" y="2737943"/>
            <a:ext cx="2945298" cy="39170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F7499D4-1EFC-8EDD-B868-6566C2270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C6E798D-F612-DA91-2127-E284D987C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EBC5E6-D4C1-2DCE-3453-D7B7CB897D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8971609-2E01-4798-F3A5-36E66926E0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9020" y="3110669"/>
            <a:ext cx="4221819" cy="26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 dirty="0"/>
              <a:t>Arboles Binarios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5101839"/>
              </a:xfrm>
            </p:spPr>
            <p:txBody>
              <a:bodyPr>
                <a:norm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Cada nodo i mantiene una única referencia a un nodo anterior que se considera padre del nodo i en la jerarquía.</a:t>
                </a:r>
                <a:endParaRPr lang="es-CL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dirty="0"/>
                  <a:t>La altura es la distancia máxima entre la raíz del árbol hacia alguna de sus hojas.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dirty="0"/>
                  <a:t>Un árbol binario con altura “h” </a:t>
                </a:r>
                <a:br>
                  <a:rPr lang="es-CL" dirty="0"/>
                </a:br>
                <a:r>
                  <a:rPr lang="es-CL" b="1" dirty="0"/>
                  <a:t>a lo más</a:t>
                </a:r>
                <a:r>
                  <a:rPr lang="es-CL" dirty="0"/>
                  <a:t> tiene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nodos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Un árbol </a:t>
                </a:r>
                <a:r>
                  <a:rPr lang="en-US" dirty="0" err="1"/>
                  <a:t>binario</a:t>
                </a:r>
                <a:r>
                  <a:rPr lang="en-US" dirty="0"/>
                  <a:t> perfecto con </a:t>
                </a:r>
                <a:r>
                  <a:rPr lang="en-US" dirty="0" err="1"/>
                  <a:t>altura</a:t>
                </a:r>
                <a:r>
                  <a:rPr lang="en-US" dirty="0"/>
                  <a:t> “h” </a:t>
                </a:r>
                <a:r>
                  <a:rPr lang="en-US" dirty="0" err="1"/>
                  <a:t>tiene</a:t>
                </a:r>
                <a:r>
                  <a:rPr lang="en-US" dirty="0"/>
                  <a:t> </a:t>
                </a:r>
                <a:r>
                  <a:rPr lang="en-US" b="1" dirty="0"/>
                  <a:t>a lo </a:t>
                </a:r>
                <a:r>
                  <a:rPr lang="en-US" b="1" dirty="0" err="1"/>
                  <a:t>menos</a:t>
                </a:r>
                <a:r>
                  <a:rPr lang="en-US" b="1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nodos</a:t>
                </a:r>
                <a:r>
                  <a:rPr lang="en-US" dirty="0"/>
                  <a:t>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5101839"/>
              </a:xfrm>
              <a:blipFill>
                <a:blip r:embed="rId2"/>
                <a:stretch>
                  <a:fillRect l="-1213" t="-358" r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 descr="Un loro en el aire&#10;&#10;Descripción generada automáticamente con confianza media">
            <a:extLst>
              <a:ext uri="{FF2B5EF4-FFF2-40B4-BE49-F238E27FC236}">
                <a16:creationId xmlns:a16="http://schemas.microsoft.com/office/drawing/2014/main" id="{F0AF1EC3-DF13-438D-D78F-54F1D8AEB2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55" y="0"/>
            <a:ext cx="6933045" cy="6919179"/>
          </a:xfrm>
          <a:prstGeom prst="rect">
            <a:avLst/>
          </a:prstGeom>
        </p:spPr>
      </p:pic>
      <p:pic>
        <p:nvPicPr>
          <p:cNvPr id="18" name="Imagen 1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5B9EE76-C63E-BFE5-2FB8-437B3E024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54" y="1274726"/>
            <a:ext cx="6933044" cy="43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/>
              <a:t>Heap Sort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612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Busca transformar un arreglo en un heap, en otras palabras, heapificar un arreglo (heapify).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Hojas en un heap:</a:t>
            </a:r>
            <a:br>
              <a:rPr lang="en-US"/>
            </a:br>
            <a:r>
              <a:rPr lang="en-US"/>
              <a:t>A[heapsize/2 + 1 : heapsize]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Root:    A[1]</a:t>
            </a:r>
            <a:br>
              <a:rPr lang="en-US"/>
            </a:br>
            <a:r>
              <a:rPr lang="en-US"/>
              <a:t>Left:     2i</a:t>
            </a:r>
            <a:br>
              <a:rPr lang="en-US"/>
            </a:br>
            <a:r>
              <a:rPr lang="en-US"/>
              <a:t>Right:   2i+1</a:t>
            </a:r>
            <a:br>
              <a:rPr lang="en-US"/>
            </a:br>
            <a:r>
              <a:rPr lang="en-US"/>
              <a:t>Parent: i/2</a:t>
            </a:r>
            <a:endParaRPr lang="es-C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O(n log(n))</a:t>
            </a:r>
            <a:br>
              <a:rPr lang="es-CL"/>
            </a:br>
            <a:r>
              <a:rPr lang="es-CL"/>
              <a:t>In place</a:t>
            </a:r>
            <a:br>
              <a:rPr lang="es-CL"/>
            </a:br>
            <a:r>
              <a:rPr lang="es-CL"/>
              <a:t>No estable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E8AC05F-2FAB-5ECE-83C9-AD0F644C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5127" y="0"/>
            <a:ext cx="7536874" cy="7583280"/>
          </a:xfrm>
          <a:prstGeom prst="rect">
            <a:avLst/>
          </a:prstGeom>
        </p:spPr>
      </p:pic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98DF3041-2DA1-9A9D-65F5-9F654A71D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58"/>
          <a:stretch/>
        </p:blipFill>
        <p:spPr>
          <a:xfrm>
            <a:off x="5044811" y="2459015"/>
            <a:ext cx="6757506" cy="15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/>
              <a:t>Heap Sort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612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Busca transformar un arreglo en un heap, en otras palabras, heapificar un arreglo (heapify).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Hojas en un heap:</a:t>
            </a:r>
            <a:br>
              <a:rPr lang="en-US"/>
            </a:br>
            <a:r>
              <a:rPr lang="en-US"/>
              <a:t>A[heapsize/2 + 1 : heapsize]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Root:    A[1]</a:t>
            </a:r>
            <a:br>
              <a:rPr lang="en-US"/>
            </a:br>
            <a:r>
              <a:rPr lang="en-US"/>
              <a:t>Left:     2i</a:t>
            </a:r>
            <a:br>
              <a:rPr lang="en-US"/>
            </a:br>
            <a:r>
              <a:rPr lang="en-US"/>
              <a:t>Right:   2i+1</a:t>
            </a:r>
            <a:br>
              <a:rPr lang="en-US"/>
            </a:br>
            <a:r>
              <a:rPr lang="en-US"/>
              <a:t>Parent: i/2</a:t>
            </a:r>
            <a:endParaRPr lang="es-C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O(n log(n))</a:t>
            </a:r>
            <a:br>
              <a:rPr lang="es-CL"/>
            </a:br>
            <a:r>
              <a:rPr lang="es-CL"/>
              <a:t>In place</a:t>
            </a:r>
            <a:br>
              <a:rPr lang="es-CL"/>
            </a:br>
            <a:r>
              <a:rPr lang="es-CL"/>
              <a:t>No estable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E8AC05F-2FAB-5ECE-83C9-AD0F644C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655127" y="0"/>
            <a:ext cx="7536874" cy="7583280"/>
          </a:xfrm>
          <a:prstGeom prst="rect">
            <a:avLst/>
          </a:prstGeom>
        </p:spPr>
      </p:pic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98DF3041-2DA1-9A9D-65F5-9F654A71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058" y="681489"/>
            <a:ext cx="6757506" cy="57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1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78" y="750445"/>
            <a:ext cx="4011661" cy="598036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Binary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 </a:t>
            </a:r>
            <a:r>
              <a:rPr lang="es-CL" dirty="0" err="1"/>
              <a:t>Tree</a:t>
            </a:r>
            <a:r>
              <a:rPr lang="es-CL" dirty="0"/>
              <a:t> BST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4930923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L" dirty="0"/>
                  <a:t>Se debe cumplir la siguiente propiedad:</a:t>
                </a:r>
                <a:br>
                  <a:rPr lang="es-CL" dirty="0"/>
                </a:b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𝑙𝑒𝑓𝑡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</m:oMath>
                </a14:m>
                <a:br>
                  <a:rPr lang="es-CL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𝑟𝑖𝑔h𝑡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s-C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L" dirty="0"/>
                  <a:t>Existen métodos para operar con los nodos como:</a:t>
                </a:r>
                <a:br>
                  <a:rPr lang="es-CL" dirty="0"/>
                </a:br>
                <a:r>
                  <a:rPr lang="es-CL" dirty="0" err="1"/>
                  <a:t>insert</a:t>
                </a:r>
                <a:r>
                  <a:rPr lang="es-CL" dirty="0"/>
                  <a:t>(</a:t>
                </a:r>
                <a:r>
                  <a:rPr lang="es-CL" dirty="0" err="1"/>
                  <a:t>key</a:t>
                </a:r>
                <a:r>
                  <a:rPr lang="es-CL" dirty="0"/>
                  <a:t>)</a:t>
                </a:r>
                <a:br>
                  <a:rPr lang="es-CL" dirty="0"/>
                </a:br>
                <a:r>
                  <a:rPr lang="es-CL" dirty="0" err="1"/>
                  <a:t>search</a:t>
                </a:r>
                <a:r>
                  <a:rPr lang="es-CL" dirty="0"/>
                  <a:t>(</a:t>
                </a:r>
                <a:r>
                  <a:rPr lang="es-CL" dirty="0" err="1"/>
                  <a:t>key</a:t>
                </a:r>
                <a:r>
                  <a:rPr lang="es-CL" dirty="0"/>
                  <a:t>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Los BST </a:t>
                </a:r>
                <a:r>
                  <a:rPr lang="en-US" dirty="0" err="1"/>
                  <a:t>tienen</a:t>
                </a:r>
                <a:r>
                  <a:rPr lang="en-US" dirty="0"/>
                  <a:t> 3 </a:t>
                </a:r>
                <a:r>
                  <a:rPr lang="en-US" dirty="0" err="1"/>
                  <a:t>manera</a:t>
                </a:r>
                <a:r>
                  <a:rPr lang="en-US" dirty="0"/>
                  <a:t> de </a:t>
                </a:r>
                <a:r>
                  <a:rPr lang="en-US" dirty="0" err="1"/>
                  <a:t>recorrerse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 err="1"/>
                  <a:t>InOrder</a:t>
                </a:r>
                <a:r>
                  <a:rPr lang="en-US" dirty="0"/>
                  <a:t>(root)</a:t>
                </a:r>
                <a:br>
                  <a:rPr lang="en-US" dirty="0"/>
                </a:br>
                <a:r>
                  <a:rPr lang="en-US" dirty="0" err="1"/>
                  <a:t>PreOrder</a:t>
                </a:r>
                <a:r>
                  <a:rPr lang="en-US" dirty="0"/>
                  <a:t>(root)</a:t>
                </a:r>
                <a:br>
                  <a:rPr lang="en-US" dirty="0"/>
                </a:br>
                <a:r>
                  <a:rPr lang="en-US" dirty="0" err="1"/>
                  <a:t>PostOrder</a:t>
                </a:r>
                <a:r>
                  <a:rPr lang="en-US" dirty="0"/>
                  <a:t>(root)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4930923"/>
              </a:xfrm>
              <a:blipFill>
                <a:blip r:embed="rId2"/>
                <a:stretch>
                  <a:fillRect l="-1213" t="-371" r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Forma, Círculo&#10;&#10;Descripción generada automáticamente">
            <a:extLst>
              <a:ext uri="{FF2B5EF4-FFF2-40B4-BE49-F238E27FC236}">
                <a16:creationId xmlns:a16="http://schemas.microsoft.com/office/drawing/2014/main" id="{C1C9B5E3-044C-E964-3E52-B71D21A8F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58" y="452978"/>
            <a:ext cx="6071837" cy="62820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5339E0-DB02-1C4B-8FFC-6F41482B3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940" y="0"/>
            <a:ext cx="2467835" cy="23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1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FE152D4-9DE1-07D4-9ED1-9421A6E1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7256B4F-E04D-C4C3-E245-3E642A4C9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FA2EC14-90CA-029A-1203-722A2763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C5AA1B-3988-F90C-671A-D56096043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9020" y="3110669"/>
            <a:ext cx="4221819" cy="26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3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94A48E-C083-40D7-536D-23341AF5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" y="2737943"/>
            <a:ext cx="2724228" cy="40691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AEBE2D9-F70F-330D-DCDC-B6284FB9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155944A-F49B-9CF2-B696-63A29E841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46889CB-7594-D956-B264-111F7C0BF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D5519B-B6CB-BD28-33ED-ECEB437707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9020" y="3110669"/>
            <a:ext cx="4221819" cy="26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94A48E-C083-40D7-536D-23341AF5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" y="2737943"/>
            <a:ext cx="2724228" cy="4069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8E115-A08D-F076-E2B6-7AB9E85EA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809" y="2737943"/>
            <a:ext cx="2841230" cy="40691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F6F130A-A2B0-6CF6-EAC6-379FC699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93F23EC0-EACB-7395-24F7-F7E1E467C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671BF0E-87A0-93C3-70B0-81531B7F4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C930A5-52FB-2618-9140-A60D324892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9020" y="3110669"/>
            <a:ext cx="4221819" cy="26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38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342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Tw Cen MT</vt:lpstr>
      <vt:lpstr>RetrospectVTI</vt:lpstr>
      <vt:lpstr>Ayudantía 7</vt:lpstr>
      <vt:lpstr>Contacto</vt:lpstr>
      <vt:lpstr>Arboles Binarios</vt:lpstr>
      <vt:lpstr>Heap Sort</vt:lpstr>
      <vt:lpstr>Heap Sort</vt:lpstr>
      <vt:lpstr>Binary Search Tree BST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14</cp:revision>
  <dcterms:created xsi:type="dcterms:W3CDTF">2024-03-19T23:19:18Z</dcterms:created>
  <dcterms:modified xsi:type="dcterms:W3CDTF">2024-11-20T14:10:26Z</dcterms:modified>
</cp:coreProperties>
</file>