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uce" charset="1" panose="00000500000000000000"/>
      <p:regular r:id="rId10"/>
    </p:embeddedFont>
    <p:embeddedFont>
      <p:font typeface="Open Sauce Bold" charset="1" panose="00000800000000000000"/>
      <p:regular r:id="rId11"/>
    </p:embeddedFont>
    <p:embeddedFont>
      <p:font typeface="Open Sauce Italics" charset="1" panose="00000500000000000000"/>
      <p:regular r:id="rId12"/>
    </p:embeddedFont>
    <p:embeddedFont>
      <p:font typeface="Open Sauce Bold Italics" charset="1" panose="00000800000000000000"/>
      <p:regular r:id="rId13"/>
    </p:embeddedFont>
    <p:embeddedFont>
      <p:font typeface="Open Sauce Light" charset="1" panose="00000400000000000000"/>
      <p:regular r:id="rId14"/>
    </p:embeddedFont>
    <p:embeddedFont>
      <p:font typeface="Open Sauce Light Italics" charset="1" panose="00000400000000000000"/>
      <p:regular r:id="rId15"/>
    </p:embeddedFont>
    <p:embeddedFont>
      <p:font typeface="Open Sauce Medium" charset="1" panose="00000600000000000000"/>
      <p:regular r:id="rId16"/>
    </p:embeddedFont>
    <p:embeddedFont>
      <p:font typeface="Open Sauce Medium Italics" charset="1" panose="00000600000000000000"/>
      <p:regular r:id="rId17"/>
    </p:embeddedFont>
    <p:embeddedFont>
      <p:font typeface="Open Sauce Semi-Bold" charset="1" panose="00000700000000000000"/>
      <p:regular r:id="rId18"/>
    </p:embeddedFont>
    <p:embeddedFont>
      <p:font typeface="Open Sauce Semi-Bold Italics" charset="1" panose="00000700000000000000"/>
      <p:regular r:id="rId19"/>
    </p:embeddedFont>
    <p:embeddedFont>
      <p:font typeface="Open Sauce Heavy" charset="1" panose="00000A00000000000000"/>
      <p:regular r:id="rId20"/>
    </p:embeddedFont>
    <p:embeddedFont>
      <p:font typeface="Open Sauce Heavy Italics" charset="1" panose="00000A00000000000000"/>
      <p:regular r:id="rId21"/>
    </p:embeddedFont>
    <p:embeddedFont>
      <p:font typeface="Open Sans" charset="1" panose="020B0606030504020204"/>
      <p:regular r:id="rId22"/>
    </p:embeddedFont>
    <p:embeddedFont>
      <p:font typeface="Open Sans Bold" charset="1" panose="020B0806030504020204"/>
      <p:regular r:id="rId23"/>
    </p:embeddedFont>
    <p:embeddedFont>
      <p:font typeface="Open Sans Italics" charset="1" panose="020B0606030504020204"/>
      <p:regular r:id="rId24"/>
    </p:embeddedFont>
    <p:embeddedFont>
      <p:font typeface="Open Sans Bold Italics" charset="1" panose="020B0806030504020204"/>
      <p:regular r:id="rId25"/>
    </p:embeddedFont>
    <p:embeddedFont>
      <p:font typeface="Open Sans Light" charset="1" panose="020B0306030504020204"/>
      <p:regular r:id="rId26"/>
    </p:embeddedFont>
    <p:embeddedFont>
      <p:font typeface="Open Sans Light Italics" charset="1" panose="020B0306030504020204"/>
      <p:regular r:id="rId27"/>
    </p:embeddedFont>
    <p:embeddedFont>
      <p:font typeface="Open Sans Ultra-Bold" charset="1" panose="00000000000000000000"/>
      <p:regular r:id="rId28"/>
    </p:embeddedFont>
    <p:embeddedFont>
      <p:font typeface="Open Sans Ultra-Bold Italics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38" Target="slides/slide9.xml" Type="http://schemas.openxmlformats.org/officeDocument/2006/relationships/slide"/><Relationship Id="rId39" Target="slides/slide10.xml" Type="http://schemas.openxmlformats.org/officeDocument/2006/relationships/slide"/><Relationship Id="rId4" Target="theme/theme1.xml" Type="http://schemas.openxmlformats.org/officeDocument/2006/relationships/theme"/><Relationship Id="rId40" Target="slides/slide11.xml" Type="http://schemas.openxmlformats.org/officeDocument/2006/relationships/slide"/><Relationship Id="rId41" Target="slides/slide12.xml" Type="http://schemas.openxmlformats.org/officeDocument/2006/relationships/slide"/><Relationship Id="rId42" Target="slides/slide13.xml" Type="http://schemas.openxmlformats.org/officeDocument/2006/relationships/slide"/><Relationship Id="rId43" Target="slides/slide14.xml" Type="http://schemas.openxmlformats.org/officeDocument/2006/relationships/slide"/><Relationship Id="rId44" Target="slides/slide1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0.gif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5.jpeg" Type="http://schemas.openxmlformats.org/officeDocument/2006/relationships/image"/><Relationship Id="rId4" Target="../media/image10.gif" Type="http://schemas.openxmlformats.org/officeDocument/2006/relationships/image"/><Relationship Id="rId5" Target="../media/image16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19.jpeg" Type="http://schemas.openxmlformats.org/officeDocument/2006/relationships/image"/><Relationship Id="rId4" Target="../media/image10.gif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.png" Type="http://schemas.openxmlformats.org/officeDocument/2006/relationships/image"/><Relationship Id="rId4" Target="../media/image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2.png" Type="http://schemas.openxmlformats.org/officeDocument/2006/relationships/image"/><Relationship Id="rId4" Target="../media/image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gif" Type="http://schemas.openxmlformats.org/officeDocument/2006/relationships/image"/><Relationship Id="rId4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87215" y="8367560"/>
            <a:ext cx="4632368" cy="1512610"/>
          </a:xfrm>
          <a:custGeom>
            <a:avLst/>
            <a:gdLst/>
            <a:ahLst/>
            <a:cxnLst/>
            <a:rect r="r" b="b" t="t" l="l"/>
            <a:pathLst>
              <a:path h="1512610" w="4632368">
                <a:moveTo>
                  <a:pt x="0" y="0"/>
                </a:moveTo>
                <a:lnTo>
                  <a:pt x="4632368" y="0"/>
                </a:lnTo>
                <a:lnTo>
                  <a:pt x="4632368" y="1512610"/>
                </a:lnTo>
                <a:lnTo>
                  <a:pt x="0" y="15126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2129029" cy="2325964"/>
          </a:xfrm>
          <a:custGeom>
            <a:avLst/>
            <a:gdLst/>
            <a:ahLst/>
            <a:cxnLst/>
            <a:rect r="r" b="b" t="t" l="l"/>
            <a:pathLst>
              <a:path h="2325964" w="2129029">
                <a:moveTo>
                  <a:pt x="0" y="0"/>
                </a:moveTo>
                <a:lnTo>
                  <a:pt x="2129029" y="0"/>
                </a:lnTo>
                <a:lnTo>
                  <a:pt x="2129029" y="2325964"/>
                </a:lnTo>
                <a:lnTo>
                  <a:pt x="0" y="2325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40733" y="3924968"/>
            <a:ext cx="10606534" cy="2089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8"/>
              </a:lnSpc>
            </a:pPr>
            <a:r>
              <a:rPr lang="en-US" sz="3998">
                <a:solidFill>
                  <a:srgbClr val="000000"/>
                </a:solidFill>
                <a:latin typeface="Open Sauce Bold"/>
              </a:rPr>
              <a:t>Universidade Federal de Roraima</a:t>
            </a:r>
          </a:p>
          <a:p>
            <a:pPr algn="ctr">
              <a:lnSpc>
                <a:spcPts val="5598"/>
              </a:lnSpc>
            </a:pPr>
            <a:r>
              <a:rPr lang="en-US" sz="3998">
                <a:solidFill>
                  <a:srgbClr val="000000"/>
                </a:solidFill>
                <a:latin typeface="Open Sauce Bold"/>
              </a:rPr>
              <a:t>Centro de Ciência e Tecnologia</a:t>
            </a:r>
          </a:p>
          <a:p>
            <a:pPr algn="ctr">
              <a:lnSpc>
                <a:spcPts val="5598"/>
              </a:lnSpc>
            </a:pPr>
            <a:r>
              <a:rPr lang="en-US" sz="3998">
                <a:solidFill>
                  <a:srgbClr val="000000"/>
                </a:solidFill>
                <a:latin typeface="Open Sauce Bold"/>
              </a:rPr>
              <a:t>Departamento de Ciência da Computação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554395" y="8485641"/>
            <a:ext cx="6544568" cy="1384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3"/>
              </a:lnSpc>
            </a:pPr>
            <a:r>
              <a:rPr lang="en-US" sz="3995">
                <a:solidFill>
                  <a:srgbClr val="000000"/>
                </a:solidFill>
                <a:latin typeface="Open Sauce Bold"/>
              </a:rPr>
              <a:t> 30 de novembro de 2023</a:t>
            </a:r>
          </a:p>
          <a:p>
            <a:pPr algn="ctr">
              <a:lnSpc>
                <a:spcPts val="5593"/>
              </a:lnSpc>
            </a:pPr>
            <a:r>
              <a:rPr lang="en-US" sz="3995">
                <a:solidFill>
                  <a:srgbClr val="000000"/>
                </a:solidFill>
                <a:latin typeface="Open Sauce Bold"/>
              </a:rPr>
              <a:t>Boa Vista - RR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5251" y="8389303"/>
            <a:ext cx="6668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0901" y="1190565"/>
            <a:ext cx="17926199" cy="9096435"/>
          </a:xfrm>
          <a:custGeom>
            <a:avLst/>
            <a:gdLst/>
            <a:ahLst/>
            <a:cxnLst/>
            <a:rect r="r" b="b" t="t" l="l"/>
            <a:pathLst>
              <a:path h="9096435" w="17926199">
                <a:moveTo>
                  <a:pt x="0" y="0"/>
                </a:moveTo>
                <a:lnTo>
                  <a:pt x="17926198" y="0"/>
                </a:lnTo>
                <a:lnTo>
                  <a:pt x="17926198" y="9096435"/>
                </a:lnTo>
                <a:lnTo>
                  <a:pt x="0" y="9096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172189" y="5964110"/>
            <a:ext cx="839570" cy="50794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3235273" y="5964110"/>
            <a:ext cx="910915" cy="55110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61801" y="8389303"/>
            <a:ext cx="133379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2129029" cy="2325964"/>
          </a:xfrm>
          <a:custGeom>
            <a:avLst/>
            <a:gdLst/>
            <a:ahLst/>
            <a:cxnLst/>
            <a:rect r="r" b="b" t="t" l="l"/>
            <a:pathLst>
              <a:path h="2325964" w="2129029">
                <a:moveTo>
                  <a:pt x="0" y="0"/>
                </a:moveTo>
                <a:lnTo>
                  <a:pt x="2129029" y="0"/>
                </a:lnTo>
                <a:lnTo>
                  <a:pt x="2129029" y="2325964"/>
                </a:lnTo>
                <a:lnTo>
                  <a:pt x="0" y="23259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87215" y="8367560"/>
            <a:ext cx="4632368" cy="1512610"/>
          </a:xfrm>
          <a:custGeom>
            <a:avLst/>
            <a:gdLst/>
            <a:ahLst/>
            <a:cxnLst/>
            <a:rect r="r" b="b" t="t" l="l"/>
            <a:pathLst>
              <a:path h="1512610" w="4632368">
                <a:moveTo>
                  <a:pt x="0" y="0"/>
                </a:moveTo>
                <a:lnTo>
                  <a:pt x="4632368" y="0"/>
                </a:lnTo>
                <a:lnTo>
                  <a:pt x="4632368" y="1512610"/>
                </a:lnTo>
                <a:lnTo>
                  <a:pt x="0" y="15126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79693" y="3072371"/>
            <a:ext cx="13179344" cy="4685574"/>
          </a:xfrm>
          <a:custGeom>
            <a:avLst/>
            <a:gdLst/>
            <a:ahLst/>
            <a:cxnLst/>
            <a:rect r="r" b="b" t="t" l="l"/>
            <a:pathLst>
              <a:path h="4685574" w="13179344">
                <a:moveTo>
                  <a:pt x="0" y="0"/>
                </a:moveTo>
                <a:lnTo>
                  <a:pt x="13179343" y="0"/>
                </a:lnTo>
                <a:lnTo>
                  <a:pt x="13179343" y="4685574"/>
                </a:lnTo>
                <a:lnTo>
                  <a:pt x="0" y="46855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975637" y="933450"/>
            <a:ext cx="558745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uce Bold"/>
              </a:rPr>
              <a:t>Teste Beq (false)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1801" y="8389303"/>
            <a:ext cx="133379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46112" y="3985978"/>
            <a:ext cx="10595776" cy="2315044"/>
          </a:xfrm>
          <a:custGeom>
            <a:avLst/>
            <a:gdLst/>
            <a:ahLst/>
            <a:cxnLst/>
            <a:rect r="r" b="b" t="t" l="l"/>
            <a:pathLst>
              <a:path h="2315044" w="10595776">
                <a:moveTo>
                  <a:pt x="0" y="0"/>
                </a:moveTo>
                <a:lnTo>
                  <a:pt x="10595776" y="0"/>
                </a:lnTo>
                <a:lnTo>
                  <a:pt x="10595776" y="2315044"/>
                </a:lnTo>
                <a:lnTo>
                  <a:pt x="0" y="2315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9144000"/>
          </a:xfrm>
          <a:custGeom>
            <a:avLst/>
            <a:gdLst/>
            <a:ahLst/>
            <a:cxnLst/>
            <a:rect r="r" b="b" t="t" l="l"/>
            <a:pathLst>
              <a:path h="9144000" w="18288000">
                <a:moveTo>
                  <a:pt x="0" y="0"/>
                </a:moveTo>
                <a:lnTo>
                  <a:pt x="18288000" y="0"/>
                </a:lnTo>
                <a:lnTo>
                  <a:pt x="18288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797339" y="3239430"/>
            <a:ext cx="839570" cy="50794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636908" y="3239430"/>
            <a:ext cx="839570" cy="50794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309727" y="4431400"/>
            <a:ext cx="839570" cy="50794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309727" y="5657162"/>
            <a:ext cx="839570" cy="50794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535489" y="5657162"/>
            <a:ext cx="839570" cy="507940"/>
          </a:xfrm>
          <a:prstGeom prst="rect">
            <a:avLst/>
          </a:prstGeom>
        </p:spPr>
      </p:pic>
      <p:sp>
        <p:nvSpPr>
          <p:cNvPr name="Freeform 9" id="9"/>
          <p:cNvSpPr/>
          <p:nvPr/>
        </p:nvSpPr>
        <p:spPr>
          <a:xfrm flipH="false" flipV="false" rot="0">
            <a:off x="3351097" y="6539147"/>
            <a:ext cx="13703845" cy="3025849"/>
          </a:xfrm>
          <a:custGeom>
            <a:avLst/>
            <a:gdLst/>
            <a:ahLst/>
            <a:cxnLst/>
            <a:rect r="r" b="b" t="t" l="l"/>
            <a:pathLst>
              <a:path h="3025849" w="13703845">
                <a:moveTo>
                  <a:pt x="0" y="0"/>
                </a:moveTo>
                <a:lnTo>
                  <a:pt x="13703845" y="0"/>
                </a:lnTo>
                <a:lnTo>
                  <a:pt x="13703845" y="3025849"/>
                </a:lnTo>
                <a:lnTo>
                  <a:pt x="0" y="30258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1801" y="8389303"/>
            <a:ext cx="133379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2129029" cy="2325964"/>
          </a:xfrm>
          <a:custGeom>
            <a:avLst/>
            <a:gdLst/>
            <a:ahLst/>
            <a:cxnLst/>
            <a:rect r="r" b="b" t="t" l="l"/>
            <a:pathLst>
              <a:path h="2325964" w="2129029">
                <a:moveTo>
                  <a:pt x="0" y="0"/>
                </a:moveTo>
                <a:lnTo>
                  <a:pt x="2129029" y="0"/>
                </a:lnTo>
                <a:lnTo>
                  <a:pt x="2129029" y="2325964"/>
                </a:lnTo>
                <a:lnTo>
                  <a:pt x="0" y="23259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87215" y="8367560"/>
            <a:ext cx="4632368" cy="1512610"/>
          </a:xfrm>
          <a:custGeom>
            <a:avLst/>
            <a:gdLst/>
            <a:ahLst/>
            <a:cxnLst/>
            <a:rect r="r" b="b" t="t" l="l"/>
            <a:pathLst>
              <a:path h="1512610" w="4632368">
                <a:moveTo>
                  <a:pt x="0" y="0"/>
                </a:moveTo>
                <a:lnTo>
                  <a:pt x="4632368" y="0"/>
                </a:lnTo>
                <a:lnTo>
                  <a:pt x="4632368" y="1512610"/>
                </a:lnTo>
                <a:lnTo>
                  <a:pt x="0" y="15126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25269" y="3078911"/>
            <a:ext cx="14101571" cy="5011896"/>
          </a:xfrm>
          <a:custGeom>
            <a:avLst/>
            <a:gdLst/>
            <a:ahLst/>
            <a:cxnLst/>
            <a:rect r="r" b="b" t="t" l="l"/>
            <a:pathLst>
              <a:path h="5011896" w="14101571">
                <a:moveTo>
                  <a:pt x="0" y="0"/>
                </a:moveTo>
                <a:lnTo>
                  <a:pt x="14101571" y="0"/>
                </a:lnTo>
                <a:lnTo>
                  <a:pt x="14101571" y="5011896"/>
                </a:lnTo>
                <a:lnTo>
                  <a:pt x="0" y="50118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738757" y="1304587"/>
            <a:ext cx="528563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uce Bold"/>
              </a:rPr>
              <a:t>Teste Beq (true)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1801" y="8389303"/>
            <a:ext cx="133379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74553" cy="9258300"/>
          </a:xfrm>
          <a:custGeom>
            <a:avLst/>
            <a:gdLst/>
            <a:ahLst/>
            <a:cxnLst/>
            <a:rect r="r" b="b" t="t" l="l"/>
            <a:pathLst>
              <a:path h="9258300" w="18274553">
                <a:moveTo>
                  <a:pt x="0" y="0"/>
                </a:moveTo>
                <a:lnTo>
                  <a:pt x="18274553" y="0"/>
                </a:lnTo>
                <a:lnTo>
                  <a:pt x="18274553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30261" y="6549347"/>
            <a:ext cx="13718735" cy="2708953"/>
          </a:xfrm>
          <a:custGeom>
            <a:avLst/>
            <a:gdLst/>
            <a:ahLst/>
            <a:cxnLst/>
            <a:rect r="r" b="b" t="t" l="l"/>
            <a:pathLst>
              <a:path h="2708953" w="13718735">
                <a:moveTo>
                  <a:pt x="0" y="0"/>
                </a:moveTo>
                <a:lnTo>
                  <a:pt x="13718735" y="0"/>
                </a:lnTo>
                <a:lnTo>
                  <a:pt x="13718735" y="2708953"/>
                </a:lnTo>
                <a:lnTo>
                  <a:pt x="0" y="27089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450717" y="3223914"/>
            <a:ext cx="839570" cy="50794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845594" y="4496224"/>
            <a:ext cx="839570" cy="50794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685163" y="4496224"/>
            <a:ext cx="839570" cy="50794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298678" y="4496224"/>
            <a:ext cx="839570" cy="50794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119464" y="4496224"/>
            <a:ext cx="839570" cy="50794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298678" y="5675438"/>
            <a:ext cx="839570" cy="50794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298678" y="3223914"/>
            <a:ext cx="839570" cy="50794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361801" y="8389303"/>
            <a:ext cx="133379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1801" y="8389303"/>
            <a:ext cx="133379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15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33450"/>
            <a:ext cx="386432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Referências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95599" y="4235688"/>
            <a:ext cx="15149661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Open Sans Bold"/>
              </a:rPr>
              <a:t>https://github.com/Lucas-Ladislau/DCC301_IanSantos_LucasAnderson_UFRR_2022/tree/main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95599" y="5526146"/>
            <a:ext cx="12404824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Open Sans Bold"/>
              </a:rPr>
              <a:t>https://www.fpga4student.com/2017/09/vhdl-code-for-mips-processor.html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5599" y="6816604"/>
            <a:ext cx="14827002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Open Sans Bold"/>
              </a:rPr>
              <a:t>https://www.fpga4student.com/2017/01/verilog-code-for-single-cycle-MIPS-processor.html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2129029" cy="2325964"/>
          </a:xfrm>
          <a:custGeom>
            <a:avLst/>
            <a:gdLst/>
            <a:ahLst/>
            <a:cxnLst/>
            <a:rect r="r" b="b" t="t" l="l"/>
            <a:pathLst>
              <a:path h="2325964" w="2129029">
                <a:moveTo>
                  <a:pt x="0" y="0"/>
                </a:moveTo>
                <a:lnTo>
                  <a:pt x="2129029" y="0"/>
                </a:lnTo>
                <a:lnTo>
                  <a:pt x="2129029" y="2325964"/>
                </a:lnTo>
                <a:lnTo>
                  <a:pt x="0" y="23259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33763" y="8688685"/>
            <a:ext cx="4632368" cy="1512610"/>
          </a:xfrm>
          <a:custGeom>
            <a:avLst/>
            <a:gdLst/>
            <a:ahLst/>
            <a:cxnLst/>
            <a:rect r="r" b="b" t="t" l="l"/>
            <a:pathLst>
              <a:path h="1512610" w="4632368">
                <a:moveTo>
                  <a:pt x="0" y="0"/>
                </a:moveTo>
                <a:lnTo>
                  <a:pt x="4632368" y="0"/>
                </a:lnTo>
                <a:lnTo>
                  <a:pt x="4632368" y="1512610"/>
                </a:lnTo>
                <a:lnTo>
                  <a:pt x="0" y="15126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68696" y="2810145"/>
            <a:ext cx="5750608" cy="5750608"/>
          </a:xfrm>
          <a:custGeom>
            <a:avLst/>
            <a:gdLst/>
            <a:ahLst/>
            <a:cxnLst/>
            <a:rect r="r" b="b" t="t" l="l"/>
            <a:pathLst>
              <a:path h="5750608" w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90559" y="625138"/>
            <a:ext cx="1078617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uce Bold"/>
              </a:rPr>
              <a:t>Projeto final - AOC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44493" y="2096432"/>
            <a:ext cx="639901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uce"/>
              </a:rPr>
              <a:t>Processador 16-bits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13924" y="7609840"/>
            <a:ext cx="11939439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uce"/>
              </a:rPr>
              <a:t>Alunos: Rafael da Silva, Vicente Sampaio, William Faray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uce"/>
              </a:rPr>
              <a:t>Disciplina: Arquitetura e Organização de Computadores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uce"/>
              </a:rPr>
              <a:t>Professor: Herbert Oliveira Rocha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5251" y="8389303"/>
            <a:ext cx="6668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68703" y="1974083"/>
            <a:ext cx="475059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uce Bold"/>
              </a:rPr>
              <a:t>Resumo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411620" y="4293474"/>
            <a:ext cx="8214866" cy="3832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41231" indent="-470616" lvl="1">
              <a:lnSpc>
                <a:spcPts val="6103"/>
              </a:lnSpc>
              <a:buFont typeface="Arial"/>
              <a:buChar char="•"/>
            </a:pPr>
            <a:r>
              <a:rPr lang="en-US" sz="4359">
                <a:solidFill>
                  <a:srgbClr val="000000"/>
                </a:solidFill>
                <a:latin typeface="Open Sauce"/>
              </a:rPr>
              <a:t>Instruções do processador</a:t>
            </a:r>
          </a:p>
          <a:p>
            <a:pPr algn="just" marL="941231" indent="-470616" lvl="1">
              <a:lnSpc>
                <a:spcPts val="6103"/>
              </a:lnSpc>
              <a:buFont typeface="Arial"/>
              <a:buChar char="•"/>
            </a:pPr>
            <a:r>
              <a:rPr lang="en-US" sz="4359">
                <a:solidFill>
                  <a:srgbClr val="000000"/>
                </a:solidFill>
                <a:latin typeface="Open Sauce"/>
              </a:rPr>
              <a:t>Formato de instruções</a:t>
            </a:r>
          </a:p>
          <a:p>
            <a:pPr algn="just" marL="941231" indent="-470616" lvl="1">
              <a:lnSpc>
                <a:spcPts val="6103"/>
              </a:lnSpc>
              <a:buFont typeface="Arial"/>
              <a:buChar char="•"/>
            </a:pPr>
            <a:r>
              <a:rPr lang="en-US" sz="4359">
                <a:solidFill>
                  <a:srgbClr val="000000"/>
                </a:solidFill>
                <a:latin typeface="Open Sauce"/>
              </a:rPr>
              <a:t>Datapath</a:t>
            </a:r>
          </a:p>
          <a:p>
            <a:pPr algn="just" marL="941231" indent="-470616" lvl="1">
              <a:lnSpc>
                <a:spcPts val="6103"/>
              </a:lnSpc>
              <a:buFont typeface="Arial"/>
              <a:buChar char="•"/>
            </a:pPr>
            <a:r>
              <a:rPr lang="en-US" sz="4359">
                <a:solidFill>
                  <a:srgbClr val="000000"/>
                </a:solidFill>
                <a:latin typeface="Open Sauce"/>
              </a:rPr>
              <a:t>Testes de instruções</a:t>
            </a:r>
          </a:p>
          <a:p>
            <a:pPr algn="just" marL="941231" indent="-470616" lvl="1">
              <a:lnSpc>
                <a:spcPts val="6103"/>
              </a:lnSpc>
              <a:buFont typeface="Arial"/>
              <a:buChar char="•"/>
            </a:pPr>
            <a:r>
              <a:rPr lang="en-US" sz="4359">
                <a:solidFill>
                  <a:srgbClr val="000000"/>
                </a:solidFill>
                <a:latin typeface="Open Sauce"/>
              </a:rPr>
              <a:t>Waveforms resultantes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2129029" cy="2325964"/>
          </a:xfrm>
          <a:custGeom>
            <a:avLst/>
            <a:gdLst/>
            <a:ahLst/>
            <a:cxnLst/>
            <a:rect r="r" b="b" t="t" l="l"/>
            <a:pathLst>
              <a:path h="2325964" w="2129029">
                <a:moveTo>
                  <a:pt x="0" y="0"/>
                </a:moveTo>
                <a:lnTo>
                  <a:pt x="2129029" y="0"/>
                </a:lnTo>
                <a:lnTo>
                  <a:pt x="2129029" y="2325964"/>
                </a:lnTo>
                <a:lnTo>
                  <a:pt x="0" y="23259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87215" y="8367560"/>
            <a:ext cx="4632368" cy="1512610"/>
          </a:xfrm>
          <a:custGeom>
            <a:avLst/>
            <a:gdLst/>
            <a:ahLst/>
            <a:cxnLst/>
            <a:rect r="r" b="b" t="t" l="l"/>
            <a:pathLst>
              <a:path h="1512610" w="4632368">
                <a:moveTo>
                  <a:pt x="0" y="0"/>
                </a:moveTo>
                <a:lnTo>
                  <a:pt x="4632368" y="0"/>
                </a:lnTo>
                <a:lnTo>
                  <a:pt x="4632368" y="1512610"/>
                </a:lnTo>
                <a:lnTo>
                  <a:pt x="0" y="15126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5251" y="8389303"/>
            <a:ext cx="6668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2129029" cy="2325964"/>
          </a:xfrm>
          <a:custGeom>
            <a:avLst/>
            <a:gdLst/>
            <a:ahLst/>
            <a:cxnLst/>
            <a:rect r="r" b="b" t="t" l="l"/>
            <a:pathLst>
              <a:path h="2325964" w="2129029">
                <a:moveTo>
                  <a:pt x="0" y="0"/>
                </a:moveTo>
                <a:lnTo>
                  <a:pt x="2129029" y="0"/>
                </a:lnTo>
                <a:lnTo>
                  <a:pt x="2129029" y="2325964"/>
                </a:lnTo>
                <a:lnTo>
                  <a:pt x="0" y="23259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87215" y="8367560"/>
            <a:ext cx="4632368" cy="1512610"/>
          </a:xfrm>
          <a:custGeom>
            <a:avLst/>
            <a:gdLst/>
            <a:ahLst/>
            <a:cxnLst/>
            <a:rect r="r" b="b" t="t" l="l"/>
            <a:pathLst>
              <a:path h="1512610" w="4632368">
                <a:moveTo>
                  <a:pt x="0" y="0"/>
                </a:moveTo>
                <a:lnTo>
                  <a:pt x="4632368" y="0"/>
                </a:lnTo>
                <a:lnTo>
                  <a:pt x="4632368" y="1512610"/>
                </a:lnTo>
                <a:lnTo>
                  <a:pt x="0" y="15126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55070" y="2246529"/>
            <a:ext cx="8508322" cy="5793942"/>
          </a:xfrm>
          <a:custGeom>
            <a:avLst/>
            <a:gdLst/>
            <a:ahLst/>
            <a:cxnLst/>
            <a:rect r="r" b="b" t="t" l="l"/>
            <a:pathLst>
              <a:path h="5793942" w="8508322">
                <a:moveTo>
                  <a:pt x="0" y="0"/>
                </a:moveTo>
                <a:lnTo>
                  <a:pt x="8508322" y="0"/>
                </a:lnTo>
                <a:lnTo>
                  <a:pt x="8508322" y="5793942"/>
                </a:lnTo>
                <a:lnTo>
                  <a:pt x="0" y="57939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635" r="0" b="-163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916683" y="933450"/>
            <a:ext cx="714136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uce Bold"/>
              </a:rPr>
              <a:t> Tabela de Instruções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5251" y="8389303"/>
            <a:ext cx="6668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2129029" cy="2325964"/>
          </a:xfrm>
          <a:custGeom>
            <a:avLst/>
            <a:gdLst/>
            <a:ahLst/>
            <a:cxnLst/>
            <a:rect r="r" b="b" t="t" l="l"/>
            <a:pathLst>
              <a:path h="2325964" w="2129029">
                <a:moveTo>
                  <a:pt x="0" y="0"/>
                </a:moveTo>
                <a:lnTo>
                  <a:pt x="2129029" y="0"/>
                </a:lnTo>
                <a:lnTo>
                  <a:pt x="2129029" y="2325964"/>
                </a:lnTo>
                <a:lnTo>
                  <a:pt x="0" y="23259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87215" y="8367560"/>
            <a:ext cx="4632368" cy="1512610"/>
          </a:xfrm>
          <a:custGeom>
            <a:avLst/>
            <a:gdLst/>
            <a:ahLst/>
            <a:cxnLst/>
            <a:rect r="r" b="b" t="t" l="l"/>
            <a:pathLst>
              <a:path h="1512610" w="4632368">
                <a:moveTo>
                  <a:pt x="0" y="0"/>
                </a:moveTo>
                <a:lnTo>
                  <a:pt x="4632368" y="0"/>
                </a:lnTo>
                <a:lnTo>
                  <a:pt x="4632368" y="1512610"/>
                </a:lnTo>
                <a:lnTo>
                  <a:pt x="0" y="15126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65714" y="2476760"/>
            <a:ext cx="8046913" cy="7479087"/>
          </a:xfrm>
          <a:custGeom>
            <a:avLst/>
            <a:gdLst/>
            <a:ahLst/>
            <a:cxnLst/>
            <a:rect r="r" b="b" t="t" l="l"/>
            <a:pathLst>
              <a:path h="7479087" w="8046913">
                <a:moveTo>
                  <a:pt x="0" y="0"/>
                </a:moveTo>
                <a:lnTo>
                  <a:pt x="8046913" y="0"/>
                </a:lnTo>
                <a:lnTo>
                  <a:pt x="8046913" y="7479087"/>
                </a:lnTo>
                <a:lnTo>
                  <a:pt x="0" y="74790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12398" y="1304587"/>
            <a:ext cx="1165785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uce Bold"/>
              </a:rPr>
              <a:t> Tabela de Formatos de Instruções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5251" y="8389303"/>
            <a:ext cx="6668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93414" y="1163583"/>
            <a:ext cx="11363125" cy="8368085"/>
          </a:xfrm>
          <a:custGeom>
            <a:avLst/>
            <a:gdLst/>
            <a:ahLst/>
            <a:cxnLst/>
            <a:rect r="r" b="b" t="t" l="l"/>
            <a:pathLst>
              <a:path h="8368085" w="11363125">
                <a:moveTo>
                  <a:pt x="0" y="0"/>
                </a:moveTo>
                <a:lnTo>
                  <a:pt x="11363125" y="0"/>
                </a:lnTo>
                <a:lnTo>
                  <a:pt x="11363125" y="8368085"/>
                </a:lnTo>
                <a:lnTo>
                  <a:pt x="0" y="83680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5251" y="8389303"/>
            <a:ext cx="6668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6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94240" y="68843"/>
            <a:ext cx="4499521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Open Sauce Bold"/>
              </a:rPr>
              <a:t>DATAPATH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97635" y="192668"/>
            <a:ext cx="2129029" cy="2325964"/>
          </a:xfrm>
          <a:custGeom>
            <a:avLst/>
            <a:gdLst/>
            <a:ahLst/>
            <a:cxnLst/>
            <a:rect r="r" b="b" t="t" l="l"/>
            <a:pathLst>
              <a:path h="2325964" w="2129029">
                <a:moveTo>
                  <a:pt x="0" y="0"/>
                </a:moveTo>
                <a:lnTo>
                  <a:pt x="2129029" y="0"/>
                </a:lnTo>
                <a:lnTo>
                  <a:pt x="2129029" y="2325964"/>
                </a:lnTo>
                <a:lnTo>
                  <a:pt x="0" y="2325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325151" y="599345"/>
            <a:ext cx="4632368" cy="1512610"/>
          </a:xfrm>
          <a:custGeom>
            <a:avLst/>
            <a:gdLst/>
            <a:ahLst/>
            <a:cxnLst/>
            <a:rect r="r" b="b" t="t" l="l"/>
            <a:pathLst>
              <a:path h="1512610" w="4632368">
                <a:moveTo>
                  <a:pt x="0" y="0"/>
                </a:moveTo>
                <a:lnTo>
                  <a:pt x="4632368" y="0"/>
                </a:lnTo>
                <a:lnTo>
                  <a:pt x="4632368" y="1512610"/>
                </a:lnTo>
                <a:lnTo>
                  <a:pt x="0" y="15126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9088" y="0"/>
            <a:ext cx="16810018" cy="10287000"/>
          </a:xfrm>
          <a:custGeom>
            <a:avLst/>
            <a:gdLst/>
            <a:ahLst/>
            <a:cxnLst/>
            <a:rect r="r" b="b" t="t" l="l"/>
            <a:pathLst>
              <a:path h="10287000" w="16810018">
                <a:moveTo>
                  <a:pt x="0" y="0"/>
                </a:moveTo>
                <a:lnTo>
                  <a:pt x="16810017" y="0"/>
                </a:lnTo>
                <a:lnTo>
                  <a:pt x="1681001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5251" y="8389303"/>
            <a:ext cx="6668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7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09088" y="192668"/>
            <a:ext cx="2129029" cy="2325964"/>
          </a:xfrm>
          <a:custGeom>
            <a:avLst/>
            <a:gdLst/>
            <a:ahLst/>
            <a:cxnLst/>
            <a:rect r="r" b="b" t="t" l="l"/>
            <a:pathLst>
              <a:path h="2325964" w="2129029">
                <a:moveTo>
                  <a:pt x="0" y="0"/>
                </a:moveTo>
                <a:lnTo>
                  <a:pt x="2129028" y="0"/>
                </a:lnTo>
                <a:lnTo>
                  <a:pt x="2129028" y="2325964"/>
                </a:lnTo>
                <a:lnTo>
                  <a:pt x="0" y="2325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26932" y="8443237"/>
            <a:ext cx="4632368" cy="1512610"/>
          </a:xfrm>
          <a:custGeom>
            <a:avLst/>
            <a:gdLst/>
            <a:ahLst/>
            <a:cxnLst/>
            <a:rect r="r" b="b" t="t" l="l"/>
            <a:pathLst>
              <a:path h="1512610" w="4632368">
                <a:moveTo>
                  <a:pt x="0" y="0"/>
                </a:moveTo>
                <a:lnTo>
                  <a:pt x="4632368" y="0"/>
                </a:lnTo>
                <a:lnTo>
                  <a:pt x="4632368" y="1512610"/>
                </a:lnTo>
                <a:lnTo>
                  <a:pt x="0" y="15126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2129029" cy="2325964"/>
          </a:xfrm>
          <a:custGeom>
            <a:avLst/>
            <a:gdLst/>
            <a:ahLst/>
            <a:cxnLst/>
            <a:rect r="r" b="b" t="t" l="l"/>
            <a:pathLst>
              <a:path h="2325964" w="2129029">
                <a:moveTo>
                  <a:pt x="0" y="0"/>
                </a:moveTo>
                <a:lnTo>
                  <a:pt x="2129029" y="0"/>
                </a:lnTo>
                <a:lnTo>
                  <a:pt x="2129029" y="2325964"/>
                </a:lnTo>
                <a:lnTo>
                  <a:pt x="0" y="23259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87215" y="8367560"/>
            <a:ext cx="4632368" cy="1512610"/>
          </a:xfrm>
          <a:custGeom>
            <a:avLst/>
            <a:gdLst/>
            <a:ahLst/>
            <a:cxnLst/>
            <a:rect r="r" b="b" t="t" l="l"/>
            <a:pathLst>
              <a:path h="1512610" w="4632368">
                <a:moveTo>
                  <a:pt x="0" y="0"/>
                </a:moveTo>
                <a:lnTo>
                  <a:pt x="4632368" y="0"/>
                </a:lnTo>
                <a:lnTo>
                  <a:pt x="4632368" y="1512610"/>
                </a:lnTo>
                <a:lnTo>
                  <a:pt x="0" y="15126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70242" y="2238149"/>
            <a:ext cx="12185853" cy="6129411"/>
          </a:xfrm>
          <a:custGeom>
            <a:avLst/>
            <a:gdLst/>
            <a:ahLst/>
            <a:cxnLst/>
            <a:rect r="r" b="b" t="t" l="l"/>
            <a:pathLst>
              <a:path h="6129411" w="12185853">
                <a:moveTo>
                  <a:pt x="0" y="0"/>
                </a:moveTo>
                <a:lnTo>
                  <a:pt x="12185854" y="0"/>
                </a:lnTo>
                <a:lnTo>
                  <a:pt x="12185854" y="6129411"/>
                </a:lnTo>
                <a:lnTo>
                  <a:pt x="0" y="61294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796292" y="1304587"/>
            <a:ext cx="813375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uce Bold"/>
              </a:rPr>
              <a:t>Teste primeiro algoritmo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5251" y="8389303"/>
            <a:ext cx="6668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17"/>
            <a:ext cx="18259660" cy="9257783"/>
          </a:xfrm>
          <a:custGeom>
            <a:avLst/>
            <a:gdLst/>
            <a:ahLst/>
            <a:cxnLst/>
            <a:rect r="r" b="b" t="t" l="l"/>
            <a:pathLst>
              <a:path h="9257783" w="18259660">
                <a:moveTo>
                  <a:pt x="0" y="0"/>
                </a:moveTo>
                <a:lnTo>
                  <a:pt x="18259660" y="0"/>
                </a:lnTo>
                <a:lnTo>
                  <a:pt x="18259660" y="9257783"/>
                </a:lnTo>
                <a:lnTo>
                  <a:pt x="0" y="925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888346" y="5636208"/>
            <a:ext cx="839570" cy="50794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888346" y="3180556"/>
            <a:ext cx="839570" cy="50794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844539" y="3180556"/>
            <a:ext cx="839570" cy="50794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727915" y="5636208"/>
            <a:ext cx="839570" cy="50794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844539" y="5636208"/>
            <a:ext cx="839570" cy="50794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171139" y="5636208"/>
            <a:ext cx="839570" cy="50794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286934" y="5636208"/>
            <a:ext cx="839570" cy="50794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508617" y="5636208"/>
            <a:ext cx="839570" cy="50794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843611" y="5636208"/>
            <a:ext cx="839570" cy="50794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450307" y="4478856"/>
            <a:ext cx="839570" cy="507940"/>
          </a:xfrm>
          <a:prstGeom prst="rect">
            <a:avLst/>
          </a:prstGeom>
        </p:spPr>
      </p:pic>
      <p:sp>
        <p:nvSpPr>
          <p:cNvPr name="Freeform 13" id="13"/>
          <p:cNvSpPr/>
          <p:nvPr/>
        </p:nvSpPr>
        <p:spPr>
          <a:xfrm flipH="false" flipV="false" rot="0">
            <a:off x="4622209" y="6548230"/>
            <a:ext cx="9247371" cy="3738770"/>
          </a:xfrm>
          <a:custGeom>
            <a:avLst/>
            <a:gdLst/>
            <a:ahLst/>
            <a:cxnLst/>
            <a:rect r="r" b="b" t="t" l="l"/>
            <a:pathLst>
              <a:path h="3738770" w="9247371">
                <a:moveTo>
                  <a:pt x="0" y="0"/>
                </a:moveTo>
                <a:lnTo>
                  <a:pt x="9247371" y="0"/>
                </a:lnTo>
                <a:lnTo>
                  <a:pt x="9247371" y="3738770"/>
                </a:lnTo>
                <a:lnTo>
                  <a:pt x="0" y="37387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286934" y="3285978"/>
            <a:ext cx="839570" cy="50794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508617" y="3285978"/>
            <a:ext cx="839570" cy="50794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695251" y="8389303"/>
            <a:ext cx="6668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9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6262916" y="4889530"/>
            <a:ext cx="839570" cy="507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DAF1l3n4w0M</dc:identifier>
  <dcterms:modified xsi:type="dcterms:W3CDTF">2011-08-01T06:04:30Z</dcterms:modified>
  <cp:revision>1</cp:revision>
  <dc:title>Azul e Verde Simples Gradiente Apresentação</dc:title>
</cp:coreProperties>
</file>