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2F27"/>
    <a:srgbClr val="F49868"/>
    <a:srgbClr val="FFFFBF"/>
    <a:srgbClr val="A2B4BE"/>
    <a:srgbClr val="4575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E1DAE1A-3E8E-410F-9ACB-5308EE019B3C}" type="datetimeFigureOut">
              <a:rPr lang="es-CL" smtClean="0"/>
              <a:t>16-06-2020</a:t>
            </a:fld>
            <a:endParaRPr lang="es-CL"/>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s-CL"/>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36D2C91-8C42-4C8E-AAF4-FE4A430E363B}" type="slidenum">
              <a:rPr lang="es-CL" smtClean="0"/>
              <a:t>‹Nº›</a:t>
            </a:fld>
            <a:endParaRPr lang="es-CL"/>
          </a:p>
        </p:txBody>
      </p:sp>
    </p:spTree>
    <p:extLst>
      <p:ext uri="{BB962C8B-B14F-4D97-AF65-F5344CB8AC3E}">
        <p14:creationId xmlns:p14="http://schemas.microsoft.com/office/powerpoint/2010/main" val="134218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1DAE1A-3E8E-410F-9ACB-5308EE019B3C}" type="datetimeFigureOut">
              <a:rPr lang="es-CL" smtClean="0"/>
              <a:t>16-06-2020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6D2C91-8C42-4C8E-AAF4-FE4A430E363B}" type="slidenum">
              <a:rPr lang="es-CL" smtClean="0"/>
              <a:t>‹Nº›</a:t>
            </a:fld>
            <a:endParaRPr lang="es-CL"/>
          </a:p>
        </p:txBody>
      </p:sp>
    </p:spTree>
    <p:extLst>
      <p:ext uri="{BB962C8B-B14F-4D97-AF65-F5344CB8AC3E}">
        <p14:creationId xmlns:p14="http://schemas.microsoft.com/office/powerpoint/2010/main" val="3051192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1DAE1A-3E8E-410F-9ACB-5308EE019B3C}" type="datetimeFigureOut">
              <a:rPr lang="es-CL" smtClean="0"/>
              <a:t>16-06-2020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6D2C91-8C42-4C8E-AAF4-FE4A430E363B}" type="slidenum">
              <a:rPr lang="es-CL" smtClean="0"/>
              <a:t>‹Nº›</a:t>
            </a:fld>
            <a:endParaRPr lang="es-CL"/>
          </a:p>
        </p:txBody>
      </p:sp>
    </p:spTree>
    <p:extLst>
      <p:ext uri="{BB962C8B-B14F-4D97-AF65-F5344CB8AC3E}">
        <p14:creationId xmlns:p14="http://schemas.microsoft.com/office/powerpoint/2010/main" val="300528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1DAE1A-3E8E-410F-9ACB-5308EE019B3C}" type="datetimeFigureOut">
              <a:rPr lang="es-CL" smtClean="0"/>
              <a:t>16-06-2020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6D2C91-8C42-4C8E-AAF4-FE4A430E363B}" type="slidenum">
              <a:rPr lang="es-CL" smtClean="0"/>
              <a:t>‹Nº›</a:t>
            </a:fld>
            <a:endParaRPr lang="es-CL"/>
          </a:p>
        </p:txBody>
      </p:sp>
    </p:spTree>
    <p:extLst>
      <p:ext uri="{BB962C8B-B14F-4D97-AF65-F5344CB8AC3E}">
        <p14:creationId xmlns:p14="http://schemas.microsoft.com/office/powerpoint/2010/main" val="1977576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E1DAE1A-3E8E-410F-9ACB-5308EE019B3C}" type="datetimeFigureOut">
              <a:rPr lang="es-CL" smtClean="0"/>
              <a:t>16-06-2020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6D2C91-8C42-4C8E-AAF4-FE4A430E363B}" type="slidenum">
              <a:rPr lang="es-CL" smtClean="0"/>
              <a:t>‹Nº›</a:t>
            </a:fld>
            <a:endParaRPr lang="es-CL"/>
          </a:p>
        </p:txBody>
      </p:sp>
    </p:spTree>
    <p:extLst>
      <p:ext uri="{BB962C8B-B14F-4D97-AF65-F5344CB8AC3E}">
        <p14:creationId xmlns:p14="http://schemas.microsoft.com/office/powerpoint/2010/main" val="208700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E1DAE1A-3E8E-410F-9ACB-5308EE019B3C}" type="datetimeFigureOut">
              <a:rPr lang="es-CL" smtClean="0"/>
              <a:t>16-06-2020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36D2C91-8C42-4C8E-AAF4-FE4A430E363B}" type="slidenum">
              <a:rPr lang="es-CL" smtClean="0"/>
              <a:t>‹Nº›</a:t>
            </a:fld>
            <a:endParaRPr lang="es-CL"/>
          </a:p>
        </p:txBody>
      </p:sp>
    </p:spTree>
    <p:extLst>
      <p:ext uri="{BB962C8B-B14F-4D97-AF65-F5344CB8AC3E}">
        <p14:creationId xmlns:p14="http://schemas.microsoft.com/office/powerpoint/2010/main" val="153078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E1DAE1A-3E8E-410F-9ACB-5308EE019B3C}" type="datetimeFigureOut">
              <a:rPr lang="es-CL" smtClean="0"/>
              <a:t>16-06-2020</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636D2C91-8C42-4C8E-AAF4-FE4A430E363B}" type="slidenum">
              <a:rPr lang="es-CL" smtClean="0"/>
              <a:t>‹Nº›</a:t>
            </a:fld>
            <a:endParaRPr lang="es-CL"/>
          </a:p>
        </p:txBody>
      </p:sp>
    </p:spTree>
    <p:extLst>
      <p:ext uri="{BB962C8B-B14F-4D97-AF65-F5344CB8AC3E}">
        <p14:creationId xmlns:p14="http://schemas.microsoft.com/office/powerpoint/2010/main" val="3371791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E1DAE1A-3E8E-410F-9ACB-5308EE019B3C}" type="datetimeFigureOut">
              <a:rPr lang="es-CL" smtClean="0"/>
              <a:t>16-06-2020</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636D2C91-8C42-4C8E-AAF4-FE4A430E363B}" type="slidenum">
              <a:rPr lang="es-CL" smtClean="0"/>
              <a:t>‹Nº›</a:t>
            </a:fld>
            <a:endParaRPr lang="es-CL"/>
          </a:p>
        </p:txBody>
      </p:sp>
    </p:spTree>
    <p:extLst>
      <p:ext uri="{BB962C8B-B14F-4D97-AF65-F5344CB8AC3E}">
        <p14:creationId xmlns:p14="http://schemas.microsoft.com/office/powerpoint/2010/main" val="4288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DAE1A-3E8E-410F-9ACB-5308EE019B3C}" type="datetimeFigureOut">
              <a:rPr lang="es-CL" smtClean="0"/>
              <a:t>16-06-2020</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636D2C91-8C42-4C8E-AAF4-FE4A430E363B}" type="slidenum">
              <a:rPr lang="es-CL" smtClean="0"/>
              <a:t>‹Nº›</a:t>
            </a:fld>
            <a:endParaRPr lang="es-CL"/>
          </a:p>
        </p:txBody>
      </p:sp>
    </p:spTree>
    <p:extLst>
      <p:ext uri="{BB962C8B-B14F-4D97-AF65-F5344CB8AC3E}">
        <p14:creationId xmlns:p14="http://schemas.microsoft.com/office/powerpoint/2010/main" val="50994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s-ES"/>
              <a:t>Haga clic para modificar los estilos de texto del patrón</a:t>
            </a:r>
          </a:p>
        </p:txBody>
      </p:sp>
      <p:sp>
        <p:nvSpPr>
          <p:cNvPr id="5" name="Date Placeholder 4"/>
          <p:cNvSpPr>
            <a:spLocks noGrp="1"/>
          </p:cNvSpPr>
          <p:nvPr>
            <p:ph type="dt" sz="half" idx="10"/>
          </p:nvPr>
        </p:nvSpPr>
        <p:spPr/>
        <p:txBody>
          <a:bodyPr/>
          <a:lstStyle/>
          <a:p>
            <a:fld id="{8E1DAE1A-3E8E-410F-9ACB-5308EE019B3C}" type="datetimeFigureOut">
              <a:rPr lang="es-CL" smtClean="0"/>
              <a:t>16-06-2020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36D2C91-8C42-4C8E-AAF4-FE4A430E363B}" type="slidenum">
              <a:rPr lang="es-CL" smtClean="0"/>
              <a:t>‹Nº›</a:t>
            </a:fld>
            <a:endParaRPr lang="es-CL"/>
          </a:p>
        </p:txBody>
      </p:sp>
    </p:spTree>
    <p:extLst>
      <p:ext uri="{BB962C8B-B14F-4D97-AF65-F5344CB8AC3E}">
        <p14:creationId xmlns:p14="http://schemas.microsoft.com/office/powerpoint/2010/main" val="275374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E1DAE1A-3E8E-410F-9ACB-5308EE019B3C}" type="datetimeFigureOut">
              <a:rPr lang="es-CL" smtClean="0"/>
              <a:t>16-06-2020</a:t>
            </a:fld>
            <a:endParaRPr lang="es-CL"/>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s-CL"/>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36D2C91-8C42-4C8E-AAF4-FE4A430E363B}" type="slidenum">
              <a:rPr lang="es-CL" smtClean="0"/>
              <a:t>‹Nº›</a:t>
            </a:fld>
            <a:endParaRPr lang="es-CL"/>
          </a:p>
        </p:txBody>
      </p:sp>
    </p:spTree>
    <p:extLst>
      <p:ext uri="{BB962C8B-B14F-4D97-AF65-F5344CB8AC3E}">
        <p14:creationId xmlns:p14="http://schemas.microsoft.com/office/powerpoint/2010/main" val="3532323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E1DAE1A-3E8E-410F-9ACB-5308EE019B3C}" type="datetimeFigureOut">
              <a:rPr lang="es-CL" smtClean="0"/>
              <a:t>16-06-2020</a:t>
            </a:fld>
            <a:endParaRPr lang="es-CL"/>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s-CL"/>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36D2C91-8C42-4C8E-AAF4-FE4A430E363B}" type="slidenum">
              <a:rPr lang="es-CL" smtClean="0"/>
              <a:t>‹Nº›</a:t>
            </a:fld>
            <a:endParaRPr lang="es-CL"/>
          </a:p>
        </p:txBody>
      </p:sp>
    </p:spTree>
    <p:extLst>
      <p:ext uri="{BB962C8B-B14F-4D97-AF65-F5344CB8AC3E}">
        <p14:creationId xmlns:p14="http://schemas.microsoft.com/office/powerpoint/2010/main" val="4116722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A9DC3-0C44-4105-A433-A20E0DBE175B}"/>
              </a:ext>
            </a:extLst>
          </p:cNvPr>
          <p:cNvSpPr>
            <a:spLocks noGrp="1"/>
          </p:cNvSpPr>
          <p:nvPr>
            <p:ph type="ctrTitle"/>
          </p:nvPr>
        </p:nvSpPr>
        <p:spPr/>
        <p:txBody>
          <a:bodyPr/>
          <a:lstStyle/>
          <a:p>
            <a:r>
              <a:rPr lang="en-US" dirty="0"/>
              <a:t>Analyzing</a:t>
            </a:r>
            <a:r>
              <a:rPr lang="es-ES" dirty="0"/>
              <a:t> </a:t>
            </a:r>
            <a:r>
              <a:rPr lang="en-US" dirty="0"/>
              <a:t>segregation</a:t>
            </a:r>
            <a:r>
              <a:rPr lang="es-ES" dirty="0"/>
              <a:t> in Santiago, Chile</a:t>
            </a:r>
            <a:endParaRPr lang="es-CL" dirty="0"/>
          </a:p>
        </p:txBody>
      </p:sp>
      <p:sp>
        <p:nvSpPr>
          <p:cNvPr id="3" name="Subtítulo 2">
            <a:extLst>
              <a:ext uri="{FF2B5EF4-FFF2-40B4-BE49-F238E27FC236}">
                <a16:creationId xmlns:a16="http://schemas.microsoft.com/office/drawing/2014/main" id="{99EC66B7-6162-4332-8470-C5E2E18AEB38}"/>
              </a:ext>
            </a:extLst>
          </p:cNvPr>
          <p:cNvSpPr>
            <a:spLocks noGrp="1"/>
          </p:cNvSpPr>
          <p:nvPr>
            <p:ph type="subTitle" idx="1"/>
          </p:nvPr>
        </p:nvSpPr>
        <p:spPr/>
        <p:txBody>
          <a:bodyPr/>
          <a:lstStyle/>
          <a:p>
            <a:r>
              <a:rPr lang="en-US" dirty="0"/>
              <a:t>How economic activities and venues change moving from high-income neighborhoods to low-income ones using the subway route.</a:t>
            </a:r>
          </a:p>
        </p:txBody>
      </p:sp>
    </p:spTree>
    <p:extLst>
      <p:ext uri="{BB962C8B-B14F-4D97-AF65-F5344CB8AC3E}">
        <p14:creationId xmlns:p14="http://schemas.microsoft.com/office/powerpoint/2010/main" val="1536288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C93997-E3C7-4E64-9FEA-60127D510566}"/>
              </a:ext>
            </a:extLst>
          </p:cNvPr>
          <p:cNvSpPr>
            <a:spLocks noGrp="1"/>
          </p:cNvSpPr>
          <p:nvPr>
            <p:ph type="title"/>
          </p:nvPr>
        </p:nvSpPr>
        <p:spPr>
          <a:xfrm>
            <a:off x="657225" y="499533"/>
            <a:ext cx="7115176" cy="1658198"/>
          </a:xfrm>
        </p:spPr>
        <p:txBody>
          <a:bodyPr>
            <a:normAutofit/>
          </a:bodyPr>
          <a:lstStyle/>
          <a:p>
            <a:r>
              <a:rPr lang="en-US" sz="4200">
                <a:solidFill>
                  <a:srgbClr val="4B6A6F"/>
                </a:solidFill>
              </a:rPr>
              <a:t>Clusters as a method to categorize activities near subway stations</a:t>
            </a:r>
          </a:p>
        </p:txBody>
      </p:sp>
      <p:sp>
        <p:nvSpPr>
          <p:cNvPr id="3" name="Marcador de contenido 2">
            <a:extLst>
              <a:ext uri="{FF2B5EF4-FFF2-40B4-BE49-F238E27FC236}">
                <a16:creationId xmlns:a16="http://schemas.microsoft.com/office/drawing/2014/main" id="{85109F5A-A0D1-4400-BFC6-36A4B784C52C}"/>
              </a:ext>
            </a:extLst>
          </p:cNvPr>
          <p:cNvSpPr>
            <a:spLocks noGrp="1"/>
          </p:cNvSpPr>
          <p:nvPr>
            <p:ph idx="1"/>
          </p:nvPr>
        </p:nvSpPr>
        <p:spPr>
          <a:xfrm>
            <a:off x="676656" y="2011680"/>
            <a:ext cx="6877083" cy="3766185"/>
          </a:xfrm>
        </p:spPr>
        <p:txBody>
          <a:bodyPr>
            <a:normAutofit/>
          </a:bodyPr>
          <a:lstStyle/>
          <a:p>
            <a:pPr>
              <a:buFont typeface="Arial" panose="020B0604020202020204" pitchFamily="34" charset="0"/>
              <a:buChar char="•"/>
            </a:pPr>
            <a:r>
              <a:rPr lang="en-US" dirty="0"/>
              <a:t> It’s well-know that Santiago, Chile’s capital, it’s a segregated city, as it can be noticed in the map on the right.</a:t>
            </a:r>
          </a:p>
          <a:p>
            <a:pPr>
              <a:buFont typeface="Arial" panose="020B0604020202020204" pitchFamily="34" charset="0"/>
              <a:buChar char="•"/>
            </a:pPr>
            <a:endParaRPr lang="en-US" dirty="0"/>
          </a:p>
          <a:p>
            <a:pPr>
              <a:buFont typeface="Arial" panose="020B0604020202020204" pitchFamily="34" charset="0"/>
              <a:buChar char="•"/>
            </a:pPr>
            <a:r>
              <a:rPr lang="en-US" dirty="0"/>
              <a:t> Santiago subway stations are distributed by different routes. To the scope of this problem, we’re going to use the “Linea 1” route because this one covers both high and low socioeconomic sectors.</a:t>
            </a:r>
          </a:p>
        </p:txBody>
      </p:sp>
      <p:pic>
        <p:nvPicPr>
          <p:cNvPr id="1026" name="Picture 2" descr="Juanizio Correa on Twitter: &quot;Ya lo expliqué en el hilo, es un mero ...">
            <a:extLst>
              <a:ext uri="{FF2B5EF4-FFF2-40B4-BE49-F238E27FC236}">
                <a16:creationId xmlns:a16="http://schemas.microsoft.com/office/drawing/2014/main" id="{4C8D4472-644F-4A7A-977B-BCCDC87500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1" t="3443" r="1065" b="94"/>
          <a:stretch/>
        </p:blipFill>
        <p:spPr bwMode="auto">
          <a:xfrm>
            <a:off x="7623425" y="236306"/>
            <a:ext cx="4568576" cy="6621694"/>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a:extLst>
              <a:ext uri="{FF2B5EF4-FFF2-40B4-BE49-F238E27FC236}">
                <a16:creationId xmlns:a16="http://schemas.microsoft.com/office/drawing/2014/main" id="{200BCDB5-0226-4499-B7A5-BF6E72DAA921}"/>
              </a:ext>
            </a:extLst>
          </p:cNvPr>
          <p:cNvGrpSpPr/>
          <p:nvPr/>
        </p:nvGrpSpPr>
        <p:grpSpPr>
          <a:xfrm>
            <a:off x="7674793" y="5003515"/>
            <a:ext cx="1280845" cy="1792841"/>
            <a:chOff x="6369980" y="5003515"/>
            <a:chExt cx="1280845" cy="1792841"/>
          </a:xfrm>
        </p:grpSpPr>
        <p:sp>
          <p:nvSpPr>
            <p:cNvPr id="4" name="Rectángulo 3">
              <a:extLst>
                <a:ext uri="{FF2B5EF4-FFF2-40B4-BE49-F238E27FC236}">
                  <a16:creationId xmlns:a16="http://schemas.microsoft.com/office/drawing/2014/main" id="{448AD20A-D0B4-433C-8F35-18C2E5F4F218}"/>
                </a:ext>
              </a:extLst>
            </p:cNvPr>
            <p:cNvSpPr/>
            <p:nvPr/>
          </p:nvSpPr>
          <p:spPr>
            <a:xfrm>
              <a:off x="6369980" y="5003515"/>
              <a:ext cx="1280845" cy="179284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900" b="1" dirty="0">
                  <a:solidFill>
                    <a:schemeClr val="tx1"/>
                  </a:solidFill>
                  <a:latin typeface="Arial" panose="020B0604020202020204" pitchFamily="34" charset="0"/>
                  <a:cs typeface="Arial" panose="020B0604020202020204" pitchFamily="34" charset="0"/>
                </a:rPr>
                <a:t>Socioeconomic</a:t>
              </a:r>
            </a:p>
            <a:p>
              <a:pPr algn="just"/>
              <a:r>
                <a:rPr lang="en-US" sz="900" b="1" dirty="0">
                  <a:solidFill>
                    <a:schemeClr val="tx1"/>
                  </a:solidFill>
                  <a:latin typeface="Arial" panose="020B0604020202020204" pitchFamily="34" charset="0"/>
                  <a:cs typeface="Arial" panose="020B0604020202020204" pitchFamily="34" charset="0"/>
                </a:rPr>
                <a:t>Distribution</a:t>
              </a:r>
            </a:p>
            <a:p>
              <a:pPr algn="just"/>
              <a:endParaRPr lang="en-US" sz="900" b="1" dirty="0">
                <a:solidFill>
                  <a:schemeClr val="tx1"/>
                </a:solidFill>
                <a:latin typeface="Arial" panose="020B0604020202020204" pitchFamily="34" charset="0"/>
                <a:cs typeface="Arial" panose="020B0604020202020204" pitchFamily="34" charset="0"/>
              </a:endParaRPr>
            </a:p>
            <a:p>
              <a:pPr algn="just"/>
              <a:r>
                <a:rPr lang="en-US" sz="900" b="1" dirty="0">
                  <a:solidFill>
                    <a:schemeClr val="tx1"/>
                  </a:solidFill>
                  <a:latin typeface="Arial" panose="020B0604020202020204" pitchFamily="34" charset="0"/>
                  <a:cs typeface="Arial" panose="020B0604020202020204" pitchFamily="34" charset="0"/>
                </a:rPr>
                <a:t>	Low</a:t>
              </a:r>
            </a:p>
            <a:p>
              <a:pPr algn="just"/>
              <a:endParaRPr lang="en-US" sz="900" b="1" dirty="0">
                <a:solidFill>
                  <a:schemeClr val="tx1"/>
                </a:solidFill>
                <a:latin typeface="Arial" panose="020B0604020202020204" pitchFamily="34" charset="0"/>
                <a:cs typeface="Arial" panose="020B0604020202020204" pitchFamily="34" charset="0"/>
              </a:endParaRPr>
            </a:p>
            <a:p>
              <a:pPr algn="just"/>
              <a:r>
                <a:rPr lang="en-US" sz="900" b="1" dirty="0">
                  <a:solidFill>
                    <a:schemeClr val="tx1"/>
                  </a:solidFill>
                  <a:latin typeface="Arial" panose="020B0604020202020204" pitchFamily="34" charset="0"/>
                  <a:cs typeface="Arial" panose="020B0604020202020204" pitchFamily="34" charset="0"/>
                </a:rPr>
                <a:t>	Low – Med</a:t>
              </a:r>
            </a:p>
            <a:p>
              <a:pPr algn="just"/>
              <a:endParaRPr lang="en-US" sz="900" b="1" dirty="0">
                <a:solidFill>
                  <a:schemeClr val="tx1"/>
                </a:solidFill>
                <a:latin typeface="Arial" panose="020B0604020202020204" pitchFamily="34" charset="0"/>
                <a:cs typeface="Arial" panose="020B0604020202020204" pitchFamily="34" charset="0"/>
              </a:endParaRPr>
            </a:p>
            <a:p>
              <a:pPr algn="just"/>
              <a:r>
                <a:rPr lang="en-US" sz="900" b="1" dirty="0">
                  <a:solidFill>
                    <a:schemeClr val="tx1"/>
                  </a:solidFill>
                  <a:latin typeface="Arial" panose="020B0604020202020204" pitchFamily="34" charset="0"/>
                  <a:cs typeface="Arial" panose="020B0604020202020204" pitchFamily="34" charset="0"/>
                </a:rPr>
                <a:t>	Med</a:t>
              </a:r>
            </a:p>
            <a:p>
              <a:pPr algn="just"/>
              <a:endParaRPr lang="en-US" sz="900" b="1" dirty="0">
                <a:solidFill>
                  <a:schemeClr val="tx1"/>
                </a:solidFill>
                <a:latin typeface="Arial" panose="020B0604020202020204" pitchFamily="34" charset="0"/>
                <a:cs typeface="Arial" panose="020B0604020202020204" pitchFamily="34" charset="0"/>
              </a:endParaRPr>
            </a:p>
            <a:p>
              <a:pPr algn="just"/>
              <a:r>
                <a:rPr lang="en-US" sz="900" b="1" dirty="0">
                  <a:solidFill>
                    <a:schemeClr val="tx1"/>
                  </a:solidFill>
                  <a:latin typeface="Arial" panose="020B0604020202020204" pitchFamily="34" charset="0"/>
                  <a:cs typeface="Arial" panose="020B0604020202020204" pitchFamily="34" charset="0"/>
                </a:rPr>
                <a:t>	Med – High</a:t>
              </a:r>
            </a:p>
            <a:p>
              <a:pPr algn="just"/>
              <a:endParaRPr lang="en-US" sz="900" b="1" dirty="0">
                <a:solidFill>
                  <a:schemeClr val="tx1"/>
                </a:solidFill>
                <a:latin typeface="Arial" panose="020B0604020202020204" pitchFamily="34" charset="0"/>
                <a:cs typeface="Arial" panose="020B0604020202020204" pitchFamily="34" charset="0"/>
              </a:endParaRPr>
            </a:p>
            <a:p>
              <a:pPr algn="just"/>
              <a:r>
                <a:rPr lang="en-US" sz="900" b="1" dirty="0">
                  <a:solidFill>
                    <a:schemeClr val="tx1"/>
                  </a:solidFill>
                  <a:latin typeface="Arial" panose="020B0604020202020204" pitchFamily="34" charset="0"/>
                  <a:cs typeface="Arial" panose="020B0604020202020204" pitchFamily="34" charset="0"/>
                </a:rPr>
                <a:t>	High</a:t>
              </a:r>
            </a:p>
          </p:txBody>
        </p:sp>
        <p:sp>
          <p:nvSpPr>
            <p:cNvPr id="5" name="Rectángulo 4">
              <a:extLst>
                <a:ext uri="{FF2B5EF4-FFF2-40B4-BE49-F238E27FC236}">
                  <a16:creationId xmlns:a16="http://schemas.microsoft.com/office/drawing/2014/main" id="{1372EB50-4187-4A3C-9567-A8997E6CE39D}"/>
                </a:ext>
              </a:extLst>
            </p:cNvPr>
            <p:cNvSpPr/>
            <p:nvPr/>
          </p:nvSpPr>
          <p:spPr>
            <a:xfrm>
              <a:off x="6459263" y="5509296"/>
              <a:ext cx="373134" cy="112082"/>
            </a:xfrm>
            <a:prstGeom prst="rect">
              <a:avLst/>
            </a:prstGeom>
            <a:solidFill>
              <a:srgbClr val="4575B5"/>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extLst>
                <a:ext uri="{FF2B5EF4-FFF2-40B4-BE49-F238E27FC236}">
                  <a16:creationId xmlns:a16="http://schemas.microsoft.com/office/drawing/2014/main" id="{92FC7BC2-C29A-48C4-8044-8F673CA9D7DD}"/>
                </a:ext>
              </a:extLst>
            </p:cNvPr>
            <p:cNvSpPr/>
            <p:nvPr/>
          </p:nvSpPr>
          <p:spPr>
            <a:xfrm>
              <a:off x="6459263" y="5757106"/>
              <a:ext cx="373134" cy="112082"/>
            </a:xfrm>
            <a:prstGeom prst="rect">
              <a:avLst/>
            </a:prstGeom>
            <a:solidFill>
              <a:srgbClr val="A2B4BE"/>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ángulo 7">
              <a:extLst>
                <a:ext uri="{FF2B5EF4-FFF2-40B4-BE49-F238E27FC236}">
                  <a16:creationId xmlns:a16="http://schemas.microsoft.com/office/drawing/2014/main" id="{0FBD48BE-158D-4A35-9088-B73600E54240}"/>
                </a:ext>
              </a:extLst>
            </p:cNvPr>
            <p:cNvSpPr/>
            <p:nvPr/>
          </p:nvSpPr>
          <p:spPr>
            <a:xfrm>
              <a:off x="6459263" y="6004916"/>
              <a:ext cx="373134" cy="112082"/>
            </a:xfrm>
            <a:prstGeom prst="rect">
              <a:avLst/>
            </a:prstGeom>
            <a:solidFill>
              <a:srgbClr val="FFFFB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a:extLst>
                <a:ext uri="{FF2B5EF4-FFF2-40B4-BE49-F238E27FC236}">
                  <a16:creationId xmlns:a16="http://schemas.microsoft.com/office/drawing/2014/main" id="{47F88110-B991-497D-8896-7A2830A67A9A}"/>
                </a:ext>
              </a:extLst>
            </p:cNvPr>
            <p:cNvSpPr/>
            <p:nvPr/>
          </p:nvSpPr>
          <p:spPr>
            <a:xfrm>
              <a:off x="6459263" y="6291543"/>
              <a:ext cx="373134" cy="112082"/>
            </a:xfrm>
            <a:prstGeom prst="rect">
              <a:avLst/>
            </a:prstGeom>
            <a:solidFill>
              <a:srgbClr val="F49868"/>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a:extLst>
                <a:ext uri="{FF2B5EF4-FFF2-40B4-BE49-F238E27FC236}">
                  <a16:creationId xmlns:a16="http://schemas.microsoft.com/office/drawing/2014/main" id="{5BA3B0BA-6531-454C-A428-8D92CE064197}"/>
                </a:ext>
              </a:extLst>
            </p:cNvPr>
            <p:cNvSpPr/>
            <p:nvPr/>
          </p:nvSpPr>
          <p:spPr>
            <a:xfrm>
              <a:off x="6459263" y="6552378"/>
              <a:ext cx="373134" cy="112082"/>
            </a:xfrm>
            <a:prstGeom prst="rect">
              <a:avLst/>
            </a:prstGeom>
            <a:solidFill>
              <a:srgbClr val="D62F2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68719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0AB95-15F7-47AF-9D3F-9071C3FF6230}"/>
              </a:ext>
            </a:extLst>
          </p:cNvPr>
          <p:cNvSpPr>
            <a:spLocks noGrp="1"/>
          </p:cNvSpPr>
          <p:nvPr>
            <p:ph type="title"/>
          </p:nvPr>
        </p:nvSpPr>
        <p:spPr/>
        <p:txBody>
          <a:bodyPr/>
          <a:lstStyle/>
          <a:p>
            <a:r>
              <a:rPr lang="en-US" dirty="0"/>
              <a:t>Data acquisition and cleaning</a:t>
            </a:r>
          </a:p>
        </p:txBody>
      </p:sp>
      <p:sp>
        <p:nvSpPr>
          <p:cNvPr id="3" name="Marcador de contenido 2">
            <a:extLst>
              <a:ext uri="{FF2B5EF4-FFF2-40B4-BE49-F238E27FC236}">
                <a16:creationId xmlns:a16="http://schemas.microsoft.com/office/drawing/2014/main" id="{3786C3E1-EE4E-4A7F-B909-E891B71A80D9}"/>
              </a:ext>
            </a:extLst>
          </p:cNvPr>
          <p:cNvSpPr>
            <a:spLocks noGrp="1"/>
          </p:cNvSpPr>
          <p:nvPr>
            <p:ph idx="1"/>
          </p:nvPr>
        </p:nvSpPr>
        <p:spPr/>
        <p:txBody>
          <a:bodyPr/>
          <a:lstStyle/>
          <a:p>
            <a:pPr>
              <a:buFont typeface="Arial" panose="020B0604020202020204" pitchFamily="34" charset="0"/>
              <a:buChar char="•"/>
            </a:pPr>
            <a:r>
              <a:rPr lang="en-US" dirty="0"/>
              <a:t> Subway stations names where extracted by hand due to lack of consolidated information online.</a:t>
            </a:r>
          </a:p>
          <a:p>
            <a:pPr>
              <a:buFont typeface="Arial" panose="020B0604020202020204" pitchFamily="34" charset="0"/>
              <a:buChar char="•"/>
            </a:pPr>
            <a:endParaRPr lang="en-US" dirty="0"/>
          </a:p>
          <a:p>
            <a:pPr>
              <a:buFont typeface="Arial" panose="020B0604020202020204" pitchFamily="34" charset="0"/>
              <a:buChar char="•"/>
            </a:pPr>
            <a:r>
              <a:rPr lang="en-US" dirty="0"/>
              <a:t> Latitude and longitude of stations where extracted using the </a:t>
            </a:r>
            <a:r>
              <a:rPr lang="en-US" b="1" dirty="0" err="1"/>
              <a:t>Geopy</a:t>
            </a:r>
            <a:r>
              <a:rPr lang="en-US" b="1" dirty="0"/>
              <a:t> </a:t>
            </a:r>
            <a:r>
              <a:rPr lang="en-US" dirty="0"/>
              <a:t>package.</a:t>
            </a:r>
          </a:p>
          <a:p>
            <a:pPr>
              <a:buFont typeface="Arial" panose="020B0604020202020204" pitchFamily="34" charset="0"/>
              <a:buChar char="•"/>
            </a:pPr>
            <a:endParaRPr lang="en-US" dirty="0"/>
          </a:p>
          <a:p>
            <a:pPr>
              <a:buFont typeface="Arial" panose="020B0604020202020204" pitchFamily="34" charset="0"/>
              <a:buChar char="•"/>
            </a:pPr>
            <a:r>
              <a:rPr lang="en-US" dirty="0"/>
              <a:t> Cleaned dataset consists on 27 subway stations, and the data used to the clustering process have +250 features, mostly dummy variables</a:t>
            </a:r>
          </a:p>
        </p:txBody>
      </p:sp>
    </p:spTree>
    <p:extLst>
      <p:ext uri="{BB962C8B-B14F-4D97-AF65-F5344CB8AC3E}">
        <p14:creationId xmlns:p14="http://schemas.microsoft.com/office/powerpoint/2010/main" val="348652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E4F835A-2FBE-4BE2-9679-FFA614D4F69D}"/>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rPr>
              <a:t>Distribution of subway stations</a:t>
            </a:r>
          </a:p>
        </p:txBody>
      </p:sp>
      <p:pic>
        <p:nvPicPr>
          <p:cNvPr id="4" name="Imagen 3" descr="Imagen que contiene texto, mapa&#10;&#10;Descripción generada automáticamente">
            <a:extLst>
              <a:ext uri="{FF2B5EF4-FFF2-40B4-BE49-F238E27FC236}">
                <a16:creationId xmlns:a16="http://schemas.microsoft.com/office/drawing/2014/main" id="{954DF83B-1C47-41A5-A708-C5DDFBCB3997}"/>
              </a:ext>
            </a:extLst>
          </p:cNvPr>
          <p:cNvPicPr>
            <a:picLocks noChangeAspect="1"/>
          </p:cNvPicPr>
          <p:nvPr/>
        </p:nvPicPr>
        <p:blipFill rotWithShape="1">
          <a:blip r:embed="rId2"/>
          <a:srcRect l="6549" r="28566"/>
          <a:stretch/>
        </p:blipFill>
        <p:spPr>
          <a:xfrm>
            <a:off x="633999" y="640080"/>
            <a:ext cx="6278529" cy="5588101"/>
          </a:xfrm>
          <a:prstGeom prst="rect">
            <a:avLst/>
          </a:prstGeom>
        </p:spPr>
      </p:pic>
      <p:sp>
        <p:nvSpPr>
          <p:cNvPr id="3" name="Marcador de contenido 2">
            <a:extLst>
              <a:ext uri="{FF2B5EF4-FFF2-40B4-BE49-F238E27FC236}">
                <a16:creationId xmlns:a16="http://schemas.microsoft.com/office/drawing/2014/main" id="{30A19F2F-3E7E-4CB9-A4BD-A2ADEADF4EBF}"/>
              </a:ext>
            </a:extLst>
          </p:cNvPr>
          <p:cNvSpPr>
            <a:spLocks noGrp="1"/>
          </p:cNvSpPr>
          <p:nvPr>
            <p:ph idx="1"/>
          </p:nvPr>
        </p:nvSpPr>
        <p:spPr>
          <a:xfrm>
            <a:off x="8173212" y="2419773"/>
            <a:ext cx="3401568" cy="3358092"/>
          </a:xfrm>
        </p:spPr>
        <p:txBody>
          <a:bodyPr>
            <a:normAutofit/>
          </a:bodyPr>
          <a:lstStyle/>
          <a:p>
            <a:pPr>
              <a:buFont typeface="Arial" panose="020B0604020202020204" pitchFamily="34" charset="0"/>
              <a:buChar char="•"/>
            </a:pPr>
            <a:r>
              <a:rPr lang="en-US" sz="1800" dirty="0"/>
              <a:t> Clear and defined route from high to low socioeconomic zones.</a:t>
            </a:r>
          </a:p>
          <a:p>
            <a:pPr>
              <a:buFont typeface="Arial" panose="020B0604020202020204" pitchFamily="34" charset="0"/>
              <a:buChar char="•"/>
            </a:pPr>
            <a:endParaRPr lang="en-US" sz="1800" dirty="0"/>
          </a:p>
          <a:p>
            <a:pPr>
              <a:buFont typeface="Arial" panose="020B0604020202020204" pitchFamily="34" charset="0"/>
              <a:buChar char="•"/>
            </a:pPr>
            <a:r>
              <a:rPr lang="en-US" sz="1800" dirty="0"/>
              <a:t> Low amount of stations analyzed forces us to define small number of clusters. This works to the purposes of the project.</a:t>
            </a:r>
          </a:p>
        </p:txBody>
      </p:sp>
    </p:spTree>
    <p:extLst>
      <p:ext uri="{BB962C8B-B14F-4D97-AF65-F5344CB8AC3E}">
        <p14:creationId xmlns:p14="http://schemas.microsoft.com/office/powerpoint/2010/main" val="94341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C657369-9D7F-4656-8257-54C9D4D76605}"/>
              </a:ext>
            </a:extLst>
          </p:cNvPr>
          <p:cNvSpPr>
            <a:spLocks noGrp="1"/>
          </p:cNvSpPr>
          <p:nvPr>
            <p:ph type="title"/>
          </p:nvPr>
        </p:nvSpPr>
        <p:spPr>
          <a:xfrm>
            <a:off x="8173212" y="499533"/>
            <a:ext cx="3401568" cy="1920240"/>
          </a:xfrm>
        </p:spPr>
        <p:txBody>
          <a:bodyPr anchor="b">
            <a:normAutofit fontScale="90000"/>
          </a:bodyPr>
          <a:lstStyle/>
          <a:p>
            <a:r>
              <a:rPr lang="en-US" sz="4000" dirty="0">
                <a:solidFill>
                  <a:srgbClr val="FFFFFF"/>
                </a:solidFill>
              </a:rPr>
              <a:t>Elbow method to find the number of clusters</a:t>
            </a:r>
          </a:p>
        </p:txBody>
      </p:sp>
      <p:sp>
        <p:nvSpPr>
          <p:cNvPr id="3" name="Marcador de contenido 2">
            <a:extLst>
              <a:ext uri="{FF2B5EF4-FFF2-40B4-BE49-F238E27FC236}">
                <a16:creationId xmlns:a16="http://schemas.microsoft.com/office/drawing/2014/main" id="{48E88B54-210F-4139-A1E8-DD5AC262FAAE}"/>
              </a:ext>
            </a:extLst>
          </p:cNvPr>
          <p:cNvSpPr>
            <a:spLocks noGrp="1"/>
          </p:cNvSpPr>
          <p:nvPr>
            <p:ph idx="1"/>
          </p:nvPr>
        </p:nvSpPr>
        <p:spPr>
          <a:xfrm>
            <a:off x="8173212" y="2419773"/>
            <a:ext cx="3401568" cy="3358092"/>
          </a:xfrm>
        </p:spPr>
        <p:txBody>
          <a:bodyPr>
            <a:normAutofit/>
          </a:bodyPr>
          <a:lstStyle/>
          <a:p>
            <a:pPr>
              <a:buFont typeface="Arial" panose="020B0604020202020204" pitchFamily="34" charset="0"/>
              <a:buChar char="•"/>
            </a:pPr>
            <a:r>
              <a:rPr lang="en-US" sz="1800" dirty="0"/>
              <a:t> After the use of two clusters, </a:t>
            </a:r>
            <a:r>
              <a:rPr lang="es-ES" sz="1800" dirty="0" err="1"/>
              <a:t>the</a:t>
            </a:r>
            <a:r>
              <a:rPr lang="es-ES" sz="1800" dirty="0"/>
              <a:t> </a:t>
            </a:r>
            <a:r>
              <a:rPr lang="es-ES" sz="1800" dirty="0" err="1"/>
              <a:t>decrease</a:t>
            </a:r>
            <a:r>
              <a:rPr lang="es-ES" sz="1800" dirty="0"/>
              <a:t> </a:t>
            </a:r>
            <a:r>
              <a:rPr lang="es-ES" sz="1800" dirty="0" err="1"/>
              <a:t>of</a:t>
            </a:r>
            <a:r>
              <a:rPr lang="es-ES" sz="1800" dirty="0"/>
              <a:t> </a:t>
            </a:r>
            <a:r>
              <a:rPr lang="es-ES" sz="1800" dirty="0" err="1"/>
              <a:t>distortion</a:t>
            </a:r>
            <a:r>
              <a:rPr lang="es-ES" sz="1800" dirty="0"/>
              <a:t> </a:t>
            </a:r>
            <a:r>
              <a:rPr lang="es-ES" sz="1800" dirty="0" err="1"/>
              <a:t>get</a:t>
            </a:r>
            <a:r>
              <a:rPr lang="es-ES" sz="1800" dirty="0"/>
              <a:t> </a:t>
            </a:r>
            <a:r>
              <a:rPr lang="es-ES" sz="1800" dirty="0" err="1"/>
              <a:t>smaller</a:t>
            </a:r>
            <a:r>
              <a:rPr lang="es-ES" sz="1800" dirty="0"/>
              <a:t>  </a:t>
            </a:r>
            <a:endParaRPr lang="en-US" sz="1200" dirty="0"/>
          </a:p>
          <a:p>
            <a:pPr>
              <a:buFont typeface="Arial" panose="020B0604020202020204" pitchFamily="34" charset="0"/>
              <a:buChar char="•"/>
            </a:pPr>
            <a:endParaRPr lang="en-US" sz="1200" dirty="0"/>
          </a:p>
          <a:p>
            <a:pPr>
              <a:buFont typeface="Arial" panose="020B0604020202020204" pitchFamily="34" charset="0"/>
              <a:buChar char="•"/>
            </a:pPr>
            <a:r>
              <a:rPr lang="en-US" sz="1800" dirty="0"/>
              <a:t>This is consistent with our previous statement </a:t>
            </a:r>
          </a:p>
          <a:p>
            <a:pPr>
              <a:buFont typeface="Arial" panose="020B0604020202020204" pitchFamily="34" charset="0"/>
              <a:buChar char="•"/>
            </a:pPr>
            <a:endParaRPr lang="en-US" sz="1800" dirty="0"/>
          </a:p>
          <a:p>
            <a:pPr>
              <a:buFont typeface="Arial" panose="020B0604020202020204" pitchFamily="34" charset="0"/>
              <a:buChar char="•"/>
            </a:pPr>
            <a:r>
              <a:rPr lang="en-US" sz="1800" dirty="0"/>
              <a:t>N° Clusters = 2</a:t>
            </a:r>
            <a:endParaRPr lang="en-US" sz="1200" dirty="0"/>
          </a:p>
        </p:txBody>
      </p:sp>
      <p:pic>
        <p:nvPicPr>
          <p:cNvPr id="5" name="Imagen 4">
            <a:extLst>
              <a:ext uri="{FF2B5EF4-FFF2-40B4-BE49-F238E27FC236}">
                <a16:creationId xmlns:a16="http://schemas.microsoft.com/office/drawing/2014/main" id="{572C4790-A5F8-4DF5-B291-B3B0CDD448E3}"/>
              </a:ext>
            </a:extLst>
          </p:cNvPr>
          <p:cNvPicPr>
            <a:picLocks noChangeAspect="1"/>
          </p:cNvPicPr>
          <p:nvPr/>
        </p:nvPicPr>
        <p:blipFill>
          <a:blip r:embed="rId2"/>
          <a:stretch>
            <a:fillRect/>
          </a:stretch>
        </p:blipFill>
        <p:spPr>
          <a:xfrm>
            <a:off x="377117" y="1594474"/>
            <a:ext cx="6870265" cy="3522057"/>
          </a:xfrm>
          <a:prstGeom prst="rect">
            <a:avLst/>
          </a:prstGeom>
        </p:spPr>
      </p:pic>
    </p:spTree>
    <p:extLst>
      <p:ext uri="{BB962C8B-B14F-4D97-AF65-F5344CB8AC3E}">
        <p14:creationId xmlns:p14="http://schemas.microsoft.com/office/powerpoint/2010/main" val="281698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C70A3C6-7F5D-4C04-B5D1-4BD8C7DE6B6D}"/>
              </a:ext>
            </a:extLst>
          </p:cNvPr>
          <p:cNvSpPr>
            <a:spLocks noGrp="1"/>
          </p:cNvSpPr>
          <p:nvPr>
            <p:ph type="title"/>
          </p:nvPr>
        </p:nvSpPr>
        <p:spPr>
          <a:xfrm>
            <a:off x="8173212" y="129665"/>
            <a:ext cx="3401568" cy="1920240"/>
          </a:xfrm>
        </p:spPr>
        <p:txBody>
          <a:bodyPr anchor="b">
            <a:normAutofit/>
          </a:bodyPr>
          <a:lstStyle/>
          <a:p>
            <a:r>
              <a:rPr lang="es-ES" sz="4000" dirty="0" err="1">
                <a:solidFill>
                  <a:srgbClr val="FFFFFF"/>
                </a:solidFill>
              </a:rPr>
              <a:t>Results</a:t>
            </a:r>
            <a:r>
              <a:rPr lang="es-ES" sz="4000" dirty="0">
                <a:solidFill>
                  <a:srgbClr val="FFFFFF"/>
                </a:solidFill>
              </a:rPr>
              <a:t> and </a:t>
            </a:r>
            <a:r>
              <a:rPr lang="es-ES" sz="4000" dirty="0" err="1">
                <a:solidFill>
                  <a:srgbClr val="FFFFFF"/>
                </a:solidFill>
              </a:rPr>
              <a:t>Conclusions</a:t>
            </a:r>
            <a:endParaRPr lang="en-US" sz="4000" dirty="0">
              <a:solidFill>
                <a:srgbClr val="FFFFFF"/>
              </a:solidFill>
            </a:endParaRPr>
          </a:p>
        </p:txBody>
      </p:sp>
      <p:pic>
        <p:nvPicPr>
          <p:cNvPr id="4" name="Imagen 3">
            <a:extLst>
              <a:ext uri="{FF2B5EF4-FFF2-40B4-BE49-F238E27FC236}">
                <a16:creationId xmlns:a16="http://schemas.microsoft.com/office/drawing/2014/main" id="{7A2A76DD-7135-4245-9381-AF7F3EDA7D0E}"/>
              </a:ext>
            </a:extLst>
          </p:cNvPr>
          <p:cNvPicPr>
            <a:picLocks noChangeAspect="1"/>
          </p:cNvPicPr>
          <p:nvPr/>
        </p:nvPicPr>
        <p:blipFill rotWithShape="1">
          <a:blip r:embed="rId2"/>
          <a:srcRect l="7408" r="25459" b="-1"/>
          <a:stretch/>
        </p:blipFill>
        <p:spPr>
          <a:xfrm>
            <a:off x="633999" y="640080"/>
            <a:ext cx="6278529" cy="5588101"/>
          </a:xfrm>
          <a:prstGeom prst="rect">
            <a:avLst/>
          </a:prstGeom>
        </p:spPr>
      </p:pic>
      <p:sp>
        <p:nvSpPr>
          <p:cNvPr id="3" name="Marcador de contenido 2">
            <a:extLst>
              <a:ext uri="{FF2B5EF4-FFF2-40B4-BE49-F238E27FC236}">
                <a16:creationId xmlns:a16="http://schemas.microsoft.com/office/drawing/2014/main" id="{C0B68B03-895D-4A8C-8685-A8616F72E1E8}"/>
              </a:ext>
            </a:extLst>
          </p:cNvPr>
          <p:cNvSpPr>
            <a:spLocks noGrp="1"/>
          </p:cNvSpPr>
          <p:nvPr>
            <p:ph idx="1"/>
          </p:nvPr>
        </p:nvSpPr>
        <p:spPr>
          <a:xfrm>
            <a:off x="8173212" y="2049905"/>
            <a:ext cx="3713988" cy="2902240"/>
          </a:xfrm>
        </p:spPr>
        <p:txBody>
          <a:bodyPr>
            <a:noAutofit/>
          </a:bodyPr>
          <a:lstStyle/>
          <a:p>
            <a:pPr>
              <a:buFont typeface="Arial" panose="020B0604020202020204" pitchFamily="34" charset="0"/>
              <a:buChar char="•"/>
            </a:pPr>
            <a:r>
              <a:rPr lang="es-ES" sz="1800" dirty="0"/>
              <a:t> </a:t>
            </a:r>
            <a:r>
              <a:rPr lang="es-ES" sz="1800" dirty="0" err="1"/>
              <a:t>Clearly</a:t>
            </a:r>
            <a:r>
              <a:rPr lang="es-ES" sz="1800" dirty="0"/>
              <a:t> </a:t>
            </a:r>
            <a:r>
              <a:rPr lang="es-ES" sz="1800" dirty="0" err="1"/>
              <a:t>defined</a:t>
            </a:r>
            <a:r>
              <a:rPr lang="es-ES" sz="1800" dirty="0"/>
              <a:t> </a:t>
            </a:r>
            <a:r>
              <a:rPr lang="es-ES" sz="1800" dirty="0" err="1"/>
              <a:t>geographic</a:t>
            </a:r>
            <a:r>
              <a:rPr lang="es-ES" sz="1800" dirty="0"/>
              <a:t> </a:t>
            </a:r>
            <a:r>
              <a:rPr lang="es-ES" sz="1800" dirty="0" err="1"/>
              <a:t>separation</a:t>
            </a:r>
            <a:endParaRPr lang="es-ES" sz="1800" dirty="0"/>
          </a:p>
          <a:p>
            <a:pPr>
              <a:buFont typeface="Arial" panose="020B0604020202020204" pitchFamily="34" charset="0"/>
              <a:buChar char="•"/>
            </a:pPr>
            <a:endParaRPr lang="es-ES" sz="1800" dirty="0"/>
          </a:p>
          <a:p>
            <a:pPr>
              <a:buFont typeface="Arial" panose="020B0604020202020204" pitchFamily="34" charset="0"/>
              <a:buChar char="•"/>
            </a:pPr>
            <a:r>
              <a:rPr lang="es-ES" sz="1800" dirty="0"/>
              <a:t>Red </a:t>
            </a:r>
            <a:r>
              <a:rPr lang="es-ES" sz="1800" dirty="0" err="1"/>
              <a:t>Cluster</a:t>
            </a:r>
            <a:r>
              <a:rPr lang="es-ES" sz="1800" dirty="0"/>
              <a:t>:</a:t>
            </a:r>
            <a:r>
              <a:rPr lang="en-US" sz="1800" dirty="0"/>
              <a:t> Coffee Shops, Hotels, Sushi restaurants. Geographic sector: business district and high-income families.</a:t>
            </a:r>
          </a:p>
          <a:p>
            <a:pPr>
              <a:buFont typeface="Arial" panose="020B0604020202020204" pitchFamily="34" charset="0"/>
              <a:buChar char="•"/>
            </a:pPr>
            <a:r>
              <a:rPr lang="en-US" sz="1800" dirty="0"/>
              <a:t>Purple Cluster: Pharmacies, Fast Food restaurants, Sushi restaurants. Geographic sector: small businesses and low-income families</a:t>
            </a:r>
          </a:p>
        </p:txBody>
      </p:sp>
      <p:sp>
        <p:nvSpPr>
          <p:cNvPr id="6" name="Marcador de contenido 2">
            <a:extLst>
              <a:ext uri="{FF2B5EF4-FFF2-40B4-BE49-F238E27FC236}">
                <a16:creationId xmlns:a16="http://schemas.microsoft.com/office/drawing/2014/main" id="{2F3EE3D3-A385-492E-883D-CD5D55F7E6DB}"/>
              </a:ext>
            </a:extLst>
          </p:cNvPr>
          <p:cNvSpPr txBox="1">
            <a:spLocks/>
          </p:cNvSpPr>
          <p:nvPr/>
        </p:nvSpPr>
        <p:spPr>
          <a:xfrm>
            <a:off x="8173212" y="5801750"/>
            <a:ext cx="3713988" cy="85286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US" sz="1800" dirty="0"/>
              <a:t>“Sushi it’s really popular in Chile, that’s why it appear in both clusters. </a:t>
            </a:r>
            <a:endParaRPr lang="es-ES" sz="1800" dirty="0"/>
          </a:p>
          <a:p>
            <a:pPr marL="0" indent="0">
              <a:buNone/>
            </a:pPr>
            <a:endParaRPr lang="es-ES" sz="1800" dirty="0"/>
          </a:p>
        </p:txBody>
      </p:sp>
    </p:spTree>
    <p:extLst>
      <p:ext uri="{BB962C8B-B14F-4D97-AF65-F5344CB8AC3E}">
        <p14:creationId xmlns:p14="http://schemas.microsoft.com/office/powerpoint/2010/main" val="3484062966"/>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TM03457491[[fn=Metrópoli]]</Template>
  <TotalTime>114</TotalTime>
  <Words>310</Words>
  <Application>Microsoft Office PowerPoint</Application>
  <PresentationFormat>Panorámica</PresentationFormat>
  <Paragraphs>40</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Calibri Light</vt:lpstr>
      <vt:lpstr>Metropolitano</vt:lpstr>
      <vt:lpstr>Analyzing segregation in Santiago, Chile</vt:lpstr>
      <vt:lpstr>Clusters as a method to categorize activities near subway stations</vt:lpstr>
      <vt:lpstr>Data acquisition and cleaning</vt:lpstr>
      <vt:lpstr>Distribution of subway stations</vt:lpstr>
      <vt:lpstr>Elbow method to find the number of clusters</vt:lpstr>
      <vt:lpstr>Results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segregation in Santiago, Chile</dc:title>
  <dc:creator>Vicente</dc:creator>
  <cp:lastModifiedBy>Vicente</cp:lastModifiedBy>
  <cp:revision>6</cp:revision>
  <dcterms:created xsi:type="dcterms:W3CDTF">2020-06-16T20:37:54Z</dcterms:created>
  <dcterms:modified xsi:type="dcterms:W3CDTF">2020-06-16T22:32:11Z</dcterms:modified>
</cp:coreProperties>
</file>