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82" r:id="rId4"/>
    <p:sldId id="300" r:id="rId5"/>
    <p:sldId id="283" r:id="rId6"/>
    <p:sldId id="284" r:id="rId7"/>
    <p:sldId id="301" r:id="rId8"/>
    <p:sldId id="319" r:id="rId9"/>
    <p:sldId id="320" r:id="rId10"/>
    <p:sldId id="321" r:id="rId11"/>
    <p:sldId id="322" r:id="rId12"/>
    <p:sldId id="285" r:id="rId13"/>
    <p:sldId id="302" r:id="rId14"/>
    <p:sldId id="303" r:id="rId15"/>
    <p:sldId id="304" r:id="rId16"/>
    <p:sldId id="289" r:id="rId17"/>
    <p:sldId id="295" r:id="rId18"/>
    <p:sldId id="323" r:id="rId19"/>
    <p:sldId id="257" r:id="rId20"/>
    <p:sldId id="290" r:id="rId21"/>
    <p:sldId id="310" r:id="rId22"/>
    <p:sldId id="305" r:id="rId23"/>
    <p:sldId id="306" r:id="rId24"/>
    <p:sldId id="307" r:id="rId25"/>
    <p:sldId id="308" r:id="rId26"/>
    <p:sldId id="297" r:id="rId27"/>
    <p:sldId id="309" r:id="rId28"/>
    <p:sldId id="298" r:id="rId29"/>
    <p:sldId id="311" r:id="rId30"/>
    <p:sldId id="291" r:id="rId31"/>
    <p:sldId id="312" r:id="rId32"/>
    <p:sldId id="313" r:id="rId33"/>
    <p:sldId id="294" r:id="rId34"/>
    <p:sldId id="314" r:id="rId35"/>
    <p:sldId id="292" r:id="rId36"/>
    <p:sldId id="315" r:id="rId37"/>
    <p:sldId id="316" r:id="rId38"/>
    <p:sldId id="296" r:id="rId39"/>
    <p:sldId id="317" r:id="rId40"/>
    <p:sldId id="299" r:id="rId41"/>
    <p:sldId id="318" r:id="rId42"/>
    <p:sldId id="280" r:id="rId43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e Vicente  Yago Martinez" initials="JV YM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FAE94-DF1C-47A5-9070-685550E09E37}" v="872" dt="2021-12-01T17:33:11.168"/>
    <p1510:client id="{4635626D-5FCD-4CBB-9AB1-DA5F549AE1A0}" v="4230" dt="2021-12-02T19:47:17.124"/>
    <p1510:client id="{5BF2C060-5390-4875-AA07-0B693A140B0F}" v="39" dt="2021-12-01T16:43:16.283"/>
    <p1510:client id="{C30C8E16-75C0-4475-AC29-DED7231F6B0D}" v="1145" dt="2021-12-03T12:53:30.2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dyverse/dplyr" TargetMode="External"/><Relationship Id="rId2" Type="http://schemas.openxmlformats.org/officeDocument/2006/relationships/hyperlink" Target="https://github.com/robjhyndman/forecast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ranghetti/sen2r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cker-project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rocker-project.org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775316" y="2292256"/>
            <a:ext cx="8990640" cy="1644840"/>
          </a:xfrm>
          <a:prstGeom prst="rect">
            <a:avLst/>
          </a:prstGeom>
          <a:solidFill>
            <a:srgbClr val="FFFFFF"/>
          </a:solidFill>
          <a:ln w="38160" cap="sq">
            <a:solidFill>
              <a:srgbClr val="40404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182880" rIns="274320" bIns="18288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3800" cap="all" spc="194" dirty="0">
                <a:solidFill>
                  <a:srgbClr val="262626"/>
                </a:solidFill>
                <a:latin typeface="Gill Sans MT"/>
              </a:rPr>
              <a:t>DESPLIEGE DE ML CON R: creación DE PAQUETES Y api</a:t>
            </a:r>
            <a:endParaRPr lang="es-ES" sz="3800" b="0" strike="noStrike" cap="all" spc="194" dirty="0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709360" y="4064760"/>
            <a:ext cx="6800400" cy="123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spcBef>
                <a:spcPts val="1001"/>
              </a:spcBef>
              <a:tabLst>
                <a:tab pos="0" algn="l"/>
              </a:tabLst>
            </a:pPr>
            <a:r>
              <a:rPr lang="es-ES" sz="2000" b="0" strike="noStrike" spc="-1" dirty="0" err="1">
                <a:solidFill>
                  <a:srgbClr val="404040"/>
                </a:solidFill>
                <a:latin typeface="Gill Sans MT"/>
                <a:ea typeface="DejaVu Sans"/>
              </a:rPr>
              <a:t>Jose</a:t>
            </a:r>
            <a:r>
              <a:rPr lang="es-ES" sz="2000" b="0" strike="noStrike" spc="-1" dirty="0">
                <a:solidFill>
                  <a:srgbClr val="404040"/>
                </a:solidFill>
                <a:latin typeface="Gill Sans MT"/>
                <a:ea typeface="DejaVu Sans"/>
              </a:rPr>
              <a:t> Vicente Yago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Gill Sans MT"/>
                <a:ea typeface="DejaVu Sans"/>
              </a:rPr>
              <a:t>Martinez</a:t>
            </a:r>
            <a:r>
              <a:rPr lang="es-ES" sz="2000" spc="-1" dirty="0">
                <a:solidFill>
                  <a:srgbClr val="404040"/>
                </a:solidFill>
                <a:latin typeface="Gill Sans MT"/>
                <a:ea typeface="DejaVu Sans"/>
              </a:rPr>
              <a:t>  </a:t>
            </a:r>
            <a:endParaRPr lang="en-US" sz="2000" b="0" strike="noStrike" spc="-1">
              <a:latin typeface="Arial"/>
            </a:endParaRPr>
          </a:p>
          <a:p>
            <a:pPr algn="ctr">
              <a:spcBef>
                <a:spcPts val="1001"/>
              </a:spcBef>
              <a:tabLst>
                <a:tab pos="0" algn="l"/>
              </a:tabLst>
            </a:pPr>
            <a:r>
              <a:rPr lang="es-ES" sz="2000" b="0" strike="noStrike" spc="-1" dirty="0" err="1">
                <a:solidFill>
                  <a:srgbClr val="404040"/>
                </a:solidFill>
                <a:latin typeface="Gill Sans MT"/>
                <a:ea typeface="DejaVu Sans"/>
              </a:rPr>
              <a:t>VicenteYago</a:t>
            </a:r>
            <a:r>
              <a:rPr lang="es-ES" sz="2000" b="0" strike="noStrike" spc="-1" dirty="0">
                <a:solidFill>
                  <a:srgbClr val="404040"/>
                </a:solidFill>
                <a:latin typeface="Gill Sans MT"/>
                <a:ea typeface="DejaVu Sans"/>
              </a:rPr>
              <a:t>/</a:t>
            </a:r>
            <a:r>
              <a:rPr lang="es-ES" sz="2000" spc="-1" dirty="0" err="1">
                <a:ea typeface="+mn-lt"/>
                <a:cs typeface="+mn-lt"/>
              </a:rPr>
              <a:t>deployingMLinR</a:t>
            </a:r>
            <a:endParaRPr lang="en-US" sz="2000" b="0" strike="noStrike" spc="-1" dirty="0" err="1">
              <a:latin typeface="Arial"/>
            </a:endParaRPr>
          </a:p>
        </p:txBody>
      </p:sp>
      <p:pic>
        <p:nvPicPr>
          <p:cNvPr id="78" name="Imagen 77"/>
          <p:cNvPicPr/>
          <p:nvPr/>
        </p:nvPicPr>
        <p:blipFill>
          <a:blip r:embed="rId2"/>
          <a:stretch/>
        </p:blipFill>
        <p:spPr>
          <a:xfrm>
            <a:off x="5120640" y="91800"/>
            <a:ext cx="1899000" cy="2194200"/>
          </a:xfrm>
          <a:prstGeom prst="rect">
            <a:avLst/>
          </a:prstGeom>
          <a:ln>
            <a:noFill/>
          </a:ln>
        </p:spPr>
      </p:pic>
      <p:pic>
        <p:nvPicPr>
          <p:cNvPr id="79" name="Imagen 78"/>
          <p:cNvPicPr/>
          <p:nvPr/>
        </p:nvPicPr>
        <p:blipFill>
          <a:blip r:embed="rId3"/>
          <a:stretch/>
        </p:blipFill>
        <p:spPr>
          <a:xfrm>
            <a:off x="693896" y="5084921"/>
            <a:ext cx="1564200" cy="1371240"/>
          </a:xfrm>
          <a:prstGeom prst="rect">
            <a:avLst/>
          </a:prstGeom>
          <a:ln>
            <a:noFill/>
          </a:ln>
        </p:spPr>
      </p:pic>
      <p:pic>
        <p:nvPicPr>
          <p:cNvPr id="82" name="Imagen 81"/>
          <p:cNvPicPr/>
          <p:nvPr/>
        </p:nvPicPr>
        <p:blipFill>
          <a:blip r:embed="rId4"/>
          <a:stretch/>
        </p:blipFill>
        <p:spPr>
          <a:xfrm rot="7200">
            <a:off x="3383280" y="4481280"/>
            <a:ext cx="855000" cy="480960"/>
          </a:xfrm>
          <a:prstGeom prst="rect">
            <a:avLst/>
          </a:prstGeom>
          <a:ln>
            <a:noFill/>
          </a:ln>
        </p:spPr>
      </p:pic>
      <p:pic>
        <p:nvPicPr>
          <p:cNvPr id="2" name="Imagen 10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9FFCACE-2D65-4BB4-BA15-BE912B55B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275" y="5024068"/>
            <a:ext cx="2620927" cy="1472014"/>
          </a:xfrm>
          <a:prstGeom prst="rect">
            <a:avLst/>
          </a:prstGeom>
        </p:spPr>
      </p:pic>
      <p:pic>
        <p:nvPicPr>
          <p:cNvPr id="3" name="Imagen 3">
            <a:extLst>
              <a:ext uri="{FF2B5EF4-FFF2-40B4-BE49-F238E27FC236}">
                <a16:creationId xmlns:a16="http://schemas.microsoft.com/office/drawing/2014/main" id="{4DA51F6B-8ECA-4EE7-A597-426776BCCF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1949" y="5023954"/>
            <a:ext cx="1619924" cy="16630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6FAC1-869B-4CD7-B588-425EB460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¿Qué es un paquete en R?</a:t>
            </a:r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9A161CB-3F3C-44B5-AC3B-CA18BB2A3FE6}"/>
              </a:ext>
            </a:extLst>
          </p:cNvPr>
          <p:cNvSpPr txBox="1"/>
          <p:nvPr/>
        </p:nvSpPr>
        <p:spPr>
          <a:xfrm>
            <a:off x="596901" y="1894114"/>
            <a:ext cx="10989126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400" dirty="0"/>
              <a:t>Unidad fundamental de código compartible</a:t>
            </a:r>
          </a:p>
          <a:p>
            <a:endParaRPr lang="es-ES" sz="2400" dirty="0"/>
          </a:p>
          <a:p>
            <a:pPr marL="285750" indent="-285750">
              <a:buFont typeface="Arial"/>
              <a:buChar char="•"/>
            </a:pPr>
            <a:r>
              <a:rPr lang="es-ES" sz="2400" dirty="0" err="1"/>
              <a:t>Reune</a:t>
            </a:r>
            <a:r>
              <a:rPr lang="es-ES" sz="2400" dirty="0"/>
              <a:t> código, datos, documentación y pruebas.</a:t>
            </a:r>
          </a:p>
          <a:p>
            <a:endParaRPr lang="es-ES" sz="2400" dirty="0"/>
          </a:p>
          <a:p>
            <a:pPr marL="285750" indent="-285750">
              <a:buFont typeface="Arial"/>
              <a:buChar char="•"/>
            </a:pPr>
            <a:r>
              <a:rPr lang="es-ES" sz="2400" dirty="0"/>
              <a:t>Enorme variedad de paquetes</a:t>
            </a:r>
          </a:p>
          <a:p>
            <a:pPr marL="285750" indent="-285750" algn="l">
              <a:buFont typeface="Arial"/>
              <a:buChar char="•"/>
            </a:pPr>
            <a:endParaRPr lang="es-ES" sz="2400" dirty="0"/>
          </a:p>
          <a:p>
            <a:pPr marL="285750" indent="-285750">
              <a:buFont typeface="Arial"/>
              <a:buChar char="•"/>
            </a:pPr>
            <a:r>
              <a:rPr lang="es-ES" sz="2400" dirty="0"/>
              <a:t>"Si necesitas hacer algo, posiblemente haya un paquete R que ya lo implemente."</a:t>
            </a:r>
          </a:p>
          <a:p>
            <a:pPr marL="285750" indent="-285750">
              <a:buFont typeface="Arial"/>
              <a:buChar char="•"/>
            </a:pPr>
            <a:endParaRPr lang="es-ES" sz="2400" dirty="0"/>
          </a:p>
          <a:p>
            <a:pPr marL="285750" indent="-285750">
              <a:buFont typeface="Arial,Sans-Serif"/>
              <a:buChar char="•"/>
            </a:pPr>
            <a:r>
              <a:rPr lang="es-ES" sz="2400" b="1" dirty="0">
                <a:ea typeface="+mn-lt"/>
                <a:cs typeface="+mn-lt"/>
              </a:rPr>
              <a:t>C</a:t>
            </a:r>
            <a:r>
              <a:rPr lang="es-ES" sz="2400" dirty="0">
                <a:ea typeface="+mn-lt"/>
                <a:cs typeface="+mn-lt"/>
              </a:rPr>
              <a:t>omprehensive </a:t>
            </a:r>
            <a:r>
              <a:rPr lang="es-ES" sz="2400" b="1" dirty="0">
                <a:ea typeface="+mn-lt"/>
                <a:cs typeface="+mn-lt"/>
              </a:rPr>
              <a:t>R</a:t>
            </a:r>
            <a:r>
              <a:rPr lang="es-ES" sz="2400" dirty="0">
                <a:ea typeface="+mn-lt"/>
                <a:cs typeface="+mn-lt"/>
              </a:rPr>
              <a:t> </a:t>
            </a:r>
            <a:r>
              <a:rPr lang="es-ES" sz="2400" b="1" dirty="0">
                <a:ea typeface="+mn-lt"/>
                <a:cs typeface="+mn-lt"/>
              </a:rPr>
              <a:t>A</a:t>
            </a:r>
            <a:r>
              <a:rPr lang="es-ES" sz="2400" dirty="0">
                <a:ea typeface="+mn-lt"/>
                <a:cs typeface="+mn-lt"/>
              </a:rPr>
              <a:t>rchive </a:t>
            </a:r>
            <a:r>
              <a:rPr lang="es-ES" sz="2400" b="1" dirty="0">
                <a:ea typeface="+mn-lt"/>
                <a:cs typeface="+mn-lt"/>
              </a:rPr>
              <a:t>N</a:t>
            </a:r>
            <a:r>
              <a:rPr lang="es-ES" sz="2400" dirty="0">
                <a:ea typeface="+mn-lt"/>
                <a:cs typeface="+mn-lt"/>
              </a:rPr>
              <a:t>etwork (</a:t>
            </a:r>
            <a:r>
              <a:rPr lang="es-ES" sz="2400" b="1" dirty="0">
                <a:ea typeface="+mn-lt"/>
                <a:cs typeface="+mn-lt"/>
              </a:rPr>
              <a:t>CRAN</a:t>
            </a:r>
            <a:r>
              <a:rPr lang="es-ES" sz="2400" dirty="0">
                <a:ea typeface="+mn-lt"/>
                <a:cs typeface="+mn-lt"/>
              </a:rPr>
              <a:t>)</a:t>
            </a:r>
            <a:endParaRPr lang="en-US" sz="2400" dirty="0">
              <a:ea typeface="+mn-lt"/>
              <a:cs typeface="+mn-lt"/>
            </a:endParaRPr>
          </a:p>
          <a:p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181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6FAC1-869B-4CD7-B588-425EB460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Otras definiciones</a:t>
            </a:r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9A161CB-3F3C-44B5-AC3B-CA18BB2A3FE6}"/>
              </a:ext>
            </a:extLst>
          </p:cNvPr>
          <p:cNvSpPr txBox="1"/>
          <p:nvPr/>
        </p:nvSpPr>
        <p:spPr>
          <a:xfrm>
            <a:off x="607368" y="1941867"/>
            <a:ext cx="11296158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400" b="1" dirty="0" err="1"/>
              <a:t>Package</a:t>
            </a:r>
            <a:r>
              <a:rPr lang="es-ES" sz="2400" b="1" dirty="0"/>
              <a:t> </a:t>
            </a:r>
            <a:r>
              <a:rPr lang="es-ES" sz="2400" b="1" dirty="0" err="1"/>
              <a:t>repository</a:t>
            </a:r>
            <a:r>
              <a:rPr lang="es-ES" sz="2400" dirty="0"/>
              <a:t>: lugar donde se almacenan paquetes -&gt; CRAN, GitHub</a:t>
            </a:r>
          </a:p>
          <a:p>
            <a:endParaRPr lang="es-ES" sz="2400" dirty="0"/>
          </a:p>
          <a:p>
            <a:endParaRPr lang="es-ES" sz="2400" dirty="0"/>
          </a:p>
          <a:p>
            <a:pPr marL="285750" indent="-285750">
              <a:buFont typeface="Arial"/>
              <a:buChar char="•"/>
            </a:pPr>
            <a:endParaRPr lang="es-ES" sz="2000" dirty="0"/>
          </a:p>
          <a:p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7501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6FAC1-869B-4CD7-B588-425EB460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Otras definiciones</a:t>
            </a:r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9A161CB-3F3C-44B5-AC3B-CA18BB2A3FE6}"/>
              </a:ext>
            </a:extLst>
          </p:cNvPr>
          <p:cNvSpPr txBox="1"/>
          <p:nvPr/>
        </p:nvSpPr>
        <p:spPr>
          <a:xfrm>
            <a:off x="607368" y="1941867"/>
            <a:ext cx="11296158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400" b="1" dirty="0" err="1"/>
              <a:t>Package</a:t>
            </a:r>
            <a:r>
              <a:rPr lang="es-ES" sz="2400" b="1" dirty="0"/>
              <a:t> </a:t>
            </a:r>
            <a:r>
              <a:rPr lang="es-ES" sz="2400" b="1" dirty="0" err="1"/>
              <a:t>repository</a:t>
            </a:r>
            <a:r>
              <a:rPr lang="es-ES" sz="2400" dirty="0"/>
              <a:t>: lugar donde se almacenan paquetes -&gt; CRAN, GitHub</a:t>
            </a:r>
          </a:p>
          <a:p>
            <a:endParaRPr lang="es-ES" sz="2400" dirty="0"/>
          </a:p>
          <a:p>
            <a:pPr marL="285750" indent="-285750">
              <a:buFont typeface="Arial"/>
              <a:buChar char="•"/>
            </a:pPr>
            <a:r>
              <a:rPr lang="es-ES" sz="2400" b="1" dirty="0" err="1"/>
              <a:t>Source</a:t>
            </a:r>
            <a:r>
              <a:rPr lang="es-ES" sz="2400" b="1" dirty="0"/>
              <a:t> </a:t>
            </a:r>
            <a:r>
              <a:rPr lang="es-ES" sz="2400" b="1" dirty="0" err="1"/>
              <a:t>package</a:t>
            </a:r>
            <a:r>
              <a:rPr lang="es-ES" sz="2400" b="1" dirty="0"/>
              <a:t>:  </a:t>
            </a:r>
            <a:r>
              <a:rPr lang="es-ES" sz="2400" dirty="0"/>
              <a:t>directorio que contiene ficheros de paquete para su desarrollo</a:t>
            </a:r>
          </a:p>
          <a:p>
            <a:endParaRPr lang="es-ES" sz="2400" dirty="0"/>
          </a:p>
          <a:p>
            <a:pPr marL="285750" indent="-285750">
              <a:buFont typeface="Arial"/>
              <a:buChar char="•"/>
            </a:pPr>
            <a:endParaRPr lang="es-ES" sz="24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s-ES" sz="2000" dirty="0"/>
          </a:p>
          <a:p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4987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6FAC1-869B-4CD7-B588-425EB460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Otras definiciones</a:t>
            </a:r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9A161CB-3F3C-44B5-AC3B-CA18BB2A3FE6}"/>
              </a:ext>
            </a:extLst>
          </p:cNvPr>
          <p:cNvSpPr txBox="1"/>
          <p:nvPr/>
        </p:nvSpPr>
        <p:spPr>
          <a:xfrm>
            <a:off x="607368" y="1941867"/>
            <a:ext cx="11296158" cy="39395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400" b="1" dirty="0" err="1"/>
              <a:t>Package</a:t>
            </a:r>
            <a:r>
              <a:rPr lang="es-ES" sz="2400" b="1" dirty="0"/>
              <a:t> </a:t>
            </a:r>
            <a:r>
              <a:rPr lang="es-ES" sz="2400" b="1" dirty="0" err="1"/>
              <a:t>repository</a:t>
            </a:r>
            <a:r>
              <a:rPr lang="es-ES" sz="2400" dirty="0"/>
              <a:t>: lugar donde se almacenan paquetes -&gt; CRAN, GitHub</a:t>
            </a:r>
          </a:p>
          <a:p>
            <a:endParaRPr lang="es-ES" sz="2400" dirty="0"/>
          </a:p>
          <a:p>
            <a:pPr marL="285750" indent="-285750">
              <a:buFont typeface="Arial"/>
              <a:buChar char="•"/>
            </a:pPr>
            <a:r>
              <a:rPr lang="es-ES" sz="2400" b="1" dirty="0" err="1"/>
              <a:t>Source</a:t>
            </a:r>
            <a:r>
              <a:rPr lang="es-ES" sz="2400" b="1" dirty="0"/>
              <a:t> </a:t>
            </a:r>
            <a:r>
              <a:rPr lang="es-ES" sz="2400" b="1" dirty="0" err="1"/>
              <a:t>package</a:t>
            </a:r>
            <a:r>
              <a:rPr lang="es-ES" sz="2400" b="1" dirty="0"/>
              <a:t>:  </a:t>
            </a:r>
            <a:r>
              <a:rPr lang="es-ES" sz="2400" dirty="0"/>
              <a:t>directorio que contiene ficheros de paquete para su desarrollo</a:t>
            </a:r>
          </a:p>
          <a:p>
            <a:endParaRPr lang="es-ES" sz="2400" dirty="0"/>
          </a:p>
          <a:p>
            <a:pPr marL="285750" indent="-285750">
              <a:buFont typeface="Arial"/>
              <a:buChar char="•"/>
            </a:pPr>
            <a:r>
              <a:rPr lang="es-ES" sz="2400" b="1" dirty="0" err="1"/>
              <a:t>Binary</a:t>
            </a:r>
            <a:r>
              <a:rPr lang="es-ES" sz="2400" b="1" dirty="0"/>
              <a:t> </a:t>
            </a:r>
            <a:r>
              <a:rPr lang="es-ES" sz="2400" b="1" dirty="0" err="1"/>
              <a:t>package</a:t>
            </a:r>
            <a:r>
              <a:rPr lang="es-ES" sz="2400" b="1" dirty="0"/>
              <a:t>: </a:t>
            </a:r>
            <a:r>
              <a:rPr lang="es-ES" sz="2400" dirty="0">
                <a:ea typeface="+mn-lt"/>
                <a:cs typeface="+mn-lt"/>
              </a:rPr>
              <a:t>archivo binario específico de un SO + arquitectura, que contiene el </a:t>
            </a:r>
            <a:r>
              <a:rPr lang="es-ES" sz="2400" b="1" dirty="0" err="1">
                <a:ea typeface="+mn-lt"/>
                <a:cs typeface="+mn-lt"/>
              </a:rPr>
              <a:t>source</a:t>
            </a:r>
            <a:r>
              <a:rPr lang="es-ES" sz="2400" b="1" dirty="0">
                <a:ea typeface="+mn-lt"/>
                <a:cs typeface="+mn-lt"/>
              </a:rPr>
              <a:t> </a:t>
            </a:r>
            <a:r>
              <a:rPr lang="es-ES" sz="2400" b="1" dirty="0" err="1">
                <a:ea typeface="+mn-lt"/>
                <a:cs typeface="+mn-lt"/>
              </a:rPr>
              <a:t>package</a:t>
            </a:r>
            <a:r>
              <a:rPr lang="es-ES" sz="2400" dirty="0">
                <a:ea typeface="+mn-lt"/>
                <a:cs typeface="+mn-lt"/>
              </a:rPr>
              <a:t> compilado.</a:t>
            </a:r>
          </a:p>
          <a:p>
            <a:pPr marL="285750" indent="-285750" algn="l">
              <a:buFont typeface="Arial"/>
              <a:buChar char="•"/>
            </a:pPr>
            <a:endParaRPr lang="es-ES" sz="2400" dirty="0"/>
          </a:p>
          <a:p>
            <a:pPr marL="285750" indent="-285750">
              <a:buFont typeface="Arial"/>
              <a:buChar char="•"/>
            </a:pPr>
            <a:endParaRPr lang="es-ES" sz="2000" dirty="0"/>
          </a:p>
          <a:p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0477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6FAC1-869B-4CD7-B588-425EB460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Otras definiciones</a:t>
            </a:r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9A161CB-3F3C-44B5-AC3B-CA18BB2A3FE6}"/>
              </a:ext>
            </a:extLst>
          </p:cNvPr>
          <p:cNvSpPr txBox="1"/>
          <p:nvPr/>
        </p:nvSpPr>
        <p:spPr>
          <a:xfrm>
            <a:off x="607368" y="1941867"/>
            <a:ext cx="11296158" cy="4678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400" b="1" dirty="0" err="1"/>
              <a:t>Package</a:t>
            </a:r>
            <a:r>
              <a:rPr lang="es-ES" sz="2400" b="1" dirty="0"/>
              <a:t> </a:t>
            </a:r>
            <a:r>
              <a:rPr lang="es-ES" sz="2400" b="1" dirty="0" err="1"/>
              <a:t>repository</a:t>
            </a:r>
            <a:r>
              <a:rPr lang="es-ES" sz="2400" dirty="0"/>
              <a:t>: lugar donde se almacenan paquetes -&gt; CRAN, GitHub</a:t>
            </a:r>
          </a:p>
          <a:p>
            <a:endParaRPr lang="es-ES" sz="2400" dirty="0"/>
          </a:p>
          <a:p>
            <a:pPr marL="285750" indent="-285750">
              <a:buFont typeface="Arial"/>
              <a:buChar char="•"/>
            </a:pPr>
            <a:r>
              <a:rPr lang="es-ES" sz="2400" b="1" dirty="0" err="1"/>
              <a:t>Source</a:t>
            </a:r>
            <a:r>
              <a:rPr lang="es-ES" sz="2400" b="1" dirty="0"/>
              <a:t> </a:t>
            </a:r>
            <a:r>
              <a:rPr lang="es-ES" sz="2400" b="1" dirty="0" err="1"/>
              <a:t>package</a:t>
            </a:r>
            <a:r>
              <a:rPr lang="es-ES" sz="2400" b="1" dirty="0"/>
              <a:t>:  </a:t>
            </a:r>
            <a:r>
              <a:rPr lang="es-ES" sz="2400" dirty="0"/>
              <a:t>directorio que contiene ficheros de paquete para su desarrollo</a:t>
            </a:r>
          </a:p>
          <a:p>
            <a:endParaRPr lang="es-ES" sz="2400" dirty="0"/>
          </a:p>
          <a:p>
            <a:pPr marL="285750" indent="-285750">
              <a:buFont typeface="Arial"/>
              <a:buChar char="•"/>
            </a:pPr>
            <a:r>
              <a:rPr lang="es-ES" sz="2400" b="1" dirty="0" err="1"/>
              <a:t>Binary</a:t>
            </a:r>
            <a:r>
              <a:rPr lang="es-ES" sz="2400" b="1" dirty="0"/>
              <a:t> </a:t>
            </a:r>
            <a:r>
              <a:rPr lang="es-ES" sz="2400" b="1" dirty="0" err="1"/>
              <a:t>package</a:t>
            </a:r>
            <a:r>
              <a:rPr lang="es-ES" sz="2400" b="1" dirty="0"/>
              <a:t>: </a:t>
            </a:r>
            <a:r>
              <a:rPr lang="es-ES" sz="2400" dirty="0">
                <a:ea typeface="+mn-lt"/>
                <a:cs typeface="+mn-lt"/>
              </a:rPr>
              <a:t>archivo binario específico de un SO + arquitectura, que contiene el </a:t>
            </a:r>
            <a:r>
              <a:rPr lang="es-ES" sz="2400" b="1" dirty="0" err="1">
                <a:ea typeface="+mn-lt"/>
                <a:cs typeface="+mn-lt"/>
              </a:rPr>
              <a:t>source</a:t>
            </a:r>
            <a:r>
              <a:rPr lang="es-ES" sz="2400" b="1" dirty="0">
                <a:ea typeface="+mn-lt"/>
                <a:cs typeface="+mn-lt"/>
              </a:rPr>
              <a:t> </a:t>
            </a:r>
            <a:r>
              <a:rPr lang="es-ES" sz="2400" b="1" dirty="0" err="1">
                <a:ea typeface="+mn-lt"/>
                <a:cs typeface="+mn-lt"/>
              </a:rPr>
              <a:t>package</a:t>
            </a:r>
            <a:r>
              <a:rPr lang="es-ES" sz="2400" dirty="0">
                <a:ea typeface="+mn-lt"/>
                <a:cs typeface="+mn-lt"/>
              </a:rPr>
              <a:t> compilado.</a:t>
            </a:r>
          </a:p>
          <a:p>
            <a:pPr marL="285750" indent="-285750" algn="l">
              <a:buFont typeface="Arial"/>
              <a:buChar char="•"/>
            </a:pPr>
            <a:endParaRPr lang="es-ES" sz="2400" dirty="0"/>
          </a:p>
          <a:p>
            <a:pPr marL="285750" indent="-285750">
              <a:buFont typeface="Arial"/>
              <a:buChar char="•"/>
            </a:pPr>
            <a:r>
              <a:rPr lang="es-ES" sz="2400" b="1" dirty="0"/>
              <a:t>Base </a:t>
            </a:r>
            <a:r>
              <a:rPr lang="es-ES" sz="2400" b="1" dirty="0" err="1"/>
              <a:t>package</a:t>
            </a:r>
            <a:r>
              <a:rPr lang="es-ES" sz="2400" b="1" dirty="0"/>
              <a:t>: </a:t>
            </a:r>
            <a:r>
              <a:rPr lang="es-ES" sz="2400" dirty="0"/>
              <a:t>paquete esencial de R para su funcionamiento. Se cargan automáticamente en cualquier </a:t>
            </a:r>
            <a:r>
              <a:rPr lang="es-ES" sz="2400" dirty="0" err="1"/>
              <a:t>environment</a:t>
            </a:r>
            <a:r>
              <a:rPr lang="es-ES" sz="2400" dirty="0"/>
              <a:t>.</a:t>
            </a:r>
          </a:p>
          <a:p>
            <a:pPr marL="285750" indent="-285750">
              <a:buFont typeface="Arial"/>
              <a:buChar char="•"/>
            </a:pPr>
            <a:endParaRPr lang="es-ES" sz="2000" dirty="0"/>
          </a:p>
          <a:p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2742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B1864-5F2E-40C0-8EAE-C1D244AD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Ejemplos reales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7BE3A1A-9CAB-4D4A-A8B7-71FD04A50887}"/>
              </a:ext>
            </a:extLst>
          </p:cNvPr>
          <p:cNvSpPr txBox="1"/>
          <p:nvPr/>
        </p:nvSpPr>
        <p:spPr>
          <a:xfrm>
            <a:off x="1903189" y="2057400"/>
            <a:ext cx="9437911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3200" dirty="0">
                <a:ea typeface="+mn-lt"/>
                <a:cs typeface="+mn-lt"/>
                <a:hlinkClick r:id="rId2"/>
              </a:rPr>
              <a:t>https://github.com/robjhyndman/forecast</a:t>
            </a:r>
            <a:endParaRPr lang="es-ES" sz="32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s-ES" sz="32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>
                <a:ea typeface="+mn-lt"/>
                <a:cs typeface="+mn-lt"/>
                <a:hlinkClick r:id="rId3"/>
              </a:rPr>
              <a:t>https://github.com/tidyverse/dplyr</a:t>
            </a:r>
          </a:p>
          <a:p>
            <a:pPr marL="285750" indent="-285750">
              <a:buFont typeface="Arial"/>
              <a:buChar char="•"/>
            </a:pPr>
            <a:endParaRPr lang="es-ES" sz="32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>
                <a:ea typeface="+mn-lt"/>
                <a:cs typeface="+mn-lt"/>
                <a:hlinkClick r:id="rId4"/>
              </a:rPr>
              <a:t>https://github.com/ranghetti/sen2r</a:t>
            </a:r>
            <a:endParaRPr lang="es-ES" sz="3200" dirty="0">
              <a:cs typeface="Arial"/>
            </a:endParaRPr>
          </a:p>
          <a:p>
            <a:endParaRPr lang="es-ES" sz="32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s-ES" dirty="0">
              <a:cs typeface="Arial"/>
            </a:endParaRPr>
          </a:p>
          <a:p>
            <a:pPr algn="ctr"/>
            <a:endParaRPr lang="es-ES" dirty="0">
              <a:cs typeface="Arial"/>
            </a:endParaRPr>
          </a:p>
          <a:p>
            <a:pPr marL="285750" indent="-285750" algn="ctr">
              <a:buFont typeface="Arial"/>
              <a:buChar char="•"/>
            </a:pPr>
            <a:endParaRPr lang="es-ES" dirty="0">
              <a:cs typeface="Arial"/>
            </a:endParaRPr>
          </a:p>
          <a:p>
            <a:pPr algn="ctr"/>
            <a:endParaRPr lang="es-E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8332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0084A-1D62-4BA1-B2E4-F030CE43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Manos a la obra!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E203CA8-3861-4B57-BD4E-DEB34052060C}"/>
              </a:ext>
            </a:extLst>
          </p:cNvPr>
          <p:cNvSpPr txBox="1"/>
          <p:nvPr/>
        </p:nvSpPr>
        <p:spPr>
          <a:xfrm>
            <a:off x="2205567" y="1888067"/>
            <a:ext cx="778086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dirty="0"/>
              <a:t>Paquete </a:t>
            </a:r>
            <a:r>
              <a:rPr lang="es-ES" sz="2400" dirty="0" err="1"/>
              <a:t>dummyML</a:t>
            </a:r>
            <a:r>
              <a:rPr lang="es-ES" sz="2400" dirty="0"/>
              <a:t> : </a:t>
            </a:r>
          </a:p>
          <a:p>
            <a:endParaRPr lang="es-ES" sz="2400" dirty="0"/>
          </a:p>
          <a:p>
            <a:pPr marL="342900" indent="-342900">
              <a:buFont typeface="Arial"/>
              <a:buChar char="•"/>
            </a:pPr>
            <a:r>
              <a:rPr lang="es-ES" sz="2400" dirty="0"/>
              <a:t>  Regresión lineal simple (</a:t>
            </a:r>
            <a:r>
              <a:rPr lang="es-ES" sz="2400" dirty="0">
                <a:ea typeface="+mn-lt"/>
                <a:cs typeface="+mn-lt"/>
              </a:rPr>
              <a:t>base R</a:t>
            </a:r>
            <a:r>
              <a:rPr lang="es-ES" sz="2400" dirty="0"/>
              <a:t>)  </a:t>
            </a:r>
          </a:p>
          <a:p>
            <a:pPr marL="342900" indent="-342900">
              <a:buFont typeface="Arial"/>
              <a:buChar char="•"/>
            </a:pPr>
            <a:r>
              <a:rPr lang="es-ES" sz="2400" dirty="0"/>
              <a:t>  </a:t>
            </a:r>
            <a:r>
              <a:rPr lang="es-ES" sz="2400" dirty="0" err="1"/>
              <a:t>Random</a:t>
            </a:r>
            <a:r>
              <a:rPr lang="es-ES" sz="2400" dirty="0"/>
              <a:t> </a:t>
            </a:r>
            <a:r>
              <a:rPr lang="es-ES" sz="2400" dirty="0" err="1"/>
              <a:t>forests</a:t>
            </a:r>
            <a:r>
              <a:rPr lang="es-ES" sz="2400" dirty="0"/>
              <a:t> (</a:t>
            </a:r>
            <a:r>
              <a:rPr lang="es-ES" sz="2400" dirty="0" err="1">
                <a:ea typeface="+mn-lt"/>
                <a:cs typeface="+mn-lt"/>
              </a:rPr>
              <a:t>tidymodels</a:t>
            </a:r>
            <a:r>
              <a:rPr lang="es-ES" sz="2400" dirty="0"/>
              <a:t>)</a:t>
            </a:r>
          </a:p>
          <a:p>
            <a:pPr marL="342900" indent="-342900">
              <a:buFont typeface="Arial"/>
              <a:buChar char="•"/>
            </a:pPr>
            <a:endParaRPr lang="es-ES" sz="2400" dirty="0"/>
          </a:p>
          <a:p>
            <a:endParaRPr lang="es-ES" sz="2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6099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0084A-1D62-4BA1-B2E4-F030CE43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Manos a la obra!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E203CA8-3861-4B57-BD4E-DEB34052060C}"/>
              </a:ext>
            </a:extLst>
          </p:cNvPr>
          <p:cNvSpPr txBox="1"/>
          <p:nvPr/>
        </p:nvSpPr>
        <p:spPr>
          <a:xfrm>
            <a:off x="2205567" y="1888067"/>
            <a:ext cx="7780866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dirty="0"/>
              <a:t>Paquete </a:t>
            </a:r>
            <a:r>
              <a:rPr lang="es-ES" sz="2400" dirty="0" err="1"/>
              <a:t>dummyML</a:t>
            </a:r>
            <a:r>
              <a:rPr lang="es-ES" sz="2400" dirty="0"/>
              <a:t> : </a:t>
            </a:r>
          </a:p>
          <a:p>
            <a:endParaRPr lang="es-ES" sz="2400" dirty="0"/>
          </a:p>
          <a:p>
            <a:pPr marL="342900" indent="-342900">
              <a:buFont typeface="Arial"/>
              <a:buChar char="•"/>
            </a:pPr>
            <a:r>
              <a:rPr lang="es-ES" sz="2400" dirty="0"/>
              <a:t>  Regresión lineal simple (</a:t>
            </a:r>
            <a:r>
              <a:rPr lang="es-ES" sz="2400" dirty="0">
                <a:ea typeface="+mn-lt"/>
                <a:cs typeface="+mn-lt"/>
              </a:rPr>
              <a:t>base R</a:t>
            </a:r>
            <a:r>
              <a:rPr lang="es-ES" sz="2400" dirty="0"/>
              <a:t>)  </a:t>
            </a:r>
          </a:p>
          <a:p>
            <a:pPr marL="342900" indent="-342900">
              <a:buFont typeface="Arial"/>
              <a:buChar char="•"/>
            </a:pPr>
            <a:r>
              <a:rPr lang="es-ES" sz="2400" dirty="0"/>
              <a:t>  </a:t>
            </a:r>
            <a:r>
              <a:rPr lang="es-ES" sz="2400" dirty="0" err="1"/>
              <a:t>Random</a:t>
            </a:r>
            <a:r>
              <a:rPr lang="es-ES" sz="2400" dirty="0"/>
              <a:t> </a:t>
            </a:r>
            <a:r>
              <a:rPr lang="es-ES" sz="2400" dirty="0" err="1"/>
              <a:t>forests</a:t>
            </a:r>
            <a:r>
              <a:rPr lang="es-ES" sz="2400" dirty="0"/>
              <a:t> (</a:t>
            </a:r>
            <a:r>
              <a:rPr lang="es-ES" sz="2400" dirty="0" err="1">
                <a:ea typeface="+mn-lt"/>
                <a:cs typeface="+mn-lt"/>
              </a:rPr>
              <a:t>tidymodels</a:t>
            </a:r>
            <a:r>
              <a:rPr lang="es-ES" sz="2400" dirty="0"/>
              <a:t>)</a:t>
            </a:r>
          </a:p>
          <a:p>
            <a:pPr marL="342900" indent="-342900">
              <a:buFont typeface="Arial"/>
              <a:buChar char="•"/>
            </a:pPr>
            <a:endParaRPr lang="es-ES" sz="2400" dirty="0"/>
          </a:p>
          <a:p>
            <a:pPr marL="342900" indent="-342900">
              <a:buFont typeface="Arial"/>
              <a:buChar char="•"/>
            </a:pPr>
            <a:r>
              <a:rPr lang="es-ES" sz="2400" dirty="0"/>
              <a:t>Documentación básica</a:t>
            </a:r>
          </a:p>
          <a:p>
            <a:pPr marL="342900" indent="-342900">
              <a:buFont typeface="Arial"/>
              <a:buChar char="•"/>
            </a:pPr>
            <a:r>
              <a:rPr lang="es-ES" sz="2400" dirty="0"/>
              <a:t>Gestión de dependencias</a:t>
            </a:r>
          </a:p>
          <a:p>
            <a:pPr marL="342900" indent="-342900">
              <a:buFont typeface="Arial"/>
              <a:buChar char="•"/>
            </a:pPr>
            <a:r>
              <a:rPr lang="es-ES" sz="2400" dirty="0"/>
              <a:t>Test unitarios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1968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238120" y="3475440"/>
            <a:ext cx="7728480" cy="118764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2800" cap="all" spc="194" dirty="0">
                <a:solidFill>
                  <a:srgbClr val="262626"/>
                </a:solidFill>
                <a:latin typeface="Gill Sans MT"/>
              </a:rPr>
              <a:t>Parte 2: </a:t>
            </a:r>
            <a:r>
              <a:rPr lang="es-ES" sz="2800" cap="all" spc="194" dirty="0" err="1">
                <a:solidFill>
                  <a:srgbClr val="262626"/>
                </a:solidFill>
                <a:latin typeface="Gill Sans MT"/>
              </a:rPr>
              <a:t>DEspliegue</a:t>
            </a:r>
            <a:endParaRPr lang="es-ES" dirty="0" err="1"/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AC2C6F60-0255-4E67-91C5-733B13233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92906"/>
            <a:ext cx="2869406" cy="286940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0084A-1D62-4BA1-B2E4-F030CE43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¿Desplegar un modelo?</a:t>
            </a:r>
          </a:p>
        </p:txBody>
      </p:sp>
    </p:spTree>
    <p:extLst>
      <p:ext uri="{BB962C8B-B14F-4D97-AF65-F5344CB8AC3E}">
        <p14:creationId xmlns:p14="http://schemas.microsoft.com/office/powerpoint/2010/main" val="202812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3CF54A4-1BFB-42DF-8EAA-3472947A722F}"/>
              </a:ext>
            </a:extLst>
          </p:cNvPr>
          <p:cNvSpPr txBox="1"/>
          <p:nvPr/>
        </p:nvSpPr>
        <p:spPr>
          <a:xfrm>
            <a:off x="876196" y="948166"/>
            <a:ext cx="4835105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endParaRPr lang="es-ES" b="1" dirty="0">
              <a:cs typeface="Arial"/>
            </a:endParaRPr>
          </a:p>
          <a:p>
            <a:pPr marL="742950" lvl="1" indent="-285750">
              <a:lnSpc>
                <a:spcPct val="150000"/>
              </a:lnSpc>
              <a:buFont typeface="Arial,Sans-Serif"/>
              <a:buChar char="•"/>
            </a:pPr>
            <a:r>
              <a:rPr lang="es-ES" dirty="0">
                <a:ea typeface="+mn-lt"/>
                <a:cs typeface="+mn-lt"/>
              </a:rPr>
              <a:t>¿Qué es un paquete en R?</a:t>
            </a:r>
            <a:endParaRPr lang="es-ES" dirty="0"/>
          </a:p>
          <a:p>
            <a:pPr lvl="1">
              <a:lnSpc>
                <a:spcPct val="150000"/>
              </a:lnSpc>
            </a:pPr>
            <a:endParaRPr lang="es-ES" dirty="0">
              <a:cs typeface="Arial"/>
            </a:endParaRPr>
          </a:p>
          <a:p>
            <a:pPr marL="742950" lvl="1" indent="-285750">
              <a:lnSpc>
                <a:spcPct val="150000"/>
              </a:lnSpc>
              <a:buFont typeface="Arial,Sans-Serif"/>
              <a:buChar char="•"/>
            </a:pPr>
            <a:r>
              <a:rPr lang="es-ES" dirty="0">
                <a:cs typeface="Arial"/>
              </a:rPr>
              <a:t>Otras definiciones</a:t>
            </a:r>
            <a:endParaRPr lang="es-ES" dirty="0"/>
          </a:p>
          <a:p>
            <a:pPr lvl="1">
              <a:lnSpc>
                <a:spcPct val="150000"/>
              </a:lnSpc>
            </a:pPr>
            <a:endParaRPr lang="es-ES" dirty="0">
              <a:cs typeface="Arial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s-ES" dirty="0">
                <a:cs typeface="Arial"/>
              </a:rPr>
              <a:t>Ejemplos reales</a:t>
            </a:r>
            <a:endParaRPr lang="es-ES" dirty="0"/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endParaRPr lang="es-ES" dirty="0">
              <a:cs typeface="Arial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s-ES" dirty="0">
                <a:cs typeface="Arial"/>
              </a:rPr>
              <a:t>Manos a la obra!</a:t>
            </a:r>
          </a:p>
          <a:p>
            <a:pPr lvl="1">
              <a:lnSpc>
                <a:spcPct val="150000"/>
              </a:lnSpc>
            </a:pPr>
            <a:endParaRPr lang="es-ES" dirty="0"/>
          </a:p>
          <a:p>
            <a:r>
              <a:rPr lang="es-ES" dirty="0"/>
              <a:t>   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135EEC4-3399-4DAD-8529-7994ED90FA96}"/>
              </a:ext>
            </a:extLst>
          </p:cNvPr>
          <p:cNvSpPr txBox="1"/>
          <p:nvPr/>
        </p:nvSpPr>
        <p:spPr>
          <a:xfrm>
            <a:off x="955619" y="420316"/>
            <a:ext cx="417842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400" b="1" dirty="0">
                <a:ea typeface="+mn-lt"/>
                <a:cs typeface="+mn-lt"/>
              </a:rPr>
              <a:t>PARTE 1: Construir un paquete en R</a:t>
            </a:r>
            <a:endParaRPr lang="es-ES"/>
          </a:p>
          <a:p>
            <a:pPr algn="l">
              <a:lnSpc>
                <a:spcPct val="150000"/>
              </a:lnSpc>
            </a:pPr>
            <a:endParaRPr lang="es-ES" sz="2400" b="1" dirty="0">
              <a:cs typeface="Arial"/>
            </a:endParaRPr>
          </a:p>
          <a:p>
            <a:endParaRPr lang="es-ES" sz="2400" b="1" dirty="0">
              <a:cs typeface="Arial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CE564B6-3930-4E9B-9DBF-5724E6A2224D}"/>
              </a:ext>
            </a:extLst>
          </p:cNvPr>
          <p:cNvSpPr/>
          <p:nvPr/>
        </p:nvSpPr>
        <p:spPr>
          <a:xfrm>
            <a:off x="718937" y="225996"/>
            <a:ext cx="4989121" cy="4789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386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0084A-1D62-4BA1-B2E4-F030CE43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¿Desplegar un modelo?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FF4FE3-B8A4-47CE-A673-1BA6A2174E18}"/>
              </a:ext>
            </a:extLst>
          </p:cNvPr>
          <p:cNvSpPr txBox="1"/>
          <p:nvPr/>
        </p:nvSpPr>
        <p:spPr>
          <a:xfrm>
            <a:off x="1209735" y="1592533"/>
            <a:ext cx="961278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800" dirty="0"/>
              <a:t>El trabajo de un Data </a:t>
            </a:r>
            <a:r>
              <a:rPr lang="es-ES" sz="2800" dirty="0" err="1"/>
              <a:t>Sciencist</a:t>
            </a:r>
            <a:r>
              <a:rPr lang="es-ES" sz="2800" dirty="0"/>
              <a:t> / ML </a:t>
            </a:r>
            <a:r>
              <a:rPr lang="es-ES" sz="2800" dirty="0" err="1"/>
              <a:t>Engineer</a:t>
            </a:r>
            <a:r>
              <a:rPr lang="es-ES" sz="2800" dirty="0"/>
              <a:t> no termina cuando su modelo alcanza un ACC determinado.</a:t>
            </a:r>
          </a:p>
          <a:p>
            <a:endParaRPr lang="es-ES" sz="2800" dirty="0"/>
          </a:p>
          <a:p>
            <a:endParaRPr lang="es-ES" sz="2800" dirty="0"/>
          </a:p>
          <a:p>
            <a:pPr lvl="1"/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601407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0084A-1D62-4BA1-B2E4-F030CE43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¿Desplegar un modelo?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FF4FE3-B8A4-47CE-A673-1BA6A2174E18}"/>
              </a:ext>
            </a:extLst>
          </p:cNvPr>
          <p:cNvSpPr txBox="1"/>
          <p:nvPr/>
        </p:nvSpPr>
        <p:spPr>
          <a:xfrm>
            <a:off x="1209735" y="1592533"/>
            <a:ext cx="9612781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800" dirty="0"/>
              <a:t>El trabajo de un Data </a:t>
            </a:r>
            <a:r>
              <a:rPr lang="es-ES" sz="2800" dirty="0" err="1"/>
              <a:t>Sciencist</a:t>
            </a:r>
            <a:r>
              <a:rPr lang="es-ES" sz="2800" dirty="0"/>
              <a:t> / ML </a:t>
            </a:r>
            <a:r>
              <a:rPr lang="es-ES" sz="2800" dirty="0" err="1"/>
              <a:t>Engineer</a:t>
            </a:r>
            <a:r>
              <a:rPr lang="es-ES" sz="2800" dirty="0"/>
              <a:t> no termina cuando su modelo alcanza un ACC determinado.</a:t>
            </a:r>
          </a:p>
          <a:p>
            <a:endParaRPr lang="es-ES" sz="2800" dirty="0"/>
          </a:p>
          <a:p>
            <a:pPr marL="285750" indent="-285750">
              <a:buFont typeface="Arial"/>
              <a:buChar char="•"/>
            </a:pPr>
            <a:r>
              <a:rPr lang="es-ES" sz="2800" dirty="0"/>
              <a:t>Un modelo ML solo es útil para los clientes cuando se puede ejecutar de forma rutinaria </a:t>
            </a:r>
            <a:endParaRPr lang="es-ES"/>
          </a:p>
          <a:p>
            <a:pPr lvl="1"/>
            <a:endParaRPr lang="es-ES" sz="2800" dirty="0"/>
          </a:p>
          <a:p>
            <a:pPr lvl="1"/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652756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0084A-1D62-4BA1-B2E4-F030CE43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¿Desplegar un modelo?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FF4FE3-B8A4-47CE-A673-1BA6A2174E18}"/>
              </a:ext>
            </a:extLst>
          </p:cNvPr>
          <p:cNvSpPr txBox="1"/>
          <p:nvPr/>
        </p:nvSpPr>
        <p:spPr>
          <a:xfrm>
            <a:off x="1209735" y="1592533"/>
            <a:ext cx="9612781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800" dirty="0"/>
              <a:t>El trabajo de un Data </a:t>
            </a:r>
            <a:r>
              <a:rPr lang="es-ES" sz="2800" dirty="0" err="1"/>
              <a:t>Sciencist</a:t>
            </a:r>
            <a:r>
              <a:rPr lang="es-ES" sz="2800" dirty="0"/>
              <a:t> / ML </a:t>
            </a:r>
            <a:r>
              <a:rPr lang="es-ES" sz="2800" dirty="0" err="1"/>
              <a:t>Engineer</a:t>
            </a:r>
            <a:r>
              <a:rPr lang="es-ES" sz="2800" dirty="0"/>
              <a:t> no termina cuando su modelo alcanza un ACC determinado.</a:t>
            </a:r>
          </a:p>
          <a:p>
            <a:endParaRPr lang="es-ES" sz="2800" dirty="0"/>
          </a:p>
          <a:p>
            <a:pPr marL="285750" indent="-285750">
              <a:buFont typeface="Arial"/>
              <a:buChar char="•"/>
            </a:pPr>
            <a:r>
              <a:rPr lang="es-ES" sz="2800" dirty="0"/>
              <a:t>Un modelo ML solo es útil para los clientes cuando se puede ejecutar de forma rutinaria </a:t>
            </a:r>
            <a:endParaRPr lang="es-ES"/>
          </a:p>
          <a:p>
            <a:pPr marL="742950" lvl="1" indent="-285750">
              <a:buFont typeface="Arial"/>
              <a:buChar char="•"/>
            </a:pPr>
            <a:r>
              <a:rPr lang="es-ES" sz="2800" dirty="0"/>
              <a:t>No se ejecutará en tu pc</a:t>
            </a:r>
          </a:p>
          <a:p>
            <a:pPr lvl="1"/>
            <a:endParaRPr lang="es-ES" sz="2800" dirty="0"/>
          </a:p>
          <a:p>
            <a:pPr lvl="1"/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597691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0084A-1D62-4BA1-B2E4-F030CE43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¿Desplegar un modelo?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FF4FE3-B8A4-47CE-A673-1BA6A2174E18}"/>
              </a:ext>
            </a:extLst>
          </p:cNvPr>
          <p:cNvSpPr txBox="1"/>
          <p:nvPr/>
        </p:nvSpPr>
        <p:spPr>
          <a:xfrm>
            <a:off x="1209735" y="1592533"/>
            <a:ext cx="961278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800" dirty="0"/>
              <a:t>El trabajo de un Data </a:t>
            </a:r>
            <a:r>
              <a:rPr lang="es-ES" sz="2800" dirty="0" err="1"/>
              <a:t>Sciencist</a:t>
            </a:r>
            <a:r>
              <a:rPr lang="es-ES" sz="2800" dirty="0"/>
              <a:t> / ML </a:t>
            </a:r>
            <a:r>
              <a:rPr lang="es-ES" sz="2800" dirty="0" err="1"/>
              <a:t>Engineer</a:t>
            </a:r>
            <a:r>
              <a:rPr lang="es-ES" sz="2800" dirty="0"/>
              <a:t> no termina cuando su modelo alcanza un ACC determinado.</a:t>
            </a:r>
          </a:p>
          <a:p>
            <a:endParaRPr lang="es-ES" sz="2800" dirty="0"/>
          </a:p>
          <a:p>
            <a:pPr marL="285750" indent="-285750">
              <a:buFont typeface="Arial"/>
              <a:buChar char="•"/>
            </a:pPr>
            <a:r>
              <a:rPr lang="es-ES" sz="2800" dirty="0"/>
              <a:t>Un modelo ML solo es útil para los clientes cuando se puede ejecutar de forma rutinaria </a:t>
            </a:r>
            <a:endParaRPr lang="es-ES"/>
          </a:p>
          <a:p>
            <a:pPr marL="742950" lvl="1" indent="-285750">
              <a:buFont typeface="Arial"/>
              <a:buChar char="•"/>
            </a:pPr>
            <a:r>
              <a:rPr lang="es-ES" sz="2800" dirty="0"/>
              <a:t>No se ejecutará en tu pc</a:t>
            </a:r>
          </a:p>
          <a:p>
            <a:pPr marL="742950" lvl="1" indent="-285750">
              <a:buFont typeface="Arial"/>
              <a:buChar char="•"/>
            </a:pPr>
            <a:r>
              <a:rPr lang="es-ES" sz="2800" dirty="0"/>
              <a:t>No se alimentará de </a:t>
            </a:r>
            <a:r>
              <a:rPr lang="es-ES" sz="2800" dirty="0" err="1"/>
              <a:t>CSVs</a:t>
            </a:r>
            <a:endParaRPr lang="es-ES" sz="2800" dirty="0"/>
          </a:p>
          <a:p>
            <a:pPr lvl="1"/>
            <a:endParaRPr lang="es-ES" sz="2800" dirty="0"/>
          </a:p>
          <a:p>
            <a:pPr lvl="1"/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05383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0084A-1D62-4BA1-B2E4-F030CE43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¿Desplegar un modelo?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FF4FE3-B8A4-47CE-A673-1BA6A2174E18}"/>
              </a:ext>
            </a:extLst>
          </p:cNvPr>
          <p:cNvSpPr txBox="1"/>
          <p:nvPr/>
        </p:nvSpPr>
        <p:spPr>
          <a:xfrm>
            <a:off x="1209735" y="1592533"/>
            <a:ext cx="961278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800" dirty="0"/>
              <a:t>El trabajo de un Data </a:t>
            </a:r>
            <a:r>
              <a:rPr lang="es-ES" sz="2800" dirty="0" err="1"/>
              <a:t>Sciencist</a:t>
            </a:r>
            <a:r>
              <a:rPr lang="es-ES" sz="2800" dirty="0"/>
              <a:t> / ML </a:t>
            </a:r>
            <a:r>
              <a:rPr lang="es-ES" sz="2800" dirty="0" err="1"/>
              <a:t>Engineer</a:t>
            </a:r>
            <a:r>
              <a:rPr lang="es-ES" sz="2800" dirty="0"/>
              <a:t> no termina cuando su modelo alcanza un ACC determinado.</a:t>
            </a:r>
          </a:p>
          <a:p>
            <a:endParaRPr lang="es-ES" sz="2800" dirty="0"/>
          </a:p>
          <a:p>
            <a:pPr marL="285750" indent="-285750">
              <a:buFont typeface="Arial"/>
              <a:buChar char="•"/>
            </a:pPr>
            <a:r>
              <a:rPr lang="es-ES" sz="2800" dirty="0"/>
              <a:t>Un modelo ML solo es útil para los clientes cuando se puede ejecutar de forma rutinaria </a:t>
            </a:r>
            <a:endParaRPr lang="es-ES"/>
          </a:p>
          <a:p>
            <a:pPr marL="742950" lvl="1" indent="-285750">
              <a:buFont typeface="Arial"/>
              <a:buChar char="•"/>
            </a:pPr>
            <a:r>
              <a:rPr lang="es-ES" sz="2800" dirty="0"/>
              <a:t>No se ejecutará en tu pc</a:t>
            </a:r>
          </a:p>
          <a:p>
            <a:pPr marL="742950" lvl="1" indent="-285750">
              <a:buFont typeface="Arial"/>
              <a:buChar char="•"/>
            </a:pPr>
            <a:r>
              <a:rPr lang="es-ES" sz="2800" dirty="0"/>
              <a:t>No se alimentará de </a:t>
            </a:r>
            <a:r>
              <a:rPr lang="es-ES" sz="2800" dirty="0" err="1"/>
              <a:t>CSVs</a:t>
            </a:r>
            <a:endParaRPr lang="es-ES" sz="2800" dirty="0"/>
          </a:p>
          <a:p>
            <a:pPr marL="742950" lvl="1" indent="-285750">
              <a:buFont typeface="Arial"/>
              <a:buChar char="•"/>
            </a:pPr>
            <a:r>
              <a:rPr lang="es-ES" sz="2800" dirty="0"/>
              <a:t>El output no será a través de un notebook/terminal</a:t>
            </a:r>
          </a:p>
          <a:p>
            <a:pPr lvl="1"/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815734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0084A-1D62-4BA1-B2E4-F030CE43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¿Desplegar un modelo?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3A1C274-5B72-4438-9186-CC50DA66BFF1}"/>
              </a:ext>
            </a:extLst>
          </p:cNvPr>
          <p:cNvSpPr txBox="1"/>
          <p:nvPr/>
        </p:nvSpPr>
        <p:spPr>
          <a:xfrm>
            <a:off x="967318" y="1538817"/>
            <a:ext cx="546311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s-ES" sz="2800" dirty="0">
                <a:cs typeface="Arial"/>
              </a:rPr>
              <a:t>  Puede ser complicado si no se tiene nociones de desarrollo de software.</a:t>
            </a:r>
          </a:p>
          <a:p>
            <a:endParaRPr lang="es-ES" sz="2800" dirty="0">
              <a:cs typeface="Arial"/>
            </a:endParaRPr>
          </a:p>
          <a:p>
            <a:pPr lvl="1"/>
            <a:endParaRPr lang="es-ES" sz="2800" dirty="0">
              <a:cs typeface="Arial"/>
            </a:endParaRPr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444BC92B-3675-4B59-A1B5-38F0AC795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817" y="1136650"/>
            <a:ext cx="4521200" cy="535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58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0084A-1D62-4BA1-B2E4-F030CE43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¿Desplegar un modelo?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3A1C274-5B72-4438-9186-CC50DA66BFF1}"/>
              </a:ext>
            </a:extLst>
          </p:cNvPr>
          <p:cNvSpPr txBox="1"/>
          <p:nvPr/>
        </p:nvSpPr>
        <p:spPr>
          <a:xfrm>
            <a:off x="967318" y="1538817"/>
            <a:ext cx="546311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s-ES" sz="2800" dirty="0">
                <a:cs typeface="Arial"/>
              </a:rPr>
              <a:t>  Puede ser complicado si no se tiene nociones de desarrollo de software.</a:t>
            </a:r>
          </a:p>
          <a:p>
            <a:endParaRPr lang="es-ES" sz="2800" dirty="0">
              <a:cs typeface="Arial"/>
            </a:endParaRPr>
          </a:p>
          <a:p>
            <a:pPr lvl="1">
              <a:buFont typeface="Arial"/>
              <a:buChar char="•"/>
            </a:pPr>
            <a:r>
              <a:rPr lang="es-ES" sz="2800" dirty="0">
                <a:cs typeface="Arial"/>
              </a:rPr>
              <a:t> Y si se tienen, probablemente también </a:t>
            </a:r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444BC92B-3675-4B59-A1B5-38F0AC795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817" y="1136650"/>
            <a:ext cx="4521200" cy="535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76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B1864-5F2E-40C0-8EAE-C1D244AD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¿Tengo que hacer un paquete para desplegar mis modelos de ML ?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512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B1864-5F2E-40C0-8EAE-C1D244AD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¿Tengo que hacer un paquete para desplegar mis modelos de ML ?</a:t>
            </a:r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B399E15-058D-425E-8F39-C91CF5AEB081}"/>
              </a:ext>
            </a:extLst>
          </p:cNvPr>
          <p:cNvSpPr txBox="1"/>
          <p:nvPr/>
        </p:nvSpPr>
        <p:spPr>
          <a:xfrm>
            <a:off x="2861733" y="1993900"/>
            <a:ext cx="622511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dirty="0"/>
              <a:t>Agrupas los modelos en un paquete facilita:</a:t>
            </a:r>
          </a:p>
          <a:p>
            <a:endParaRPr lang="es-ES" sz="2400" dirty="0"/>
          </a:p>
          <a:p>
            <a:pPr marL="285750" indent="-285750">
              <a:buFont typeface="Arial"/>
              <a:buChar char="•"/>
            </a:pPr>
            <a:r>
              <a:rPr lang="es-ES" sz="2400" dirty="0"/>
              <a:t>Mantenimiento</a:t>
            </a:r>
          </a:p>
          <a:p>
            <a:pPr marL="285750" indent="-285750">
              <a:buFont typeface="Arial"/>
              <a:buChar char="•"/>
            </a:pPr>
            <a:r>
              <a:rPr lang="es-ES" sz="2400" dirty="0"/>
              <a:t>Desarrollo</a:t>
            </a:r>
          </a:p>
          <a:p>
            <a:pPr marL="285750" indent="-285750">
              <a:buFont typeface="Arial"/>
              <a:buChar char="•"/>
            </a:pPr>
            <a:r>
              <a:rPr lang="es-ES" sz="2400" dirty="0"/>
              <a:t>Seguimiento</a:t>
            </a:r>
          </a:p>
          <a:p>
            <a:endParaRPr lang="es-ES" sz="2400" dirty="0"/>
          </a:p>
          <a:p>
            <a:r>
              <a:rPr lang="es-ES" sz="2400" dirty="0"/>
              <a:t>No es necesario, pero si muy útil</a:t>
            </a:r>
          </a:p>
        </p:txBody>
      </p:sp>
    </p:spTree>
    <p:extLst>
      <p:ext uri="{BB962C8B-B14F-4D97-AF65-F5344CB8AC3E}">
        <p14:creationId xmlns:p14="http://schemas.microsoft.com/office/powerpoint/2010/main" val="2159673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0084A-1D62-4BA1-B2E4-F030CE43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Alternativas existentes</a:t>
            </a:r>
          </a:p>
        </p:txBody>
      </p:sp>
    </p:spTree>
    <p:extLst>
      <p:ext uri="{BB962C8B-B14F-4D97-AF65-F5344CB8AC3E}">
        <p14:creationId xmlns:p14="http://schemas.microsoft.com/office/powerpoint/2010/main" val="360441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AAB3599-E3B6-447B-B6B8-FF17E3E7AD16}"/>
              </a:ext>
            </a:extLst>
          </p:cNvPr>
          <p:cNvSpPr txBox="1"/>
          <p:nvPr/>
        </p:nvSpPr>
        <p:spPr>
          <a:xfrm>
            <a:off x="6362025" y="949093"/>
            <a:ext cx="4820728" cy="60478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/>
          </a:p>
          <a:p>
            <a:pPr marL="742950" lvl="1" indent="-285750">
              <a:lnSpc>
                <a:spcPct val="150000"/>
              </a:lnSpc>
              <a:buFont typeface="Arial,Sans-Serif"/>
              <a:buChar char="•"/>
            </a:pPr>
            <a:r>
              <a:rPr lang="es-ES" dirty="0">
                <a:ea typeface="+mn-lt"/>
                <a:cs typeface="+mn-lt"/>
              </a:rPr>
              <a:t>¿Por qué es necesario?</a:t>
            </a:r>
          </a:p>
          <a:p>
            <a:pPr lvl="1">
              <a:lnSpc>
                <a:spcPct val="150000"/>
              </a:lnSpc>
            </a:pPr>
            <a:endParaRPr lang="es-ES" dirty="0">
              <a:cs typeface="Arial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s-ES" dirty="0">
                <a:cs typeface="Arial"/>
              </a:rPr>
              <a:t>Herramientas útiles</a:t>
            </a:r>
            <a:endParaRPr lang="es-ES" dirty="0"/>
          </a:p>
          <a:p>
            <a:pPr marL="1200150" lvl="2" indent="-285750">
              <a:lnSpc>
                <a:spcPct val="150000"/>
              </a:lnSpc>
              <a:buFont typeface="Arial"/>
              <a:buChar char="•"/>
            </a:pPr>
            <a:r>
              <a:rPr lang="es-ES" dirty="0" err="1">
                <a:cs typeface="Arial"/>
              </a:rPr>
              <a:t>Bash</a:t>
            </a:r>
            <a:endParaRPr lang="es-ES" dirty="0">
              <a:cs typeface="Arial"/>
            </a:endParaRPr>
          </a:p>
          <a:p>
            <a:pPr marL="1200150" lvl="2" indent="-285750">
              <a:lnSpc>
                <a:spcPct val="150000"/>
              </a:lnSpc>
              <a:buFont typeface="Arial"/>
              <a:buChar char="•"/>
            </a:pPr>
            <a:r>
              <a:rPr lang="es-ES" dirty="0">
                <a:cs typeface="Arial"/>
              </a:rPr>
              <a:t>Docker</a:t>
            </a:r>
            <a:endParaRPr lang="es-ES"/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¿Tengo que hacer un paquete para desplegar mi modelo de ML?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endParaRPr lang="es-ES" dirty="0">
              <a:cs typeface="Arial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s-ES" dirty="0">
                <a:cs typeface="Arial"/>
              </a:rPr>
              <a:t>Alternativas existentes</a:t>
            </a:r>
          </a:p>
          <a:p>
            <a:pPr marL="1200150" lvl="2" indent="-285750">
              <a:lnSpc>
                <a:spcPct val="150000"/>
              </a:lnSpc>
              <a:buFont typeface="Arial"/>
              <a:buChar char="•"/>
            </a:pPr>
            <a:r>
              <a:rPr lang="es-ES" dirty="0" err="1">
                <a:cs typeface="Arial"/>
              </a:rPr>
              <a:t>Plumber</a:t>
            </a:r>
            <a:endParaRPr lang="es-ES" dirty="0">
              <a:cs typeface="Arial"/>
            </a:endParaRPr>
          </a:p>
          <a:p>
            <a:pPr marL="1200150" lvl="2" indent="-285750">
              <a:lnSpc>
                <a:spcPct val="150000"/>
              </a:lnSpc>
              <a:buFont typeface="Arial"/>
              <a:buChar char="•"/>
            </a:pPr>
            <a:r>
              <a:rPr lang="es-ES" dirty="0" err="1"/>
              <a:t>OpenCPU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s-ES" dirty="0"/>
              <a:t>Manos a la obra!</a:t>
            </a:r>
          </a:p>
          <a:p>
            <a:pPr lvl="1">
              <a:lnSpc>
                <a:spcPct val="150000"/>
              </a:lnSpc>
            </a:pPr>
            <a:endParaRPr lang="es-ES" dirty="0"/>
          </a:p>
          <a:p>
            <a:r>
              <a:rPr lang="es-ES" dirty="0"/>
              <a:t>   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CF54A4-1BFB-42DF-8EAA-3472947A722F}"/>
              </a:ext>
            </a:extLst>
          </p:cNvPr>
          <p:cNvSpPr txBox="1"/>
          <p:nvPr/>
        </p:nvSpPr>
        <p:spPr>
          <a:xfrm>
            <a:off x="876196" y="948166"/>
            <a:ext cx="4835105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endParaRPr lang="es-ES" b="1" dirty="0">
              <a:cs typeface="Arial"/>
            </a:endParaRPr>
          </a:p>
          <a:p>
            <a:pPr marL="742950" lvl="1" indent="-285750">
              <a:lnSpc>
                <a:spcPct val="150000"/>
              </a:lnSpc>
              <a:buFont typeface="Arial,Sans-Serif"/>
              <a:buChar char="•"/>
            </a:pPr>
            <a:r>
              <a:rPr lang="es-ES" dirty="0">
                <a:ea typeface="+mn-lt"/>
                <a:cs typeface="+mn-lt"/>
              </a:rPr>
              <a:t>¿Qué es un paquete en R?</a:t>
            </a:r>
            <a:endParaRPr lang="es-ES" dirty="0"/>
          </a:p>
          <a:p>
            <a:pPr lvl="1">
              <a:lnSpc>
                <a:spcPct val="150000"/>
              </a:lnSpc>
            </a:pPr>
            <a:endParaRPr lang="es-ES" dirty="0">
              <a:cs typeface="Arial"/>
            </a:endParaRPr>
          </a:p>
          <a:p>
            <a:pPr marL="742950" lvl="1" indent="-285750">
              <a:lnSpc>
                <a:spcPct val="150000"/>
              </a:lnSpc>
              <a:buFont typeface="Arial,Sans-Serif"/>
              <a:buChar char="•"/>
            </a:pPr>
            <a:r>
              <a:rPr lang="es-ES" dirty="0">
                <a:cs typeface="Arial"/>
              </a:rPr>
              <a:t>Otras definiciones</a:t>
            </a:r>
            <a:endParaRPr lang="es-ES" dirty="0"/>
          </a:p>
          <a:p>
            <a:pPr lvl="1">
              <a:lnSpc>
                <a:spcPct val="150000"/>
              </a:lnSpc>
            </a:pPr>
            <a:endParaRPr lang="es-ES" dirty="0">
              <a:cs typeface="Arial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s-ES" dirty="0">
                <a:cs typeface="Arial"/>
              </a:rPr>
              <a:t>Ejemplos reales</a:t>
            </a:r>
            <a:endParaRPr lang="es-ES" dirty="0"/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endParaRPr lang="es-ES" dirty="0">
              <a:cs typeface="Arial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s-ES" dirty="0">
                <a:cs typeface="Arial"/>
              </a:rPr>
              <a:t>Manos a la obra!</a:t>
            </a:r>
          </a:p>
          <a:p>
            <a:pPr lvl="1">
              <a:lnSpc>
                <a:spcPct val="150000"/>
              </a:lnSpc>
            </a:pPr>
            <a:endParaRPr lang="es-ES" dirty="0"/>
          </a:p>
          <a:p>
            <a:r>
              <a:rPr lang="es-ES" dirty="0"/>
              <a:t>   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135EEC4-3399-4DAD-8529-7994ED90FA96}"/>
              </a:ext>
            </a:extLst>
          </p:cNvPr>
          <p:cNvSpPr txBox="1"/>
          <p:nvPr/>
        </p:nvSpPr>
        <p:spPr>
          <a:xfrm>
            <a:off x="955619" y="420316"/>
            <a:ext cx="417842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400" b="1" dirty="0">
                <a:ea typeface="+mn-lt"/>
                <a:cs typeface="+mn-lt"/>
              </a:rPr>
              <a:t>PARTE 1: Construir un paquete en R</a:t>
            </a:r>
            <a:endParaRPr lang="es-ES"/>
          </a:p>
          <a:p>
            <a:pPr algn="l">
              <a:lnSpc>
                <a:spcPct val="150000"/>
              </a:lnSpc>
            </a:pPr>
            <a:endParaRPr lang="es-ES" sz="2400" b="1" dirty="0">
              <a:cs typeface="Arial"/>
            </a:endParaRPr>
          </a:p>
          <a:p>
            <a:endParaRPr lang="es-ES" sz="2400" b="1" dirty="0">
              <a:cs typeface="Arial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ED47990-7B5F-48F2-B815-497702430F04}"/>
              </a:ext>
            </a:extLst>
          </p:cNvPr>
          <p:cNvSpPr txBox="1"/>
          <p:nvPr/>
        </p:nvSpPr>
        <p:spPr>
          <a:xfrm>
            <a:off x="6687269" y="420316"/>
            <a:ext cx="417842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400" b="1" dirty="0">
                <a:ea typeface="+mn-lt"/>
                <a:cs typeface="+mn-lt"/>
              </a:rPr>
              <a:t>PARTE 2: Despliegue de modelos ML</a:t>
            </a:r>
            <a:endParaRPr lang="es-ES"/>
          </a:p>
          <a:p>
            <a:pPr algn="l"/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CE564B6-3930-4E9B-9DBF-5724E6A2224D}"/>
              </a:ext>
            </a:extLst>
          </p:cNvPr>
          <p:cNvSpPr/>
          <p:nvPr/>
        </p:nvSpPr>
        <p:spPr>
          <a:xfrm>
            <a:off x="718937" y="225996"/>
            <a:ext cx="4989121" cy="4789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E71C58D-50BD-4FAB-9501-B8FDC3A5CCE7}"/>
              </a:ext>
            </a:extLst>
          </p:cNvPr>
          <p:cNvSpPr/>
          <p:nvPr/>
        </p:nvSpPr>
        <p:spPr>
          <a:xfrm>
            <a:off x="6360057" y="225996"/>
            <a:ext cx="5149047" cy="6396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012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0084A-1D62-4BA1-B2E4-F030CE43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Alternativas existentes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C3A8259-E985-4BE6-A5B8-B453386FEE7F}"/>
              </a:ext>
            </a:extLst>
          </p:cNvPr>
          <p:cNvSpPr txBox="1"/>
          <p:nvPr/>
        </p:nvSpPr>
        <p:spPr>
          <a:xfrm>
            <a:off x="2183147" y="1610475"/>
            <a:ext cx="3173151" cy="12742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200" b="1" dirty="0"/>
              <a:t>PLUMBER</a:t>
            </a:r>
          </a:p>
          <a:p>
            <a:pPr marL="742950" lvl="1" indent="-285750">
              <a:buFont typeface="Arial"/>
              <a:buChar char="•"/>
            </a:pPr>
            <a:endParaRPr lang="es-ES" sz="2400" dirty="0"/>
          </a:p>
          <a:p>
            <a:endParaRPr lang="es-ES" dirty="0"/>
          </a:p>
        </p:txBody>
      </p:sp>
      <p:pic>
        <p:nvPicPr>
          <p:cNvPr id="10" name="Gráfico 10">
            <a:extLst>
              <a:ext uri="{FF2B5EF4-FFF2-40B4-BE49-F238E27FC236}">
                <a16:creationId xmlns:a16="http://schemas.microsoft.com/office/drawing/2014/main" id="{D29FE22E-48FE-4023-A0D5-FC73FBCB8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2821" y="2324340"/>
            <a:ext cx="3289538" cy="382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24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0084A-1D62-4BA1-B2E4-F030CE43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Alternativas existentes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C3A8259-E985-4BE6-A5B8-B453386FEE7F}"/>
              </a:ext>
            </a:extLst>
          </p:cNvPr>
          <p:cNvSpPr txBox="1"/>
          <p:nvPr/>
        </p:nvSpPr>
        <p:spPr>
          <a:xfrm>
            <a:off x="2183147" y="1610475"/>
            <a:ext cx="3173151" cy="12742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200" b="1" dirty="0"/>
              <a:t>PLUMBER</a:t>
            </a:r>
          </a:p>
          <a:p>
            <a:pPr marL="742950" lvl="1" indent="-285750">
              <a:buFont typeface="Arial"/>
              <a:buChar char="•"/>
            </a:pPr>
            <a:endParaRPr lang="es-ES" sz="2400" dirty="0"/>
          </a:p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C8785F0-2387-43DB-BDCD-FE9E8E94187B}"/>
              </a:ext>
            </a:extLst>
          </p:cNvPr>
          <p:cNvSpPr txBox="1"/>
          <p:nvPr/>
        </p:nvSpPr>
        <p:spPr>
          <a:xfrm>
            <a:off x="7855526" y="1515223"/>
            <a:ext cx="2626812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200" b="1" dirty="0"/>
              <a:t>OPENCPU</a:t>
            </a:r>
          </a:p>
          <a:p>
            <a:pPr lvl="1"/>
            <a:endParaRPr lang="es-ES" sz="2400" dirty="0"/>
          </a:p>
          <a:p>
            <a:endParaRPr lang="es-ES" dirty="0"/>
          </a:p>
        </p:txBody>
      </p:sp>
      <p:pic>
        <p:nvPicPr>
          <p:cNvPr id="10" name="Gráfico 10">
            <a:extLst>
              <a:ext uri="{FF2B5EF4-FFF2-40B4-BE49-F238E27FC236}">
                <a16:creationId xmlns:a16="http://schemas.microsoft.com/office/drawing/2014/main" id="{D29FE22E-48FE-4023-A0D5-FC73FBCB8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2821" y="2324340"/>
            <a:ext cx="3289538" cy="3828770"/>
          </a:xfrm>
          <a:prstGeom prst="rect">
            <a:avLst/>
          </a:prstGeom>
        </p:spPr>
      </p:pic>
      <p:pic>
        <p:nvPicPr>
          <p:cNvPr id="11" name="Imagen 11" descr="Icono&#10;&#10;Descripción generada automáticamente">
            <a:extLst>
              <a:ext uri="{FF2B5EF4-FFF2-40B4-BE49-F238E27FC236}">
                <a16:creationId xmlns:a16="http://schemas.microsoft.com/office/drawing/2014/main" id="{C748ACFF-2F1F-440B-8CCC-9E2BF334C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176" y="2148616"/>
            <a:ext cx="3817188" cy="38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7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0084A-1D62-4BA1-B2E4-F030CE43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Alternativas existentes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4676197A-C307-4264-A57F-35DD0CC76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043016"/>
              </p:ext>
            </p:extLst>
          </p:nvPr>
        </p:nvGraphicFramePr>
        <p:xfrm>
          <a:off x="1083371" y="1641615"/>
          <a:ext cx="10089548" cy="1697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236898109"/>
                    </a:ext>
                  </a:extLst>
                </a:gridCol>
                <a:gridCol w="1095373">
                  <a:extLst>
                    <a:ext uri="{9D8B030D-6E8A-4147-A177-3AD203B41FA5}">
                      <a16:colId xmlns:a16="http://schemas.microsoft.com/office/drawing/2014/main" val="832848603"/>
                    </a:ext>
                  </a:extLst>
                </a:gridCol>
                <a:gridCol w="1031874">
                  <a:extLst>
                    <a:ext uri="{9D8B030D-6E8A-4147-A177-3AD203B41FA5}">
                      <a16:colId xmlns:a16="http://schemas.microsoft.com/office/drawing/2014/main" val="3662123694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539050154"/>
                    </a:ext>
                  </a:extLst>
                </a:gridCol>
                <a:gridCol w="1809749">
                  <a:extLst>
                    <a:ext uri="{9D8B030D-6E8A-4147-A177-3AD203B41FA5}">
                      <a16:colId xmlns:a16="http://schemas.microsoft.com/office/drawing/2014/main" val="2547608505"/>
                    </a:ext>
                  </a:extLst>
                </a:gridCol>
                <a:gridCol w="1238247">
                  <a:extLst>
                    <a:ext uri="{9D8B030D-6E8A-4147-A177-3AD203B41FA5}">
                      <a16:colId xmlns:a16="http://schemas.microsoft.com/office/drawing/2014/main" val="3326399930"/>
                    </a:ext>
                  </a:extLst>
                </a:gridCol>
                <a:gridCol w="1723430">
                  <a:extLst>
                    <a:ext uri="{9D8B030D-6E8A-4147-A177-3AD203B41FA5}">
                      <a16:colId xmlns:a16="http://schemas.microsoft.com/office/drawing/2014/main" val="3517247564"/>
                    </a:ext>
                  </a:extLst>
                </a:gridCol>
              </a:tblGrid>
              <a:tr h="619125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DOCS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SEGURIDAD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COMUNIDAD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73097"/>
                  </a:ext>
                </a:extLst>
              </a:tr>
              <a:tr h="539265">
                <a:tc>
                  <a:txBody>
                    <a:bodyPr/>
                    <a:lstStyle/>
                    <a:p>
                      <a:r>
                        <a:rPr lang="es-ES" dirty="0"/>
                        <a:t>PLUMBER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304274"/>
                  </a:ext>
                </a:extLst>
              </a:tr>
              <a:tr h="539265">
                <a:tc>
                  <a:txBody>
                    <a:bodyPr/>
                    <a:lstStyle/>
                    <a:p>
                      <a:r>
                        <a:rPr lang="es-ES" dirty="0"/>
                        <a:t>OPENCPU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247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995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0084A-1D62-4BA1-B2E4-F030CE43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Alternativas existentes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4676197A-C307-4264-A57F-35DD0CC769EB}"/>
              </a:ext>
            </a:extLst>
          </p:cNvPr>
          <p:cNvGraphicFramePr>
            <a:graphicFrameLocks noGrp="1"/>
          </p:cNvGraphicFramePr>
          <p:nvPr/>
        </p:nvGraphicFramePr>
        <p:xfrm>
          <a:off x="1083371" y="1641615"/>
          <a:ext cx="10089548" cy="1697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236898109"/>
                    </a:ext>
                  </a:extLst>
                </a:gridCol>
                <a:gridCol w="1095373">
                  <a:extLst>
                    <a:ext uri="{9D8B030D-6E8A-4147-A177-3AD203B41FA5}">
                      <a16:colId xmlns:a16="http://schemas.microsoft.com/office/drawing/2014/main" val="832848603"/>
                    </a:ext>
                  </a:extLst>
                </a:gridCol>
                <a:gridCol w="1031874">
                  <a:extLst>
                    <a:ext uri="{9D8B030D-6E8A-4147-A177-3AD203B41FA5}">
                      <a16:colId xmlns:a16="http://schemas.microsoft.com/office/drawing/2014/main" val="3662123694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539050154"/>
                    </a:ext>
                  </a:extLst>
                </a:gridCol>
                <a:gridCol w="1809749">
                  <a:extLst>
                    <a:ext uri="{9D8B030D-6E8A-4147-A177-3AD203B41FA5}">
                      <a16:colId xmlns:a16="http://schemas.microsoft.com/office/drawing/2014/main" val="2547608505"/>
                    </a:ext>
                  </a:extLst>
                </a:gridCol>
                <a:gridCol w="1238247">
                  <a:extLst>
                    <a:ext uri="{9D8B030D-6E8A-4147-A177-3AD203B41FA5}">
                      <a16:colId xmlns:a16="http://schemas.microsoft.com/office/drawing/2014/main" val="3326399930"/>
                    </a:ext>
                  </a:extLst>
                </a:gridCol>
                <a:gridCol w="1723430">
                  <a:extLst>
                    <a:ext uri="{9D8B030D-6E8A-4147-A177-3AD203B41FA5}">
                      <a16:colId xmlns:a16="http://schemas.microsoft.com/office/drawing/2014/main" val="3517247564"/>
                    </a:ext>
                  </a:extLst>
                </a:gridCol>
              </a:tblGrid>
              <a:tr h="619125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DOCS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SEGURIDAD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COMUNIDAD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73097"/>
                  </a:ext>
                </a:extLst>
              </a:tr>
              <a:tr h="539265">
                <a:tc>
                  <a:txBody>
                    <a:bodyPr/>
                    <a:lstStyle/>
                    <a:p>
                      <a:r>
                        <a:rPr lang="es-ES" dirty="0"/>
                        <a:t>PLUMBER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304274"/>
                  </a:ext>
                </a:extLst>
              </a:tr>
              <a:tr h="539265">
                <a:tc>
                  <a:txBody>
                    <a:bodyPr/>
                    <a:lstStyle/>
                    <a:p>
                      <a:r>
                        <a:rPr lang="es-ES" dirty="0"/>
                        <a:t>OPENCPU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247239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BA49CF60-2F38-439D-AE7F-59731A73188A}"/>
              </a:ext>
            </a:extLst>
          </p:cNvPr>
          <p:cNvSpPr txBox="1"/>
          <p:nvPr/>
        </p:nvSpPr>
        <p:spPr>
          <a:xfrm>
            <a:off x="607484" y="3941233"/>
            <a:ext cx="108394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400" dirty="0" err="1"/>
              <a:t>OpenCPU</a:t>
            </a:r>
            <a:r>
              <a:rPr lang="es-ES" sz="2400" dirty="0"/>
              <a:t> no es solo un paquete, es una interfaz completa a R, integrada en un servidor Apache, con todas las ventajas de escalabilidad y seguridad que conlleva.</a:t>
            </a:r>
          </a:p>
        </p:txBody>
      </p:sp>
    </p:spTree>
    <p:extLst>
      <p:ext uri="{BB962C8B-B14F-4D97-AF65-F5344CB8AC3E}">
        <p14:creationId xmlns:p14="http://schemas.microsoft.com/office/powerpoint/2010/main" val="1828143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0084A-1D62-4BA1-B2E4-F030CE43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Herramientas útiles</a:t>
            </a:r>
          </a:p>
        </p:txBody>
      </p:sp>
    </p:spTree>
    <p:extLst>
      <p:ext uri="{BB962C8B-B14F-4D97-AF65-F5344CB8AC3E}">
        <p14:creationId xmlns:p14="http://schemas.microsoft.com/office/powerpoint/2010/main" val="4168190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0084A-1D62-4BA1-B2E4-F030CE43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Herramientas útiles</a:t>
            </a: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27445AD1-6D01-4281-91AF-9E896B026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59" y="1643672"/>
            <a:ext cx="3963478" cy="223915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5D636FD-1D4C-45D7-BED7-F28D818DB08A}"/>
              </a:ext>
            </a:extLst>
          </p:cNvPr>
          <p:cNvSpPr txBox="1"/>
          <p:nvPr/>
        </p:nvSpPr>
        <p:spPr>
          <a:xfrm>
            <a:off x="850900" y="4449233"/>
            <a:ext cx="4394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400" dirty="0">
                <a:ea typeface="+mn-lt"/>
                <a:cs typeface="+mn-lt"/>
                <a:hlinkClick r:id="rId3"/>
              </a:rPr>
              <a:t>https://www.rocker-project.org/</a:t>
            </a:r>
            <a:endParaRPr lang="es-ES" sz="2400">
              <a:ea typeface="+mn-lt"/>
              <a:cs typeface="+mn-lt"/>
            </a:endParaRPr>
          </a:p>
          <a:p>
            <a:endParaRPr lang="es-E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7771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0084A-1D62-4BA1-B2E4-F030CE43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Herramientas útiles</a:t>
            </a: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27445AD1-6D01-4281-91AF-9E896B026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59" y="1643672"/>
            <a:ext cx="3963478" cy="2239153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A1B334CC-A51B-4419-AFD6-F3013D4D8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733" y="1194511"/>
            <a:ext cx="2743200" cy="313547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5D636FD-1D4C-45D7-BED7-F28D818DB08A}"/>
              </a:ext>
            </a:extLst>
          </p:cNvPr>
          <p:cNvSpPr txBox="1"/>
          <p:nvPr/>
        </p:nvSpPr>
        <p:spPr>
          <a:xfrm>
            <a:off x="850900" y="4449233"/>
            <a:ext cx="4394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400" dirty="0">
                <a:ea typeface="+mn-lt"/>
                <a:cs typeface="+mn-lt"/>
                <a:hlinkClick r:id="rId4"/>
              </a:rPr>
              <a:t>https://www.rocker-project.org/</a:t>
            </a:r>
            <a:endParaRPr lang="es-ES" sz="2400">
              <a:ea typeface="+mn-lt"/>
              <a:cs typeface="+mn-lt"/>
            </a:endParaRPr>
          </a:p>
          <a:p>
            <a:endParaRPr lang="es-E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4461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0084A-1D62-4BA1-B2E4-F030CE43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Manos a la obra!</a:t>
            </a:r>
          </a:p>
        </p:txBody>
      </p:sp>
    </p:spTree>
    <p:extLst>
      <p:ext uri="{BB962C8B-B14F-4D97-AF65-F5344CB8AC3E}">
        <p14:creationId xmlns:p14="http://schemas.microsoft.com/office/powerpoint/2010/main" val="568154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0084A-1D62-4BA1-B2E4-F030CE43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Manos a la obra!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0AFDBC7-7FDB-470A-8C55-3235E25ED405}"/>
              </a:ext>
            </a:extLst>
          </p:cNvPr>
          <p:cNvSpPr txBox="1"/>
          <p:nvPr/>
        </p:nvSpPr>
        <p:spPr>
          <a:xfrm>
            <a:off x="2194984" y="2618317"/>
            <a:ext cx="85428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400" dirty="0"/>
              <a:t>Familiarizarnos con </a:t>
            </a:r>
            <a:r>
              <a:rPr lang="es-ES" sz="2400" dirty="0" err="1"/>
              <a:t>opencpu</a:t>
            </a:r>
            <a:r>
              <a:rPr lang="es-ES" sz="2400" dirty="0"/>
              <a:t>, </a:t>
            </a:r>
            <a:r>
              <a:rPr lang="es-ES" sz="2400" dirty="0" err="1"/>
              <a:t>bash</a:t>
            </a:r>
            <a:r>
              <a:rPr lang="es-ES" sz="2400" dirty="0"/>
              <a:t> y </a:t>
            </a:r>
            <a:r>
              <a:rPr lang="es-ES" sz="2400" dirty="0" err="1"/>
              <a:t>docker</a:t>
            </a:r>
            <a:r>
              <a:rPr lang="es-ES" sz="2400" dirty="0"/>
              <a:t>.</a:t>
            </a:r>
          </a:p>
          <a:p>
            <a:endParaRPr lang="es-ES" sz="2400" dirty="0"/>
          </a:p>
          <a:p>
            <a:pPr marL="285750" indent="-285750">
              <a:buFont typeface="Arial"/>
              <a:buChar char="•"/>
            </a:pPr>
            <a:r>
              <a:rPr lang="es-ES" sz="2400" dirty="0"/>
              <a:t>Despliegue en </a:t>
            </a:r>
            <a:r>
              <a:rPr lang="es-ES" sz="2400" dirty="0" err="1"/>
              <a:t>OpenCPU</a:t>
            </a:r>
            <a:r>
              <a:rPr lang="es-ES" sz="2400" dirty="0"/>
              <a:t> del paquete </a:t>
            </a:r>
            <a:r>
              <a:rPr lang="es-ES" sz="2400" dirty="0" err="1"/>
              <a:t>dummyML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61527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0084A-1D62-4BA1-B2E4-F030CE43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Arquitectura</a:t>
            </a:r>
          </a:p>
        </p:txBody>
      </p:sp>
    </p:spTree>
    <p:extLst>
      <p:ext uri="{BB962C8B-B14F-4D97-AF65-F5344CB8AC3E}">
        <p14:creationId xmlns:p14="http://schemas.microsoft.com/office/powerpoint/2010/main" val="362136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238120" y="3475440"/>
            <a:ext cx="7728480" cy="118764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2800" cap="all" spc="194" dirty="0">
                <a:solidFill>
                  <a:srgbClr val="262626"/>
                </a:solidFill>
                <a:latin typeface="Gill Sans MT"/>
              </a:rPr>
              <a:t>Parte 1: Construir un paquete en R</a:t>
            </a:r>
            <a:endParaRPr lang="es-ES" dirty="0"/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1DF0984D-DAD6-4409-8A26-23E031CE0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193" y="-3032"/>
            <a:ext cx="3826042" cy="382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84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0084A-1D62-4BA1-B2E4-F030CE43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Arquitectura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BFBD10E-DEAF-42D4-AA82-EC8A3CF8D652}"/>
              </a:ext>
            </a:extLst>
          </p:cNvPr>
          <p:cNvSpPr/>
          <p:nvPr/>
        </p:nvSpPr>
        <p:spPr>
          <a:xfrm>
            <a:off x="4618777" y="1810696"/>
            <a:ext cx="6635605" cy="477571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C8B4262-B185-4C89-9EA4-3C500AFBE631}"/>
              </a:ext>
            </a:extLst>
          </p:cNvPr>
          <p:cNvSpPr txBox="1"/>
          <p:nvPr/>
        </p:nvSpPr>
        <p:spPr>
          <a:xfrm>
            <a:off x="6038793" y="1247272"/>
            <a:ext cx="50421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 dirty="0"/>
              <a:t>HOST (server aka mi pc)</a:t>
            </a:r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791E9E22-EE49-4251-9FD3-4A6531D83711}"/>
              </a:ext>
            </a:extLst>
          </p:cNvPr>
          <p:cNvSpPr/>
          <p:nvPr/>
        </p:nvSpPr>
        <p:spPr>
          <a:xfrm>
            <a:off x="4837147" y="2329877"/>
            <a:ext cx="6243111" cy="3956824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5389139-0679-47CA-9D90-D2D4566EE2C8}"/>
              </a:ext>
            </a:extLst>
          </p:cNvPr>
          <p:cNvSpPr txBox="1"/>
          <p:nvPr/>
        </p:nvSpPr>
        <p:spPr>
          <a:xfrm>
            <a:off x="6542771" y="1868767"/>
            <a:ext cx="33586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 dirty="0"/>
              <a:t>Docker container</a:t>
            </a:r>
          </a:p>
        </p:txBody>
      </p:sp>
      <p:pic>
        <p:nvPicPr>
          <p:cNvPr id="11" name="Imagen 11" descr="Logotipo&#10;&#10;Descripción generada automáticamente">
            <a:extLst>
              <a:ext uri="{FF2B5EF4-FFF2-40B4-BE49-F238E27FC236}">
                <a16:creationId xmlns:a16="http://schemas.microsoft.com/office/drawing/2014/main" id="{20600463-504A-41F5-93F6-5C9E93DA1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06" y="2268632"/>
            <a:ext cx="1252819" cy="1065681"/>
          </a:xfrm>
          <a:prstGeom prst="rect">
            <a:avLst/>
          </a:prstGeom>
        </p:spPr>
      </p:pic>
      <p:pic>
        <p:nvPicPr>
          <p:cNvPr id="12" name="Imagen 12" descr="Logotipo&#10;&#10;Descripción generada automáticamente">
            <a:extLst>
              <a:ext uri="{FF2B5EF4-FFF2-40B4-BE49-F238E27FC236}">
                <a16:creationId xmlns:a16="http://schemas.microsoft.com/office/drawing/2014/main" id="{3E648262-03C2-4725-A0D3-EC1AF9D28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135" y="4170157"/>
            <a:ext cx="1107142" cy="837306"/>
          </a:xfrm>
          <a:prstGeom prst="rect">
            <a:avLst/>
          </a:prstGeom>
        </p:spPr>
      </p:pic>
      <p:sp>
        <p:nvSpPr>
          <p:cNvPr id="13" name="Nube 12">
            <a:extLst>
              <a:ext uri="{FF2B5EF4-FFF2-40B4-BE49-F238E27FC236}">
                <a16:creationId xmlns:a16="http://schemas.microsoft.com/office/drawing/2014/main" id="{87C1E910-C837-453A-B1E6-A73865E49E34}"/>
              </a:ext>
            </a:extLst>
          </p:cNvPr>
          <p:cNvSpPr/>
          <p:nvPr/>
        </p:nvSpPr>
        <p:spPr>
          <a:xfrm>
            <a:off x="3621744" y="3050241"/>
            <a:ext cx="2151526" cy="2297203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OPENCPU</a:t>
            </a:r>
          </a:p>
        </p:txBody>
      </p:sp>
      <p:sp>
        <p:nvSpPr>
          <p:cNvPr id="15" name="Abrir llave 14">
            <a:extLst>
              <a:ext uri="{FF2B5EF4-FFF2-40B4-BE49-F238E27FC236}">
                <a16:creationId xmlns:a16="http://schemas.microsoft.com/office/drawing/2014/main" id="{1D3798AC-BD5B-40DC-B255-F3A11DAA3BDB}"/>
              </a:ext>
            </a:extLst>
          </p:cNvPr>
          <p:cNvSpPr/>
          <p:nvPr/>
        </p:nvSpPr>
        <p:spPr>
          <a:xfrm>
            <a:off x="8458357" y="3506881"/>
            <a:ext cx="705969" cy="2229969"/>
          </a:xfrm>
          <a:prstGeom prst="leftBrace">
            <a:avLst/>
          </a:prstGeom>
          <a:ln w="57150"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705969 w 705969"/>
                      <a:gd name="connsiteY0" fmla="*/ 2229969 h 2229969"/>
                      <a:gd name="connsiteX1" fmla="*/ 352984 w 705969"/>
                      <a:gd name="connsiteY1" fmla="*/ 2171141 h 2229969"/>
                      <a:gd name="connsiteX2" fmla="*/ 352985 w 705969"/>
                      <a:gd name="connsiteY2" fmla="*/ 1173813 h 2229969"/>
                      <a:gd name="connsiteX3" fmla="*/ 0 w 705969"/>
                      <a:gd name="connsiteY3" fmla="*/ 1114985 h 2229969"/>
                      <a:gd name="connsiteX4" fmla="*/ 352985 w 705969"/>
                      <a:gd name="connsiteY4" fmla="*/ 1056157 h 2229969"/>
                      <a:gd name="connsiteX5" fmla="*/ 352985 w 705969"/>
                      <a:gd name="connsiteY5" fmla="*/ 58828 h 2229969"/>
                      <a:gd name="connsiteX6" fmla="*/ 705970 w 705969"/>
                      <a:gd name="connsiteY6" fmla="*/ 0 h 2229969"/>
                      <a:gd name="connsiteX7" fmla="*/ 705969 w 705969"/>
                      <a:gd name="connsiteY7" fmla="*/ 2229969 h 2229969"/>
                      <a:gd name="connsiteX0" fmla="*/ 705969 w 705969"/>
                      <a:gd name="connsiteY0" fmla="*/ 2229969 h 2229969"/>
                      <a:gd name="connsiteX1" fmla="*/ 352984 w 705969"/>
                      <a:gd name="connsiteY1" fmla="*/ 2171141 h 2229969"/>
                      <a:gd name="connsiteX2" fmla="*/ 352985 w 705969"/>
                      <a:gd name="connsiteY2" fmla="*/ 1173813 h 2229969"/>
                      <a:gd name="connsiteX3" fmla="*/ 0 w 705969"/>
                      <a:gd name="connsiteY3" fmla="*/ 1114985 h 2229969"/>
                      <a:gd name="connsiteX4" fmla="*/ 352985 w 705969"/>
                      <a:gd name="connsiteY4" fmla="*/ 1056157 h 2229969"/>
                      <a:gd name="connsiteX5" fmla="*/ 352985 w 705969"/>
                      <a:gd name="connsiteY5" fmla="*/ 58828 h 2229969"/>
                      <a:gd name="connsiteX6" fmla="*/ 705970 w 705969"/>
                      <a:gd name="connsiteY6" fmla="*/ 0 h 22299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05969" h="2229969" stroke="0" extrusionOk="0">
                        <a:moveTo>
                          <a:pt x="705969" y="2229969"/>
                        </a:moveTo>
                        <a:cubicBezTo>
                          <a:pt x="509597" y="2225499"/>
                          <a:pt x="348418" y="2204024"/>
                          <a:pt x="352984" y="2171141"/>
                        </a:cubicBezTo>
                        <a:cubicBezTo>
                          <a:pt x="350204" y="1842571"/>
                          <a:pt x="337653" y="1490140"/>
                          <a:pt x="352985" y="1173813"/>
                        </a:cubicBezTo>
                        <a:cubicBezTo>
                          <a:pt x="363667" y="1159381"/>
                          <a:pt x="206646" y="1118138"/>
                          <a:pt x="0" y="1114985"/>
                        </a:cubicBezTo>
                        <a:cubicBezTo>
                          <a:pt x="192954" y="1116369"/>
                          <a:pt x="352287" y="1088019"/>
                          <a:pt x="352985" y="1056157"/>
                        </a:cubicBezTo>
                        <a:cubicBezTo>
                          <a:pt x="415196" y="706126"/>
                          <a:pt x="372258" y="497624"/>
                          <a:pt x="352985" y="58828"/>
                        </a:cubicBezTo>
                        <a:cubicBezTo>
                          <a:pt x="359205" y="19242"/>
                          <a:pt x="517148" y="6771"/>
                          <a:pt x="705970" y="0"/>
                        </a:cubicBezTo>
                        <a:cubicBezTo>
                          <a:pt x="654380" y="764752"/>
                          <a:pt x="771989" y="1354987"/>
                          <a:pt x="705969" y="2229969"/>
                        </a:cubicBezTo>
                        <a:close/>
                      </a:path>
                      <a:path w="705969" h="2229969" fill="none" extrusionOk="0">
                        <a:moveTo>
                          <a:pt x="705969" y="2229969"/>
                        </a:moveTo>
                        <a:cubicBezTo>
                          <a:pt x="517186" y="2230511"/>
                          <a:pt x="352131" y="2209491"/>
                          <a:pt x="352984" y="2171141"/>
                        </a:cubicBezTo>
                        <a:cubicBezTo>
                          <a:pt x="297867" y="1822696"/>
                          <a:pt x="411186" y="1533353"/>
                          <a:pt x="352985" y="1173813"/>
                        </a:cubicBezTo>
                        <a:cubicBezTo>
                          <a:pt x="374293" y="1156668"/>
                          <a:pt x="211492" y="1132611"/>
                          <a:pt x="0" y="1114985"/>
                        </a:cubicBezTo>
                        <a:cubicBezTo>
                          <a:pt x="195145" y="1118616"/>
                          <a:pt x="348959" y="1092374"/>
                          <a:pt x="352985" y="1056157"/>
                        </a:cubicBezTo>
                        <a:cubicBezTo>
                          <a:pt x="315336" y="785012"/>
                          <a:pt x="397652" y="213807"/>
                          <a:pt x="352985" y="58828"/>
                        </a:cubicBezTo>
                        <a:cubicBezTo>
                          <a:pt x="354237" y="22788"/>
                          <a:pt x="519262" y="14430"/>
                          <a:pt x="70597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6D07202-5BE2-402B-AE53-ADA46DF22EE8}"/>
              </a:ext>
            </a:extLst>
          </p:cNvPr>
          <p:cNvSpPr txBox="1"/>
          <p:nvPr/>
        </p:nvSpPr>
        <p:spPr>
          <a:xfrm>
            <a:off x="9111503" y="3878357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dirty="0"/>
              <a:t>-</a:t>
            </a:r>
            <a:r>
              <a:rPr lang="es-ES" sz="2400" dirty="0" err="1"/>
              <a:t>Tidymodels</a:t>
            </a:r>
          </a:p>
          <a:p>
            <a:r>
              <a:rPr lang="es-ES" sz="2400" dirty="0"/>
              <a:t>- </a:t>
            </a:r>
            <a:r>
              <a:rPr lang="es-ES" sz="2400" dirty="0" err="1"/>
              <a:t>Forecast</a:t>
            </a:r>
          </a:p>
          <a:p>
            <a:r>
              <a:rPr lang="es-ES" sz="2400" dirty="0"/>
              <a:t>- </a:t>
            </a:r>
            <a:r>
              <a:rPr lang="es-ES" sz="2400" b="1" dirty="0" err="1"/>
              <a:t>dummyML</a:t>
            </a:r>
            <a:endParaRPr lang="es-ES" sz="2400" b="1" err="1"/>
          </a:p>
          <a:p>
            <a:r>
              <a:rPr lang="es-ES" sz="2400" dirty="0"/>
              <a:t>…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CC70F07-1D65-4BFB-9626-F10631686D5A}"/>
              </a:ext>
            </a:extLst>
          </p:cNvPr>
          <p:cNvCxnSpPr/>
          <p:nvPr/>
        </p:nvCxnSpPr>
        <p:spPr>
          <a:xfrm>
            <a:off x="5885330" y="4507005"/>
            <a:ext cx="1306605" cy="1793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A01315F-2DF5-4D58-AF9A-27C0596E387C}"/>
              </a:ext>
            </a:extLst>
          </p:cNvPr>
          <p:cNvCxnSpPr>
            <a:cxnSpLocks/>
          </p:cNvCxnSpPr>
          <p:nvPr/>
        </p:nvCxnSpPr>
        <p:spPr>
          <a:xfrm>
            <a:off x="1537446" y="3128681"/>
            <a:ext cx="2001371" cy="90319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94ACDDB-7227-4E9F-AB49-8428315B79AD}"/>
              </a:ext>
            </a:extLst>
          </p:cNvPr>
          <p:cNvSpPr txBox="1"/>
          <p:nvPr/>
        </p:nvSpPr>
        <p:spPr>
          <a:xfrm>
            <a:off x="1928532" y="4147297"/>
            <a:ext cx="12192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API HTTP</a:t>
            </a:r>
          </a:p>
        </p:txBody>
      </p:sp>
      <p:pic>
        <p:nvPicPr>
          <p:cNvPr id="25" name="Imagen 25">
            <a:extLst>
              <a:ext uri="{FF2B5EF4-FFF2-40B4-BE49-F238E27FC236}">
                <a16:creationId xmlns:a16="http://schemas.microsoft.com/office/drawing/2014/main" id="{8202B970-9E86-4389-B532-3864FD647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" y="2106706"/>
            <a:ext cx="1905000" cy="1905000"/>
          </a:xfrm>
          <a:prstGeom prst="rect">
            <a:avLst/>
          </a:prstGeom>
        </p:spPr>
      </p:pic>
      <p:pic>
        <p:nvPicPr>
          <p:cNvPr id="26" name="Imagen 2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6243C2FE-2F22-4071-BA5D-F94BA236A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4746812"/>
            <a:ext cx="1420906" cy="1420906"/>
          </a:xfrm>
          <a:prstGeom prst="rect">
            <a:avLst/>
          </a:prstGeom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360A72BD-CD9F-4A85-81A8-1319508EF7BF}"/>
              </a:ext>
            </a:extLst>
          </p:cNvPr>
          <p:cNvCxnSpPr>
            <a:cxnSpLocks/>
          </p:cNvCxnSpPr>
          <p:nvPr/>
        </p:nvCxnSpPr>
        <p:spPr>
          <a:xfrm flipV="1">
            <a:off x="1593474" y="4603375"/>
            <a:ext cx="1855696" cy="104662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617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238120" y="2195280"/>
            <a:ext cx="7728480" cy="118764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2800" b="0" strike="noStrike" cap="all" spc="194">
                <a:solidFill>
                  <a:srgbClr val="262626"/>
                </a:solidFill>
                <a:latin typeface="Gill Sans MT"/>
                <a:ea typeface="DejaVu Sans"/>
              </a:rPr>
              <a:t>¡GRACIAS!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6FAC1-869B-4CD7-B588-425EB460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¿Qué es un paquete en R?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233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6FAC1-869B-4CD7-B588-425EB460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¿Qué es un paquete en R?</a:t>
            </a:r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9A161CB-3F3C-44B5-AC3B-CA18BB2A3FE6}"/>
              </a:ext>
            </a:extLst>
          </p:cNvPr>
          <p:cNvSpPr txBox="1"/>
          <p:nvPr/>
        </p:nvSpPr>
        <p:spPr>
          <a:xfrm>
            <a:off x="596901" y="1894114"/>
            <a:ext cx="10989126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400" dirty="0"/>
              <a:t>Unidad fundamental de código compartible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000" dirty="0">
              <a:ea typeface="+mn-lt"/>
              <a:cs typeface="+mn-lt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583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6FAC1-869B-4CD7-B588-425EB460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¿Qué es un paquete en R?</a:t>
            </a:r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9A161CB-3F3C-44B5-AC3B-CA18BB2A3FE6}"/>
              </a:ext>
            </a:extLst>
          </p:cNvPr>
          <p:cNvSpPr txBox="1"/>
          <p:nvPr/>
        </p:nvSpPr>
        <p:spPr>
          <a:xfrm>
            <a:off x="596901" y="1894114"/>
            <a:ext cx="10989126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400" dirty="0"/>
              <a:t>Unidad fundamental de código compartible</a:t>
            </a:r>
          </a:p>
          <a:p>
            <a:endParaRPr lang="es-ES" sz="2400" dirty="0"/>
          </a:p>
          <a:p>
            <a:pPr marL="285750" indent="-285750">
              <a:buFont typeface="Arial"/>
              <a:buChar char="•"/>
            </a:pPr>
            <a:r>
              <a:rPr lang="es-ES" sz="2400" dirty="0" err="1"/>
              <a:t>Reune</a:t>
            </a:r>
            <a:r>
              <a:rPr lang="es-ES" sz="2400" dirty="0"/>
              <a:t> código, datos, documentación y pruebas.</a:t>
            </a:r>
          </a:p>
          <a:p>
            <a:endParaRPr lang="es-ES" sz="2400" dirty="0"/>
          </a:p>
          <a:p>
            <a:endParaRPr lang="es-ES" sz="2400" dirty="0">
              <a:ea typeface="+mn-lt"/>
              <a:cs typeface="+mn-lt"/>
            </a:endParaRPr>
          </a:p>
          <a:p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360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6FAC1-869B-4CD7-B588-425EB460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¿Qué es un paquete en R?</a:t>
            </a:r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9A161CB-3F3C-44B5-AC3B-CA18BB2A3FE6}"/>
              </a:ext>
            </a:extLst>
          </p:cNvPr>
          <p:cNvSpPr txBox="1"/>
          <p:nvPr/>
        </p:nvSpPr>
        <p:spPr>
          <a:xfrm>
            <a:off x="596901" y="1894114"/>
            <a:ext cx="10989126" cy="32624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400" dirty="0"/>
              <a:t>Unidad fundamental de código compartible</a:t>
            </a:r>
          </a:p>
          <a:p>
            <a:endParaRPr lang="es-ES" sz="2400" dirty="0"/>
          </a:p>
          <a:p>
            <a:pPr marL="285750" indent="-285750">
              <a:buFont typeface="Arial"/>
              <a:buChar char="•"/>
            </a:pPr>
            <a:r>
              <a:rPr lang="es-ES" sz="2400" dirty="0" err="1"/>
              <a:t>Reune</a:t>
            </a:r>
            <a:r>
              <a:rPr lang="es-ES" sz="2400" dirty="0"/>
              <a:t> código, datos, documentación y pruebas.</a:t>
            </a:r>
          </a:p>
          <a:p>
            <a:endParaRPr lang="es-ES" sz="2400" dirty="0"/>
          </a:p>
          <a:p>
            <a:pPr marL="285750" indent="-285750">
              <a:buFont typeface="Arial"/>
              <a:buChar char="•"/>
            </a:pPr>
            <a:r>
              <a:rPr lang="es-ES" sz="2400" dirty="0"/>
              <a:t>Enorme variedad de paquetes</a:t>
            </a:r>
          </a:p>
          <a:p>
            <a:pPr marL="285750" indent="-285750" algn="l">
              <a:buFont typeface="Arial"/>
              <a:buChar char="•"/>
            </a:pPr>
            <a:endParaRPr lang="es-ES" sz="2400" dirty="0"/>
          </a:p>
          <a:p>
            <a:endParaRPr lang="es-ES" sz="2400" dirty="0">
              <a:ea typeface="+mn-lt"/>
              <a:cs typeface="+mn-lt"/>
            </a:endParaRPr>
          </a:p>
          <a:p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277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6FAC1-869B-4CD7-B588-425EB460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¿Qué es un paquete en R?</a:t>
            </a:r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9A161CB-3F3C-44B5-AC3B-CA18BB2A3FE6}"/>
              </a:ext>
            </a:extLst>
          </p:cNvPr>
          <p:cNvSpPr txBox="1"/>
          <p:nvPr/>
        </p:nvSpPr>
        <p:spPr>
          <a:xfrm>
            <a:off x="596901" y="1894114"/>
            <a:ext cx="10989126" cy="40010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400" dirty="0"/>
              <a:t>Unidad fundamental de código compartible</a:t>
            </a:r>
          </a:p>
          <a:p>
            <a:endParaRPr lang="es-ES" sz="2400" dirty="0"/>
          </a:p>
          <a:p>
            <a:pPr marL="285750" indent="-285750">
              <a:buFont typeface="Arial"/>
              <a:buChar char="•"/>
            </a:pPr>
            <a:r>
              <a:rPr lang="es-ES" sz="2400" dirty="0" err="1"/>
              <a:t>Reune</a:t>
            </a:r>
            <a:r>
              <a:rPr lang="es-ES" sz="2400" dirty="0"/>
              <a:t> código, datos, documentación y pruebas.</a:t>
            </a:r>
          </a:p>
          <a:p>
            <a:endParaRPr lang="es-ES" sz="2400" dirty="0"/>
          </a:p>
          <a:p>
            <a:pPr marL="285750" indent="-285750">
              <a:buFont typeface="Arial"/>
              <a:buChar char="•"/>
            </a:pPr>
            <a:r>
              <a:rPr lang="es-ES" sz="2400" dirty="0"/>
              <a:t>Enorme variedad de paquetes</a:t>
            </a:r>
          </a:p>
          <a:p>
            <a:pPr marL="285750" indent="-285750" algn="l">
              <a:buFont typeface="Arial"/>
              <a:buChar char="•"/>
            </a:pPr>
            <a:endParaRPr lang="es-ES" sz="2400" dirty="0"/>
          </a:p>
          <a:p>
            <a:pPr marL="285750" indent="-285750">
              <a:buFont typeface="Arial"/>
              <a:buChar char="•"/>
            </a:pPr>
            <a:r>
              <a:rPr lang="es-ES" sz="2400" dirty="0"/>
              <a:t>"Si necesitas hacer algo, posiblemente haya un paquete R que ya lo implemente."</a:t>
            </a:r>
          </a:p>
          <a:p>
            <a:endParaRPr lang="es-ES" sz="2400" dirty="0"/>
          </a:p>
          <a:p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65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240</TotalTime>
  <Words>58</Words>
  <Application>Microsoft Office PowerPoint</Application>
  <PresentationFormat>Panorámica</PresentationFormat>
  <Paragraphs>16</Paragraphs>
  <Slides>41</Slides>
  <Notes>0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41</vt:i4>
      </vt:variant>
    </vt:vector>
  </HeadingPairs>
  <TitlesOfParts>
    <vt:vector size="43" baseType="lpstr"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¿Qué es un paquete en R?</vt:lpstr>
      <vt:lpstr>¿Qué es un paquete en R?</vt:lpstr>
      <vt:lpstr>¿Qué es un paquete en R?</vt:lpstr>
      <vt:lpstr>¿Qué es un paquete en R?</vt:lpstr>
      <vt:lpstr>¿Qué es un paquete en R?</vt:lpstr>
      <vt:lpstr>¿Qué es un paquete en R?</vt:lpstr>
      <vt:lpstr>Otras definiciones</vt:lpstr>
      <vt:lpstr>Otras definiciones</vt:lpstr>
      <vt:lpstr>Otras definiciones</vt:lpstr>
      <vt:lpstr>Otras definiciones</vt:lpstr>
      <vt:lpstr>Ejemplos reales</vt:lpstr>
      <vt:lpstr>Manos a la obra!</vt:lpstr>
      <vt:lpstr>Manos a la obra!</vt:lpstr>
      <vt:lpstr>Presentación de PowerPoint</vt:lpstr>
      <vt:lpstr>¿Desplegar un modelo?</vt:lpstr>
      <vt:lpstr>¿Desplegar un modelo?</vt:lpstr>
      <vt:lpstr>¿Desplegar un modelo?</vt:lpstr>
      <vt:lpstr>¿Desplegar un modelo?</vt:lpstr>
      <vt:lpstr>¿Desplegar un modelo?</vt:lpstr>
      <vt:lpstr>¿Desplegar un modelo?</vt:lpstr>
      <vt:lpstr>¿Desplegar un modelo?</vt:lpstr>
      <vt:lpstr>¿Desplegar un modelo?</vt:lpstr>
      <vt:lpstr>¿Tengo que hacer un paquete para desplegar mis modelos de ML ?</vt:lpstr>
      <vt:lpstr>¿Tengo que hacer un paquete para desplegar mis modelos de ML ?</vt:lpstr>
      <vt:lpstr>Alternativas existentes</vt:lpstr>
      <vt:lpstr>Alternativas existentes</vt:lpstr>
      <vt:lpstr>Alternativas existentes</vt:lpstr>
      <vt:lpstr>Alternativas existentes</vt:lpstr>
      <vt:lpstr>Alternativas existentes</vt:lpstr>
      <vt:lpstr>Herramientas útiles</vt:lpstr>
      <vt:lpstr>Herramientas útiles</vt:lpstr>
      <vt:lpstr>Herramientas útiles</vt:lpstr>
      <vt:lpstr>Manos a la obra!</vt:lpstr>
      <vt:lpstr>Manos a la obra!</vt:lpstr>
      <vt:lpstr>Arquitectura</vt:lpstr>
      <vt:lpstr>Arquitectura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simple y avanzado</dc:title>
  <dc:subject/>
  <dc:creator>Jose Vicente  Yago Martinez</dc:creator>
  <dc:description/>
  <cp:lastModifiedBy/>
  <cp:revision>1096</cp:revision>
  <dcterms:created xsi:type="dcterms:W3CDTF">2021-03-21T11:51:35Z</dcterms:created>
  <dcterms:modified xsi:type="dcterms:W3CDTF">2021-12-03T12:54:58Z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