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s/comment2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559675" cy="10691812"/>
</p:presentation>
</file>

<file path=ppt/commentAuthors.xml><?xml version="1.0" encoding="utf-8"?>
<p:cmAuthorLst xmlns:p="http://schemas.openxmlformats.org/presentationml/2006/main">
  <p:cmAuthor id="0" name="Jose Vicente  Yago Martinez" initials="JV YM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commentAuthors" Target="commentAuthors.xml"/>
</Relationships>
</file>

<file path=ppt/comments/comment2.xml><?xml version="1.0" encoding="utf-8"?>
<p:cmLst xmlns:p="http://schemas.openxmlformats.org/presentationml/2006/main">
  <p:cm authorId="0" dt="2021-03-21T15:45:51.687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s-ES" sz="3800" spc="199" strike="noStrike" cap="all">
                <a:solidFill>
                  <a:srgbClr val="262626"/>
                </a:solidFill>
                <a:latin typeface="Gill Sans MT"/>
              </a:rPr>
              <a:t>Haga clic para modificar el estilo de título del patrón</a:t>
            </a:r>
            <a:endParaRPr b="0" lang="en-US" sz="3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D60E1FE-BAE7-4FC1-894B-6BC4430775B1}" type="datetime">
              <a:rPr b="0" lang="en-US" sz="1050" spc="-1" strike="noStrike">
                <a:solidFill>
                  <a:srgbClr val="000000"/>
                </a:solidFill>
                <a:latin typeface="Gill Sans MT"/>
              </a:rPr>
              <a:t>3/21/21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86216154-81F2-4E7E-96AE-A81715082E47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s-ES" sz="2800" spc="199" strike="noStrike" cap="all">
                <a:solidFill>
                  <a:srgbClr val="262626"/>
                </a:solidFill>
                <a:latin typeface="Gill Sans MT"/>
              </a:rPr>
              <a:t>Haga clic para modificar el estilo de título del patrón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262626"/>
                </a:solidFill>
                <a:latin typeface="Gill Sans MT"/>
              </a:rPr>
              <a:t>Haga clic para modificar los estilos de texto del patrón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262626"/>
                </a:solidFill>
                <a:latin typeface="Gill Sans MT"/>
              </a:rPr>
              <a:t>Segundo nivel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262626"/>
                </a:solidFill>
                <a:latin typeface="Gill Sans MT"/>
              </a:rPr>
              <a:t>Tercer nivel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262626"/>
                </a:solidFill>
                <a:latin typeface="Gill Sans MT"/>
              </a:rPr>
              <a:t>Cuarto nivel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s-ES" sz="1600" spc="-1" strike="noStrike">
                <a:solidFill>
                  <a:srgbClr val="262626"/>
                </a:solidFill>
                <a:latin typeface="Gill Sans MT"/>
              </a:rPr>
              <a:t>Quinto nivel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B43383A-CEA2-4BD1-B425-926B97952A1C}" type="datetime">
              <a:rPr b="0" lang="en-US" sz="1050" spc="-1" strike="noStrike">
                <a:solidFill>
                  <a:srgbClr val="000000"/>
                </a:solidFill>
                <a:latin typeface="Gill Sans MT"/>
              </a:rPr>
              <a:t>3/21/21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62156776-501A-46A5-B3C6-CAE4E73988A1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<Relationship Id="rId8" Type="http://schemas.openxmlformats.org/officeDocument/2006/relationships/comments" Target="../comments/commen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Autofit/>
          </a:bodyPr>
          <a:p>
            <a:pPr algn="ctr">
              <a:lnSpc>
                <a:spcPct val="90000"/>
              </a:lnSpc>
            </a:pPr>
            <a:r>
              <a:rPr b="0" lang="es-ES" sz="3800" spc="199" strike="noStrike" cap="all">
                <a:solidFill>
                  <a:srgbClr val="262626"/>
                </a:solidFill>
                <a:latin typeface="Gill Sans MT"/>
              </a:rPr>
              <a:t>Web scraping simple y avanzado</a:t>
            </a:r>
            <a:endParaRPr b="0" lang="en-US" sz="3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404040"/>
                </a:solidFill>
                <a:latin typeface="Gill Sans MT"/>
              </a:rPr>
              <a:t>Jose Vicente Yago Martinez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s-ES" sz="2800" spc="199" strike="noStrike" cap="all">
                <a:solidFill>
                  <a:srgbClr val="262626"/>
                </a:solidFill>
                <a:latin typeface="Gill Sans MT"/>
              </a:rPr>
              <a:t>¿Que es el web scraping?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85" name="Imagen 8" descr="Interfaz de usuario gráfica, Texto, Aplicación&#10;&#10;Descripción generada automáticamente"/>
          <p:cNvPicPr/>
          <p:nvPr/>
        </p:nvPicPr>
        <p:blipFill>
          <a:blip r:embed="rId1"/>
          <a:stretch/>
        </p:blipFill>
        <p:spPr>
          <a:xfrm>
            <a:off x="302760" y="4643280"/>
            <a:ext cx="4152960" cy="1919880"/>
          </a:xfrm>
          <a:prstGeom prst="rect">
            <a:avLst/>
          </a:prstGeom>
          <a:ln>
            <a:noFill/>
          </a:ln>
        </p:spPr>
      </p:pic>
      <p:pic>
        <p:nvPicPr>
          <p:cNvPr id="86" name="Imagen 12" descr="Imagen que contiene Interfaz de usuario gráfica&#10;&#10;Descripción generada automáticamente"/>
          <p:cNvPicPr/>
          <p:nvPr/>
        </p:nvPicPr>
        <p:blipFill>
          <a:blip r:embed="rId2"/>
          <a:stretch/>
        </p:blipFill>
        <p:spPr>
          <a:xfrm>
            <a:off x="343080" y="2335320"/>
            <a:ext cx="4072680" cy="2064240"/>
          </a:xfrm>
          <a:prstGeom prst="rect">
            <a:avLst/>
          </a:prstGeom>
          <a:ln>
            <a:noFill/>
          </a:ln>
        </p:spPr>
      </p:pic>
      <p:pic>
        <p:nvPicPr>
          <p:cNvPr id="87" name="Gráfico 14" descr="Engranajes contorno"/>
          <p:cNvPicPr/>
          <p:nvPr/>
        </p:nvPicPr>
        <p:blipFill>
          <a:blip r:embed="rId3"/>
          <a:stretch/>
        </p:blipFill>
        <p:spPr>
          <a:xfrm>
            <a:off x="6054480" y="3409920"/>
            <a:ext cx="2071800" cy="207180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 rot="1293000">
            <a:off x="4451760" y="3496320"/>
            <a:ext cx="1651680" cy="29232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 rot="19688400">
            <a:off x="4577760" y="5345640"/>
            <a:ext cx="1651680" cy="29232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Gráfico 20" descr="Base de datos contorno"/>
          <p:cNvPicPr/>
          <p:nvPr/>
        </p:nvPicPr>
        <p:blipFill>
          <a:blip r:embed="rId4"/>
          <a:stretch/>
        </p:blipFill>
        <p:spPr>
          <a:xfrm>
            <a:off x="9641520" y="2767680"/>
            <a:ext cx="1794600" cy="1794600"/>
          </a:xfrm>
          <a:prstGeom prst="rect">
            <a:avLst/>
          </a:prstGeom>
          <a:ln>
            <a:noFill/>
          </a:ln>
        </p:spPr>
      </p:pic>
      <p:pic>
        <p:nvPicPr>
          <p:cNvPr id="91" name="Gráfico 22" descr="Papel contorno"/>
          <p:cNvPicPr/>
          <p:nvPr/>
        </p:nvPicPr>
        <p:blipFill>
          <a:blip r:embed="rId5"/>
          <a:stretch/>
        </p:blipFill>
        <p:spPr>
          <a:xfrm>
            <a:off x="9316440" y="4364280"/>
            <a:ext cx="1557360" cy="1557360"/>
          </a:xfrm>
          <a:prstGeom prst="rect">
            <a:avLst/>
          </a:prstGeom>
          <a:ln>
            <a:noFill/>
          </a:ln>
        </p:spPr>
      </p:pic>
      <p:sp>
        <p:nvSpPr>
          <p:cNvPr id="92" name="CustomShape 4"/>
          <p:cNvSpPr/>
          <p:nvPr/>
        </p:nvSpPr>
        <p:spPr>
          <a:xfrm>
            <a:off x="9799560" y="5056200"/>
            <a:ext cx="73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ill Sans MT"/>
              </a:rPr>
              <a:t>CSV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8115480" y="3931920"/>
            <a:ext cx="1234080" cy="935640"/>
          </a:xfrm>
          <a:prstGeom prst="rightArrow">
            <a:avLst>
              <a:gd name="adj1" fmla="val 50000"/>
              <a:gd name="adj2" fmla="val 50000"/>
            </a:avLst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5977440" y="5418720"/>
            <a:ext cx="2489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ill Sans MT"/>
              </a:rPr>
              <a:t>SCRAPING + PARSING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Gráfico 26" descr="Papel contorno"/>
          <p:cNvPicPr/>
          <p:nvPr/>
        </p:nvPicPr>
        <p:blipFill>
          <a:blip r:embed="rId6"/>
          <a:stretch/>
        </p:blipFill>
        <p:spPr>
          <a:xfrm>
            <a:off x="10481400" y="4364280"/>
            <a:ext cx="1557360" cy="1557360"/>
          </a:xfrm>
          <a:prstGeom prst="rect">
            <a:avLst/>
          </a:prstGeom>
          <a:ln>
            <a:noFill/>
          </a:ln>
        </p:spPr>
      </p:pic>
      <p:sp>
        <p:nvSpPr>
          <p:cNvPr id="96" name="CustomShape 7"/>
          <p:cNvSpPr/>
          <p:nvPr/>
        </p:nvSpPr>
        <p:spPr>
          <a:xfrm>
            <a:off x="10906560" y="5056200"/>
            <a:ext cx="7387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Gill Sans MT"/>
              </a:rPr>
              <a:t>JSON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s-ES" sz="2800" spc="199" strike="noStrike" cap="all">
                <a:solidFill>
                  <a:srgbClr val="262626"/>
                </a:solidFill>
                <a:latin typeface="Gill Sans MT"/>
              </a:rPr>
              <a:t>Componentes de una web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8" name="Imagen 12" descr="Interfaz de usuario gráfica, Aplicación, Word&#10;&#10;Descripción generada automáticamente"/>
          <p:cNvPicPr/>
          <p:nvPr/>
        </p:nvPicPr>
        <p:blipFill>
          <a:blip r:embed="rId1"/>
          <a:stretch/>
        </p:blipFill>
        <p:spPr>
          <a:xfrm>
            <a:off x="587520" y="2248200"/>
            <a:ext cx="10787040" cy="4324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s-ES" sz="2800" spc="199" strike="noStrike" cap="all">
                <a:solidFill>
                  <a:srgbClr val="262626"/>
                </a:solidFill>
                <a:latin typeface="Gill Sans MT"/>
              </a:rPr>
              <a:t>Componentes de una web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0" name="Imagen 3" descr="Imagen de la pantalla de un celular con letras&#10;&#10;Descripción generada automáticamente con confianza baja"/>
          <p:cNvPicPr/>
          <p:nvPr/>
        </p:nvPicPr>
        <p:blipFill>
          <a:blip r:embed="rId1"/>
          <a:stretch/>
        </p:blipFill>
        <p:spPr>
          <a:xfrm>
            <a:off x="568800" y="2329560"/>
            <a:ext cx="4124520" cy="426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s-ES" sz="2800" spc="199" strike="noStrike" cap="all">
                <a:solidFill>
                  <a:srgbClr val="262626"/>
                </a:solidFill>
                <a:latin typeface="Gill Sans MT"/>
              </a:rPr>
              <a:t>Paquetes relevantes en R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2" name="Imagen 4" descr="Icono&#10;&#10;Descripción generada automáticamente"/>
          <p:cNvPicPr/>
          <p:nvPr/>
        </p:nvPicPr>
        <p:blipFill>
          <a:blip r:embed="rId1"/>
          <a:stretch/>
        </p:blipFill>
        <p:spPr>
          <a:xfrm>
            <a:off x="2042280" y="2571840"/>
            <a:ext cx="1954800" cy="2264400"/>
          </a:xfrm>
          <a:prstGeom prst="rect">
            <a:avLst/>
          </a:prstGeom>
          <a:ln>
            <a:noFill/>
          </a:ln>
        </p:spPr>
      </p:pic>
      <p:pic>
        <p:nvPicPr>
          <p:cNvPr id="103" name="Picture 2" descr="Tutorial Selenium: primeros pasos | Cleventy"/>
          <p:cNvPicPr/>
          <p:nvPr/>
        </p:nvPicPr>
        <p:blipFill>
          <a:blip r:embed="rId2"/>
          <a:stretch/>
        </p:blipFill>
        <p:spPr>
          <a:xfrm>
            <a:off x="8104680" y="2673360"/>
            <a:ext cx="2502360" cy="2264400"/>
          </a:xfrm>
          <a:prstGeom prst="rect">
            <a:avLst/>
          </a:prstGeom>
          <a:ln>
            <a:noFill/>
          </a:ln>
        </p:spPr>
      </p:pic>
      <p:sp>
        <p:nvSpPr>
          <p:cNvPr id="104" name="CustomShape 2"/>
          <p:cNvSpPr/>
          <p:nvPr/>
        </p:nvSpPr>
        <p:spPr>
          <a:xfrm>
            <a:off x="552600" y="5254920"/>
            <a:ext cx="56336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Gill Sans MT"/>
              </a:rPr>
              <a:t>WEBS ESTÁTICAS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Gill Sans MT"/>
              </a:rPr>
              <a:t>80% DE LOS CASOS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Gill Sans MT"/>
              </a:rPr>
              <a:t>FACIL INSTALACIÓN Y USO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6558120" y="5124960"/>
            <a:ext cx="5633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Gill Sans MT"/>
              </a:rPr>
              <a:t>WEBS COMPLEJAS CON CONTENIDO DINÁMICO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Gill Sans MT"/>
              </a:rPr>
              <a:t>20% DE LOS CASOS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s-ES" sz="1800" spc="-1" strike="noStrike">
                <a:solidFill>
                  <a:srgbClr val="000000"/>
                </a:solidFill>
                <a:latin typeface="Gill Sans MT"/>
              </a:rPr>
              <a:t>LA INSTALACIÓN SE PUEDE COMPLICAR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s-ES" sz="2800" spc="199" strike="noStrike" cap="all">
                <a:solidFill>
                  <a:srgbClr val="262626"/>
                </a:solidFill>
                <a:latin typeface="Gill Sans MT"/>
              </a:rPr>
              <a:t>Scraping simple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s-ES" sz="2800" spc="199" strike="noStrike" cap="all">
                <a:solidFill>
                  <a:srgbClr val="262626"/>
                </a:solidFill>
                <a:latin typeface="Gill Sans MT"/>
              </a:rPr>
              <a:t>Scraping avanzado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209</TotalTime>
  <Application>LibreOffice/6.4.6.2$Linux_X86_64 LibreOffice_project/40$Build-2</Application>
  <Words>58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2021-03-21T11:51:35Z</dcterms:created>
  <dc:creator>Jose Vicente  Yago Martinez</dc:creator>
  <dc:description/>
  <dc:language>en-US</dc:language>
  <cp:lastModifiedBy/>
  <dcterms:modified xsi:type="dcterms:W3CDTF">2021-03-21T20:40:01Z</dcterms:modified>
  <cp:revision>11</cp:revision>
  <dc:subject/>
  <dc:title>Web scraping simple y avanzado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