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029" autoAdjust="0"/>
  </p:normalViewPr>
  <p:slideViewPr>
    <p:cSldViewPr snapToGrid="0" snapToObjects="1">
      <p:cViewPr varScale="1">
        <p:scale>
          <a:sx n="113" d="100"/>
          <a:sy n="113" d="100"/>
        </p:scale>
        <p:origin x="16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95EF-4DE3-4445-BE09-4682E029F260}" type="datetimeFigureOut"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E2C1-6BF3-4242-8E68-CFCD294FA7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2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95EF-4DE3-4445-BE09-4682E029F260}" type="datetimeFigureOut"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E2C1-6BF3-4242-8E68-CFCD294FA7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3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95EF-4DE3-4445-BE09-4682E029F260}" type="datetimeFigureOut"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E2C1-6BF3-4242-8E68-CFCD294FA7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0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95EF-4DE3-4445-BE09-4682E029F260}" type="datetimeFigureOut"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E2C1-6BF3-4242-8E68-CFCD294FA7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9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95EF-4DE3-4445-BE09-4682E029F260}" type="datetimeFigureOut"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E2C1-6BF3-4242-8E68-CFCD294FA7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1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95EF-4DE3-4445-BE09-4682E029F260}" type="datetimeFigureOut"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E2C1-6BF3-4242-8E68-CFCD294FA7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6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95EF-4DE3-4445-BE09-4682E029F260}" type="datetimeFigureOut">
              <a:t>3/5/18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E2C1-6BF3-4242-8E68-CFCD294FA7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1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95EF-4DE3-4445-BE09-4682E029F260}" type="datetimeFigureOut">
              <a:t>3/5/18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E2C1-6BF3-4242-8E68-CFCD294FA7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5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95EF-4DE3-4445-BE09-4682E029F260}" type="datetimeFigureOut"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E2C1-6BF3-4242-8E68-CFCD294FA7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2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95EF-4DE3-4445-BE09-4682E029F260}" type="datetimeFigureOut"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E2C1-6BF3-4242-8E68-CFCD294FA7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4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95EF-4DE3-4445-BE09-4682E029F260}" type="datetimeFigureOut"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E2C1-6BF3-4242-8E68-CFCD294FA7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5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095EF-4DE3-4445-BE09-4682E029F260}" type="datetimeFigureOut"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8E2C1-6BF3-4242-8E68-CFCD294FA7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7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Arquitectura de Computadores </a:t>
            </a:r>
            <a:r>
              <a:rPr lang="en-US" cap="small"/>
              <a:t>iic</a:t>
            </a:r>
            <a:r>
              <a:rPr lang="en-US"/>
              <a:t>2343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Yadran Eterovic</a:t>
            </a:r>
          </a:p>
        </p:txBody>
      </p:sp>
    </p:spTree>
    <p:extLst>
      <p:ext uri="{BB962C8B-B14F-4D97-AF65-F5344CB8AC3E}">
        <p14:creationId xmlns:p14="http://schemas.microsoft.com/office/powerpoint/2010/main" val="370155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Al finalizar el curso,</a:t>
            </a:r>
            <a:br>
              <a:rPr lang="en-US"/>
            </a:br>
            <a:r>
              <a:rPr lang="en-US"/>
              <a:t>ustedes podrán responder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9044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1248"/>
              </a:spcBef>
              <a:buNone/>
            </a:pPr>
            <a:r>
              <a:rPr lang="es-ES_tradnl" sz="2400"/>
              <a:t>¿Qué es un computador?</a:t>
            </a:r>
          </a:p>
          <a:p>
            <a:pPr marL="0" indent="0">
              <a:spcBef>
                <a:spcPts val="1248"/>
              </a:spcBef>
              <a:buNone/>
            </a:pPr>
            <a:r>
              <a:rPr lang="es-ES_tradnl" sz="2400"/>
              <a:t>¿Cómo funciona?</a:t>
            </a:r>
          </a:p>
          <a:p>
            <a:pPr marL="0" indent="0">
              <a:spcBef>
                <a:spcPts val="1248"/>
              </a:spcBef>
              <a:buNone/>
            </a:pPr>
            <a:r>
              <a:rPr lang="es-ES_tradnl" sz="2400"/>
              <a:t>¿Cómo se construye?</a:t>
            </a:r>
          </a:p>
          <a:p>
            <a:pPr marL="0" indent="0">
              <a:spcBef>
                <a:spcPts val="1248"/>
              </a:spcBef>
              <a:buNone/>
            </a:pPr>
            <a:r>
              <a:rPr lang="es-ES_tradnl" sz="2400"/>
              <a:t>¿Cómo se programa?</a:t>
            </a:r>
          </a:p>
          <a:p>
            <a:pPr marL="0" indent="0">
              <a:spcBef>
                <a:spcPts val="1248"/>
              </a:spcBef>
              <a:buNone/>
            </a:pPr>
            <a:r>
              <a:rPr lang="es-ES_tradnl" sz="2400"/>
              <a:t>¿Cómo se mejora su rendimiento?</a:t>
            </a:r>
          </a:p>
        </p:txBody>
      </p:sp>
    </p:spTree>
    <p:extLst>
      <p:ext uri="{BB962C8B-B14F-4D97-AF65-F5344CB8AC3E}">
        <p14:creationId xmlns:p14="http://schemas.microsoft.com/office/powerpoint/2010/main" val="304501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8834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1320"/>
              </a:spcBef>
              <a:buNone/>
            </a:pPr>
            <a:r>
              <a:rPr lang="en-US" sz="2400" b="1"/>
              <a:t>NE</a:t>
            </a:r>
            <a:r>
              <a:rPr lang="en-US" sz="2400"/>
              <a:t> = 3 interrogaciones + examen </a:t>
            </a:r>
            <a:r>
              <a:rPr lang="en-US" sz="2400">
                <a:sym typeface="Wingdings"/>
              </a:rPr>
              <a:t></a:t>
            </a:r>
            <a:r>
              <a:rPr lang="en-US" sz="2400"/>
              <a:t> 50%</a:t>
            </a:r>
          </a:p>
          <a:p>
            <a:pPr marL="400050" lvl="1" indent="0">
              <a:spcBef>
                <a:spcPts val="1320"/>
              </a:spcBef>
              <a:buNone/>
            </a:pPr>
            <a:r>
              <a:rPr lang="en-US" sz="2000"/>
              <a:t>examen vale por dos, se borra la peor de las cinco notas</a:t>
            </a:r>
          </a:p>
          <a:p>
            <a:pPr marL="400050" lvl="1" indent="0">
              <a:spcBef>
                <a:spcPts val="1320"/>
              </a:spcBef>
              <a:buNone/>
            </a:pPr>
            <a:r>
              <a:rPr lang="en-US" sz="2000"/>
              <a:t>fechas: I1: abril 6, I2: mayo 8, I3: junio 5; examen: junio 28</a:t>
            </a:r>
          </a:p>
          <a:p>
            <a:pPr marL="0" indent="0">
              <a:spcBef>
                <a:spcPts val="3120"/>
              </a:spcBef>
              <a:buNone/>
            </a:pPr>
            <a:r>
              <a:rPr lang="en-US" sz="2400" b="1"/>
              <a:t>NP</a:t>
            </a:r>
            <a:r>
              <a:rPr lang="en-US" sz="2400"/>
              <a:t> = proyecto, incluyendo tareas de programación </a:t>
            </a:r>
            <a:r>
              <a:rPr lang="en-US" sz="2400">
                <a:sym typeface="Wingdings"/>
              </a:rPr>
              <a:t></a:t>
            </a:r>
            <a:r>
              <a:rPr lang="en-US" sz="2400"/>
              <a:t> 50%</a:t>
            </a:r>
          </a:p>
          <a:p>
            <a:pPr marL="0" indent="0">
              <a:spcBef>
                <a:spcPts val="3120"/>
              </a:spcBef>
              <a:buNone/>
            </a:pPr>
            <a:r>
              <a:rPr lang="en-US" sz="2400"/>
              <a:t>Para aprobar, </a:t>
            </a:r>
            <a:r>
              <a:rPr lang="en-US" sz="2400" b="1"/>
              <a:t>NE</a:t>
            </a:r>
            <a:r>
              <a:rPr lang="en-US" sz="2400"/>
              <a:t> y </a:t>
            </a:r>
            <a:r>
              <a:rPr lang="en-US" sz="2400" b="1"/>
              <a:t>NP</a:t>
            </a:r>
            <a:r>
              <a:rPr lang="en-US" sz="2400"/>
              <a:t> deben ser ambas ≥ 4.0</a:t>
            </a:r>
          </a:p>
          <a:p>
            <a:pPr marL="400050" lvl="1" indent="0">
              <a:spcBef>
                <a:spcPts val="1320"/>
              </a:spcBef>
              <a:buNone/>
            </a:pPr>
            <a:r>
              <a:rPr lang="en-US" sz="2000"/>
              <a:t>De lo contrario, repruebas con nota </a:t>
            </a:r>
            <a:r>
              <a:rPr lang="en-US" sz="2000" i="1"/>
              <a:t>mín</a:t>
            </a:r>
            <a:r>
              <a:rPr lang="en-US" sz="2000"/>
              <a:t>{ (</a:t>
            </a:r>
            <a:r>
              <a:rPr lang="en-US" sz="2000" b="1"/>
              <a:t>NE</a:t>
            </a:r>
            <a:r>
              <a:rPr lang="en-US" sz="2000"/>
              <a:t> + </a:t>
            </a:r>
            <a:r>
              <a:rPr lang="en-US" sz="2000" b="1"/>
              <a:t>NP</a:t>
            </a:r>
            <a:r>
              <a:rPr lang="en-US" sz="2000"/>
              <a:t>)/2, 3.9 }</a:t>
            </a:r>
          </a:p>
        </p:txBody>
      </p:sp>
    </p:spTree>
    <p:extLst>
      <p:ext uri="{BB962C8B-B14F-4D97-AF65-F5344CB8AC3E}">
        <p14:creationId xmlns:p14="http://schemas.microsoft.com/office/powerpoint/2010/main" val="174931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Bibliografía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0145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1320"/>
              </a:spcBef>
              <a:buNone/>
            </a:pPr>
            <a:r>
              <a:rPr lang="en-US" sz="2200"/>
              <a:t>“Apuntes”, de Alejandro Echeverría y Hans-Albert Löbel, “Clases” y otros, disponibles en el sitio del curso en Siding.</a:t>
            </a:r>
          </a:p>
          <a:p>
            <a:pPr marL="0" indent="0">
              <a:spcBef>
                <a:spcPts val="1320"/>
              </a:spcBef>
              <a:buNone/>
            </a:pPr>
            <a:r>
              <a:rPr lang="en-US" sz="2200"/>
              <a:t>D.A. Patterson, J.L. Hennessy, </a:t>
            </a:r>
            <a:r>
              <a:rPr lang="en-US" sz="2200" i="1"/>
              <a:t>Computer Organization and Design –The Hardware/Software Interface</a:t>
            </a:r>
            <a:r>
              <a:rPr lang="en-US" sz="2200"/>
              <a:t> (5</a:t>
            </a:r>
            <a:r>
              <a:rPr lang="en-US" sz="2200" baseline="30000"/>
              <a:t>th</a:t>
            </a:r>
            <a:r>
              <a:rPr lang="en-US" sz="2200"/>
              <a:t> ed.), Morgan Kaufmann (Elsevier) 2014.</a:t>
            </a:r>
          </a:p>
          <a:p>
            <a:pPr marL="0" indent="0">
              <a:spcBef>
                <a:spcPts val="1320"/>
              </a:spcBef>
              <a:buNone/>
            </a:pPr>
            <a:r>
              <a:rPr lang="en-US" sz="2200"/>
              <a:t>A.S. Tanenbaum, T. Austin, </a:t>
            </a:r>
            <a:r>
              <a:rPr lang="en-US" sz="2200" i="1"/>
              <a:t>Structured Computer Organization</a:t>
            </a:r>
            <a:r>
              <a:rPr lang="en-US" sz="2200"/>
              <a:t> (6</a:t>
            </a:r>
            <a:r>
              <a:rPr lang="en-US" sz="2200" baseline="30000"/>
              <a:t>th</a:t>
            </a:r>
            <a:r>
              <a:rPr lang="en-US" sz="2200"/>
              <a:t> ed.), Pearson Education Limited 2013.</a:t>
            </a:r>
          </a:p>
        </p:txBody>
      </p:sp>
    </p:spTree>
    <p:extLst>
      <p:ext uri="{BB962C8B-B14F-4D97-AF65-F5344CB8AC3E}">
        <p14:creationId xmlns:p14="http://schemas.microsoft.com/office/powerpoint/2010/main" val="286005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1386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1500"/>
              </a:spcBef>
              <a:buNone/>
            </a:pPr>
            <a:r>
              <a:rPr lang="es-ES_tradnl" sz="2200" b="1"/>
              <a:t>Diseño lógico</a:t>
            </a:r>
            <a:r>
              <a:rPr lang="es-ES_tradnl" sz="2200"/>
              <a:t>: Compuertas, tablas de verdad, álgebra “booleana”; lógica combinatoria; unidad aritmético lógica; relojes; memorias: “flip-flops”, “latches” y registros, SRAMs y DRAMs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s-ES_tradnl" sz="2200" b="1"/>
              <a:t>Instrucciones</a:t>
            </a:r>
            <a:r>
              <a:rPr lang="es-ES_tradnl" sz="2200"/>
              <a:t>: Operaciones y operandos; representación de instruccio-nes; operaciones lógicas; instrucciones de control; funciones; texto; direccionamiento; ARMv7, x86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s-ES_tradnl" sz="2200" b="1"/>
              <a:t>Aritmética computacional</a:t>
            </a:r>
            <a:r>
              <a:rPr lang="es-ES_tradnl" sz="2200"/>
              <a:t>: Representación de números; suma y resta, multiplicación y división; números de punto flotante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s-ES_tradnl" sz="2200" b="1"/>
              <a:t>El procesador</a:t>
            </a:r>
            <a:r>
              <a:rPr lang="es-ES_tradnl" sz="2200"/>
              <a:t>: “Datapaths”; implementación de un ciclo; “pipelining”; “hazards” de datos y de control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s-ES_tradnl" sz="2200" b="1"/>
              <a:t>Memoria</a:t>
            </a:r>
            <a:r>
              <a:rPr lang="es-ES_tradnl" sz="2200"/>
              <a:t>: Tecnologías; “caches”; memoria virtual; la jerarquía de memoria; </a:t>
            </a:r>
            <a:r>
              <a:rPr lang="es-ES_tradnl" sz="2200" i="1"/>
              <a:t>performance</a:t>
            </a:r>
            <a:endParaRPr lang="es-ES_tradnl" sz="2200"/>
          </a:p>
        </p:txBody>
      </p:sp>
    </p:spTree>
    <p:extLst>
      <p:ext uri="{BB962C8B-B14F-4D97-AF65-F5344CB8AC3E}">
        <p14:creationId xmlns:p14="http://schemas.microsoft.com/office/powerpoint/2010/main" val="290898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017" y="0"/>
            <a:ext cx="888396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906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Conceptos se ponen en práctica en 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spcBef>
                <a:spcPts val="1272"/>
              </a:spcBef>
              <a:buNone/>
            </a:pPr>
            <a:r>
              <a:rPr lang="es-ES_tradnl" sz="2000"/>
              <a:t>Construir y hacer funcionar (ejecutar programas en) un computador desde cero</a:t>
            </a:r>
          </a:p>
          <a:p>
            <a:pPr marL="0" indent="0">
              <a:spcBef>
                <a:spcPts val="1272"/>
              </a:spcBef>
              <a:buNone/>
            </a:pPr>
            <a:r>
              <a:rPr lang="es-ES_tradnl" sz="2000"/>
              <a:t>Grupos de 5 alumnos</a:t>
            </a:r>
          </a:p>
          <a:p>
            <a:pPr marL="0" indent="0">
              <a:spcBef>
                <a:spcPts val="1272"/>
              </a:spcBef>
              <a:buNone/>
            </a:pPr>
            <a:r>
              <a:rPr lang="es-ES_tradnl" sz="2000"/>
              <a:t>Entregas v</a:t>
            </a:r>
            <a:r>
              <a:rPr lang="en-US" sz="2000"/>
              <a:t>ía repositorio</a:t>
            </a:r>
            <a:endParaRPr lang="es-ES_tradnl" sz="2000"/>
          </a:p>
          <a:p>
            <a:pPr marL="0" indent="0">
              <a:spcBef>
                <a:spcPts val="1272"/>
              </a:spcBef>
              <a:buNone/>
            </a:pPr>
            <a:r>
              <a:rPr lang="es-ES_tradnl" sz="2000"/>
              <a:t>Evaluación de pares (</a:t>
            </a:r>
            <a:r>
              <a:rPr lang="es-ES_tradnl" sz="2000" i="1"/>
              <a:t>no free riders</a:t>
            </a:r>
            <a:r>
              <a:rPr lang="es-ES_tradnl" sz="2000"/>
              <a:t>)</a:t>
            </a:r>
          </a:p>
          <a:p>
            <a:pPr marL="0" indent="0">
              <a:spcBef>
                <a:spcPts val="1272"/>
              </a:spcBef>
              <a:buNone/>
            </a:pPr>
            <a:r>
              <a:rPr lang="es-ES_tradnl" sz="2000"/>
              <a:t>Convalidación : por verse</a:t>
            </a:r>
          </a:p>
        </p:txBody>
      </p:sp>
    </p:spTree>
    <p:extLst>
      <p:ext uri="{BB962C8B-B14F-4D97-AF65-F5344CB8AC3E}">
        <p14:creationId xmlns:p14="http://schemas.microsoft.com/office/powerpoint/2010/main" val="185461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>
                <a:latin typeface="Consolas"/>
                <a:cs typeface="Consolas"/>
              </a:rPr>
              <a:t>http://www.uc.cl/codigodehonor/el-codigo</a:t>
            </a:r>
            <a:endParaRPr lang="en-US" sz="2800"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/>
              <a:t>Este curso suscribe el </a:t>
            </a:r>
            <a:r>
              <a:rPr lang="en-US" sz="2800" b="1"/>
              <a:t>Código de Honor </a:t>
            </a:r>
            <a:r>
              <a:rPr lang="en-US" sz="2800"/>
              <a:t>de la universidad</a:t>
            </a:r>
          </a:p>
          <a:p>
            <a:pPr marL="0" indent="0"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6330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3624</TotalTime>
  <Words>369</Words>
  <Application>Microsoft Macintosh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Consolas</vt:lpstr>
      <vt:lpstr>Wingdings</vt:lpstr>
      <vt:lpstr>Arial</vt:lpstr>
      <vt:lpstr>Office Theme</vt:lpstr>
      <vt:lpstr>Arquitectura de Computadores iic2343</vt:lpstr>
      <vt:lpstr>Al finalizar el curso, ustedes podrán responder …</vt:lpstr>
      <vt:lpstr>Evaluación</vt:lpstr>
      <vt:lpstr>Bibliografía</vt:lpstr>
      <vt:lpstr>Contenido</vt:lpstr>
      <vt:lpstr>PowerPoint Presentation</vt:lpstr>
      <vt:lpstr>Conceptos se ponen en práctica en el proyecto</vt:lpstr>
      <vt:lpstr>http://www.uc.cl/codigodehonor/el-codigo</vt:lpstr>
    </vt:vector>
  </TitlesOfParts>
  <Company>Pontificia Universidad Católica de Chile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IIC2133</dc:title>
  <dc:creator>Yadran Eterovic</dc:creator>
  <cp:lastModifiedBy>Microsoft Office User</cp:lastModifiedBy>
  <cp:revision>46</cp:revision>
  <cp:lastPrinted>2017-08-02T16:38:23Z</cp:lastPrinted>
  <dcterms:created xsi:type="dcterms:W3CDTF">2017-08-02T12:19:49Z</dcterms:created>
  <dcterms:modified xsi:type="dcterms:W3CDTF">2018-03-05T11:01:51Z</dcterms:modified>
</cp:coreProperties>
</file>