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68" r:id="rId2"/>
    <p:sldId id="534" r:id="rId3"/>
    <p:sldId id="535" r:id="rId4"/>
    <p:sldId id="536" r:id="rId5"/>
    <p:sldId id="537" r:id="rId6"/>
    <p:sldId id="538" r:id="rId7"/>
    <p:sldId id="469" r:id="rId8"/>
    <p:sldId id="502" r:id="rId9"/>
    <p:sldId id="503" r:id="rId10"/>
    <p:sldId id="504" r:id="rId11"/>
    <p:sldId id="470" r:id="rId12"/>
    <p:sldId id="505" r:id="rId13"/>
    <p:sldId id="506" r:id="rId14"/>
    <p:sldId id="472" r:id="rId15"/>
    <p:sldId id="509" r:id="rId16"/>
    <p:sldId id="510" r:id="rId17"/>
    <p:sldId id="540" r:id="rId18"/>
    <p:sldId id="539" r:id="rId19"/>
    <p:sldId id="541" r:id="rId20"/>
    <p:sldId id="511" r:id="rId21"/>
    <p:sldId id="542" r:id="rId22"/>
    <p:sldId id="512" r:id="rId23"/>
    <p:sldId id="513" r:id="rId24"/>
    <p:sldId id="514" r:id="rId25"/>
    <p:sldId id="516" r:id="rId26"/>
    <p:sldId id="518" r:id="rId27"/>
    <p:sldId id="519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2" r:id="rId39"/>
    <p:sldId id="533" r:id="rId40"/>
    <p:sldId id="531" r:id="rId41"/>
    <p:sldId id="501" r:id="rId42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7" autoAdjust="0"/>
    <p:restoredTop sz="94573" autoAdjust="0"/>
  </p:normalViewPr>
  <p:slideViewPr>
    <p:cSldViewPr>
      <p:cViewPr>
        <p:scale>
          <a:sx n="117" d="100"/>
          <a:sy n="117" d="100"/>
        </p:scale>
        <p:origin x="153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D51F3B-8E39-47BD-90BB-14D34BBE9EEA}" type="datetimeFigureOut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9BE187-6185-4BC7-A9D2-806FF6BEB422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803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7D7D8-E984-4EBD-85E2-65AC3D0582AF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0DA71-859E-476D-AF20-53A31417A788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742B1-EE29-43EB-99B7-9D57DE62B596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3B91D-7B04-44F2-96AC-107B24F2FD5D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F183-33EC-4913-89FF-1AEDDD1A4D2B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92DB-1584-4500-B03F-1164B8AD2369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2989-DA41-4652-96C1-1A9A99915539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857E-F1B1-48CE-A21F-6B1700E92B09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9F7E5-1504-42AD-9C7B-69B12B7309CE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D2E69-59B7-4907-AB54-EFCDF244536E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A1A85-8531-4D27-8E19-A6CE176EC8A4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36A14-421E-4086-9305-7A96D66918DC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CB7FE-B6B4-43D0-B7D0-903795334D8B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0969-A2F8-49ED-86A0-FC177CD58942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E3B0-DDAD-4ACA-9B39-720AB76A1EAC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749D-D072-4771-9333-ED1BF33FCBC9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9DBC4-5157-4F7F-8EC9-7EC4FD60DE03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F73CA-EB55-425E-8EC4-DCEE133F931D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149D-64F3-451E-B825-94A8E857ABCF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C493-8CAE-43DF-9CF7-F74A1A065423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27F0-1726-4A51-A23C-BCF4CBA03380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C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70E4A8-3C2E-4671-BB77-0BCA14DDB5F9}" type="datetime1">
              <a:rPr lang="es-CL"/>
              <a:pPr>
                <a:defRPr/>
              </a:pPr>
              <a:t>16-05-18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65A1B7-974C-43BD-A34C-815F58BCC0C5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350"/>
            <a:ext cx="128746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512763"/>
            <a:ext cx="61468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488" y="512763"/>
            <a:ext cx="62484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Pontificia Universidad Católica de Chile</a:t>
            </a:r>
            <a:endParaRPr lang="es-ES" sz="2400" dirty="0">
              <a:latin typeface="+mj-lt"/>
              <a:cs typeface="+mn-cs"/>
            </a:endParaRP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Escuela de Ingeniería</a:t>
            </a:r>
            <a:endParaRPr lang="es-ES" sz="2400" dirty="0">
              <a:latin typeface="+mj-lt"/>
              <a:cs typeface="+mn-cs"/>
            </a:endParaRP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5500688"/>
            <a:ext cx="2859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5997575" y="5500688"/>
            <a:ext cx="11763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s-ES" sz="1400" b="1">
                <a:solidFill>
                  <a:srgbClr val="000000"/>
                </a:solidFill>
                <a:latin typeface="Calibri" pitchFamily="34" charset="0"/>
              </a:rPr>
              <a:t>Profeso</a:t>
            </a:r>
            <a:r>
              <a:rPr lang="en-US" sz="1300" b="1">
                <a:solidFill>
                  <a:srgbClr val="000000"/>
                </a:solidFill>
                <a:latin typeface="Calibri" pitchFamily="34" charset="0"/>
              </a:rPr>
              <a:t>r:</a:t>
            </a: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235825" y="5502275"/>
            <a:ext cx="161448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</a:rPr>
              <a:t>Hans-Albert Löbel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0" y="2933700"/>
            <a:ext cx="9144000" cy="135011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16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+mj-lt"/>
                <a:cs typeface="+mn-cs"/>
              </a:rPr>
              <a:t>IIC2343 – </a:t>
            </a:r>
            <a:r>
              <a:rPr lang="es-ES" sz="3600" dirty="0">
                <a:solidFill>
                  <a:srgbClr val="000000"/>
                </a:solidFill>
                <a:latin typeface="+mj-lt"/>
                <a:cs typeface="+mn-cs"/>
              </a:rPr>
              <a:t>Arquitectura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+mn-cs"/>
              </a:rPr>
              <a:t> de </a:t>
            </a:r>
            <a:r>
              <a:rPr lang="es-ES" sz="3600" dirty="0">
                <a:solidFill>
                  <a:srgbClr val="000000"/>
                </a:solidFill>
                <a:latin typeface="+mj-lt"/>
                <a:cs typeface="+mn-cs"/>
              </a:rPr>
              <a:t>Computadores</a:t>
            </a:r>
          </a:p>
          <a:p>
            <a:pPr algn="ctr" fontAlgn="auto">
              <a:spcBef>
                <a:spcPts val="0"/>
              </a:spcBef>
              <a:spcAft>
                <a:spcPts val="2160"/>
              </a:spcAft>
              <a:defRPr/>
            </a:pPr>
            <a:r>
              <a:rPr lang="es-ES" sz="2800" dirty="0" smtClean="0">
                <a:solidFill>
                  <a:srgbClr val="000000"/>
                </a:solidFill>
                <a:latin typeface="+mj-lt"/>
                <a:cs typeface="+mn-cs"/>
              </a:rPr>
              <a:t>Paralelismo a nivel de instrucción </a:t>
            </a:r>
            <a:r>
              <a:rPr lang="es-ES" sz="2800" dirty="0">
                <a:solidFill>
                  <a:srgbClr val="000000"/>
                </a:solidFill>
                <a:latin typeface="+mj-lt"/>
                <a:cs typeface="+mn-cs"/>
              </a:rPr>
              <a:t>(ILP)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D180-AFA0-440E-85BF-49BF35224B89}" type="slidenum">
              <a:rPr lang="es-CL"/>
              <a:pPr>
                <a:defRPr/>
              </a:pPr>
              <a:t>10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39314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La nueva disposición nos permite </a:t>
            </a:r>
            <a:r>
              <a:rPr lang="es-ES" sz="2800" dirty="0">
                <a:solidFill>
                  <a:schemeClr val="accent6"/>
                </a:solidFill>
                <a:latin typeface="+mn-lt"/>
                <a:cs typeface="+mn-cs"/>
              </a:rPr>
              <a:t>dividir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el ciclo de cualquier instrucción en </a:t>
            </a:r>
            <a:r>
              <a:rPr lang="es-ES" sz="2800" dirty="0">
                <a:solidFill>
                  <a:schemeClr val="accent6"/>
                </a:solidFill>
                <a:latin typeface="+mn-lt"/>
                <a:cs typeface="+mn-cs"/>
              </a:rPr>
              <a:t>5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partes independientes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1370013"/>
            <a:ext cx="904557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B731B-58B1-43D9-AB2C-624611A1307D}" type="slidenum">
              <a:rPr lang="es-CL"/>
              <a:pPr>
                <a:defRPr/>
              </a:pPr>
              <a:t>11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392612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Pipeline es </a:t>
            </a:r>
            <a:r>
              <a:rPr lang="es-ES" sz="2400" dirty="0" err="1">
                <a:solidFill>
                  <a:schemeClr val="accent6"/>
                </a:solidFill>
                <a:latin typeface="+mn-lt"/>
                <a:cs typeface="+mn-cs"/>
              </a:rPr>
              <a:t>paralelizable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, tal como una línea de producción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1563" y="1557338"/>
            <a:ext cx="7245350" cy="4300537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Los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procesos secuenciales con etapas independientes son conocidos como </a:t>
            </a:r>
            <a:r>
              <a:rPr lang="es-ES" sz="2000" dirty="0">
                <a:solidFill>
                  <a:schemeClr val="accent6"/>
                </a:solidFill>
                <a:latin typeface="+mn-lt"/>
                <a:cs typeface="+mn-cs"/>
              </a:rPr>
              <a:t>pipeline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El diagrama, con la nueva disposición del computador, nos permite ver el ciclo de una instrucción como un pipeline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Esto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permitiría procesar eventualmente múltiples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instrucciones en paralelo (¿cuántas?), aprovechando las unidades libres.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1235F-6133-473B-8480-91856E2FA0F8}" type="slidenum">
              <a:rPr lang="es-CL"/>
              <a:pPr>
                <a:defRPr/>
              </a:pPr>
              <a:t>12</a:t>
            </a:fld>
            <a:endParaRPr lang="es-CL" dirty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168400"/>
            <a:ext cx="90027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706D1-87FC-4AD8-A99B-DA3ACFBBC3C3}" type="slidenum">
              <a:rPr lang="es-CL"/>
              <a:pPr>
                <a:defRPr/>
              </a:pPr>
              <a:t>13</a:t>
            </a:fld>
            <a:endParaRPr lang="es-CL" dirty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1141413"/>
            <a:ext cx="8990012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F211-EAB7-4E47-B5E3-07AACDEA5BD8}" type="slidenum">
              <a:rPr lang="es-CL"/>
              <a:pPr>
                <a:defRPr/>
              </a:pPr>
              <a:t>14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2642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accent6"/>
                </a:solidFill>
                <a:latin typeface="+mn-lt"/>
                <a:cs typeface="+mn-cs"/>
              </a:rPr>
              <a:t>Clock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no puede ser más rápido que la instrucción más lenta (¿por qué?)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2105025"/>
            <a:ext cx="8180388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DA9EC-D771-4A73-B8C2-0F7426C3A3B3}" type="slidenum">
              <a:rPr lang="es-CL"/>
              <a:pPr>
                <a:defRPr/>
              </a:pPr>
              <a:t>15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2642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 ILP, el </a:t>
            </a: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clock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ahora no puede ser más rápido que la </a:t>
            </a:r>
            <a:r>
              <a:rPr lang="es-ES" sz="2400" dirty="0">
                <a:solidFill>
                  <a:schemeClr val="accent6"/>
                </a:solidFill>
                <a:latin typeface="+mn-lt"/>
                <a:cs typeface="+mn-cs"/>
              </a:rPr>
              <a:t>etapa más lenta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00213"/>
            <a:ext cx="7739062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680949" y="5518787"/>
            <a:ext cx="4217692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s-ES" sz="2400" dirty="0" smtClean="0">
                <a:solidFill>
                  <a:schemeClr val="accent6"/>
                </a:solidFill>
                <a:latin typeface="+mn-lt"/>
              </a:rPr>
              <a:t>¿Cómo es esto posible si ahora cada instrucción demora 20ns?</a:t>
            </a:r>
            <a:endParaRPr lang="es-ES" sz="24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CC75F-FCFF-47F9-835B-8A0B1B8F429E}" type="slidenum">
              <a:rPr lang="es-CL"/>
              <a:pPr>
                <a:defRPr/>
              </a:pPr>
              <a:t>16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8324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Mejora es ostensible si se aumenta el número de instrucciones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412875"/>
            <a:ext cx="6105525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1563" y="4292600"/>
            <a:ext cx="7245350" cy="1208102"/>
          </a:xfrm>
          <a:prstGeom prst="rect">
            <a:avLst/>
          </a:prstGeom>
        </p:spPr>
        <p:txBody>
          <a:bodyPr lIns="0" tIns="0" rIns="0" bIns="0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1MM </a:t>
            </a: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instr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. sin ILP = 12MM </a:t>
            </a: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ns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1MM </a:t>
            </a:r>
            <a:r>
              <a:rPr lang="es-E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instr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.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ILP ≈ 4MM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ns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706D1-87FC-4AD8-A99B-DA3ACFBBC3C3}" type="slidenum">
              <a:rPr lang="es-CL"/>
              <a:pPr>
                <a:defRPr/>
              </a:pPr>
              <a:t>17</a:t>
            </a:fld>
            <a:endParaRPr lang="es-CL" dirty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1141413"/>
            <a:ext cx="8990012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8903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 anchor="ctr"/>
          <a:lstStyle/>
          <a:p>
            <a:pPr marL="0" indent="0">
              <a:spcBef>
                <a:spcPts val="1680"/>
              </a:spcBef>
              <a:buNone/>
            </a:pPr>
            <a:r>
              <a:rPr lang="en-US" sz="2000"/>
              <a:t>Como vemos en la figura anterior, las instrucciones y los datos se mueven de izquierda a derecha a lo largo de las cinco etapas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/>
              <a:t>… excepto (las dos flechas que apuntan de derecha a izquierda):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la salida de la etapa WB escribe el resultado de vuelta en los registros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la salida de la </a:t>
            </a:r>
            <a:r>
              <a:rPr lang="en-US" sz="1800" i="1"/>
              <a:t>Jump Unit </a:t>
            </a:r>
            <a:r>
              <a:rPr lang="en-US" sz="1800"/>
              <a:t>escribe la dirección de la próxima instrucción en el PC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/>
              <a:t>Estos dos casos no afectan la ejecución de la instrucción vigente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/>
              <a:t>… pero sí pueden tener efecto sobre instrucciones posteriores en el pipeline (como veremos luego)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8578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 anchor="ctr"/>
          <a:lstStyle/>
          <a:p>
            <a:pPr marL="0" indent="0">
              <a:spcBef>
                <a:spcPts val="1680"/>
              </a:spcBef>
              <a:buNone/>
            </a:pPr>
            <a:r>
              <a:rPr lang="en-US" sz="2000"/>
              <a:t>Para que una misma unidad funcional pueda ser usada (compartida) por varias instrucciones (a medida que van avanzando por el pipeline)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/>
              <a:t>… agregamos registros especializados entre pares de etapas consecutivas: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IF/ID: almacena la instrucción vigente (leída desde la memoria) y la dirección de la próxima instrucción (calculada como PC+4, ya escrita también en el PC)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ID/EX: almacena los valores de los dos registros, y un posible </a:t>
            </a:r>
            <a:r>
              <a:rPr lang="en-US" sz="1800" i="1"/>
              <a:t>offset</a:t>
            </a:r>
            <a:r>
              <a:rPr lang="en-US" sz="1800"/>
              <a:t> constante, especificados en los operandos de la instrucción, y también la dirección PC+4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EX/MEM: almacena el resultado de la operación ejecutada en la ALU, el que puede ser una dirección de memoria, y posiblemente el valor de uno de los registros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MEM/WB: almacena el dato leído desde la memoria (y que posiblemente va a ser escrito en alguno de </a:t>
            </a:r>
            <a:r>
              <a:rPr lang="en-US" sz="1600"/>
              <a:t>los registros)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19485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B731B-58B1-43D9-AB2C-624611A1307D}" type="slidenum">
              <a:rPr lang="es-CL"/>
              <a:pPr>
                <a:defRPr/>
              </a:pPr>
              <a:t>2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821504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Aumentar al velocidad del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clock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no es la única manera de mejorar el rendimiento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1563" y="1576735"/>
            <a:ext cx="7245350" cy="4300537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¿Qué problemas trae aumentar el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clock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de un computador?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¿Es posible utilizar otro esquema para acelerar las instrucciones?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Analizaremos el </a:t>
            </a:r>
            <a:r>
              <a:rPr lang="es-ES" sz="2000" dirty="0" smtClean="0">
                <a:solidFill>
                  <a:schemeClr val="accent6"/>
                </a:solidFill>
                <a:latin typeface="+mn-lt"/>
                <a:cs typeface="+mn-cs"/>
              </a:rPr>
              <a:t>proceso secuencial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de ejecución de las instrucciones y veremos que bajo ciertas condiciones, estas podrán ejecutarse en una fracción del tiempo original.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1074420" lvl="2" indent="-514350" algn="just" fontAlgn="auto">
              <a:lnSpc>
                <a:spcPct val="95000"/>
              </a:lnSpc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D37DC-DF4F-4D6C-8F76-499DA7AB4320}" type="slidenum">
              <a:rPr lang="es-CL"/>
              <a:pPr>
                <a:defRPr/>
              </a:pPr>
              <a:t>20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408737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accent6"/>
                </a:solidFill>
                <a:latin typeface="+mn-lt"/>
                <a:cs typeface="+mn-cs"/>
              </a:rPr>
              <a:t>Pipelining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necesita soporte de </a:t>
            </a:r>
            <a:r>
              <a:rPr lang="es-ES" sz="2400" dirty="0">
                <a:solidFill>
                  <a:schemeClr val="accent6"/>
                </a:solidFill>
                <a:latin typeface="+mn-lt"/>
                <a:cs typeface="+mn-cs"/>
              </a:rPr>
              <a:t>HW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para almacenar y propagar resultados</a:t>
            </a:r>
            <a:endParaRPr lang="es-ES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3" y="1392238"/>
            <a:ext cx="905668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 anchor="ctr"/>
          <a:lstStyle/>
          <a:p>
            <a:pPr marL="0" indent="0">
              <a:spcBef>
                <a:spcPts val="1680"/>
              </a:spcBef>
              <a:buNone/>
            </a:pPr>
            <a:r>
              <a:rPr lang="en-US" sz="2000"/>
              <a:t>Finalmente, tal como se ve en la figura anterior (líneas rojas), es necesario actualizar la unidad de control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sz="2000"/>
              <a:t>Extendemos los registros especializados para que puedan almacenar información de control: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en las etapas de lectura y de decodificación de la instrucción (IF e ID) no es necesario controlar nada en particular: estas etapas ejecutan siempre lo mismo, ya qye aún no se sabe cuál es la instrucción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creamos la información de control durante la etapa de decodificación de la instrucción (ID) y la almacenamos en ID/EX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algunas de estas lineas son usadas en la etapa de ejecución de la instrucción (EX), mientras que las otras son almacenadas en EX/MEM</a:t>
            </a:r>
          </a:p>
          <a:p>
            <a:pPr lvl="1">
              <a:spcBef>
                <a:spcPts val="1032"/>
              </a:spcBef>
            </a:pPr>
            <a:r>
              <a:rPr lang="en-US" sz="1800"/>
              <a:t>similarmente, algunas de estas últimas líneas son usadas en la etapa de acceso a memoria (MEM), mientrras que las restantes son almacenadas en MEM/WB, para ser usdadas en la etapa de write back (WB)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97794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D445-DC48-408A-B904-363BEF886C7B}" type="slidenum">
              <a:rPr lang="es-CL"/>
              <a:pPr>
                <a:defRPr/>
              </a:pPr>
              <a:t>22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113337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Pipelining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requiere mecanismos para asegurar 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consistencia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1563" y="1557338"/>
            <a:ext cx="7245350" cy="496800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El uso de un </a:t>
            </a:r>
            <a:r>
              <a:rPr lang="es-ES" sz="2000" dirty="0">
                <a:solidFill>
                  <a:schemeClr val="accent6"/>
                </a:solidFill>
                <a:latin typeface="+mn-lt"/>
                <a:cs typeface="+mn-cs"/>
              </a:rPr>
              <a:t>pipeline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puede generar problemas por las </a:t>
            </a:r>
            <a:r>
              <a:rPr lang="es-ES" sz="2000" dirty="0">
                <a:solidFill>
                  <a:schemeClr val="accent6"/>
                </a:solidFill>
                <a:latin typeface="+mn-lt"/>
                <a:cs typeface="+mn-cs"/>
              </a:rPr>
              <a:t>dependencias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entre instrucciones: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	ADD A, B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	AND B, A</a:t>
            </a:r>
          </a:p>
          <a:p>
            <a:pPr marL="411480" lvl="1" indent="-308610" algn="just" fontAlgn="auto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Estas situaciones son llamadas </a:t>
            </a:r>
            <a:r>
              <a:rPr lang="es-ES" sz="2000" i="1" dirty="0">
                <a:solidFill>
                  <a:schemeClr val="accent6"/>
                </a:solidFill>
                <a:latin typeface="+mn-lt"/>
                <a:cs typeface="+mn-cs"/>
              </a:rPr>
              <a:t>hazards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Existen tres tipos de hazards:</a:t>
            </a:r>
          </a:p>
          <a:p>
            <a:pPr marL="868680" lvl="2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.AppleSystemUIFont" charset="0"/>
              <a:buChar char="−"/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de datos, debido a que, como vimos, la salida de la etapa WB escribe el resultado de vuelta en los registros</a:t>
            </a:r>
          </a:p>
          <a:p>
            <a:pPr marL="868680" lvl="2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.AppleSystemUIFont" charset="0"/>
              <a:buChar char="−"/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de control, debido a que, como vimos, la salida de la Jump Unit escribe en el PC la dirección de la próxima instrucción</a:t>
            </a:r>
          </a:p>
          <a:p>
            <a:pPr marL="868680" lvl="2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 typeface=".AppleSystemUIFont" charset="0"/>
              <a:buChar char="−"/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estructurales, debido a que dos instrucciones, en diferentes etapas de su ejecuci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ón, necesitan usar la misma unidad del pipeline al mismo tiempo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3285-5290-4504-8813-9461590B9D2A}" type="slidenum">
              <a:rPr lang="es-CL"/>
              <a:pPr>
                <a:defRPr/>
              </a:pPr>
              <a:t>23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7529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La mayoría de los </a:t>
            </a:r>
            <a:r>
              <a:rPr lang="es-ES" sz="2400" i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datos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tienen solución simple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" y="2492375"/>
            <a:ext cx="89535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A3862-7773-47FF-9EB6-55EB36BBBBE1}" type="slidenum">
              <a:rPr lang="es-CL"/>
              <a:pPr>
                <a:defRPr/>
              </a:pPr>
              <a:t>24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7529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La mayoría de los </a:t>
            </a:r>
            <a:r>
              <a:rPr lang="es-ES" sz="2400" i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datos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tienen solución simple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2522538"/>
            <a:ext cx="89535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F4185-F8CB-480B-BF5D-ABAD583D2E24}" type="slidenum">
              <a:rPr lang="es-CL"/>
              <a:pPr>
                <a:defRPr/>
              </a:pPr>
              <a:t>25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3960812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Existen más casos que requieren análisis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2114550"/>
            <a:ext cx="89535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B540C-AC7C-48A6-85FD-F91BDD6DAC68}" type="slidenum">
              <a:rPr lang="es-CL"/>
              <a:pPr>
                <a:defRPr/>
              </a:pPr>
              <a:t>26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39608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Existen más casos que requieren análisis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159000"/>
            <a:ext cx="8858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2552-8673-4D30-984E-4F922E71D34B}" type="slidenum">
              <a:rPr lang="es-CL"/>
              <a:pPr>
                <a:defRPr/>
              </a:pPr>
              <a:t>27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39608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Veamos un último caso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424113"/>
            <a:ext cx="88201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3" y="2414588"/>
            <a:ext cx="8840787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F1103-8A83-40FC-8E4D-A2A416E6F5D4}" type="slidenum">
              <a:rPr lang="es-CL"/>
              <a:pPr>
                <a:defRPr/>
              </a:pPr>
              <a:t>28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616575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Dos </a:t>
            </a:r>
            <a:r>
              <a:rPr lang="es-ES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forwarding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units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se encargan de solucionar estos </a:t>
            </a:r>
            <a:r>
              <a:rPr lang="es-ES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s-ES" sz="24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endParaRPr lang="es-ES" sz="2400" i="1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 r="1146" b="-6232"/>
          <a:stretch>
            <a:fillRect/>
          </a:stretch>
        </p:blipFill>
        <p:spPr bwMode="auto">
          <a:xfrm>
            <a:off x="0" y="2060575"/>
            <a:ext cx="88931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93D3-11B5-4639-8AE4-DF8B749EF551}" type="slidenum">
              <a:rPr lang="es-CL"/>
              <a:pPr>
                <a:defRPr/>
              </a:pPr>
              <a:t>29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616575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¿Qué hacemos en este caso?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2433638"/>
            <a:ext cx="90503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6524798" cy="4608512"/>
          </a:xfrm>
        </p:spPr>
        <p:txBody>
          <a:bodyPr lIns="0" tIns="0" rIns="0" bIns="0" anchor="ctr">
            <a:noAutofit/>
          </a:bodyPr>
          <a:lstStyle/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Lectura de instrucción desde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Fetch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Decodificar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en unidad de control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Ejecutar en ALU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Escribir resultado en registro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Back)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688632" cy="93610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08000" lvl="1" indent="0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¿Cuál es el flujo de la instrucción </a:t>
            </a:r>
            <a:r>
              <a:rPr lang="es-ES" sz="2400" dirty="0" smtClean="0">
                <a:solidFill>
                  <a:schemeClr val="accent6"/>
                </a:solidFill>
                <a:latin typeface="+mn-lt"/>
              </a:rPr>
              <a:t>ADD A, B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 el computador básico?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47C2A-DDA7-4104-A933-684E833E3BCC}" type="slidenum">
              <a:rPr lang="es-CL"/>
              <a:pPr>
                <a:defRPr/>
              </a:pPr>
              <a:t>30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67995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Forwarding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llega muy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tarde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no es una solución factible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3" y="2454275"/>
            <a:ext cx="89344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CDD1B-571C-451C-A472-A3E6A31A5195}" type="slidenum">
              <a:rPr lang="es-CL"/>
              <a:pPr>
                <a:defRPr/>
              </a:pPr>
              <a:t>31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616748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Necesitamos que el procesador espere, lo que se conoce como </a:t>
            </a:r>
            <a:r>
              <a:rPr lang="es-ES" sz="28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stalling</a:t>
            </a:r>
            <a:endParaRPr lang="es-ES" sz="2800" i="1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438400"/>
            <a:ext cx="8820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198B4-74A8-49BF-A12B-5EAFD0246997}" type="slidenum">
              <a:rPr lang="es-CL"/>
              <a:pPr>
                <a:defRPr/>
              </a:pPr>
              <a:t>32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256708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Agregamos </a:t>
            </a:r>
            <a:r>
              <a:rPr lang="es-C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una </a:t>
            </a:r>
            <a:r>
              <a:rPr lang="es-CL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unidad de detección de </a:t>
            </a:r>
            <a:r>
              <a:rPr lang="es-CL" sz="28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C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en la etapa ID.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3" y="1755775"/>
            <a:ext cx="9109075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1A18C-87F3-482D-A277-A89DC29514CD}" type="slidenum">
              <a:rPr lang="es-CL"/>
              <a:pPr>
                <a:defRPr/>
              </a:pPr>
              <a:t>33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480844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Otra opción es insertar una  instrucción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NOP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, que no hace nada,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entre instrucciones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2081213"/>
            <a:ext cx="8886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2A5BE-21A5-4B98-A7F0-A0548A4FF7EA}" type="slidenum">
              <a:rPr lang="es-CL"/>
              <a:pPr>
                <a:defRPr/>
              </a:pPr>
              <a:t>34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6085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i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control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ocurren cuando existen saltos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2490788"/>
            <a:ext cx="89535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81ED7-AB66-42B3-B841-0E7E5252AADA}" type="slidenum">
              <a:rPr lang="es-CL"/>
              <a:pPr>
                <a:defRPr/>
              </a:pPr>
              <a:t>35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655320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Una opción simple es hacer </a:t>
            </a:r>
            <a:r>
              <a:rPr lang="es-ES" sz="28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stalling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del pipeline los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ciclos que sean necesarios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2749550"/>
            <a:ext cx="8964613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C628E-22CA-486F-98C1-8D93EE9C4918}" type="slidenum">
              <a:rPr lang="es-CL"/>
              <a:pPr>
                <a:defRPr/>
              </a:pPr>
              <a:t>36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3926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Otra opción es utilizar una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predicción de saltos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2447925"/>
            <a:ext cx="89820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C8E3-B539-4FD3-A561-CFB0C6798CB9}" type="slidenum">
              <a:rPr lang="es-CL"/>
              <a:pPr>
                <a:defRPr/>
              </a:pPr>
              <a:t>37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43926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Otra opción es utilizar una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predicción de saltos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1963738"/>
            <a:ext cx="8988425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B42B6-5EFA-484C-AD78-F32D0274A77E}" type="slidenum">
              <a:rPr lang="es-CL"/>
              <a:pPr>
                <a:defRPr/>
              </a:pPr>
              <a:t>38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5040312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Esta solución requiere agregar una </a:t>
            </a:r>
            <a:r>
              <a:rPr lang="es-ES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nueva unidad </a:t>
            </a: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 la CPU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1711325"/>
            <a:ext cx="9020175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E1BC4-984F-4281-B25F-579CC3D0CFA3}" type="slidenum">
              <a:rPr lang="es-CL"/>
              <a:pPr>
                <a:defRPr/>
              </a:pPr>
              <a:t>39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06450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CL" sz="28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CL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estructurales </a:t>
            </a:r>
            <a:r>
              <a:rPr lang="es-C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ocurren cuando dos etapas necesitan usar la misma unidad funcional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1563" y="1557338"/>
            <a:ext cx="7245350" cy="4300537"/>
          </a:xfrm>
          <a:prstGeom prst="rect">
            <a:avLst/>
          </a:prstGeom>
        </p:spPr>
        <p:txBody>
          <a:bodyPr lIns="0" tIns="0" rIns="0" bIns="0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Un ejemplo ocurre en un computador Von </a:t>
            </a:r>
            <a:r>
              <a:rPr lang="es-C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Neumann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, donde la memoria única de instrucciones y datos es accedida tanto en la etapa IF como en la etapa MEM.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endParaRPr lang="es-CL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Una opción es agregar burbujas, que hagan que una de las instrucciones que quería ocupar la unidad en un cierto ciclo espere hasta el siguiente.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endParaRPr lang="es-CL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6524798" cy="4608512"/>
          </a:xfrm>
        </p:spPr>
        <p:txBody>
          <a:bodyPr lIns="0" tIns="0" rIns="0" bIns="0" anchor="ctr">
            <a:noAutofit/>
          </a:bodyPr>
          <a:lstStyle/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Lectura de instrucción desde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Fetch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Decodificar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en unidad de control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Acceder a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Escribir resultado en registro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Back)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688632" cy="93610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08000" lvl="1" indent="0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¿Cuál es el flujo de la instrucción </a:t>
            </a:r>
            <a:r>
              <a:rPr lang="es-ES" sz="2400" dirty="0" smtClean="0">
                <a:solidFill>
                  <a:schemeClr val="accent6"/>
                </a:solidFill>
                <a:latin typeface="+mn-lt"/>
              </a:rPr>
              <a:t>MOV A, (B)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 el computador básico?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A2C96-6824-4533-83D0-7075BBAACEF0}" type="slidenum">
              <a:rPr lang="es-CL"/>
              <a:pPr>
                <a:defRPr/>
              </a:pPr>
              <a:t>40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06450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CL" sz="2800" i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Hazards</a:t>
            </a:r>
            <a:r>
              <a:rPr lang="es-CL" sz="28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estructurales </a:t>
            </a:r>
            <a:r>
              <a:rPr lang="es-C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ocurren cuando dos etapas necesitan usar la misma unidad funcional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1563" y="1557338"/>
            <a:ext cx="7245350" cy="4300537"/>
          </a:xfrm>
          <a:prstGeom prst="rect">
            <a:avLst/>
          </a:prstGeom>
        </p:spPr>
        <p:txBody>
          <a:bodyPr lIns="0" tIns="0" rIns="0" bIns="0"/>
          <a:lstStyle/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Otra solución puede ser agregar unidades funcionales extra. 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¿Cómo solucionamos fácilmente el </a:t>
            </a:r>
            <a:r>
              <a:rPr lang="es-CL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hazard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estructural de acceso a memoria en una arquitectura Von </a:t>
            </a:r>
            <a:r>
              <a:rPr lang="es-CL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Neumann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En 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el caso de las memorias, tener una </a:t>
            </a:r>
            <a:r>
              <a:rPr lang="es-CL" sz="2400" dirty="0">
                <a:solidFill>
                  <a:schemeClr val="accent6"/>
                </a:solidFill>
                <a:latin typeface="+mn-lt"/>
                <a:cs typeface="+mn-cs"/>
              </a:rPr>
              <a:t>caché </a:t>
            </a:r>
            <a:r>
              <a:rPr lang="es-CL" sz="2400" dirty="0" err="1">
                <a:solidFill>
                  <a:schemeClr val="accent6"/>
                </a:solidFill>
                <a:latin typeface="+mn-lt"/>
                <a:cs typeface="+mn-cs"/>
              </a:rPr>
              <a:t>split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de primer nivel transforma la arquitectura del computador en </a:t>
            </a:r>
            <a:r>
              <a:rPr lang="es-CL" sz="2400" dirty="0">
                <a:solidFill>
                  <a:schemeClr val="accent6"/>
                </a:solidFill>
                <a:latin typeface="+mn-lt"/>
                <a:cs typeface="+mn-cs"/>
              </a:rPr>
              <a:t>Harvard</a:t>
            </a:r>
            <a:r>
              <a:rPr lang="es-C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y se soluciona el problema.</a:t>
            </a:r>
          </a:p>
          <a:p>
            <a:pPr marL="411480" lvl="1" indent="-308610" algn="just" fontAlgn="auto">
              <a:lnSpc>
                <a:spcPct val="95000"/>
              </a:lnSpc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  <a:defRPr/>
            </a:pPr>
            <a:endParaRPr lang="es-CL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260350"/>
            <a:ext cx="128746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512763"/>
            <a:ext cx="61468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488" y="512763"/>
            <a:ext cx="62484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Pontificia Universidad Católica de Chile</a:t>
            </a:r>
            <a:endParaRPr lang="es-ES" sz="2400" dirty="0">
              <a:latin typeface="+mj-lt"/>
              <a:cs typeface="+mn-cs"/>
            </a:endParaRP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Escuela de Ingeniería</a:t>
            </a:r>
            <a:endParaRPr lang="es-ES" sz="2400" dirty="0">
              <a:latin typeface="+mj-lt"/>
              <a:cs typeface="+mn-cs"/>
            </a:endParaRPr>
          </a:p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solidFill>
                  <a:srgbClr val="000000"/>
                </a:solidFill>
                <a:latin typeface="+mj-lt"/>
                <a:cs typeface="+mn-cs"/>
              </a:rPr>
              <a:t>Departamento de Ciencia de la Computación</a:t>
            </a:r>
          </a:p>
        </p:txBody>
      </p:sp>
      <p:pic>
        <p:nvPicPr>
          <p:cNvPr id="3891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5500688"/>
            <a:ext cx="2859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5997575" y="5500688"/>
            <a:ext cx="11763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s-ES" sz="1400" b="1">
                <a:solidFill>
                  <a:srgbClr val="000000"/>
                </a:solidFill>
                <a:latin typeface="Calibri" pitchFamily="34" charset="0"/>
              </a:rPr>
              <a:t>Profeso</a:t>
            </a:r>
            <a:r>
              <a:rPr lang="en-US" sz="1300" b="1">
                <a:solidFill>
                  <a:srgbClr val="000000"/>
                </a:solidFill>
                <a:latin typeface="Calibri" pitchFamily="34" charset="0"/>
              </a:rPr>
              <a:t>r:</a:t>
            </a:r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7235825" y="5502275"/>
            <a:ext cx="161448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s-ES" sz="1400">
                <a:solidFill>
                  <a:srgbClr val="000000"/>
                </a:solidFill>
                <a:latin typeface="Calibri" pitchFamily="34" charset="0"/>
              </a:rPr>
              <a:t>Hans-Albert Löbel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0" y="2933700"/>
            <a:ext cx="9144000" cy="135011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16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+mj-lt"/>
                <a:cs typeface="+mn-cs"/>
              </a:rPr>
              <a:t>IIC2343 – </a:t>
            </a:r>
            <a:r>
              <a:rPr lang="es-ES" sz="3600" dirty="0">
                <a:solidFill>
                  <a:srgbClr val="000000"/>
                </a:solidFill>
                <a:latin typeface="+mj-lt"/>
                <a:cs typeface="+mn-cs"/>
              </a:rPr>
              <a:t>Arquitectura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+mn-cs"/>
              </a:rPr>
              <a:t> de </a:t>
            </a:r>
            <a:r>
              <a:rPr lang="es-ES" sz="3600" dirty="0">
                <a:solidFill>
                  <a:srgbClr val="000000"/>
                </a:solidFill>
                <a:latin typeface="+mj-lt"/>
                <a:cs typeface="+mn-cs"/>
              </a:rPr>
              <a:t>Computadores</a:t>
            </a:r>
          </a:p>
          <a:p>
            <a:pPr algn="ctr" fontAlgn="auto">
              <a:spcBef>
                <a:spcPts val="0"/>
              </a:spcBef>
              <a:spcAft>
                <a:spcPts val="2160"/>
              </a:spcAft>
              <a:defRPr/>
            </a:pPr>
            <a:r>
              <a:rPr lang="es-ES" sz="2800" dirty="0" smtClean="0">
                <a:solidFill>
                  <a:srgbClr val="000000"/>
                </a:solidFill>
                <a:latin typeface="+mj-lt"/>
                <a:cs typeface="+mn-cs"/>
              </a:rPr>
              <a:t>Paralelismo a nivel de instrucción </a:t>
            </a:r>
            <a:r>
              <a:rPr lang="es-ES" sz="2800" dirty="0">
                <a:solidFill>
                  <a:srgbClr val="000000"/>
                </a:solidFill>
                <a:latin typeface="+mj-lt"/>
                <a:cs typeface="+mn-cs"/>
              </a:rPr>
              <a:t>(ILP)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6524798" cy="4608512"/>
          </a:xfrm>
        </p:spPr>
        <p:txBody>
          <a:bodyPr lIns="0" tIns="0" rIns="0" bIns="0" anchor="ctr">
            <a:noAutofit/>
          </a:bodyPr>
          <a:lstStyle/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Lectura de instrucción desde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Fetch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Decodificar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en unidad de control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Acceder a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5616624" cy="93610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08000" lvl="1" indent="0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¿Cuál es el flujo de la instrucción </a:t>
            </a:r>
            <a:r>
              <a:rPr lang="es-ES" sz="2400" dirty="0" smtClean="0">
                <a:solidFill>
                  <a:schemeClr val="accent6"/>
                </a:solidFill>
                <a:latin typeface="+mn-lt"/>
              </a:rPr>
              <a:t>MOV (B), A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 el computador básico?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071538" y="1556792"/>
            <a:ext cx="6524798" cy="4608512"/>
          </a:xfrm>
        </p:spPr>
        <p:txBody>
          <a:bodyPr lIns="0" tIns="0" rIns="0" bIns="0" anchor="ctr">
            <a:noAutofit/>
          </a:bodyPr>
          <a:lstStyle/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Lectura de instrucción desde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Fetch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Decodificar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en unidad de control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Ejecutar en ALU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Acceder a memoria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622350" lvl="1" indent="-51435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Escribir resultado en registro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Back)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512" y="188640"/>
            <a:ext cx="6624736" cy="93610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108000" lvl="1" indent="0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Utilizaremos la siguiente secuencia de pasos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308E2-2F78-4CA3-B0DC-1EB3522DF786}" type="slidenum">
              <a:rPr lang="es-CL"/>
              <a:pPr>
                <a:defRPr/>
              </a:pPr>
              <a:t>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7848996" cy="9366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Revisemos nuevamente el </a:t>
            </a:r>
            <a:r>
              <a:rPr lang="es-ES" sz="2400" dirty="0">
                <a:solidFill>
                  <a:schemeClr val="accent6"/>
                </a:solidFill>
                <a:latin typeface="+mn-lt"/>
                <a:cs typeface="+mn-cs"/>
              </a:rPr>
              <a:t>computador básico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738" y="1125538"/>
            <a:ext cx="6970712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F0D70-495D-4301-A4AF-01284F5A417D}" type="slidenum">
              <a:rPr lang="es-CL"/>
              <a:pPr>
                <a:defRPr/>
              </a:pPr>
              <a:t>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206359"/>
            <a:ext cx="6408836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Simplifiquemos la estructura para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alinearla con el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nuevo flujo de las instrucciones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425" y="1174750"/>
            <a:ext cx="69484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BC280-64A4-46E1-8782-06FC6B1C0A1B}" type="slidenum">
              <a:rPr lang="es-CL"/>
              <a:pPr>
                <a:defRPr/>
              </a:pPr>
              <a:t>9</a:t>
            </a:fld>
            <a:endParaRPr lang="es-CL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1989138"/>
            <a:ext cx="865346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179388" y="206359"/>
            <a:ext cx="6408836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Simplifiquemos la estructura para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alinearla con el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nuevo flujo de las instrucciones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22817</TotalTime>
  <Words>1217</Words>
  <Application>Microsoft Macintosh PowerPoint</Application>
  <PresentationFormat>On-screen Show (4:3)</PresentationFormat>
  <Paragraphs>144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.AppleSystemUIFont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Hans-Albert Löbel</dc:creator>
  <cp:lastModifiedBy>Microsoft Office User</cp:lastModifiedBy>
  <cp:revision>541</cp:revision>
  <dcterms:created xsi:type="dcterms:W3CDTF">2010-08-21T17:13:52Z</dcterms:created>
  <dcterms:modified xsi:type="dcterms:W3CDTF">2018-05-17T02:01:02Z</dcterms:modified>
</cp:coreProperties>
</file>