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310" r:id="rId2"/>
    <p:sldId id="383" r:id="rId3"/>
    <p:sldId id="410" r:id="rId4"/>
    <p:sldId id="388" r:id="rId5"/>
    <p:sldId id="389" r:id="rId6"/>
    <p:sldId id="353" r:id="rId7"/>
    <p:sldId id="354" r:id="rId8"/>
    <p:sldId id="360" r:id="rId9"/>
    <p:sldId id="362" r:id="rId10"/>
    <p:sldId id="356" r:id="rId11"/>
    <p:sldId id="363" r:id="rId12"/>
    <p:sldId id="364" r:id="rId13"/>
    <p:sldId id="358" r:id="rId14"/>
    <p:sldId id="387" r:id="rId15"/>
    <p:sldId id="390" r:id="rId16"/>
    <p:sldId id="391" r:id="rId17"/>
    <p:sldId id="392" r:id="rId18"/>
    <p:sldId id="393" r:id="rId19"/>
    <p:sldId id="394" r:id="rId20"/>
    <p:sldId id="395" r:id="rId21"/>
    <p:sldId id="396" r:id="rId22"/>
    <p:sldId id="397" r:id="rId23"/>
    <p:sldId id="398" r:id="rId24"/>
    <p:sldId id="399" r:id="rId25"/>
    <p:sldId id="400" r:id="rId26"/>
    <p:sldId id="401" r:id="rId27"/>
    <p:sldId id="402" r:id="rId28"/>
    <p:sldId id="403" r:id="rId29"/>
    <p:sldId id="404" r:id="rId30"/>
    <p:sldId id="405" r:id="rId31"/>
    <p:sldId id="406" r:id="rId32"/>
    <p:sldId id="407" r:id="rId33"/>
    <p:sldId id="408" r:id="rId34"/>
    <p:sldId id="409" r:id="rId35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17" autoAdjust="0"/>
    <p:restoredTop sz="96029" autoAdjust="0"/>
  </p:normalViewPr>
  <p:slideViewPr>
    <p:cSldViewPr>
      <p:cViewPr varScale="1">
        <p:scale>
          <a:sx n="113" d="100"/>
          <a:sy n="113" d="100"/>
        </p:scale>
        <p:origin x="15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7200"/>
          </a:xfrm>
          <a:prstGeom prst="rect">
            <a:avLst/>
          </a:prstGeom>
        </p:spPr>
        <p:txBody>
          <a:bodyPr vert="horz" lIns="91422" tIns="45712" rIns="91422" bIns="45712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7200"/>
          </a:xfrm>
          <a:prstGeom prst="rect">
            <a:avLst/>
          </a:prstGeom>
        </p:spPr>
        <p:txBody>
          <a:bodyPr vert="horz" lIns="91422" tIns="45712" rIns="91422" bIns="45712" rtlCol="0"/>
          <a:lstStyle>
            <a:lvl1pPr algn="r">
              <a:defRPr sz="1200"/>
            </a:lvl1pPr>
          </a:lstStyle>
          <a:p>
            <a:fld id="{D406E73E-57CD-495B-95E7-94D47B2B2858}" type="datetimeFigureOut">
              <a:rPr lang="es-CL" smtClean="0"/>
              <a:pPr/>
              <a:t>15-03-18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2" tIns="45712" rIns="91422" bIns="45712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22" tIns="45712" rIns="91422" bIns="45712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4"/>
            <a:ext cx="2971800" cy="457200"/>
          </a:xfrm>
          <a:prstGeom prst="rect">
            <a:avLst/>
          </a:prstGeom>
        </p:spPr>
        <p:txBody>
          <a:bodyPr vert="horz" lIns="91422" tIns="45712" rIns="91422" bIns="45712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</p:spPr>
        <p:txBody>
          <a:bodyPr vert="horz" lIns="91422" tIns="45712" rIns="91422" bIns="45712" rtlCol="0" anchor="b"/>
          <a:lstStyle>
            <a:lvl1pPr algn="r">
              <a:defRPr sz="1200"/>
            </a:lvl1pPr>
          </a:lstStyle>
          <a:p>
            <a:fld id="{92448A98-2501-4C28-B8DE-94171F3205FD}" type="slidenum">
              <a:rPr lang="es-CL" smtClean="0"/>
              <a:pPr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7726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11991-DD92-4D85-8990-2D052544EE56}" type="datetime1">
              <a:rPr lang="es-CL" smtClean="0"/>
              <a:pPr/>
              <a:t>15-03-18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8F7C-4762-4176-95F8-BA49E464E55F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55ED-19BF-4B4F-B292-2BE7A6F7FB49}" type="datetime1">
              <a:rPr lang="es-CL" smtClean="0"/>
              <a:pPr/>
              <a:t>15-03-18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8F7C-4762-4176-95F8-BA49E464E55F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A5C8-40D0-4ACE-ACCA-DEDF6DFFBC1F}" type="datetime1">
              <a:rPr lang="es-CL" smtClean="0"/>
              <a:pPr/>
              <a:t>15-03-18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8F7C-4762-4176-95F8-BA49E464E55F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0D9F-0E88-49FB-9EEE-54150F52396B}" type="datetime1">
              <a:rPr lang="es-CL" smtClean="0"/>
              <a:pPr/>
              <a:t>15-03-18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8F7C-4762-4176-95F8-BA49E464E55F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0D712-DAD5-4749-B900-E803CAF4B07D}" type="datetime1">
              <a:rPr lang="es-CL" smtClean="0"/>
              <a:pPr/>
              <a:t>15-03-18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8F7C-4762-4176-95F8-BA49E464E55F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71D5-6899-404C-AB37-EF85E0A8A73D}" type="datetime1">
              <a:rPr lang="es-CL" smtClean="0"/>
              <a:pPr/>
              <a:t>15-03-18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8F7C-4762-4176-95F8-BA49E464E55F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AA3CF-EBE6-44C0-81BE-DC2CE40608FB}" type="datetime1">
              <a:rPr lang="es-CL" smtClean="0"/>
              <a:pPr/>
              <a:t>15-03-18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8F7C-4762-4176-95F8-BA49E464E55F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0302E-215F-4A87-B915-8D222942F5FF}" type="datetime1">
              <a:rPr lang="es-CL" smtClean="0"/>
              <a:pPr/>
              <a:t>15-03-18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8F7C-4762-4176-95F8-BA49E464E55F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08535-5972-4E15-A95C-6B7E3458B6B4}" type="datetime1">
              <a:rPr lang="es-CL" smtClean="0"/>
              <a:pPr/>
              <a:t>15-03-18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8F7C-4762-4176-95F8-BA49E464E55F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F2DD9-4050-489B-BCCB-A3C80D7FED05}" type="datetime1">
              <a:rPr lang="es-CL" smtClean="0"/>
              <a:pPr/>
              <a:t>15-03-18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8F7C-4762-4176-95F8-BA49E464E55F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A32EF-7ED2-4989-9F3F-6A48E6104D41}" type="datetime1">
              <a:rPr lang="es-CL" smtClean="0"/>
              <a:pPr/>
              <a:t>15-03-18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8F7C-4762-4176-95F8-BA49E464E55F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6E91D-8F58-405F-9CC7-E253611FE603}" type="datetime1">
              <a:rPr lang="es-CL" smtClean="0"/>
              <a:pPr/>
              <a:t>15-03-18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48F7C-4762-4176-95F8-BA49E464E55F}" type="slidenum">
              <a:rPr lang="es-CL" smtClean="0"/>
              <a:pPr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86625" y="260648"/>
            <a:ext cx="1287304" cy="1287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4448" y="512922"/>
            <a:ext cx="6146483" cy="1201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ext Box 6"/>
          <p:cNvSpPr txBox="1">
            <a:spLocks noChangeArrowheads="1"/>
          </p:cNvSpPr>
          <p:nvPr/>
        </p:nvSpPr>
        <p:spPr bwMode="auto">
          <a:xfrm>
            <a:off x="1233013" y="512922"/>
            <a:ext cx="6249353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95000"/>
              </a:lnSpc>
              <a:defRPr/>
            </a:pPr>
            <a:r>
              <a:rPr lang="es-ES" sz="2400" dirty="0">
                <a:solidFill>
                  <a:srgbClr val="000000"/>
                </a:solidFill>
                <a:latin typeface="+mj-lt"/>
              </a:rPr>
              <a:t>Pontificia Universidad Católica de Chile</a:t>
            </a:r>
            <a:endParaRPr lang="es-ES" sz="2400" dirty="0">
              <a:latin typeface="+mj-lt"/>
            </a:endParaRPr>
          </a:p>
          <a:p>
            <a:pPr algn="ctr">
              <a:lnSpc>
                <a:spcPct val="95000"/>
              </a:lnSpc>
              <a:defRPr/>
            </a:pPr>
            <a:r>
              <a:rPr lang="es-ES" sz="2400" dirty="0">
                <a:solidFill>
                  <a:srgbClr val="000000"/>
                </a:solidFill>
                <a:latin typeface="+mj-lt"/>
              </a:rPr>
              <a:t>Escuela de Ingeniería</a:t>
            </a:r>
            <a:endParaRPr lang="es-ES" sz="2400" dirty="0">
              <a:latin typeface="+mj-lt"/>
            </a:endParaRPr>
          </a:p>
          <a:p>
            <a:pPr algn="ctr">
              <a:lnSpc>
                <a:spcPct val="95000"/>
              </a:lnSpc>
              <a:defRPr/>
            </a:pPr>
            <a:r>
              <a:rPr lang="es-ES" sz="2400" dirty="0">
                <a:solidFill>
                  <a:srgbClr val="000000"/>
                </a:solidFill>
                <a:latin typeface="+mj-lt"/>
              </a:rPr>
              <a:t>Departamento de Ciencia de la Computación</a:t>
            </a:r>
          </a:p>
        </p:txBody>
      </p:sp>
      <p:pic>
        <p:nvPicPr>
          <p:cNvPr id="2053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15064" y="5500689"/>
            <a:ext cx="2858929" cy="501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6" name="Text Box 10"/>
          <p:cNvSpPr txBox="1">
            <a:spLocks noChangeArrowheads="1"/>
          </p:cNvSpPr>
          <p:nvPr/>
        </p:nvSpPr>
        <p:spPr bwMode="auto">
          <a:xfrm>
            <a:off x="5997894" y="5500689"/>
            <a:ext cx="1175862" cy="210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s-ES" sz="1400" b="1" dirty="0">
                <a:solidFill>
                  <a:srgbClr val="000000"/>
                </a:solidFill>
              </a:rPr>
              <a:t>Profeso</a:t>
            </a:r>
            <a:r>
              <a:rPr lang="en-US" sz="1300" b="1" dirty="0">
                <a:solidFill>
                  <a:srgbClr val="000000"/>
                </a:solidFill>
              </a:rPr>
              <a:t>r:</a:t>
            </a:r>
          </a:p>
        </p:txBody>
      </p:sp>
      <p:sp>
        <p:nvSpPr>
          <p:cNvPr id="2057" name="Text Box 11"/>
          <p:cNvSpPr txBox="1">
            <a:spLocks noChangeArrowheads="1"/>
          </p:cNvSpPr>
          <p:nvPr/>
        </p:nvSpPr>
        <p:spPr bwMode="auto">
          <a:xfrm>
            <a:off x="7235190" y="5502118"/>
            <a:ext cx="1614488" cy="204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s-ES" sz="1400" dirty="0">
                <a:solidFill>
                  <a:srgbClr val="000000"/>
                </a:solidFill>
              </a:rPr>
              <a:t>Hans-Albert </a:t>
            </a:r>
            <a:r>
              <a:rPr lang="es-ES" sz="1400" dirty="0" err="1">
                <a:solidFill>
                  <a:srgbClr val="000000"/>
                </a:solidFill>
              </a:rPr>
              <a:t>Löbel</a:t>
            </a:r>
            <a:endParaRPr lang="es-ES" sz="1400" dirty="0">
              <a:solidFill>
                <a:srgbClr val="000000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0" y="2933015"/>
            <a:ext cx="9144000" cy="1227003"/>
          </a:xfrm>
          <a:prstGeom prst="rect">
            <a:avLst/>
          </a:prstGeom>
          <a:noFill/>
        </p:spPr>
        <p:txBody>
          <a:bodyPr lIns="82295" tIns="41148" rIns="82295" bIns="41148">
            <a:spAutoFit/>
          </a:bodyPr>
          <a:lstStyle/>
          <a:p>
            <a:pPr algn="ctr">
              <a:spcAft>
                <a:spcPts val="2160"/>
              </a:spcAft>
              <a:defRPr/>
            </a:pPr>
            <a:r>
              <a:rPr lang="en-US" sz="3200" dirty="0">
                <a:solidFill>
                  <a:srgbClr val="000000"/>
                </a:solidFill>
                <a:latin typeface="+mj-lt"/>
              </a:rPr>
              <a:t>IIC2343 – </a:t>
            </a:r>
            <a:r>
              <a:rPr lang="es-ES" sz="3200" dirty="0">
                <a:solidFill>
                  <a:srgbClr val="000000"/>
                </a:solidFill>
                <a:latin typeface="+mj-lt"/>
              </a:rPr>
              <a:t>Arquitectura</a:t>
            </a:r>
            <a:r>
              <a:rPr lang="en-US" sz="3200" dirty="0">
                <a:solidFill>
                  <a:srgbClr val="000000"/>
                </a:solidFill>
                <a:latin typeface="+mj-lt"/>
              </a:rPr>
              <a:t> de </a:t>
            </a:r>
            <a:r>
              <a:rPr lang="es-ES" sz="3200" dirty="0">
                <a:solidFill>
                  <a:srgbClr val="000000"/>
                </a:solidFill>
                <a:latin typeface="+mj-lt"/>
              </a:rPr>
              <a:t>Computadores</a:t>
            </a:r>
          </a:p>
          <a:p>
            <a:pPr algn="ctr">
              <a:spcAft>
                <a:spcPts val="2160"/>
              </a:spcAft>
              <a:defRPr/>
            </a:pPr>
            <a:r>
              <a:rPr lang="es-ES" sz="2400" dirty="0" smtClean="0">
                <a:solidFill>
                  <a:srgbClr val="000000"/>
                </a:solidFill>
                <a:latin typeface="+mj-lt"/>
              </a:rPr>
              <a:t>Saltos y Subrutinas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2000" y="2107182"/>
            <a:ext cx="7200000" cy="2643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179512" y="188640"/>
            <a:ext cx="8424936" cy="936104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 lvl="0" indent="0" algn="just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¿Existen más situaciones que nos gustaría controlar?</a:t>
            </a:r>
            <a:endParaRPr kumimoji="0" lang="es-ES" sz="2400" b="0" i="1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8F7C-4762-4176-95F8-BA49E464E55F}" type="slidenum">
              <a:rPr lang="es-CL" smtClean="0"/>
              <a:pPr/>
              <a:t>11</a:t>
            </a:fld>
            <a:endParaRPr lang="es-CL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083675"/>
            <a:ext cx="8191450" cy="532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179512" y="188640"/>
            <a:ext cx="8424936" cy="936104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 lvl="0" indent="0" algn="just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Agregamos bits para </a:t>
            </a:r>
            <a:r>
              <a:rPr lang="es-ES" sz="2400" dirty="0" err="1" smtClean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carry</a:t>
            </a: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 y </a:t>
            </a:r>
            <a:r>
              <a:rPr lang="es-ES" sz="2400" dirty="0" err="1" smtClean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overflow</a:t>
            </a: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 al registro Status</a:t>
            </a:r>
            <a:endParaRPr kumimoji="0" lang="es-ES" sz="2400" b="0" i="1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8F7C-4762-4176-95F8-BA49E464E55F}" type="slidenum">
              <a:rPr lang="es-CL" smtClean="0"/>
              <a:pPr/>
              <a:t>12</a:t>
            </a:fld>
            <a:endParaRPr lang="es-CL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072330"/>
            <a:ext cx="8208912" cy="5333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b="17538"/>
          <a:stretch>
            <a:fillRect/>
          </a:stretch>
        </p:blipFill>
        <p:spPr bwMode="auto">
          <a:xfrm>
            <a:off x="1404328" y="1196752"/>
            <a:ext cx="6120000" cy="1543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 b="25213"/>
          <a:stretch>
            <a:fillRect/>
          </a:stretch>
        </p:blipFill>
        <p:spPr bwMode="auto">
          <a:xfrm>
            <a:off x="612440" y="3789040"/>
            <a:ext cx="7920000" cy="1145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2000" y="1681005"/>
            <a:ext cx="7200000" cy="349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idx="1"/>
          </p:nvPr>
        </p:nvSpPr>
        <p:spPr>
          <a:xfrm>
            <a:off x="1071538" y="1556792"/>
            <a:ext cx="7244878" cy="4824536"/>
          </a:xfrm>
        </p:spPr>
        <p:txBody>
          <a:bodyPr lIns="0" tIns="0" rIns="0" bIns="0">
            <a:noAutofit/>
          </a:bodyPr>
          <a:lstStyle/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2400" dirty="0" smtClean="0">
                <a:solidFill>
                  <a:schemeClr val="bg1">
                    <a:lumMod val="50000"/>
                  </a:schemeClr>
                </a:solidFill>
              </a:rPr>
              <a:t>¿Cómo implementamos el producto punto entre vectores con las instrucciones actuales?</a:t>
            </a: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2400" dirty="0" smtClean="0">
                <a:solidFill>
                  <a:schemeClr val="bg1">
                    <a:lumMod val="50000"/>
                  </a:schemeClr>
                </a:solidFill>
              </a:rPr>
              <a:t>Un primer paso lógico es implementar la multiplicación</a:t>
            </a: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2400" dirty="0" smtClean="0">
                <a:solidFill>
                  <a:schemeClr val="bg1">
                    <a:lumMod val="50000"/>
                  </a:schemeClr>
                </a:solidFill>
              </a:rPr>
              <a:t>Pero lamentablemente tenemos que repetir el código de la multiplicación por cada dimensión de los vectores.</a:t>
            </a: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2400" dirty="0" smtClean="0">
                <a:solidFill>
                  <a:schemeClr val="bg1">
                    <a:lumMod val="50000"/>
                  </a:schemeClr>
                </a:solidFill>
              </a:rPr>
              <a:t>Tenemos el poder expresivo, pero nos falta poder de modularización para poder reutilizar código.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8F7C-4762-4176-95F8-BA49E464E55F}" type="slidenum">
              <a:rPr lang="es-CL" smtClean="0"/>
              <a:pPr/>
              <a:t>15</a:t>
            </a:fld>
            <a:endParaRPr lang="es-CL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179512" y="188640"/>
            <a:ext cx="8424936" cy="936104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 lvl="0" indent="0" algn="just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Computador actual</a:t>
            </a:r>
            <a:endParaRPr kumimoji="0" lang="es-E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8F7C-4762-4176-95F8-BA49E464E55F}" type="slidenum">
              <a:rPr lang="es-CL" smtClean="0"/>
              <a:pPr/>
              <a:t>16</a:t>
            </a:fld>
            <a:endParaRPr lang="es-CL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763374"/>
            <a:ext cx="8757989" cy="568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idx="1"/>
          </p:nvPr>
        </p:nvSpPr>
        <p:spPr>
          <a:xfrm>
            <a:off x="1071538" y="1556792"/>
            <a:ext cx="7244878" cy="4824536"/>
          </a:xfrm>
        </p:spPr>
        <p:txBody>
          <a:bodyPr lIns="0" tIns="0" rIns="0" bIns="0">
            <a:noAutofit/>
          </a:bodyPr>
          <a:lstStyle/>
          <a:p>
            <a:pPr marL="0" lvl="1" indent="0" algn="just">
              <a:lnSpc>
                <a:spcPct val="95000"/>
              </a:lnSpc>
              <a:spcBef>
                <a:spcPct val="0"/>
              </a:spcBef>
              <a:spcAft>
                <a:spcPts val="108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s-ES" sz="2000" dirty="0" smtClean="0">
                <a:solidFill>
                  <a:schemeClr val="bg1">
                    <a:lumMod val="50000"/>
                  </a:schemeClr>
                </a:solidFill>
              </a:rPr>
              <a:t>¿Qué elementos son necesarios para implementar subrutinas?</a:t>
            </a:r>
          </a:p>
          <a:p>
            <a:pPr marL="0" lvl="1" indent="0" algn="just">
              <a:lnSpc>
                <a:spcPct val="95000"/>
              </a:lnSpc>
              <a:spcBef>
                <a:spcPct val="0"/>
              </a:spcBef>
              <a:spcAft>
                <a:spcPts val="108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s-E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514350" lvl="1" indent="-514350" algn="just">
              <a:lnSpc>
                <a:spcPct val="95000"/>
              </a:lnSpc>
              <a:spcBef>
                <a:spcPct val="0"/>
              </a:spcBef>
              <a:spcAft>
                <a:spcPts val="1080"/>
              </a:spcAft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s-ES" sz="2000" dirty="0" smtClean="0">
                <a:solidFill>
                  <a:schemeClr val="bg1">
                    <a:lumMod val="50000"/>
                  </a:schemeClr>
                </a:solidFill>
              </a:rPr>
              <a:t>Parámetros de entrada</a:t>
            </a:r>
          </a:p>
          <a:p>
            <a:pPr marL="514350" lvl="1" indent="-514350" algn="just">
              <a:lnSpc>
                <a:spcPct val="95000"/>
              </a:lnSpc>
              <a:spcBef>
                <a:spcPct val="0"/>
              </a:spcBef>
              <a:spcAft>
                <a:spcPts val="1080"/>
              </a:spcAft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s-ES" sz="2000" dirty="0" smtClean="0">
                <a:solidFill>
                  <a:schemeClr val="bg1">
                    <a:lumMod val="50000"/>
                  </a:schemeClr>
                </a:solidFill>
              </a:rPr>
              <a:t>Valor de retorno</a:t>
            </a:r>
          </a:p>
          <a:p>
            <a:pPr marL="514350" lvl="1" indent="-514350" algn="just">
              <a:lnSpc>
                <a:spcPct val="95000"/>
              </a:lnSpc>
              <a:spcBef>
                <a:spcPct val="0"/>
              </a:spcBef>
              <a:spcAft>
                <a:spcPts val="1080"/>
              </a:spcAft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s-ES" sz="2000" dirty="0" smtClean="0">
                <a:solidFill>
                  <a:schemeClr val="bg1">
                    <a:lumMod val="50000"/>
                  </a:schemeClr>
                </a:solidFill>
              </a:rPr>
              <a:t>Llamada a la subrutina (salto y retorno)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8F7C-4762-4176-95F8-BA49E464E55F}" type="slidenum">
              <a:rPr lang="es-CL" smtClean="0"/>
              <a:pPr/>
              <a:t>17</a:t>
            </a:fld>
            <a:endParaRPr lang="es-CL" dirty="0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79512" y="188640"/>
            <a:ext cx="5760640" cy="936104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just">
              <a:lnSpc>
                <a:spcPct val="95000"/>
              </a:lnSpc>
              <a:spcBef>
                <a:spcPct val="0"/>
              </a:spcBef>
              <a:defRPr/>
            </a:pP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Agreguemos soporte para subrutinas primero desde el punto de vista del </a:t>
            </a:r>
            <a:r>
              <a:rPr lang="es-ES" sz="2400" dirty="0" err="1" smtClean="0">
                <a:solidFill>
                  <a:schemeClr val="accent6"/>
                </a:solidFill>
              </a:rPr>
              <a:t>assembly</a:t>
            </a:r>
            <a:endParaRPr lang="es-ES" sz="2400" dirty="0" smtClean="0">
              <a:solidFill>
                <a:schemeClr val="accent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idx="1"/>
          </p:nvPr>
        </p:nvSpPr>
        <p:spPr>
          <a:xfrm>
            <a:off x="1071538" y="1556792"/>
            <a:ext cx="7244878" cy="4824536"/>
          </a:xfrm>
        </p:spPr>
        <p:txBody>
          <a:bodyPr lIns="0" tIns="0" rIns="0" bIns="0">
            <a:noAutofit/>
          </a:bodyPr>
          <a:lstStyle/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spcAft>
                <a:spcPts val="108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2000" dirty="0" smtClean="0">
                <a:solidFill>
                  <a:schemeClr val="bg1">
                    <a:lumMod val="50000"/>
                  </a:schemeClr>
                </a:solidFill>
              </a:rPr>
              <a:t>Necesitamos almacenar los parámetros en algún lugar que la subrutina pueda acceder</a:t>
            </a: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spcAft>
                <a:spcPts val="108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2000" dirty="0" smtClean="0">
                <a:solidFill>
                  <a:schemeClr val="bg1">
                    <a:lumMod val="50000"/>
                  </a:schemeClr>
                </a:solidFill>
              </a:rPr>
              <a:t>Tenemos 2 opciones: registros y memoria</a:t>
            </a: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spcAft>
                <a:spcPts val="108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2000" dirty="0" smtClean="0">
                <a:solidFill>
                  <a:schemeClr val="bg1">
                    <a:lumMod val="50000"/>
                  </a:schemeClr>
                </a:solidFill>
              </a:rPr>
              <a:t>Registros requieren especificar cual(es) se van a usar y son rápidos,  pero limitan la cantidad de parámetros</a:t>
            </a: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spcAft>
                <a:spcPts val="108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2000" dirty="0" smtClean="0">
                <a:solidFill>
                  <a:schemeClr val="bg1">
                    <a:lumMod val="50000"/>
                  </a:schemeClr>
                </a:solidFill>
              </a:rPr>
              <a:t>Memoria requiere especificar las direcciones, pero no pone limites a la cantidad de parámetros</a:t>
            </a: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spcAft>
                <a:spcPts val="1080"/>
              </a:spcAft>
              <a:buClr>
                <a:schemeClr val="accent6"/>
              </a:buClr>
              <a:buFontTx/>
              <a:buChar char="•"/>
            </a:pPr>
            <a:r>
              <a:rPr lang="es-ES" sz="2000" dirty="0" smtClean="0">
                <a:solidFill>
                  <a:schemeClr val="accent6"/>
                </a:solidFill>
              </a:rPr>
              <a:t>Tenemos todo el HW necesario para esto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8F7C-4762-4176-95F8-BA49E464E55F}" type="slidenum">
              <a:rPr lang="es-CL" smtClean="0"/>
              <a:pPr/>
              <a:t>18</a:t>
            </a:fld>
            <a:endParaRPr lang="es-CL" dirty="0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79512" y="188640"/>
            <a:ext cx="6408712" cy="936104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 lvl="0" indent="0" algn="just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Parámetros implican almacenamiento</a:t>
            </a:r>
            <a:endParaRPr kumimoji="0" lang="es-E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idx="1"/>
          </p:nvPr>
        </p:nvSpPr>
        <p:spPr>
          <a:xfrm>
            <a:off x="1071538" y="1556792"/>
            <a:ext cx="7244878" cy="4824536"/>
          </a:xfrm>
        </p:spPr>
        <p:txBody>
          <a:bodyPr lIns="0" tIns="0" rIns="0" bIns="0">
            <a:noAutofit/>
          </a:bodyPr>
          <a:lstStyle/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2000" dirty="0" smtClean="0">
                <a:solidFill>
                  <a:schemeClr val="bg1">
                    <a:lumMod val="50000"/>
                  </a:schemeClr>
                </a:solidFill>
              </a:rPr>
              <a:t>Nuevamente tenemos 2 opciones: registros y memoria</a:t>
            </a: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2000" dirty="0" smtClean="0">
                <a:solidFill>
                  <a:schemeClr val="bg1">
                    <a:lumMod val="50000"/>
                  </a:schemeClr>
                </a:solidFill>
              </a:rPr>
              <a:t>Registros requieren especificar cual(es) se van a usar,  pero ahora no hay limitación, ya que es sólo un valor de retorno</a:t>
            </a: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2000" dirty="0" smtClean="0">
                <a:solidFill>
                  <a:schemeClr val="bg1">
                    <a:lumMod val="50000"/>
                  </a:schemeClr>
                </a:solidFill>
              </a:rPr>
              <a:t>Memoria es igual al caso de los parámetros de entrada</a:t>
            </a: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spcAft>
                <a:spcPts val="1800"/>
              </a:spcAft>
              <a:buClr>
                <a:schemeClr val="accent6"/>
              </a:buClr>
              <a:buFontTx/>
              <a:buChar char="•"/>
            </a:pPr>
            <a:r>
              <a:rPr lang="es-ES" sz="2000" dirty="0" smtClean="0">
                <a:solidFill>
                  <a:schemeClr val="accent6"/>
                </a:solidFill>
              </a:rPr>
              <a:t>Nuevamente tenemos todo el HW necesario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8F7C-4762-4176-95F8-BA49E464E55F}" type="slidenum">
              <a:rPr lang="es-CL" smtClean="0"/>
              <a:pPr/>
              <a:t>19</a:t>
            </a:fld>
            <a:endParaRPr lang="es-CL" dirty="0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79512" y="188640"/>
            <a:ext cx="3744416" cy="936104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 lvl="0" indent="0" algn="just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Soporte para valor de retorno es similar al de los parámetros</a:t>
            </a:r>
            <a:endParaRPr kumimoji="0" lang="es-E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idx="1"/>
          </p:nvPr>
        </p:nvSpPr>
        <p:spPr>
          <a:xfrm>
            <a:off x="1071538" y="2071678"/>
            <a:ext cx="7244878" cy="3786214"/>
          </a:xfrm>
        </p:spPr>
        <p:txBody>
          <a:bodyPr lIns="0" tIns="0" rIns="0" bIns="0">
            <a:noAutofit/>
          </a:bodyPr>
          <a:lstStyle/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spcAft>
                <a:spcPts val="108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2400" dirty="0" smtClean="0">
                <a:solidFill>
                  <a:schemeClr val="bg1">
                    <a:lumMod val="50000"/>
                  </a:schemeClr>
                </a:solidFill>
              </a:rPr>
              <a:t>Declarar </a:t>
            </a:r>
            <a:r>
              <a:rPr lang="es-ES" sz="2400" b="1" dirty="0" smtClean="0">
                <a:solidFill>
                  <a:schemeClr val="bg1">
                    <a:lumMod val="50000"/>
                  </a:schemeClr>
                </a:solidFill>
              </a:rPr>
              <a:t>sólo</a:t>
            </a:r>
            <a:r>
              <a:rPr lang="es-ES" sz="2400" dirty="0" smtClean="0">
                <a:solidFill>
                  <a:schemeClr val="bg1">
                    <a:lumMod val="50000"/>
                  </a:schemeClr>
                </a:solidFill>
              </a:rPr>
              <a:t> un arreglo </a:t>
            </a:r>
            <a:r>
              <a:rPr lang="es-ES" sz="2400" b="1" dirty="0" smtClean="0">
                <a:solidFill>
                  <a:schemeClr val="bg1">
                    <a:lumMod val="50000"/>
                  </a:schemeClr>
                </a:solidFill>
              </a:rPr>
              <a:t>R</a:t>
            </a:r>
            <a:r>
              <a:rPr lang="es-ES" sz="2400" dirty="0" smtClean="0">
                <a:solidFill>
                  <a:schemeClr val="bg1">
                    <a:lumMod val="50000"/>
                  </a:schemeClr>
                </a:solidFill>
              </a:rPr>
              <a:t> de tamaño 128, donde cada elemento es un entero de 1 byte.</a:t>
            </a: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spcAft>
                <a:spcPts val="108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2400" dirty="0" smtClean="0">
                <a:solidFill>
                  <a:schemeClr val="bg1">
                    <a:lumMod val="50000"/>
                  </a:schemeClr>
                </a:solidFill>
              </a:rPr>
              <a:t>Sumar (restar) los elementos de </a:t>
            </a:r>
            <a:r>
              <a:rPr lang="es-ES" sz="2400" b="1" dirty="0" smtClean="0">
                <a:solidFill>
                  <a:schemeClr val="bg1">
                    <a:lumMod val="50000"/>
                  </a:schemeClr>
                </a:solidFill>
              </a:rPr>
              <a:t>R</a:t>
            </a:r>
            <a:r>
              <a:rPr lang="es-ES" sz="2400" dirty="0" smtClean="0">
                <a:solidFill>
                  <a:schemeClr val="bg1">
                    <a:lumMod val="50000"/>
                  </a:schemeClr>
                </a:solidFill>
              </a:rPr>
              <a:t> secuencialmente si son positivos (negativos), almacenando el resultado de cada operación en la primera posición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8F7C-4762-4176-95F8-BA49E464E55F}" type="slidenum">
              <a:rPr lang="es-CL" smtClean="0"/>
              <a:pPr/>
              <a:t>2</a:t>
            </a:fld>
            <a:endParaRPr lang="es-CL" dirty="0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79512" y="188640"/>
            <a:ext cx="7392884" cy="936104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 lvl="0" indent="0" algn="just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¿Podemos escribir un programa en </a:t>
            </a:r>
            <a:r>
              <a:rPr lang="es-ES" sz="2800" dirty="0" err="1" smtClean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assembly</a:t>
            </a:r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 del computador básico que resuelva el problema?</a:t>
            </a:r>
            <a:endParaRPr kumimoji="0" lang="es-E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331640" y="5301208"/>
            <a:ext cx="6696744" cy="79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 algn="ctr">
              <a:lnSpc>
                <a:spcPct val="95000"/>
              </a:lnSpc>
              <a:spcBef>
                <a:spcPts val="1200"/>
              </a:spcBef>
              <a:spcAft>
                <a:spcPts val="108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s-ES" sz="2400" dirty="0" smtClean="0">
                <a:solidFill>
                  <a:schemeClr val="accent6"/>
                </a:solidFill>
              </a:rPr>
              <a:t>Necesitamos implementar instrucciones de </a:t>
            </a:r>
            <a:r>
              <a:rPr lang="es-ES" sz="2400" dirty="0" err="1" smtClean="0">
                <a:solidFill>
                  <a:schemeClr val="accent6"/>
                </a:solidFill>
              </a:rPr>
              <a:t>loops</a:t>
            </a:r>
            <a:r>
              <a:rPr lang="es-ES" sz="2400" dirty="0" smtClean="0">
                <a:solidFill>
                  <a:schemeClr val="accent6"/>
                </a:solidFill>
              </a:rPr>
              <a:t> (</a:t>
            </a:r>
            <a:r>
              <a:rPr lang="es-ES" sz="2400" dirty="0" err="1" smtClean="0">
                <a:solidFill>
                  <a:schemeClr val="accent6"/>
                </a:solidFill>
              </a:rPr>
              <a:t>while</a:t>
            </a:r>
            <a:r>
              <a:rPr lang="es-ES" sz="2400" dirty="0" smtClean="0">
                <a:solidFill>
                  <a:schemeClr val="accent6"/>
                </a:solidFill>
              </a:rPr>
              <a:t>, do </a:t>
            </a:r>
            <a:r>
              <a:rPr lang="es-ES" sz="2400" dirty="0" err="1" smtClean="0">
                <a:solidFill>
                  <a:schemeClr val="accent6"/>
                </a:solidFill>
              </a:rPr>
              <a:t>while</a:t>
            </a:r>
            <a:r>
              <a:rPr lang="es-ES" sz="2400" dirty="0" smtClean="0">
                <a:solidFill>
                  <a:schemeClr val="accent6"/>
                </a:solidFill>
              </a:rPr>
              <a:t>, </a:t>
            </a:r>
            <a:r>
              <a:rPr lang="es-ES" sz="2400" dirty="0" err="1" smtClean="0">
                <a:solidFill>
                  <a:schemeClr val="accent6"/>
                </a:solidFill>
              </a:rPr>
              <a:t>for</a:t>
            </a:r>
            <a:r>
              <a:rPr lang="es-ES" sz="2400" dirty="0" smtClean="0">
                <a:solidFill>
                  <a:schemeClr val="accent6"/>
                </a:solidFill>
              </a:rPr>
              <a:t>) y decisión (</a:t>
            </a:r>
            <a:r>
              <a:rPr lang="es-ES" sz="2400" dirty="0" err="1" smtClean="0">
                <a:solidFill>
                  <a:schemeClr val="accent6"/>
                </a:solidFill>
              </a:rPr>
              <a:t>if-else</a:t>
            </a:r>
            <a:r>
              <a:rPr lang="es-ES" sz="2400" dirty="0" smtClean="0">
                <a:solidFill>
                  <a:schemeClr val="accent6"/>
                </a:solidFill>
              </a:rPr>
              <a:t>, </a:t>
            </a:r>
            <a:r>
              <a:rPr lang="es-ES" sz="2400" dirty="0" err="1" smtClean="0">
                <a:solidFill>
                  <a:schemeClr val="accent6"/>
                </a:solidFill>
              </a:rPr>
              <a:t>switch</a:t>
            </a:r>
            <a:r>
              <a:rPr lang="es-ES" sz="2400" dirty="0" smtClean="0">
                <a:solidFill>
                  <a:schemeClr val="accent6"/>
                </a:solidFill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idx="1"/>
          </p:nvPr>
        </p:nvSpPr>
        <p:spPr>
          <a:xfrm>
            <a:off x="1071538" y="1556792"/>
            <a:ext cx="7244878" cy="4824536"/>
          </a:xfrm>
        </p:spPr>
        <p:txBody>
          <a:bodyPr lIns="0" tIns="0" rIns="0" bIns="0">
            <a:noAutofit/>
          </a:bodyPr>
          <a:lstStyle/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spcAft>
                <a:spcPts val="24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2000" dirty="0" smtClean="0">
                <a:solidFill>
                  <a:schemeClr val="bg1">
                    <a:lumMod val="50000"/>
                  </a:schemeClr>
                </a:solidFill>
              </a:rPr>
              <a:t>Llamada puede hacerse mediante un salto a la dirección de memoria de la subrutina (</a:t>
            </a:r>
            <a:r>
              <a:rPr lang="es-ES" sz="2000" dirty="0" err="1" smtClean="0">
                <a:solidFill>
                  <a:schemeClr val="bg1">
                    <a:lumMod val="50000"/>
                  </a:schemeClr>
                </a:solidFill>
              </a:rPr>
              <a:t>label</a:t>
            </a:r>
            <a:r>
              <a:rPr lang="es-ES" sz="20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spcAft>
                <a:spcPts val="24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2000" dirty="0" smtClean="0">
                <a:solidFill>
                  <a:schemeClr val="bg1">
                    <a:lumMod val="50000"/>
                  </a:schemeClr>
                </a:solidFill>
              </a:rPr>
              <a:t>¿Podemos hacer lo mismo con el retorno?</a:t>
            </a: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spcAft>
                <a:spcPts val="24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2000" dirty="0" smtClean="0">
                <a:solidFill>
                  <a:schemeClr val="bg1">
                    <a:lumMod val="50000"/>
                  </a:schemeClr>
                </a:solidFill>
              </a:rPr>
              <a:t>Saltos no bastan, ya que no sabemos donde volver</a:t>
            </a: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spcAft>
                <a:spcPts val="2400"/>
              </a:spcAft>
              <a:buClr>
                <a:schemeClr val="accent6"/>
              </a:buClr>
              <a:buFontTx/>
              <a:buChar char="•"/>
            </a:pPr>
            <a:r>
              <a:rPr lang="es-ES" sz="2000" dirty="0" smtClean="0">
                <a:solidFill>
                  <a:schemeClr val="accent6"/>
                </a:solidFill>
              </a:rPr>
              <a:t>Necesitamos almacenar el valor del registro PC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8F7C-4762-4176-95F8-BA49E464E55F}" type="slidenum">
              <a:rPr lang="es-CL" smtClean="0"/>
              <a:pPr/>
              <a:t>20</a:t>
            </a:fld>
            <a:endParaRPr lang="es-CL" dirty="0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79512" y="188640"/>
            <a:ext cx="3384376" cy="936104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 lvl="0" indent="0" algn="just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Llamada y retorno requieren más cuidado</a:t>
            </a:r>
            <a:endParaRPr kumimoji="0" lang="es-E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179512" y="188640"/>
            <a:ext cx="8424936" cy="936104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 lvl="0" indent="0" algn="just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¿Tenemos soporte en HW para almacenar PC?</a:t>
            </a:r>
            <a:endParaRPr kumimoji="0" lang="es-E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8F7C-4762-4176-95F8-BA49E464E55F}" type="slidenum">
              <a:rPr lang="es-CL" smtClean="0"/>
              <a:pPr/>
              <a:t>21</a:t>
            </a:fld>
            <a:endParaRPr lang="es-CL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763374"/>
            <a:ext cx="8757989" cy="568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8F7C-4762-4176-95F8-BA49E464E55F}" type="slidenum">
              <a:rPr lang="es-CL" smtClean="0"/>
              <a:pPr/>
              <a:t>22</a:t>
            </a:fld>
            <a:endParaRPr lang="es-CL" dirty="0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79512" y="188640"/>
            <a:ext cx="6840760" cy="504056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 lvl="0" indent="0" algn="just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Agregamos conexión entre </a:t>
            </a:r>
            <a:r>
              <a:rPr lang="es-ES" sz="2400" dirty="0" smtClean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PC</a:t>
            </a: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 y </a:t>
            </a:r>
            <a:r>
              <a:rPr lang="es-ES" sz="2400" dirty="0" smtClean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memoria</a:t>
            </a:r>
            <a:endParaRPr kumimoji="0" lang="es-E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t="1295"/>
          <a:stretch>
            <a:fillRect/>
          </a:stretch>
        </p:blipFill>
        <p:spPr bwMode="auto">
          <a:xfrm>
            <a:off x="611560" y="692696"/>
            <a:ext cx="7793756" cy="5921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8F7C-4762-4176-95F8-BA49E464E55F}" type="slidenum">
              <a:rPr lang="es-CL" smtClean="0"/>
              <a:pPr/>
              <a:t>23</a:t>
            </a:fld>
            <a:endParaRPr lang="es-CL" dirty="0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79512" y="188640"/>
            <a:ext cx="8280920" cy="504056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 lvl="0" indent="0" algn="just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Literal fijo (</a:t>
            </a:r>
            <a:r>
              <a:rPr lang="es-ES" sz="2400" dirty="0" smtClean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255</a:t>
            </a: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) indica donde se almacena </a:t>
            </a:r>
            <a:r>
              <a:rPr lang="es-ES" sz="2400" dirty="0" smtClean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PC+1</a:t>
            </a:r>
            <a:endParaRPr kumimoji="0" lang="es-E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400" y="691200"/>
            <a:ext cx="7783513" cy="591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idx="1"/>
          </p:nvPr>
        </p:nvSpPr>
        <p:spPr>
          <a:xfrm>
            <a:off x="1071538" y="1556792"/>
            <a:ext cx="7244878" cy="4824536"/>
          </a:xfrm>
        </p:spPr>
        <p:txBody>
          <a:bodyPr lIns="0" tIns="0" rIns="0" bIns="0">
            <a:noAutofit/>
          </a:bodyPr>
          <a:lstStyle/>
          <a:p>
            <a:pPr marL="617220" lvl="1" indent="-514350" algn="just">
              <a:lnSpc>
                <a:spcPct val="95000"/>
              </a:lnSpc>
              <a:spcBef>
                <a:spcPct val="0"/>
              </a:spcBef>
              <a:spcAft>
                <a:spcPts val="3000"/>
              </a:spcAft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endParaRPr lang="es-ES" sz="2000" dirty="0" smtClean="0">
              <a:solidFill>
                <a:schemeClr val="accent6"/>
              </a:solidFill>
            </a:endParaRPr>
          </a:p>
          <a:p>
            <a:pPr marL="617220" lvl="1" indent="-514350" algn="just">
              <a:lnSpc>
                <a:spcPct val="95000"/>
              </a:lnSpc>
              <a:spcBef>
                <a:spcPct val="0"/>
              </a:spcBef>
              <a:spcAft>
                <a:spcPts val="4200"/>
              </a:spcAft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s-ES" sz="2000" dirty="0" smtClean="0">
                <a:solidFill>
                  <a:schemeClr val="accent6"/>
                </a:solidFill>
              </a:rPr>
              <a:t>CALL </a:t>
            </a:r>
            <a:r>
              <a:rPr lang="es-ES" sz="2000" dirty="0" err="1" smtClean="0">
                <a:solidFill>
                  <a:schemeClr val="accent6"/>
                </a:solidFill>
              </a:rPr>
              <a:t>dir</a:t>
            </a:r>
            <a:r>
              <a:rPr lang="es-ES" sz="2000" dirty="0" smtClean="0">
                <a:solidFill>
                  <a:schemeClr val="bg1">
                    <a:lumMod val="50000"/>
                  </a:schemeClr>
                </a:solidFill>
              </a:rPr>
              <a:t>: almacena </a:t>
            </a:r>
            <a:r>
              <a:rPr lang="es-ES" sz="2000" dirty="0" smtClean="0">
                <a:solidFill>
                  <a:schemeClr val="accent6"/>
                </a:solidFill>
              </a:rPr>
              <a:t>PC+1</a:t>
            </a:r>
            <a:r>
              <a:rPr lang="es-ES" sz="2000" dirty="0" smtClean="0">
                <a:solidFill>
                  <a:schemeClr val="bg1">
                    <a:lumMod val="50000"/>
                  </a:schemeClr>
                </a:solidFill>
              </a:rPr>
              <a:t> en </a:t>
            </a:r>
            <a:r>
              <a:rPr lang="es-ES" sz="2000" dirty="0" err="1" smtClean="0">
                <a:solidFill>
                  <a:schemeClr val="accent6"/>
                </a:solidFill>
              </a:rPr>
              <a:t>Mem</a:t>
            </a:r>
            <a:r>
              <a:rPr lang="es-ES" sz="2000" dirty="0" smtClean="0">
                <a:solidFill>
                  <a:schemeClr val="accent6"/>
                </a:solidFill>
              </a:rPr>
              <a:t>[255]</a:t>
            </a:r>
            <a:r>
              <a:rPr lang="es-ES" sz="2000" dirty="0" smtClean="0">
                <a:solidFill>
                  <a:schemeClr val="bg1">
                    <a:lumMod val="50000"/>
                  </a:schemeClr>
                </a:solidFill>
              </a:rPr>
              <a:t> y salta a la dirección </a:t>
            </a:r>
            <a:r>
              <a:rPr lang="es-ES" sz="2000" dirty="0" err="1" smtClean="0">
                <a:solidFill>
                  <a:schemeClr val="accent6"/>
                </a:solidFill>
              </a:rPr>
              <a:t>dir</a:t>
            </a:r>
            <a:r>
              <a:rPr lang="es-ES" sz="2000" dirty="0" smtClean="0">
                <a:solidFill>
                  <a:schemeClr val="bg1">
                    <a:lumMod val="50000"/>
                  </a:schemeClr>
                </a:solidFill>
              </a:rPr>
              <a:t> de la memoria de instrucciones</a:t>
            </a:r>
          </a:p>
          <a:p>
            <a:pPr marL="617220" lvl="1" indent="-514350" algn="just">
              <a:lnSpc>
                <a:spcPct val="95000"/>
              </a:lnSpc>
              <a:spcBef>
                <a:spcPct val="0"/>
              </a:spcBef>
              <a:spcAft>
                <a:spcPts val="3000"/>
              </a:spcAft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s-ES" sz="2000" dirty="0" smtClean="0">
                <a:solidFill>
                  <a:schemeClr val="accent6"/>
                </a:solidFill>
              </a:rPr>
              <a:t>RET</a:t>
            </a:r>
            <a:r>
              <a:rPr lang="es-ES" sz="2000" dirty="0" smtClean="0">
                <a:solidFill>
                  <a:schemeClr val="bg1">
                    <a:lumMod val="50000"/>
                  </a:schemeClr>
                </a:solidFill>
              </a:rPr>
              <a:t>: extrae el valor de </a:t>
            </a:r>
            <a:r>
              <a:rPr lang="es-ES" sz="2000" dirty="0" err="1" smtClean="0">
                <a:solidFill>
                  <a:schemeClr val="accent6"/>
                </a:solidFill>
              </a:rPr>
              <a:t>Mem</a:t>
            </a:r>
            <a:r>
              <a:rPr lang="es-ES" sz="2000" dirty="0" smtClean="0">
                <a:solidFill>
                  <a:schemeClr val="accent6"/>
                </a:solidFill>
              </a:rPr>
              <a:t>[255]</a:t>
            </a:r>
            <a:r>
              <a:rPr lang="es-ES" sz="2000" dirty="0" smtClean="0">
                <a:solidFill>
                  <a:schemeClr val="bg1">
                    <a:lumMod val="50000"/>
                  </a:schemeClr>
                </a:solidFill>
              </a:rPr>
              <a:t> y lo guarda en </a:t>
            </a:r>
            <a:r>
              <a:rPr lang="es-ES" sz="2000" dirty="0" smtClean="0">
                <a:solidFill>
                  <a:schemeClr val="accent6"/>
                </a:solidFill>
              </a:rPr>
              <a:t>PC</a:t>
            </a:r>
            <a:r>
              <a:rPr lang="es-ES" sz="2000" dirty="0" smtClean="0">
                <a:solidFill>
                  <a:schemeClr val="bg1">
                    <a:lumMod val="50000"/>
                  </a:schemeClr>
                </a:solidFill>
              </a:rPr>
              <a:t>, lo que conduce a un salto a la dirección siguiente al llamado de la subrutina. Debe ejecutarse siempre al final de esta.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8F7C-4762-4176-95F8-BA49E464E55F}" type="slidenum">
              <a:rPr lang="es-CL" smtClean="0"/>
              <a:pPr/>
              <a:t>24</a:t>
            </a:fld>
            <a:endParaRPr lang="es-CL" dirty="0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79512" y="188640"/>
            <a:ext cx="5400600" cy="936104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 lvl="0" indent="0" algn="just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Agregamos dos </a:t>
            </a:r>
            <a:r>
              <a:rPr lang="es-ES" sz="2400" noProof="0" dirty="0" smtClean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nuevas instrucciones </a:t>
            </a:r>
            <a:r>
              <a:rPr lang="es-ES" sz="2400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al </a:t>
            </a:r>
            <a:r>
              <a:rPr lang="es-ES" sz="2400" noProof="0" dirty="0" err="1" smtClean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assembly</a:t>
            </a:r>
            <a:r>
              <a:rPr lang="es-ES" sz="2400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 del computador</a:t>
            </a:r>
            <a:endParaRPr kumimoji="0" lang="es-E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idx="1"/>
          </p:nvPr>
        </p:nvSpPr>
        <p:spPr>
          <a:xfrm>
            <a:off x="1071538" y="1052736"/>
            <a:ext cx="2564358" cy="5688632"/>
          </a:xfrm>
        </p:spPr>
        <p:txBody>
          <a:bodyPr lIns="0" tIns="0" rIns="0" bIns="0">
            <a:noAutofit/>
          </a:bodyPr>
          <a:lstStyle/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</a:rPr>
              <a:t>		JMP </a:t>
            </a:r>
            <a:r>
              <a:rPr lang="es-ES" sz="1800" dirty="0" err="1" smtClean="0">
                <a:solidFill>
                  <a:schemeClr val="bg1">
                    <a:lumMod val="50000"/>
                  </a:schemeClr>
                </a:solidFill>
              </a:rPr>
              <a:t>main</a:t>
            </a:r>
            <a:endParaRPr lang="es-ES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</a:rPr>
              <a:t>func1:	MOV A, (var1)</a:t>
            </a: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</a:rPr>
              <a:t>		MOV B, (var2)</a:t>
            </a: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</a:rPr>
              <a:t>		ADD A, B</a:t>
            </a: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</a:rPr>
              <a:t>		MOV (var1), A</a:t>
            </a: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</a:rPr>
              <a:t>		CALL func2</a:t>
            </a: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</a:rPr>
              <a:t>		RET</a:t>
            </a: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s-ES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</a:rPr>
              <a:t>func2:	MOV A, var1</a:t>
            </a: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</a:rPr>
              <a:t>		MOV B, var2</a:t>
            </a: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</a:rPr>
              <a:t>		ADD A, B</a:t>
            </a: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</a:rPr>
              <a:t>		RET</a:t>
            </a: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s-ES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s-ES" sz="1800" dirty="0" err="1" smtClean="0">
                <a:solidFill>
                  <a:schemeClr val="bg1">
                    <a:lumMod val="50000"/>
                  </a:schemeClr>
                </a:solidFill>
              </a:rPr>
              <a:t>main</a:t>
            </a:r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</a:rPr>
              <a:t>:	</a:t>
            </a: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</a:rPr>
              <a:t>		MOV A, 5</a:t>
            </a: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</a:rPr>
              <a:t>		MOV B, 2</a:t>
            </a: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</a:rPr>
              <a:t>		MOV (var1), A</a:t>
            </a: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</a:rPr>
              <a:t>		MOV (var2), B</a:t>
            </a: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</a:rPr>
              <a:t>		CALL func1</a:t>
            </a: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</a:rPr>
              <a:t>		…</a:t>
            </a: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</a:rPr>
              <a:t>		…</a:t>
            </a: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spcAft>
                <a:spcPts val="108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s-E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8F7C-4762-4176-95F8-BA49E464E55F}" type="slidenum">
              <a:rPr lang="es-CL" smtClean="0"/>
              <a:pPr/>
              <a:t>25</a:t>
            </a:fld>
            <a:endParaRPr lang="es-CL" dirty="0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79512" y="188640"/>
            <a:ext cx="5184576" cy="936104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 lvl="0" indent="0" algn="just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¿Qué pasa en este caso?</a:t>
            </a:r>
            <a:endParaRPr kumimoji="0" lang="es-E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t="1696"/>
          <a:stretch>
            <a:fillRect/>
          </a:stretch>
        </p:blipFill>
        <p:spPr bwMode="auto">
          <a:xfrm>
            <a:off x="633594" y="707626"/>
            <a:ext cx="7754637" cy="5867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8F7C-4762-4176-95F8-BA49E464E55F}" type="slidenum">
              <a:rPr lang="es-CL" smtClean="0"/>
              <a:pPr/>
              <a:t>26</a:t>
            </a:fld>
            <a:endParaRPr lang="es-CL" dirty="0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79512" y="188640"/>
            <a:ext cx="8280920" cy="504056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 lvl="0" indent="0" algn="just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Agregamos </a:t>
            </a:r>
            <a:r>
              <a:rPr lang="es-ES" sz="2400" dirty="0" smtClean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incremento</a:t>
            </a: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 y </a:t>
            </a:r>
            <a:r>
              <a:rPr lang="es-ES" sz="2400" dirty="0" smtClean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decremento</a:t>
            </a: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 para SP</a:t>
            </a:r>
            <a:endParaRPr kumimoji="0" lang="es-E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idx="1"/>
          </p:nvPr>
        </p:nvSpPr>
        <p:spPr>
          <a:xfrm>
            <a:off x="1071538" y="1556792"/>
            <a:ext cx="7244878" cy="4824536"/>
          </a:xfrm>
        </p:spPr>
        <p:txBody>
          <a:bodyPr lIns="0" tIns="0" rIns="0" bIns="0">
            <a:noAutofit/>
          </a:bodyPr>
          <a:lstStyle/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spcAft>
                <a:spcPts val="108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s-ES" sz="2000" dirty="0" smtClean="0">
                <a:solidFill>
                  <a:schemeClr val="bg1">
                    <a:lumMod val="50000"/>
                  </a:schemeClr>
                </a:solidFill>
              </a:rPr>
              <a:t>Al llamar a una subrutina, debemos:</a:t>
            </a:r>
          </a:p>
          <a:p>
            <a:pPr marL="1017270" lvl="2" indent="-514350" algn="just">
              <a:lnSpc>
                <a:spcPct val="95000"/>
              </a:lnSpc>
              <a:spcBef>
                <a:spcPct val="0"/>
              </a:spcBef>
              <a:spcAft>
                <a:spcPts val="1080"/>
              </a:spcAft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</a:rPr>
              <a:t>Guardar PC+1 en la posición actual de SP</a:t>
            </a:r>
          </a:p>
          <a:p>
            <a:pPr marL="1017270" lvl="2" indent="-514350" algn="just">
              <a:lnSpc>
                <a:spcPct val="95000"/>
              </a:lnSpc>
              <a:spcBef>
                <a:spcPct val="0"/>
              </a:spcBef>
              <a:spcAft>
                <a:spcPts val="1080"/>
              </a:spcAft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s-ES" sz="1800" dirty="0" err="1" smtClean="0">
                <a:solidFill>
                  <a:schemeClr val="bg1">
                    <a:lumMod val="50000"/>
                  </a:schemeClr>
                </a:solidFill>
              </a:rPr>
              <a:t>Decrementar</a:t>
            </a:r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</a:rPr>
              <a:t> en 1 SP</a:t>
            </a:r>
          </a:p>
          <a:p>
            <a:pPr marL="1017270" lvl="2" indent="-514350" algn="just">
              <a:lnSpc>
                <a:spcPct val="95000"/>
              </a:lnSpc>
              <a:spcBef>
                <a:spcPct val="0"/>
              </a:spcBef>
              <a:spcAft>
                <a:spcPts val="1080"/>
              </a:spcAft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</a:rPr>
              <a:t>Guardar la dirección de la subrutina en PC</a:t>
            </a:r>
          </a:p>
          <a:p>
            <a:pPr marL="617220" lvl="1" indent="-514350" algn="just">
              <a:lnSpc>
                <a:spcPct val="95000"/>
              </a:lnSpc>
              <a:spcBef>
                <a:spcPct val="0"/>
              </a:spcBef>
              <a:spcAft>
                <a:spcPts val="108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s-E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2000" lvl="1" indent="0" algn="just">
              <a:lnSpc>
                <a:spcPct val="95000"/>
              </a:lnSpc>
              <a:spcBef>
                <a:spcPct val="0"/>
              </a:spcBef>
              <a:spcAft>
                <a:spcPts val="108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s-ES" sz="2000" dirty="0" smtClean="0">
                <a:solidFill>
                  <a:schemeClr val="bg1">
                    <a:lumMod val="50000"/>
                  </a:schemeClr>
                </a:solidFill>
              </a:rPr>
              <a:t>¿Cuánto ciclos del </a:t>
            </a:r>
            <a:r>
              <a:rPr lang="es-ES" sz="2000" dirty="0" err="1" smtClean="0">
                <a:solidFill>
                  <a:schemeClr val="bg1">
                    <a:lumMod val="50000"/>
                  </a:schemeClr>
                </a:solidFill>
              </a:rPr>
              <a:t>clock</a:t>
            </a:r>
            <a:r>
              <a:rPr lang="es-ES" sz="2000" dirty="0" smtClean="0">
                <a:solidFill>
                  <a:schemeClr val="bg1">
                    <a:lumMod val="50000"/>
                  </a:schemeClr>
                </a:solidFill>
              </a:rPr>
              <a:t> necesitamos para ejecutar estas 3 acciones?</a:t>
            </a:r>
          </a:p>
          <a:p>
            <a:pPr marL="72000" lvl="1" indent="0" algn="just">
              <a:lnSpc>
                <a:spcPct val="95000"/>
              </a:lnSpc>
              <a:spcBef>
                <a:spcPct val="0"/>
              </a:spcBef>
              <a:spcAft>
                <a:spcPts val="108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s-ES" sz="2000" dirty="0" smtClean="0">
                <a:solidFill>
                  <a:schemeClr val="bg1">
                    <a:lumMod val="50000"/>
                  </a:schemeClr>
                </a:solidFill>
              </a:rPr>
              <a:t>Respuesta: 1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8F7C-4762-4176-95F8-BA49E464E55F}" type="slidenum">
              <a:rPr lang="es-CL" smtClean="0"/>
              <a:pPr/>
              <a:t>27</a:t>
            </a:fld>
            <a:endParaRPr lang="es-CL" dirty="0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79512" y="188640"/>
            <a:ext cx="3888432" cy="936104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 lvl="0" indent="0" algn="just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Resumamos que pasa al llamar y retornar de una subrutina</a:t>
            </a:r>
            <a:endParaRPr kumimoji="0" lang="es-E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idx="1"/>
          </p:nvPr>
        </p:nvSpPr>
        <p:spPr>
          <a:xfrm>
            <a:off x="1071538" y="1556792"/>
            <a:ext cx="7244878" cy="4824536"/>
          </a:xfrm>
        </p:spPr>
        <p:txBody>
          <a:bodyPr lIns="0" tIns="0" rIns="0" bIns="0">
            <a:noAutofit/>
          </a:bodyPr>
          <a:lstStyle/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spcAft>
                <a:spcPts val="108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s-ES" sz="2000" dirty="0" smtClean="0">
                <a:solidFill>
                  <a:schemeClr val="bg1">
                    <a:lumMod val="50000"/>
                  </a:schemeClr>
                </a:solidFill>
              </a:rPr>
              <a:t>Al retornar de una subrutina, debemos:</a:t>
            </a:r>
          </a:p>
          <a:p>
            <a:pPr marL="1017270" lvl="2" indent="-514350" algn="just">
              <a:lnSpc>
                <a:spcPct val="95000"/>
              </a:lnSpc>
              <a:spcBef>
                <a:spcPct val="0"/>
              </a:spcBef>
              <a:spcAft>
                <a:spcPts val="1080"/>
              </a:spcAft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</a:rPr>
              <a:t>Incrementar en 1  SP</a:t>
            </a:r>
          </a:p>
          <a:p>
            <a:pPr marL="1017270" lvl="2" indent="-514350" algn="just">
              <a:lnSpc>
                <a:spcPct val="95000"/>
              </a:lnSpc>
              <a:spcBef>
                <a:spcPct val="0"/>
              </a:spcBef>
              <a:spcAft>
                <a:spcPts val="1080"/>
              </a:spcAft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</a:rPr>
              <a:t>Guardar el valor de memoria apuntado por SP incrementado, en PC</a:t>
            </a:r>
          </a:p>
          <a:p>
            <a:pPr marL="617220" lvl="1" indent="-514350" algn="just">
              <a:lnSpc>
                <a:spcPct val="95000"/>
              </a:lnSpc>
              <a:spcBef>
                <a:spcPct val="0"/>
              </a:spcBef>
              <a:spcAft>
                <a:spcPts val="108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s-E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2000" lvl="1" indent="0" algn="just">
              <a:lnSpc>
                <a:spcPct val="95000"/>
              </a:lnSpc>
              <a:spcBef>
                <a:spcPct val="0"/>
              </a:spcBef>
              <a:spcAft>
                <a:spcPts val="108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s-ES" sz="2000" dirty="0" smtClean="0">
                <a:solidFill>
                  <a:schemeClr val="bg1">
                    <a:lumMod val="50000"/>
                  </a:schemeClr>
                </a:solidFill>
              </a:rPr>
              <a:t>¿Cuánto ciclos del </a:t>
            </a:r>
            <a:r>
              <a:rPr lang="es-ES" sz="2000" dirty="0" err="1" smtClean="0">
                <a:solidFill>
                  <a:schemeClr val="bg1">
                    <a:lumMod val="50000"/>
                  </a:schemeClr>
                </a:solidFill>
              </a:rPr>
              <a:t>clock</a:t>
            </a:r>
            <a:r>
              <a:rPr lang="es-ES" sz="2000" dirty="0" smtClean="0">
                <a:solidFill>
                  <a:schemeClr val="bg1">
                    <a:lumMod val="50000"/>
                  </a:schemeClr>
                </a:solidFill>
              </a:rPr>
              <a:t> necesitamos para ejecutar estas 2 acciones?</a:t>
            </a:r>
          </a:p>
          <a:p>
            <a:pPr marL="72000" lvl="1" indent="0" algn="just">
              <a:lnSpc>
                <a:spcPct val="95000"/>
              </a:lnSpc>
              <a:spcBef>
                <a:spcPct val="0"/>
              </a:spcBef>
              <a:spcAft>
                <a:spcPts val="108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s-ES" sz="2000" dirty="0" smtClean="0">
                <a:solidFill>
                  <a:schemeClr val="bg1">
                    <a:lumMod val="50000"/>
                  </a:schemeClr>
                </a:solidFill>
              </a:rPr>
              <a:t>Respuesta: 2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8F7C-4762-4176-95F8-BA49E464E55F}" type="slidenum">
              <a:rPr lang="es-CL" smtClean="0"/>
              <a:pPr/>
              <a:t>28</a:t>
            </a:fld>
            <a:endParaRPr lang="es-CL" dirty="0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79512" y="188640"/>
            <a:ext cx="3888432" cy="936104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 lvl="0" indent="0" algn="just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Resumamos que pasa al llamar y retornar de una subrutina</a:t>
            </a:r>
            <a:endParaRPr kumimoji="0" lang="es-E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idx="1"/>
          </p:nvPr>
        </p:nvSpPr>
        <p:spPr>
          <a:xfrm>
            <a:off x="1071538" y="1556792"/>
            <a:ext cx="7244878" cy="4824536"/>
          </a:xfrm>
        </p:spPr>
        <p:txBody>
          <a:bodyPr lIns="0" tIns="0" rIns="0" bIns="0">
            <a:noAutofit/>
          </a:bodyPr>
          <a:lstStyle/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s-ES" sz="1800" dirty="0" err="1" smtClean="0">
                <a:solidFill>
                  <a:schemeClr val="bg1">
                    <a:lumMod val="50000"/>
                  </a:schemeClr>
                </a:solidFill>
              </a:rPr>
              <a:t>main</a:t>
            </a:r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</a:rPr>
              <a:t>:	…</a:t>
            </a: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</a:rPr>
              <a:t>		…</a:t>
            </a: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</a:rPr>
              <a:t>		MOV A, 5</a:t>
            </a: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</a:rPr>
              <a:t>		MOV B, 3</a:t>
            </a: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</a:rPr>
              <a:t>		CALL </a:t>
            </a:r>
            <a:r>
              <a:rPr lang="es-ES" sz="1800" dirty="0" err="1" smtClean="0">
                <a:solidFill>
                  <a:schemeClr val="bg1">
                    <a:lumMod val="50000"/>
                  </a:schemeClr>
                </a:solidFill>
              </a:rPr>
              <a:t>func</a:t>
            </a:r>
            <a:endParaRPr lang="es-ES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</a:rPr>
              <a:t>		ADD A, B</a:t>
            </a: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</a:rPr>
              <a:t>		…</a:t>
            </a: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</a:rPr>
              <a:t>		…</a:t>
            </a: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s-ES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s-ES" sz="1800" dirty="0" err="1" smtClean="0">
                <a:solidFill>
                  <a:schemeClr val="bg1">
                    <a:lumMod val="50000"/>
                  </a:schemeClr>
                </a:solidFill>
              </a:rPr>
              <a:t>func</a:t>
            </a:r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</a:rPr>
              <a:t>:	INC B</a:t>
            </a: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</a:rPr>
              <a:t>		ADD A, B</a:t>
            </a: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</a:rPr>
              <a:t>		RET</a:t>
            </a: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s-ES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spcAft>
                <a:spcPts val="108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s-E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8F7C-4762-4176-95F8-BA49E464E55F}" type="slidenum">
              <a:rPr lang="es-CL" smtClean="0"/>
              <a:pPr/>
              <a:t>29</a:t>
            </a:fld>
            <a:endParaRPr lang="es-CL" dirty="0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79512" y="188640"/>
            <a:ext cx="5976664" cy="936104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 lvl="0" indent="0" algn="just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¿Qué pasa en este caso con A y B?</a:t>
            </a:r>
            <a:endParaRPr kumimoji="0" lang="es-E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8F7C-4762-4176-95F8-BA49E464E55F}" type="slidenum">
              <a:rPr lang="es-CL" smtClean="0"/>
              <a:pPr/>
              <a:t>3</a:t>
            </a:fld>
            <a:endParaRPr lang="es-CL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000" y="915679"/>
            <a:ext cx="8388000" cy="50266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8F7C-4762-4176-95F8-BA49E464E55F}" type="slidenum">
              <a:rPr lang="es-CL" smtClean="0"/>
              <a:pPr/>
              <a:t>30</a:t>
            </a:fld>
            <a:endParaRPr lang="es-CL" dirty="0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79512" y="188640"/>
            <a:ext cx="4392488" cy="936104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 lvl="0" indent="0" algn="just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Stack</a:t>
            </a: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 de uso general soluciona estos problemas</a:t>
            </a:r>
            <a:endParaRPr kumimoji="0" lang="es-E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071538" y="1556792"/>
            <a:ext cx="7244878" cy="48245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411480" marR="0" lvl="1" indent="-308610" algn="just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108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Agregamos las instrucciones </a:t>
            </a: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PUSH</a:t>
            </a: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 </a:t>
            </a: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POP</a:t>
            </a:r>
          </a:p>
          <a:p>
            <a:pPr marL="411480" marR="0" lvl="1" indent="-308610" algn="just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108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Char char="•"/>
              <a:tabLst/>
              <a:defRPr/>
            </a:pPr>
            <a:endParaRPr kumimoji="0" lang="es-E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11480" marR="0" lvl="1" indent="-308610" algn="just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108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PUSH </a:t>
            </a:r>
            <a:r>
              <a:rPr kumimoji="0" lang="es-E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Reg</a:t>
            </a: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almacena en </a:t>
            </a:r>
            <a:r>
              <a:rPr kumimoji="0" lang="es-E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</a:t>
            </a: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[SP]</a:t>
            </a: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el valor almacenado en el registro </a:t>
            </a:r>
            <a:r>
              <a:rPr kumimoji="0" lang="es-E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Reg</a:t>
            </a: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 luego </a:t>
            </a:r>
            <a:r>
              <a:rPr kumimoji="0" lang="es-E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decrementa</a:t>
            </a: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SP</a:t>
            </a:r>
          </a:p>
          <a:p>
            <a:pPr marL="411480" marR="0" lvl="1" indent="-308610" algn="just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108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Char char="•"/>
              <a:tabLst/>
              <a:defRPr/>
            </a:pPr>
            <a:endParaRPr kumimoji="0" lang="es-E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spcAft>
                <a:spcPts val="108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2000" dirty="0" smtClean="0">
                <a:solidFill>
                  <a:schemeClr val="accent6"/>
                </a:solidFill>
              </a:rPr>
              <a:t>POP </a:t>
            </a:r>
            <a:r>
              <a:rPr lang="es-ES" sz="2000" dirty="0" err="1" smtClean="0">
                <a:solidFill>
                  <a:schemeClr val="accent6"/>
                </a:solidFill>
              </a:rPr>
              <a:t>Reg</a:t>
            </a:r>
            <a:r>
              <a:rPr lang="es-ES" sz="2000" dirty="0" smtClean="0">
                <a:solidFill>
                  <a:schemeClr val="bg1">
                    <a:lumMod val="50000"/>
                  </a:schemeClr>
                </a:solidFill>
              </a:rPr>
              <a:t> primero </a:t>
            </a:r>
            <a:r>
              <a:rPr lang="es-ES" sz="2000" dirty="0" smtClean="0">
                <a:solidFill>
                  <a:schemeClr val="accent6"/>
                </a:solidFill>
              </a:rPr>
              <a:t>incrementa SP</a:t>
            </a:r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y luego</a:t>
            </a:r>
            <a:r>
              <a:rPr lang="es-ES" sz="2000" dirty="0" smtClean="0">
                <a:solidFill>
                  <a:schemeClr val="accent6"/>
                </a:solidFill>
              </a:rPr>
              <a:t> </a:t>
            </a:r>
            <a:r>
              <a:rPr lang="es-ES" sz="2000" dirty="0" smtClean="0">
                <a:solidFill>
                  <a:schemeClr val="bg1">
                    <a:lumMod val="50000"/>
                  </a:schemeClr>
                </a:solidFill>
              </a:rPr>
              <a:t>escribe en </a:t>
            </a:r>
            <a:r>
              <a:rPr lang="es-ES" sz="2000" dirty="0" err="1" smtClean="0">
                <a:solidFill>
                  <a:schemeClr val="accent6"/>
                </a:solidFill>
              </a:rPr>
              <a:t>Reg</a:t>
            </a:r>
            <a:r>
              <a:rPr lang="es-ES" sz="2000" dirty="0" smtClean="0">
                <a:solidFill>
                  <a:schemeClr val="bg1">
                    <a:lumMod val="50000"/>
                  </a:schemeClr>
                </a:solidFill>
              </a:rPr>
              <a:t> el valor almacenado actualmente en </a:t>
            </a:r>
            <a:r>
              <a:rPr lang="es-ES" sz="2000" dirty="0" err="1" smtClean="0">
                <a:solidFill>
                  <a:schemeClr val="accent6"/>
                </a:solidFill>
              </a:rPr>
              <a:t>Mem</a:t>
            </a:r>
            <a:r>
              <a:rPr lang="es-ES" sz="2000" dirty="0" smtClean="0">
                <a:solidFill>
                  <a:schemeClr val="accent6"/>
                </a:solidFill>
              </a:rPr>
              <a:t>[SP]</a:t>
            </a:r>
            <a:endParaRPr kumimoji="0" lang="es-E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11480" marR="0" lvl="1" indent="-308610" algn="just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108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Char char="•"/>
              <a:tabLst/>
              <a:defRPr/>
            </a:pPr>
            <a:endParaRPr kumimoji="0" lang="es-E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idx="1"/>
          </p:nvPr>
        </p:nvSpPr>
        <p:spPr>
          <a:xfrm>
            <a:off x="1071538" y="1556792"/>
            <a:ext cx="7244878" cy="4824536"/>
          </a:xfrm>
        </p:spPr>
        <p:txBody>
          <a:bodyPr lIns="0" tIns="0" rIns="0" bIns="0">
            <a:noAutofit/>
          </a:bodyPr>
          <a:lstStyle/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s-ES" sz="1800" dirty="0" err="1" smtClean="0">
                <a:solidFill>
                  <a:schemeClr val="bg1">
                    <a:lumMod val="50000"/>
                  </a:schemeClr>
                </a:solidFill>
              </a:rPr>
              <a:t>main</a:t>
            </a:r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</a:rPr>
              <a:t>:	…</a:t>
            </a: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</a:rPr>
              <a:t>		…</a:t>
            </a: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</a:rPr>
              <a:t>		MOV A, 5</a:t>
            </a: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</a:rPr>
              <a:t>		MOV B, 3</a:t>
            </a: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es-ES" sz="1800" dirty="0" smtClean="0">
                <a:solidFill>
                  <a:schemeClr val="accent6"/>
                </a:solidFill>
              </a:rPr>
              <a:t>PUSH A</a:t>
            </a: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s-ES" sz="1800" dirty="0" smtClean="0">
                <a:solidFill>
                  <a:schemeClr val="accent6"/>
                </a:solidFill>
              </a:rPr>
              <a:t>		PUSH B</a:t>
            </a: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</a:rPr>
              <a:t>		CALL </a:t>
            </a:r>
            <a:r>
              <a:rPr lang="es-ES" sz="1800" dirty="0" err="1" smtClean="0">
                <a:solidFill>
                  <a:schemeClr val="bg1">
                    <a:lumMod val="50000"/>
                  </a:schemeClr>
                </a:solidFill>
              </a:rPr>
              <a:t>func</a:t>
            </a:r>
            <a:endParaRPr lang="es-ES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s-ES" sz="1800" dirty="0" smtClean="0">
                <a:solidFill>
                  <a:schemeClr val="accent6"/>
                </a:solidFill>
              </a:rPr>
              <a:t>		POP B</a:t>
            </a: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s-ES" sz="1800" dirty="0" smtClean="0">
                <a:solidFill>
                  <a:schemeClr val="accent6"/>
                </a:solidFill>
              </a:rPr>
              <a:t>		POP A</a:t>
            </a: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</a:rPr>
              <a:t>		ADD A, B</a:t>
            </a: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</a:rPr>
              <a:t>		…</a:t>
            </a: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</a:rPr>
              <a:t>		…</a:t>
            </a: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s-ES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s-ES" sz="1800" dirty="0" err="1" smtClean="0">
                <a:solidFill>
                  <a:schemeClr val="bg1">
                    <a:lumMod val="50000"/>
                  </a:schemeClr>
                </a:solidFill>
              </a:rPr>
              <a:t>func</a:t>
            </a:r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</a:rPr>
              <a:t>:	INC B</a:t>
            </a: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</a:rPr>
              <a:t>		ADD A, B</a:t>
            </a: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</a:rPr>
              <a:t>		RET</a:t>
            </a: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s-ES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spcAft>
                <a:spcPts val="108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s-E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8F7C-4762-4176-95F8-BA49E464E55F}" type="slidenum">
              <a:rPr lang="es-CL" smtClean="0"/>
              <a:pPr/>
              <a:t>31</a:t>
            </a:fld>
            <a:endParaRPr lang="es-CL" dirty="0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79512" y="188640"/>
            <a:ext cx="5976664" cy="936104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 lvl="0" indent="0" algn="just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Ahora no tenemos problemas</a:t>
            </a:r>
            <a:endParaRPr kumimoji="0" lang="es-E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Cerrar llave"/>
          <p:cNvSpPr/>
          <p:nvPr/>
        </p:nvSpPr>
        <p:spPr>
          <a:xfrm>
            <a:off x="2771800" y="3429000"/>
            <a:ext cx="83440" cy="432048"/>
          </a:xfrm>
          <a:prstGeom prst="rightBrac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2821230" y="3451578"/>
            <a:ext cx="3592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accent6"/>
                </a:solidFill>
              </a:rPr>
              <a:t>En POP se invierte el orden de PUSH</a:t>
            </a:r>
            <a:endParaRPr lang="es-ES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8F7C-4762-4176-95F8-BA49E464E55F}" type="slidenum">
              <a:rPr lang="es-CL" smtClean="0"/>
              <a:pPr/>
              <a:t>32</a:t>
            </a:fld>
            <a:endParaRPr lang="es-CL"/>
          </a:p>
        </p:txBody>
      </p:sp>
      <p:pic>
        <p:nvPicPr>
          <p:cNvPr id="6" name="5 Imagen" descr="tab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2000" y="2357840"/>
            <a:ext cx="7200000" cy="21423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000" y="1118880"/>
            <a:ext cx="8280000" cy="462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86625" y="260648"/>
            <a:ext cx="1287304" cy="1287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4448" y="512922"/>
            <a:ext cx="6146483" cy="1201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ext Box 6"/>
          <p:cNvSpPr txBox="1">
            <a:spLocks noChangeArrowheads="1"/>
          </p:cNvSpPr>
          <p:nvPr/>
        </p:nvSpPr>
        <p:spPr bwMode="auto">
          <a:xfrm>
            <a:off x="1233013" y="512922"/>
            <a:ext cx="6249353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95000"/>
              </a:lnSpc>
              <a:defRPr/>
            </a:pPr>
            <a:r>
              <a:rPr lang="es-ES" sz="2400" dirty="0">
                <a:solidFill>
                  <a:srgbClr val="000000"/>
                </a:solidFill>
                <a:latin typeface="+mj-lt"/>
              </a:rPr>
              <a:t>Pontificia Universidad Católica de Chile</a:t>
            </a:r>
            <a:endParaRPr lang="es-ES" sz="2400" dirty="0">
              <a:latin typeface="+mj-lt"/>
            </a:endParaRPr>
          </a:p>
          <a:p>
            <a:pPr algn="ctr">
              <a:lnSpc>
                <a:spcPct val="95000"/>
              </a:lnSpc>
              <a:defRPr/>
            </a:pPr>
            <a:r>
              <a:rPr lang="es-ES" sz="2400" dirty="0">
                <a:solidFill>
                  <a:srgbClr val="000000"/>
                </a:solidFill>
                <a:latin typeface="+mj-lt"/>
              </a:rPr>
              <a:t>Escuela de Ingeniería</a:t>
            </a:r>
            <a:endParaRPr lang="es-ES" sz="2400" dirty="0">
              <a:latin typeface="+mj-lt"/>
            </a:endParaRPr>
          </a:p>
          <a:p>
            <a:pPr algn="ctr">
              <a:lnSpc>
                <a:spcPct val="95000"/>
              </a:lnSpc>
              <a:defRPr/>
            </a:pPr>
            <a:r>
              <a:rPr lang="es-ES" sz="2400" dirty="0">
                <a:solidFill>
                  <a:srgbClr val="000000"/>
                </a:solidFill>
                <a:latin typeface="+mj-lt"/>
              </a:rPr>
              <a:t>Departamento de Ciencia de la Computación</a:t>
            </a:r>
          </a:p>
        </p:txBody>
      </p:sp>
      <p:pic>
        <p:nvPicPr>
          <p:cNvPr id="2053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15064" y="5500689"/>
            <a:ext cx="2858929" cy="501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6" name="Text Box 10"/>
          <p:cNvSpPr txBox="1">
            <a:spLocks noChangeArrowheads="1"/>
          </p:cNvSpPr>
          <p:nvPr/>
        </p:nvSpPr>
        <p:spPr bwMode="auto">
          <a:xfrm>
            <a:off x="5997894" y="5500689"/>
            <a:ext cx="1175862" cy="210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s-ES" sz="1400" b="1" dirty="0">
                <a:solidFill>
                  <a:srgbClr val="000000"/>
                </a:solidFill>
              </a:rPr>
              <a:t>Profeso</a:t>
            </a:r>
            <a:r>
              <a:rPr lang="en-US" sz="1300" b="1" dirty="0">
                <a:solidFill>
                  <a:srgbClr val="000000"/>
                </a:solidFill>
              </a:rPr>
              <a:t>r:</a:t>
            </a:r>
          </a:p>
        </p:txBody>
      </p:sp>
      <p:sp>
        <p:nvSpPr>
          <p:cNvPr id="2057" name="Text Box 11"/>
          <p:cNvSpPr txBox="1">
            <a:spLocks noChangeArrowheads="1"/>
          </p:cNvSpPr>
          <p:nvPr/>
        </p:nvSpPr>
        <p:spPr bwMode="auto">
          <a:xfrm>
            <a:off x="7235190" y="5502118"/>
            <a:ext cx="1614488" cy="204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s-ES" sz="1400" dirty="0">
                <a:solidFill>
                  <a:srgbClr val="000000"/>
                </a:solidFill>
              </a:rPr>
              <a:t>Hans-Albert </a:t>
            </a:r>
            <a:r>
              <a:rPr lang="es-ES" sz="1400" dirty="0" err="1">
                <a:solidFill>
                  <a:srgbClr val="000000"/>
                </a:solidFill>
              </a:rPr>
              <a:t>Löbel</a:t>
            </a:r>
            <a:endParaRPr lang="es-ES" sz="1400" dirty="0">
              <a:solidFill>
                <a:srgbClr val="000000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0" y="2933015"/>
            <a:ext cx="9144000" cy="1227003"/>
          </a:xfrm>
          <a:prstGeom prst="rect">
            <a:avLst/>
          </a:prstGeom>
          <a:noFill/>
        </p:spPr>
        <p:txBody>
          <a:bodyPr lIns="82295" tIns="41148" rIns="82295" bIns="41148">
            <a:spAutoFit/>
          </a:bodyPr>
          <a:lstStyle/>
          <a:p>
            <a:pPr algn="ctr">
              <a:spcAft>
                <a:spcPts val="2160"/>
              </a:spcAft>
              <a:defRPr/>
            </a:pPr>
            <a:r>
              <a:rPr lang="en-US" sz="3200" dirty="0">
                <a:solidFill>
                  <a:srgbClr val="000000"/>
                </a:solidFill>
                <a:latin typeface="+mj-lt"/>
              </a:rPr>
              <a:t>IIC2343 – </a:t>
            </a:r>
            <a:r>
              <a:rPr lang="es-ES" sz="3200" dirty="0">
                <a:solidFill>
                  <a:srgbClr val="000000"/>
                </a:solidFill>
                <a:latin typeface="+mj-lt"/>
              </a:rPr>
              <a:t>Arquitectura</a:t>
            </a:r>
            <a:r>
              <a:rPr lang="en-US" sz="3200" dirty="0">
                <a:solidFill>
                  <a:srgbClr val="000000"/>
                </a:solidFill>
                <a:latin typeface="+mj-lt"/>
              </a:rPr>
              <a:t> de </a:t>
            </a:r>
            <a:r>
              <a:rPr lang="es-ES" sz="3200" dirty="0">
                <a:solidFill>
                  <a:srgbClr val="000000"/>
                </a:solidFill>
                <a:latin typeface="+mj-lt"/>
              </a:rPr>
              <a:t>Computadores</a:t>
            </a:r>
          </a:p>
          <a:p>
            <a:pPr algn="ctr">
              <a:spcAft>
                <a:spcPts val="2160"/>
              </a:spcAft>
              <a:defRPr/>
            </a:pPr>
            <a:r>
              <a:rPr lang="es-ES" sz="2400" dirty="0" smtClean="0">
                <a:solidFill>
                  <a:srgbClr val="000000"/>
                </a:solidFill>
                <a:latin typeface="+mj-lt"/>
              </a:rPr>
              <a:t>Saltos y Subrutinas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idx="1"/>
          </p:nvPr>
        </p:nvSpPr>
        <p:spPr>
          <a:xfrm>
            <a:off x="1071538" y="1772816"/>
            <a:ext cx="3212430" cy="3786214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0" tIns="0" rIns="0" bIns="0">
            <a:noAutofit/>
          </a:bodyPr>
          <a:lstStyle/>
          <a:p>
            <a:pPr marL="217170" indent="-514350" algn="just">
              <a:lnSpc>
                <a:spcPct val="95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s-ES" sz="28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s-ES" sz="2800" dirty="0" err="1" smtClean="0">
                <a:solidFill>
                  <a:schemeClr val="bg1">
                    <a:lumMod val="50000"/>
                  </a:schemeClr>
                </a:solidFill>
              </a:rPr>
              <a:t>while</a:t>
            </a:r>
            <a:r>
              <a:rPr lang="es-ES" sz="2800" dirty="0" smtClean="0">
                <a:solidFill>
                  <a:schemeClr val="bg1">
                    <a:lumMod val="50000"/>
                  </a:schemeClr>
                </a:solidFill>
              </a:rPr>
              <a:t> (i &gt; 0)</a:t>
            </a:r>
          </a:p>
          <a:p>
            <a:pPr marL="217170" indent="-514350" algn="just">
              <a:lnSpc>
                <a:spcPct val="95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s-ES" sz="2800" dirty="0" smtClean="0">
                <a:solidFill>
                  <a:schemeClr val="bg1">
                    <a:lumMod val="50000"/>
                  </a:schemeClr>
                </a:solidFill>
              </a:rPr>
              <a:t>	{</a:t>
            </a:r>
          </a:p>
          <a:p>
            <a:pPr marL="217170" indent="-514350" algn="just">
              <a:lnSpc>
                <a:spcPct val="95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s-ES" sz="2800" dirty="0" smtClean="0">
                <a:solidFill>
                  <a:schemeClr val="bg1">
                    <a:lumMod val="50000"/>
                  </a:schemeClr>
                </a:solidFill>
              </a:rPr>
              <a:t>		BLA </a:t>
            </a:r>
            <a:r>
              <a:rPr lang="es-ES" sz="2800" dirty="0" err="1" smtClean="0">
                <a:solidFill>
                  <a:schemeClr val="bg1">
                    <a:lumMod val="50000"/>
                  </a:schemeClr>
                </a:solidFill>
              </a:rPr>
              <a:t>BLA</a:t>
            </a:r>
            <a:r>
              <a:rPr lang="es-E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2800" dirty="0" err="1" smtClean="0">
                <a:solidFill>
                  <a:schemeClr val="bg1">
                    <a:lumMod val="50000"/>
                  </a:schemeClr>
                </a:solidFill>
              </a:rPr>
              <a:t>BLA</a:t>
            </a:r>
            <a:endParaRPr lang="es-E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17170" indent="-514350" algn="just">
              <a:lnSpc>
                <a:spcPct val="95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s-ES" sz="2800" dirty="0" smtClean="0">
                <a:solidFill>
                  <a:schemeClr val="bg1">
                    <a:lumMod val="50000"/>
                  </a:schemeClr>
                </a:solidFill>
              </a:rPr>
              <a:t>		i--;</a:t>
            </a:r>
          </a:p>
          <a:p>
            <a:pPr marL="217170" indent="-514350" algn="just">
              <a:lnSpc>
                <a:spcPct val="95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s-ES" sz="2800" dirty="0" smtClean="0">
                <a:solidFill>
                  <a:schemeClr val="bg1">
                    <a:lumMod val="50000"/>
                  </a:schemeClr>
                </a:solidFill>
              </a:rPr>
              <a:t>	}</a:t>
            </a:r>
          </a:p>
          <a:p>
            <a:pPr marL="617220" lvl="1" indent="-514350" algn="just">
              <a:lnSpc>
                <a:spcPct val="95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endParaRPr lang="es-ES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8F7C-4762-4176-95F8-BA49E464E55F}" type="slidenum">
              <a:rPr lang="es-CL" smtClean="0"/>
              <a:pPr/>
              <a:t>4</a:t>
            </a:fld>
            <a:endParaRPr lang="es-CL" dirty="0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79512" y="188640"/>
            <a:ext cx="5904656" cy="936104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just">
              <a:lnSpc>
                <a:spcPct val="95000"/>
              </a:lnSpc>
              <a:spcBef>
                <a:spcPct val="0"/>
              </a:spcBef>
              <a:defRPr/>
            </a:pP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¿Cómo podríamos implementar un </a:t>
            </a:r>
            <a:r>
              <a:rPr lang="es-ES" sz="2400" dirty="0" err="1" smtClean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while</a:t>
            </a: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?</a:t>
            </a:r>
            <a:endParaRPr kumimoji="0" lang="es-E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959970" y="1772816"/>
            <a:ext cx="3212430" cy="378621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lIns="0" tIns="0" rIns="0" bIns="0" rtlCol="0">
            <a:noAutofit/>
          </a:bodyPr>
          <a:lstStyle/>
          <a:p>
            <a:pPr marL="217170" marR="0" lvl="0" indent="-514350" algn="just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s-E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while</a:t>
            </a:r>
            <a:r>
              <a:rPr kumimoji="0" lang="es-E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217170" lvl="0" indent="-514350" algn="just">
              <a:lnSpc>
                <a:spcPct val="95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s-ES" sz="2800" dirty="0" smtClean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es-ES" sz="2800" dirty="0" smtClean="0">
                <a:solidFill>
                  <a:schemeClr val="accent6"/>
                </a:solidFill>
              </a:rPr>
              <a:t>CMP A,0</a:t>
            </a:r>
          </a:p>
          <a:p>
            <a:pPr marL="217170" lvl="0" indent="-514350" algn="just">
              <a:lnSpc>
                <a:spcPct val="95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s-ES" sz="2800" dirty="0" smtClean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es-ES" sz="2800" dirty="0" smtClean="0">
                <a:solidFill>
                  <a:schemeClr val="accent6"/>
                </a:solidFill>
              </a:rPr>
              <a:t>JLE </a:t>
            </a:r>
            <a:r>
              <a:rPr lang="es-ES" sz="2800" dirty="0" err="1" smtClean="0">
                <a:solidFill>
                  <a:schemeClr val="accent6"/>
                </a:solidFill>
              </a:rPr>
              <a:t>end</a:t>
            </a:r>
            <a:endParaRPr kumimoji="0" lang="es-E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17170" marR="0" lvl="0" indent="-514350" algn="just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BLA </a:t>
            </a:r>
            <a:r>
              <a:rPr kumimoji="0" lang="es-E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BLA</a:t>
            </a:r>
            <a:r>
              <a:rPr kumimoji="0" lang="es-E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BLA</a:t>
            </a:r>
            <a:endParaRPr kumimoji="0" lang="es-E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17170" marR="0" lvl="0" indent="-514350" algn="just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Arial" pitchFamily="34" charset="0"/>
              <a:buNone/>
              <a:tabLst/>
              <a:defRPr/>
            </a:pPr>
            <a:r>
              <a:rPr lang="es-ES" sz="2800" dirty="0" smtClean="0">
                <a:solidFill>
                  <a:schemeClr val="bg1">
                    <a:lumMod val="50000"/>
                  </a:schemeClr>
                </a:solidFill>
              </a:rPr>
              <a:t>		SUB A,1</a:t>
            </a:r>
            <a:endParaRPr kumimoji="0" lang="es-E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17170" marR="0" lvl="0" indent="-514350" algn="just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Arial" pitchFamily="34" charset="0"/>
              <a:buNone/>
              <a:tabLst/>
              <a:defRPr/>
            </a:pPr>
            <a:r>
              <a:rPr lang="es-ES" sz="2800" dirty="0" smtClean="0">
                <a:solidFill>
                  <a:schemeClr val="accent6"/>
                </a:solidFill>
              </a:rPr>
              <a:t>		JMP </a:t>
            </a:r>
            <a:r>
              <a:rPr lang="es-ES" sz="2800" dirty="0" err="1" smtClean="0">
                <a:solidFill>
                  <a:schemeClr val="accent6"/>
                </a:solidFill>
              </a:rPr>
              <a:t>while</a:t>
            </a:r>
            <a:endParaRPr kumimoji="0" lang="es-E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17170" marR="0" lvl="0" indent="-514350" algn="just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Arial" pitchFamily="34" charset="0"/>
              <a:buNone/>
              <a:tabLst/>
              <a:defRPr/>
            </a:pPr>
            <a:r>
              <a:rPr lang="es-ES" sz="28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s-ES" sz="2800" dirty="0" err="1" smtClean="0">
                <a:solidFill>
                  <a:schemeClr val="accent6"/>
                </a:solidFill>
              </a:rPr>
              <a:t>end</a:t>
            </a:r>
            <a:r>
              <a:rPr lang="es-ES" sz="2800" dirty="0" smtClean="0">
                <a:solidFill>
                  <a:schemeClr val="accent6"/>
                </a:solidFill>
              </a:rPr>
              <a:t>:</a:t>
            </a:r>
            <a:endParaRPr kumimoji="0" lang="es-E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17220" marR="0" lvl="1" indent="-514350" algn="just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+mj-lt"/>
              <a:buAutoNum type="arabicPeriod"/>
              <a:tabLst/>
              <a:defRPr/>
            </a:pPr>
            <a:endParaRPr kumimoji="0" lang="es-E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idx="1"/>
          </p:nvPr>
        </p:nvSpPr>
        <p:spPr>
          <a:xfrm>
            <a:off x="1071538" y="1514994"/>
            <a:ext cx="3068414" cy="3930230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0" tIns="0" rIns="0" bIns="0">
            <a:noAutofit/>
          </a:bodyPr>
          <a:lstStyle/>
          <a:p>
            <a:pPr marL="217170" indent="-514350" algn="just">
              <a:lnSpc>
                <a:spcPct val="95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s-ES" sz="28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s-ES" sz="2800" dirty="0" err="1" smtClean="0">
                <a:solidFill>
                  <a:schemeClr val="bg1">
                    <a:lumMod val="50000"/>
                  </a:schemeClr>
                </a:solidFill>
              </a:rPr>
              <a:t>if</a:t>
            </a:r>
            <a:r>
              <a:rPr lang="es-ES" sz="2800" dirty="0" smtClean="0">
                <a:solidFill>
                  <a:schemeClr val="bg1">
                    <a:lumMod val="50000"/>
                  </a:schemeClr>
                </a:solidFill>
              </a:rPr>
              <a:t> (x == 0)</a:t>
            </a:r>
          </a:p>
          <a:p>
            <a:pPr marL="217170" indent="-514350" algn="just">
              <a:lnSpc>
                <a:spcPct val="95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s-ES" sz="2800" dirty="0" smtClean="0">
                <a:solidFill>
                  <a:schemeClr val="bg1">
                    <a:lumMod val="50000"/>
                  </a:schemeClr>
                </a:solidFill>
              </a:rPr>
              <a:t>	{</a:t>
            </a:r>
          </a:p>
          <a:p>
            <a:pPr marL="217170" indent="-514350" algn="just">
              <a:lnSpc>
                <a:spcPct val="95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s-ES" sz="2800" dirty="0" smtClean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es-ES" sz="2800" dirty="0" err="1" smtClean="0">
                <a:solidFill>
                  <a:schemeClr val="bg1">
                    <a:lumMod val="50000"/>
                  </a:schemeClr>
                </a:solidFill>
              </a:rPr>
              <a:t>bla</a:t>
            </a:r>
            <a:r>
              <a:rPr lang="es-E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2800" dirty="0" err="1" smtClean="0">
                <a:solidFill>
                  <a:schemeClr val="bg1">
                    <a:lumMod val="50000"/>
                  </a:schemeClr>
                </a:solidFill>
              </a:rPr>
              <a:t>bla</a:t>
            </a:r>
            <a:endParaRPr lang="es-E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17170" indent="-514350" algn="just">
              <a:lnSpc>
                <a:spcPct val="95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s-ES" sz="2800" dirty="0" smtClean="0">
                <a:solidFill>
                  <a:schemeClr val="bg1">
                    <a:lumMod val="50000"/>
                  </a:schemeClr>
                </a:solidFill>
              </a:rPr>
              <a:t>	}</a:t>
            </a:r>
          </a:p>
          <a:p>
            <a:pPr marL="217170" indent="-514350" algn="just">
              <a:lnSpc>
                <a:spcPct val="95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s-ES" sz="28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s-ES" sz="2800" dirty="0" err="1" smtClean="0">
                <a:solidFill>
                  <a:schemeClr val="bg1">
                    <a:lumMod val="50000"/>
                  </a:schemeClr>
                </a:solidFill>
              </a:rPr>
              <a:t>else</a:t>
            </a:r>
            <a:endParaRPr lang="es-E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17170" indent="-514350" algn="just">
              <a:lnSpc>
                <a:spcPct val="95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s-ES" sz="2800" dirty="0" smtClean="0">
                <a:solidFill>
                  <a:schemeClr val="bg1">
                    <a:lumMod val="50000"/>
                  </a:schemeClr>
                </a:solidFill>
              </a:rPr>
              <a:t>	{</a:t>
            </a:r>
          </a:p>
          <a:p>
            <a:pPr marL="217170" indent="-514350" algn="just">
              <a:lnSpc>
                <a:spcPct val="95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s-ES" sz="2800" dirty="0" smtClean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es-ES" sz="2800" dirty="0" err="1" smtClean="0">
                <a:solidFill>
                  <a:schemeClr val="bg1">
                    <a:lumMod val="50000"/>
                  </a:schemeClr>
                </a:solidFill>
              </a:rPr>
              <a:t>ble</a:t>
            </a:r>
            <a:r>
              <a:rPr lang="es-E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2800" dirty="0" err="1" smtClean="0">
                <a:solidFill>
                  <a:schemeClr val="bg1">
                    <a:lumMod val="50000"/>
                  </a:schemeClr>
                </a:solidFill>
              </a:rPr>
              <a:t>ble</a:t>
            </a:r>
            <a:endParaRPr lang="es-E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17170" indent="-514350" algn="just">
              <a:lnSpc>
                <a:spcPct val="95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s-ES" sz="2800" dirty="0" smtClean="0">
                <a:solidFill>
                  <a:schemeClr val="bg1">
                    <a:lumMod val="50000"/>
                  </a:schemeClr>
                </a:solidFill>
              </a:rPr>
              <a:t>	}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8F7C-4762-4176-95F8-BA49E464E55F}" type="slidenum">
              <a:rPr lang="es-CL" smtClean="0"/>
              <a:pPr/>
              <a:t>5</a:t>
            </a:fld>
            <a:endParaRPr lang="es-CL" dirty="0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79512" y="188640"/>
            <a:ext cx="5904656" cy="936104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just">
              <a:lnSpc>
                <a:spcPct val="95000"/>
              </a:lnSpc>
              <a:spcBef>
                <a:spcPct val="0"/>
              </a:spcBef>
              <a:defRPr/>
            </a:pP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¿Cómo podríamos implementar un </a:t>
            </a:r>
            <a:r>
              <a:rPr lang="es-ES" sz="2400" dirty="0" err="1" smtClean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if</a:t>
            </a: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?</a:t>
            </a:r>
            <a:endParaRPr kumimoji="0" lang="es-E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979712" y="5733256"/>
            <a:ext cx="5544616" cy="79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 algn="just">
              <a:lnSpc>
                <a:spcPct val="95000"/>
              </a:lnSpc>
              <a:spcBef>
                <a:spcPts val="1200"/>
              </a:spcBef>
              <a:spcAft>
                <a:spcPts val="108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Necesitamos saltos </a:t>
            </a:r>
            <a:r>
              <a:rPr lang="es-ES" sz="2400" dirty="0" smtClean="0">
                <a:solidFill>
                  <a:schemeClr val="accent6"/>
                </a:solidFill>
              </a:rPr>
              <a:t>incondicionales</a:t>
            </a: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y </a:t>
            </a:r>
            <a:r>
              <a:rPr lang="es-ES" sz="2400" dirty="0" smtClean="0">
                <a:solidFill>
                  <a:schemeClr val="accent6"/>
                </a:solidFill>
              </a:rPr>
              <a:t>condicionales basados en una comparación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815954" y="1506818"/>
            <a:ext cx="3212430" cy="393840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lIns="0" tIns="0" rIns="0" bIns="0" rtlCol="0">
            <a:noAutofit/>
          </a:bodyPr>
          <a:lstStyle/>
          <a:p>
            <a:pPr marL="217170" marR="0" lvl="0" indent="-514350" algn="just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s-E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s-E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CMP</a:t>
            </a:r>
            <a:r>
              <a:rPr kumimoji="0" lang="es-ES" sz="2800" b="0" i="0" u="none" strike="noStrike" kern="1200" cap="none" spc="0" normalizeH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A,0</a:t>
            </a:r>
          </a:p>
          <a:p>
            <a:pPr marL="217170" marR="0" lvl="0" indent="-514350" algn="just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Arial" pitchFamily="34" charset="0"/>
              <a:buNone/>
              <a:tabLst/>
              <a:defRPr/>
            </a:pPr>
            <a:r>
              <a:rPr lang="es-ES" sz="2800" baseline="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s-ES" sz="2800" baseline="0" dirty="0" smtClean="0">
                <a:solidFill>
                  <a:schemeClr val="accent6"/>
                </a:solidFill>
              </a:rPr>
              <a:t>JNE</a:t>
            </a:r>
            <a:r>
              <a:rPr lang="es-ES" sz="2800" dirty="0" smtClean="0">
                <a:solidFill>
                  <a:schemeClr val="accent6"/>
                </a:solidFill>
              </a:rPr>
              <a:t> </a:t>
            </a:r>
            <a:r>
              <a:rPr lang="es-ES" sz="2800" dirty="0" err="1" smtClean="0">
                <a:solidFill>
                  <a:schemeClr val="accent6"/>
                </a:solidFill>
              </a:rPr>
              <a:t>else</a:t>
            </a:r>
            <a:endParaRPr kumimoji="0" lang="es-E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17170" marR="0" lvl="0" indent="-514350" algn="just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BLA </a:t>
            </a:r>
            <a:r>
              <a:rPr kumimoji="0" lang="es-E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BLA</a:t>
            </a:r>
            <a:r>
              <a:rPr kumimoji="0" lang="es-E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BLA</a:t>
            </a:r>
            <a:endParaRPr kumimoji="0" lang="es-E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17170" marR="0" lvl="0" indent="-514350" algn="just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Arial" pitchFamily="34" charset="0"/>
              <a:buNone/>
              <a:tabLst/>
              <a:defRPr/>
            </a:pPr>
            <a:r>
              <a:rPr lang="es-ES" sz="2800" dirty="0" smtClean="0">
                <a:solidFill>
                  <a:schemeClr val="accent6"/>
                </a:solidFill>
              </a:rPr>
              <a:t>		JMP </a:t>
            </a:r>
            <a:r>
              <a:rPr lang="es-ES" sz="2800" dirty="0" err="1" smtClean="0">
                <a:solidFill>
                  <a:schemeClr val="accent6"/>
                </a:solidFill>
              </a:rPr>
              <a:t>end</a:t>
            </a:r>
            <a:endParaRPr kumimoji="0" lang="es-E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17170" marR="0" lvl="0" indent="-514350" algn="just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Arial" pitchFamily="34" charset="0"/>
              <a:buNone/>
              <a:tabLst/>
              <a:defRPr/>
            </a:pPr>
            <a:r>
              <a:rPr lang="es-ES" sz="28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s-ES" sz="2800" dirty="0" err="1" smtClean="0">
                <a:solidFill>
                  <a:schemeClr val="accent6"/>
                </a:solidFill>
              </a:rPr>
              <a:t>else</a:t>
            </a:r>
            <a:r>
              <a:rPr lang="es-ES" sz="2800" dirty="0" smtClean="0">
                <a:solidFill>
                  <a:schemeClr val="accent6"/>
                </a:solidFill>
              </a:rPr>
              <a:t>:</a:t>
            </a:r>
            <a:endParaRPr lang="es-E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17170" marR="0" lvl="0" indent="-514350" algn="just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Arial" pitchFamily="34" charset="0"/>
              <a:buNone/>
              <a:tabLst/>
              <a:defRPr/>
            </a:pPr>
            <a:r>
              <a:rPr lang="es-ES" sz="2800" dirty="0" smtClean="0">
                <a:solidFill>
                  <a:schemeClr val="bg1">
                    <a:lumMod val="50000"/>
                  </a:schemeClr>
                </a:solidFill>
              </a:rPr>
              <a:t>		BLE </a:t>
            </a:r>
            <a:r>
              <a:rPr lang="es-ES" sz="2800" dirty="0" err="1" smtClean="0">
                <a:solidFill>
                  <a:schemeClr val="bg1">
                    <a:lumMod val="50000"/>
                  </a:schemeClr>
                </a:solidFill>
              </a:rPr>
              <a:t>BLE</a:t>
            </a:r>
            <a:r>
              <a:rPr lang="es-E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2800" dirty="0" err="1" smtClean="0">
                <a:solidFill>
                  <a:schemeClr val="bg1">
                    <a:lumMod val="50000"/>
                  </a:schemeClr>
                </a:solidFill>
              </a:rPr>
              <a:t>BLE</a:t>
            </a:r>
            <a:endParaRPr kumimoji="0" lang="es-E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17170" marR="0" lvl="0" indent="-514350" algn="just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Arial" pitchFamily="34" charset="0"/>
              <a:buNone/>
              <a:tabLst/>
              <a:defRPr/>
            </a:pPr>
            <a:r>
              <a:rPr lang="es-ES" sz="28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s-ES" sz="2800" dirty="0" err="1" smtClean="0">
                <a:solidFill>
                  <a:schemeClr val="accent6"/>
                </a:solidFill>
              </a:rPr>
              <a:t>end</a:t>
            </a:r>
            <a:r>
              <a:rPr lang="es-ES" sz="2800" dirty="0" smtClean="0">
                <a:solidFill>
                  <a:schemeClr val="accent6"/>
                </a:solidFill>
              </a:rPr>
              <a:t>:</a:t>
            </a:r>
            <a:endParaRPr kumimoji="0" lang="es-E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17220" marR="0" lvl="1" indent="-514350" algn="just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+mj-lt"/>
              <a:buAutoNum type="arabicPeriod"/>
              <a:tabLst/>
              <a:defRPr/>
            </a:pPr>
            <a:endParaRPr kumimoji="0" lang="es-E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179512" y="188640"/>
            <a:ext cx="5464058" cy="936104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just">
              <a:lnSpc>
                <a:spcPct val="95000"/>
              </a:lnSpc>
              <a:spcBef>
                <a:spcPct val="0"/>
              </a:spcBef>
              <a:defRPr/>
            </a:pP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¿Qué debemos agregar para tener soporte en HW para saltos </a:t>
            </a:r>
            <a:r>
              <a:rPr lang="es-ES" sz="2400" dirty="0" smtClean="0">
                <a:solidFill>
                  <a:schemeClr val="accent6"/>
                </a:solidFill>
              </a:rPr>
              <a:t>incondicionales</a:t>
            </a: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es-ES" sz="24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8F7C-4762-4176-95F8-BA49E464E55F}" type="slidenum">
              <a:rPr lang="es-CL" smtClean="0"/>
              <a:pPr/>
              <a:t>6</a:t>
            </a:fld>
            <a:endParaRPr lang="es-C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129" y="1063699"/>
            <a:ext cx="7754119" cy="5366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8F7C-4762-4176-95F8-BA49E464E55F}" type="slidenum">
              <a:rPr lang="es-CL" smtClean="0"/>
              <a:pPr/>
              <a:t>7</a:t>
            </a:fld>
            <a:endParaRPr lang="es-CL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0765" y="1062568"/>
            <a:ext cx="8288332" cy="536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"/>
          <p:cNvSpPr txBox="1">
            <a:spLocks noChangeArrowheads="1"/>
          </p:cNvSpPr>
          <p:nvPr/>
        </p:nvSpPr>
        <p:spPr>
          <a:xfrm>
            <a:off x="179512" y="188640"/>
            <a:ext cx="5464058" cy="936104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just">
              <a:lnSpc>
                <a:spcPct val="95000"/>
              </a:lnSpc>
              <a:spcBef>
                <a:spcPct val="0"/>
              </a:spcBef>
              <a:defRPr/>
            </a:pP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¿Qué debemos agregar para tener soporte en HW para saltos </a:t>
            </a:r>
            <a:r>
              <a:rPr lang="es-ES" sz="2400" dirty="0" smtClean="0">
                <a:solidFill>
                  <a:schemeClr val="accent6"/>
                </a:solidFill>
              </a:rPr>
              <a:t>incondicionales</a:t>
            </a: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es-ES" sz="24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179512" y="188640"/>
            <a:ext cx="8424936" cy="936104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 lvl="0" indent="0" algn="just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¿Y para saltos </a:t>
            </a:r>
            <a:r>
              <a:rPr lang="es-ES" sz="2400" dirty="0" smtClean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condicionales</a:t>
            </a: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?</a:t>
            </a:r>
            <a:endParaRPr kumimoji="0" lang="es-E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8F7C-4762-4176-95F8-BA49E464E55F}" type="slidenum">
              <a:rPr lang="es-CL" smtClean="0"/>
              <a:pPr/>
              <a:t>8</a:t>
            </a:fld>
            <a:endParaRPr lang="es-CL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0765" y="1062568"/>
            <a:ext cx="8288332" cy="536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179512" y="188640"/>
            <a:ext cx="6321314" cy="936104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 lvl="0" indent="0" algn="just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Agregamos el registro </a:t>
            </a:r>
            <a:r>
              <a:rPr lang="es-ES" sz="2400" dirty="0" smtClean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Status</a:t>
            </a: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,</a:t>
            </a:r>
            <a:r>
              <a:rPr lang="es-ES" sz="2400" dirty="0" smtClean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que permite saber el estado de la ALU después de la última operación</a:t>
            </a:r>
            <a:endParaRPr kumimoji="0" lang="es-ES" sz="2400" b="0" i="1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8F7C-4762-4176-95F8-BA49E464E55F}" type="slidenum">
              <a:rPr lang="es-CL" smtClean="0"/>
              <a:pPr/>
              <a:t>9</a:t>
            </a:fld>
            <a:endParaRPr lang="es-CL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083675"/>
            <a:ext cx="8191450" cy="532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4848</TotalTime>
  <Words>782</Words>
  <Application>Microsoft Macintosh PowerPoint</Application>
  <PresentationFormat>On-screen Show (4:3)</PresentationFormat>
  <Paragraphs>191</Paragraphs>
  <Slides>34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Hans-Albert Löbel</dc:creator>
  <cp:lastModifiedBy>Microsoft Office User</cp:lastModifiedBy>
  <cp:revision>213</cp:revision>
  <cp:lastPrinted>2017-08-30T16:09:23Z</cp:lastPrinted>
  <dcterms:created xsi:type="dcterms:W3CDTF">2010-08-21T17:13:52Z</dcterms:created>
  <dcterms:modified xsi:type="dcterms:W3CDTF">2018-03-16T02:02:11Z</dcterms:modified>
</cp:coreProperties>
</file>