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2" r:id="rId1"/>
  </p:sldMasterIdLst>
  <p:sldIdLst>
    <p:sldId id="256" r:id="rId2"/>
    <p:sldId id="257" r:id="rId3"/>
    <p:sldId id="259" r:id="rId4"/>
    <p:sldId id="258" r:id="rId5"/>
    <p:sldId id="260" r:id="rId6"/>
    <p:sldId id="272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07" d="100"/>
          <a:sy n="107" d="100"/>
        </p:scale>
        <p:origin x="1664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328B-BE1F-B942-BA79-AA263096318C}" type="datetimeFigureOut">
              <a:rPr lang="mr-IN"/>
              <a:t>21/3/18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E1A3-C3AB-B844-A88C-4507F124F808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623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328B-BE1F-B942-BA79-AA263096318C}" type="datetimeFigureOut">
              <a:rPr lang="mr-IN"/>
              <a:t>21/3/18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E1A3-C3AB-B844-A88C-4507F124F808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0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328B-BE1F-B942-BA79-AA263096318C}" type="datetimeFigureOut">
              <a:rPr lang="mr-IN"/>
              <a:t>21/3/18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E1A3-C3AB-B844-A88C-4507F124F808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061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328B-BE1F-B942-BA79-AA263096318C}" type="datetimeFigureOut">
              <a:rPr lang="mr-IN"/>
              <a:t>21/3/18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E1A3-C3AB-B844-A88C-4507F124F808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147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328B-BE1F-B942-BA79-AA263096318C}" type="datetimeFigureOut">
              <a:rPr lang="mr-IN"/>
              <a:t>21/3/18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E1A3-C3AB-B844-A88C-4507F124F808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05717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328B-BE1F-B942-BA79-AA263096318C}" type="datetimeFigureOut">
              <a:rPr lang="mr-IN"/>
              <a:t>21/3/18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E1A3-C3AB-B844-A88C-4507F124F808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8649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328B-BE1F-B942-BA79-AA263096318C}" type="datetimeFigureOut">
              <a:rPr lang="mr-IN"/>
              <a:t>21/3/18</a:t>
            </a:fld>
            <a:endParaRPr lang="mr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E1A3-C3AB-B844-A88C-4507F124F808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3262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328B-BE1F-B942-BA79-AA263096318C}" type="datetimeFigureOut">
              <a:rPr lang="mr-IN"/>
              <a:t>21/3/18</a:t>
            </a:fld>
            <a:endParaRPr lang="mr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E1A3-C3AB-B844-A88C-4507F124F808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329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328B-BE1F-B942-BA79-AA263096318C}" type="datetimeFigureOut">
              <a:rPr lang="mr-IN"/>
              <a:t>21/3/18</a:t>
            </a:fld>
            <a:endParaRPr lang="mr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E1A3-C3AB-B844-A88C-4507F124F808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68315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328B-BE1F-B942-BA79-AA263096318C}" type="datetimeFigureOut">
              <a:rPr lang="mr-IN"/>
              <a:t>21/3/18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E1A3-C3AB-B844-A88C-4507F124F808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9025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328B-BE1F-B942-BA79-AA263096318C}" type="datetimeFigureOut">
              <a:rPr lang="mr-IN"/>
              <a:t>21/3/18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E1A3-C3AB-B844-A88C-4507F124F808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577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C328B-BE1F-B942-BA79-AA263096318C}" type="datetimeFigureOut">
              <a:rPr lang="mr-IN"/>
              <a:t>21/3/18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9E1A3-C3AB-B844-A88C-4507F124F808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412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Aritmética computacional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small"/>
              <a:t>iic</a:t>
            </a:r>
            <a:r>
              <a:rPr lang="en-US"/>
              <a:t>2343</a:t>
            </a:r>
          </a:p>
        </p:txBody>
      </p:sp>
    </p:spTree>
    <p:extLst>
      <p:ext uri="{BB962C8B-B14F-4D97-AF65-F5344CB8AC3E}">
        <p14:creationId xmlns:p14="http://schemas.microsoft.com/office/powerpoint/2010/main" val="23418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551498" y="551498"/>
            <a:ext cx="7713822" cy="1127284"/>
          </a:xfrm>
        </p:spPr>
        <p:txBody>
          <a:bodyPr vert="horz" lIns="0" tIns="0" rIns="0" bIns="0" rtlCol="0" anchor="t">
            <a:normAutofit/>
          </a:bodyPr>
          <a:lstStyle/>
          <a:p>
            <a:pPr algn="l" eaLnBrk="1" hangingPunct="1">
              <a:lnSpc>
                <a:spcPct val="95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es-ES" sz="288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Necesitamos obtener el valor de una división en binario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551498" y="1938435"/>
            <a:ext cx="8232971" cy="4478082"/>
          </a:xfrm>
        </p:spPr>
        <p:txBody>
          <a:bodyPr vert="horz" lIns="0" tIns="0" rIns="0" bIns="0" rtlCol="0">
            <a:normAutofit fontScale="92500" lnSpcReduction="10000"/>
          </a:bodyPr>
          <a:lstStyle/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486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1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 ejemplo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endParaRPr lang="es-ES" sz="216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endParaRPr lang="es-ES" sz="216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1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el resultado de esa división es: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endParaRPr lang="es-ES" sz="216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1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Decimal </a:t>
            </a:r>
            <a:r>
              <a:rPr lang="es-ES" sz="2160" dirty="0">
                <a:solidFill>
                  <a:schemeClr val="accent6"/>
                </a:solidFill>
              </a:rPr>
              <a:t>finito</a:t>
            </a:r>
            <a:r>
              <a:rPr lang="es-ES" sz="21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pasa a ser </a:t>
            </a:r>
            <a:r>
              <a:rPr lang="es-ES" sz="2160" dirty="0">
                <a:solidFill>
                  <a:schemeClr val="accent6"/>
                </a:solidFill>
              </a:rPr>
              <a:t>infinito en binario</a:t>
            </a:r>
            <a:r>
              <a:rPr lang="es-ES" sz="21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1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Todo depende de la </a:t>
            </a:r>
            <a:r>
              <a:rPr lang="es-ES" sz="2160" dirty="0">
                <a:solidFill>
                  <a:schemeClr val="accent6"/>
                </a:solidFill>
              </a:rPr>
              <a:t>base elegida </a:t>
            </a:r>
            <a:r>
              <a:rPr lang="es-ES" sz="21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(ej. 1/3 en ternario)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1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Estos números usan memoria finita para manejar rangos muy grandes y densos.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1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Luego, existe un </a:t>
            </a:r>
            <a:r>
              <a:rPr lang="es-ES" sz="216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trade</a:t>
            </a:r>
            <a:r>
              <a:rPr lang="es-ES" sz="21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-off entre rango y precisión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1254" y="2327278"/>
            <a:ext cx="6027651" cy="872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6807" y="3558615"/>
            <a:ext cx="1749794" cy="64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2389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551498" y="551498"/>
            <a:ext cx="7713822" cy="1127284"/>
          </a:xfrm>
        </p:spPr>
        <p:txBody>
          <a:bodyPr vert="horz" lIns="0" tIns="0" rIns="0" bIns="0" rtlCol="0" anchor="t">
            <a:normAutofit/>
          </a:bodyPr>
          <a:lstStyle/>
          <a:p>
            <a:pPr algn="l" eaLnBrk="1" hangingPunct="1">
              <a:lnSpc>
                <a:spcPct val="95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es-ES" sz="324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Representación de punto fijo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551498" y="1744504"/>
            <a:ext cx="7936707" cy="4672013"/>
          </a:xfrm>
        </p:spPr>
        <p:txBody>
          <a:bodyPr vert="horz" lIns="0" tIns="0" rIns="0" bIns="0" rtlCol="0">
            <a:normAutofit/>
          </a:bodyPr>
          <a:lstStyle/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216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1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Dados </a:t>
            </a:r>
            <a:r>
              <a:rPr lang="es-ES" sz="216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s-ES" sz="21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dígitos (bits), estos se dividen de manera fija para representar signo, parte entera y parte fraccional.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1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Pro: simple y rápido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1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Contra: rango pequeño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1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Idea: mover (flotar) la coma (punto)</a:t>
            </a:r>
          </a:p>
        </p:txBody>
      </p:sp>
    </p:spTree>
    <p:extLst>
      <p:ext uri="{BB962C8B-B14F-4D97-AF65-F5344CB8AC3E}">
        <p14:creationId xmlns:p14="http://schemas.microsoft.com/office/powerpoint/2010/main" val="148704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551498" y="551498"/>
            <a:ext cx="7713822" cy="1127284"/>
          </a:xfrm>
        </p:spPr>
        <p:txBody>
          <a:bodyPr vert="horz" lIns="0" tIns="0" rIns="0" bIns="0" rtlCol="0" anchor="t">
            <a:normAutofit/>
          </a:bodyPr>
          <a:lstStyle/>
          <a:p>
            <a:pPr algn="l" eaLnBrk="1" hangingPunct="1">
              <a:lnSpc>
                <a:spcPct val="95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es-ES" sz="3240">
                <a:solidFill>
                  <a:schemeClr val="tx1">
                    <a:lumMod val="50000"/>
                    <a:lumOff val="50000"/>
                  </a:schemeClr>
                </a:solidFill>
              </a:rPr>
              <a:t>Representación de punto flotante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551498" y="1744504"/>
            <a:ext cx="7936707" cy="4672013"/>
          </a:xfrm>
        </p:spPr>
        <p:txBody>
          <a:bodyPr vert="horz" lIns="0" tIns="0" rIns="0" bIns="0" rtlCol="0">
            <a:normAutofit/>
          </a:bodyPr>
          <a:lstStyle/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Basada en notación científica normalizada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Dos elementos centrales: significante y exponente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Codifica la posición del punto (que podemos llamar </a:t>
            </a:r>
            <a:r>
              <a:rPr lang="es-E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punto binario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en lugar de punto decimal)</a:t>
            </a:r>
          </a:p>
          <a:p>
            <a:pPr marL="102870" lvl="1" indent="0" algn="ctr">
              <a:lnSpc>
                <a:spcPct val="95000"/>
              </a:lnSpc>
              <a:spcBef>
                <a:spcPts val="180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1.xxxxxx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/>
              <a:t>×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</a:t>
            </a:r>
            <a:r>
              <a:rPr lang="en-US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yyy</a:t>
            </a:r>
            <a:endParaRPr lang="es-ES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Pro: gran rango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Contra: pérdida de precisión</a:t>
            </a:r>
          </a:p>
        </p:txBody>
      </p:sp>
    </p:spTree>
    <p:extLst>
      <p:ext uri="{BB962C8B-B14F-4D97-AF65-F5344CB8AC3E}">
        <p14:creationId xmlns:p14="http://schemas.microsoft.com/office/powerpoint/2010/main" val="340899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551498" y="551498"/>
            <a:ext cx="7779544" cy="1127284"/>
          </a:xfrm>
        </p:spPr>
        <p:txBody>
          <a:bodyPr vert="horz" lIns="0" tIns="0" rIns="0" bIns="0" rtlCol="0" anchor="t">
            <a:normAutofit/>
          </a:bodyPr>
          <a:lstStyle/>
          <a:p>
            <a:pPr algn="l" eaLnBrk="1" hangingPunct="1">
              <a:lnSpc>
                <a:spcPct val="95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es-ES" sz="288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IEEE754, el formato más usado para números de punto flotante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>
          <a:xfrm>
            <a:off x="551498" y="2067402"/>
            <a:ext cx="7936707" cy="4349115"/>
          </a:xfrm>
        </p:spPr>
        <p:txBody>
          <a:bodyPr vert="horz" lIns="0" tIns="0" rIns="0" bIns="0" rtlCol="0">
            <a:normAutofit/>
          </a:bodyPr>
          <a:lstStyle/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float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(32 bits): </a:t>
            </a:r>
          </a:p>
          <a:p>
            <a:pPr marL="811530" lvl="2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bit de signo, 8 bit exponente, 23 bit significante</a:t>
            </a:r>
          </a:p>
          <a:p>
            <a:pPr marL="811530" lvl="2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Significante normalizado</a:t>
            </a:r>
          </a:p>
          <a:p>
            <a:pPr marL="811530" lvl="2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Exponente desfasado en 127</a:t>
            </a:r>
          </a:p>
          <a:p>
            <a:pPr marL="811530" lvl="2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0: exponente =  0, significante = 0</a:t>
            </a:r>
          </a:p>
          <a:p>
            <a:pPr marL="811530" lvl="2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±∞: exponente = 11111…, significante = 0</a:t>
            </a:r>
          </a:p>
          <a:p>
            <a:pPr marL="811530" lvl="2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</a:pPr>
            <a:r>
              <a:rPr lang="es-E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NaN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exponente = 11111…, significante ≠ 0</a:t>
            </a:r>
          </a:p>
          <a:p>
            <a:pPr marL="11430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s-E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1430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double</a:t>
            </a: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 bits, reglas similares</a:t>
            </a:r>
          </a:p>
          <a:p>
            <a:pPr marL="811530" lvl="2" indent="-308610" algn="just">
              <a:lnSpc>
                <a:spcPct val="95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s-ES" sz="2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4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CuadroTexto"/>
          <p:cNvSpPr txBox="1"/>
          <p:nvPr/>
        </p:nvSpPr>
        <p:spPr>
          <a:xfrm>
            <a:off x="618649" y="3193257"/>
            <a:ext cx="459629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25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exponente = </a:t>
            </a:r>
            <a:r>
              <a:rPr lang="es-ES" sz="25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124 = 01111100</a:t>
            </a:r>
            <a:endParaRPr lang="es-ES" sz="25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18649" y="2761775"/>
            <a:ext cx="2397443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5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significante = ?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618649" y="2331720"/>
            <a:ext cx="1490186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5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signo = ?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618649" y="2766060"/>
            <a:ext cx="2591753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5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significante = 01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618649" y="2327435"/>
            <a:ext cx="1490186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5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signo = 0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618649" y="1605915"/>
            <a:ext cx="1880235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5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0.00101b =</a:t>
            </a:r>
            <a:endParaRPr lang="es-ES" sz="252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8649" y="642938"/>
            <a:ext cx="7452360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5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= (-1)</a:t>
            </a:r>
            <a:r>
              <a:rPr lang="es-ES" sz="2520" i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signo</a:t>
            </a:r>
            <a:r>
              <a:rPr lang="es-ES" sz="25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∙1.</a:t>
            </a:r>
            <a:r>
              <a:rPr lang="es-ES" sz="252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significante</a:t>
            </a:r>
            <a:r>
              <a:rPr lang="es-ES" sz="25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∙2</a:t>
            </a:r>
            <a:r>
              <a:rPr lang="es-ES" sz="2520" i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exponente</a:t>
            </a:r>
            <a:r>
              <a:rPr lang="es-ES" sz="252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-127</a:t>
            </a:r>
            <a:endParaRPr lang="es-ES" sz="252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9 Imagen" descr="1000px-IEEE_754_Single_Floating_Point_Format.sv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0093" y="4141947"/>
            <a:ext cx="7663815" cy="173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2327434" y="1594485"/>
            <a:ext cx="5484926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25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(1.01∙10</a:t>
            </a:r>
            <a:r>
              <a:rPr lang="es-ES" sz="252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-11</a:t>
            </a:r>
            <a:r>
              <a:rPr lang="es-ES" sz="25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s-ES" sz="252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s-ES" sz="25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s-ES" sz="25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1∙2</a:t>
            </a:r>
            <a:r>
              <a:rPr lang="es-ES" sz="252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-3</a:t>
            </a:r>
            <a:r>
              <a:rPr lang="es-ES" sz="25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+ 1∙2</a:t>
            </a:r>
            <a:r>
              <a:rPr lang="es-ES" sz="252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-5</a:t>
            </a:r>
            <a:r>
              <a:rPr lang="es-ES" sz="25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0.15625</a:t>
            </a:r>
            <a:endParaRPr lang="es-ES" sz="252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2327434" y="1605915"/>
            <a:ext cx="388620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5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es-ES" sz="252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18649" y="3187542"/>
            <a:ext cx="3434715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5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exponente = ?</a:t>
            </a:r>
          </a:p>
        </p:txBody>
      </p:sp>
    </p:spTree>
    <p:extLst>
      <p:ext uri="{BB962C8B-B14F-4D97-AF65-F5344CB8AC3E}">
        <p14:creationId xmlns:p14="http://schemas.microsoft.com/office/powerpoint/2010/main" val="1821134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5" grpId="0"/>
      <p:bldP spid="15" grpId="1"/>
      <p:bldP spid="9" grpId="0"/>
      <p:bldP spid="9" grpId="1"/>
      <p:bldP spid="19" grpId="0"/>
      <p:bldP spid="17" grpId="0"/>
      <p:bldP spid="13" grpId="0"/>
      <p:bldP spid="14" grpId="0"/>
      <p:bldP spid="16" grpId="0"/>
      <p:bldP spid="1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Suma en punto flotante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0052" indent="-410052">
              <a:buNone/>
            </a:pPr>
            <a:r>
              <a:rPr lang="en-US" sz="2160"/>
              <a:t>1.	comparar los exponentes; “shift” el número más pequeño a la derecha hasta que su exponente sea igual al exponente más grande</a:t>
            </a:r>
          </a:p>
          <a:p>
            <a:pPr marL="410052" indent="-410052">
              <a:buNone/>
            </a:pPr>
            <a:r>
              <a:rPr lang="en-US" sz="2160"/>
              <a:t>2.	sumar los significantes</a:t>
            </a:r>
          </a:p>
          <a:p>
            <a:pPr marL="410052" indent="-410052">
              <a:buNone/>
            </a:pPr>
            <a:r>
              <a:rPr lang="en-US" sz="2160"/>
              <a:t>3.	normalizar la suma, ya sea “shifting” a la derecha e incrementado el exponente, o “shifting” a la izquierda y decrementando el exponente</a:t>
            </a:r>
          </a:p>
          <a:p>
            <a:pPr marL="410052" indent="-410052">
              <a:buNone/>
            </a:pPr>
            <a:r>
              <a:rPr lang="en-US" sz="2160"/>
              <a:t>	¿“overflow” o “underflow”? </a:t>
            </a:r>
            <a:r>
              <a:rPr lang="en-US" sz="2160">
                <a:sym typeface="Wingdings"/>
              </a:rPr>
              <a:t> excepción</a:t>
            </a:r>
          </a:p>
          <a:p>
            <a:pPr marL="410052" indent="-410052">
              <a:buNone/>
            </a:pPr>
            <a:r>
              <a:rPr lang="en-US" sz="2160">
                <a:sym typeface="Wingdings"/>
              </a:rPr>
              <a:t>4.	redondear el significante al número apropiado de bits</a:t>
            </a:r>
          </a:p>
          <a:p>
            <a:pPr marL="410052" indent="-410052">
              <a:buNone/>
            </a:pPr>
            <a:r>
              <a:rPr lang="en-US" sz="2160">
                <a:sym typeface="Wingdings"/>
              </a:rPr>
              <a:t>	¿está normalizado?  terminar</a:t>
            </a:r>
          </a:p>
          <a:p>
            <a:pPr marL="410052" indent="-410052">
              <a:buNone/>
            </a:pPr>
            <a:r>
              <a:rPr lang="en-US" sz="2160">
                <a:sym typeface="Wingdings"/>
              </a:rPr>
              <a:t>	volver al paso 3</a:t>
            </a:r>
          </a:p>
        </p:txBody>
      </p:sp>
    </p:spTree>
    <p:extLst>
      <p:ext uri="{BB962C8B-B14F-4D97-AF65-F5344CB8AC3E}">
        <p14:creationId xmlns:p14="http://schemas.microsoft.com/office/powerpoint/2010/main" val="1260092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Multiplicación en punto flotante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10052" indent="-410052">
              <a:buNone/>
            </a:pPr>
            <a:r>
              <a:rPr lang="en-US" sz="2160"/>
              <a:t>1.	sumar los exponentes defasados y restar el desfase a la suma para obtener el nuevo exponente desfasado</a:t>
            </a:r>
          </a:p>
          <a:p>
            <a:pPr marL="410052" indent="-410052">
              <a:buNone/>
            </a:pPr>
            <a:r>
              <a:rPr lang="en-US" sz="2160"/>
              <a:t>2.	multiplicar los significantes</a:t>
            </a:r>
          </a:p>
          <a:p>
            <a:pPr marL="410052" indent="-410052">
              <a:buNone/>
            </a:pPr>
            <a:r>
              <a:rPr lang="en-US" sz="2160"/>
              <a:t>3.	normalizar el producto si es necesario, “shifting” a la derecha e incrementado el exponente</a:t>
            </a:r>
          </a:p>
          <a:p>
            <a:pPr marL="410052" indent="-410052">
              <a:buNone/>
            </a:pPr>
            <a:r>
              <a:rPr lang="en-US" sz="2160"/>
              <a:t>	¿”overflow” o “underflow”? </a:t>
            </a:r>
            <a:r>
              <a:rPr lang="en-US" sz="2160">
                <a:sym typeface="Wingdings"/>
              </a:rPr>
              <a:t> excepción</a:t>
            </a:r>
          </a:p>
          <a:p>
            <a:pPr marL="410052" indent="-410052">
              <a:buNone/>
            </a:pPr>
            <a:r>
              <a:rPr lang="en-US" sz="2160">
                <a:sym typeface="Wingdings"/>
              </a:rPr>
              <a:t>4.	redondear el significante al número apropiado de bits</a:t>
            </a:r>
          </a:p>
          <a:p>
            <a:pPr marL="410052" indent="-410052">
              <a:buNone/>
            </a:pPr>
            <a:r>
              <a:rPr lang="en-US" sz="2160">
                <a:sym typeface="Wingdings"/>
              </a:rPr>
              <a:t>	¿está normalizado?  ir al paso 5</a:t>
            </a:r>
          </a:p>
          <a:p>
            <a:pPr marL="410052" indent="-410052">
              <a:buNone/>
            </a:pPr>
            <a:r>
              <a:rPr lang="en-US" sz="2160">
                <a:sym typeface="Wingdings"/>
              </a:rPr>
              <a:t>	volver al paso 3</a:t>
            </a:r>
          </a:p>
          <a:p>
            <a:pPr marL="410052" indent="-410052">
              <a:buNone/>
            </a:pPr>
            <a:r>
              <a:rPr lang="en-US" sz="2160">
                <a:sym typeface="Wingdings"/>
              </a:rPr>
              <a:t>5.	poner el signo del producto en positivo si los signos de los operandos son iguales; en negativo en caso contrario</a:t>
            </a:r>
          </a:p>
          <a:p>
            <a:pPr marL="410052" indent="-410052">
              <a:buNone/>
            </a:pPr>
            <a:r>
              <a:rPr lang="en-US" sz="2160">
                <a:sym typeface="Wingdings"/>
              </a:rPr>
              <a:t>	terminar</a:t>
            </a:r>
          </a:p>
        </p:txBody>
      </p:sp>
    </p:spTree>
    <p:extLst>
      <p:ext uri="{BB962C8B-B14F-4D97-AF65-F5344CB8AC3E}">
        <p14:creationId xmlns:p14="http://schemas.microsoft.com/office/powerpoint/2010/main" val="2034690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56" y="365126"/>
            <a:ext cx="8716488" cy="6201929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2200"/>
              </a:spcBef>
              <a:buNone/>
            </a:pPr>
            <a:r>
              <a:rPr lang="en-US" b="1"/>
              <a:t>¿Qu</a:t>
            </a:r>
            <a:r>
              <a:rPr lang="en-US" b="1"/>
              <a:t>é sabemos</a:t>
            </a:r>
            <a:r>
              <a:rPr lang="en-US" b="1"/>
              <a:t>?</a:t>
            </a:r>
          </a:p>
          <a:p>
            <a:pPr marL="0" indent="0">
              <a:lnSpc>
                <a:spcPct val="100000"/>
              </a:lnSpc>
              <a:spcBef>
                <a:spcPts val="3400"/>
              </a:spcBef>
              <a:buNone/>
            </a:pPr>
            <a:r>
              <a:rPr lang="en-US" sz="2000" b="1"/>
              <a:t>Números enteros con signo: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Los representamos —como ya aprendimos— en </a:t>
            </a:r>
            <a:r>
              <a:rPr lang="en-US" sz="2000" i="1"/>
              <a:t>complemento de 2</a:t>
            </a:r>
          </a:p>
          <a:p>
            <a:pPr marL="0" indent="0">
              <a:lnSpc>
                <a:spcPct val="100000"/>
              </a:lnSpc>
              <a:spcBef>
                <a:spcPts val="2200"/>
              </a:spcBef>
              <a:buNone/>
            </a:pPr>
            <a:r>
              <a:rPr lang="en-US" sz="2000" b="1"/>
              <a:t>Suma: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Los dígitos son sumados bit a bit de derecha a izquierda,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… en que la reserva (</a:t>
            </a:r>
            <a:r>
              <a:rPr lang="en-US" sz="2000" i="1"/>
              <a:t>carry</a:t>
            </a:r>
            <a:r>
              <a:rPr lang="en-US" sz="2000"/>
              <a:t>) se pasa al próximo dígito a la izquierda</a:t>
            </a:r>
          </a:p>
          <a:p>
            <a:pPr marL="0" indent="0">
              <a:lnSpc>
                <a:spcPct val="100000"/>
              </a:lnSpc>
              <a:spcBef>
                <a:spcPts val="2200"/>
              </a:spcBef>
              <a:buNone/>
            </a:pPr>
            <a:r>
              <a:rPr lang="en-US" sz="2000" b="1"/>
              <a:t>Resta: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Hace uso de la suma,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… solo que el operando apropiado es negado antes de ser sumado</a:t>
            </a:r>
          </a:p>
        </p:txBody>
      </p:sp>
    </p:spTree>
    <p:extLst>
      <p:ext uri="{BB962C8B-B14F-4D97-AF65-F5344CB8AC3E}">
        <p14:creationId xmlns:p14="http://schemas.microsoft.com/office/powerpoint/2010/main" val="13251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56" y="365126"/>
            <a:ext cx="8716488" cy="620192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2200"/>
              </a:spcBef>
              <a:buNone/>
            </a:pPr>
            <a:r>
              <a:rPr lang="en-US" sz="2000" b="1"/>
              <a:t>Overflow: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El resultado de una operación no puede ser representado con el hardware disponible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No puede ocurrir cuando sumamos operandos con diferentes signos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… ni cuando restamos operandos con el mismo signo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Cuando ocurre, como nos falta un bit, entonces el bit de signo recibe el </a:t>
            </a:r>
            <a:r>
              <a:rPr lang="en-US" sz="2000" i="1"/>
              <a:t>valor</a:t>
            </a:r>
            <a:r>
              <a:rPr lang="en-US" sz="2000"/>
              <a:t> del resultado en lugar de recibir el </a:t>
            </a:r>
            <a:r>
              <a:rPr lang="en-US" sz="2000" i="1"/>
              <a:t>signo</a:t>
            </a:r>
            <a:r>
              <a:rPr lang="en-US" sz="2000"/>
              <a:t> correspondiente al resultado</a:t>
            </a:r>
          </a:p>
        </p:txBody>
      </p:sp>
    </p:spTree>
    <p:extLst>
      <p:ext uri="{BB962C8B-B14F-4D97-AF65-F5344CB8AC3E}">
        <p14:creationId xmlns:p14="http://schemas.microsoft.com/office/powerpoint/2010/main" val="73930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56" y="365126"/>
            <a:ext cx="8716488" cy="6201929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2200"/>
              </a:spcBef>
              <a:buNone/>
            </a:pPr>
            <a:r>
              <a:rPr lang="en-US" b="1"/>
              <a:t>Multiplicación</a:t>
            </a:r>
          </a:p>
          <a:p>
            <a:pPr marL="0" indent="0">
              <a:lnSpc>
                <a:spcPct val="100000"/>
              </a:lnSpc>
              <a:spcBef>
                <a:spcPts val="3400"/>
              </a:spcBef>
              <a:buNone/>
            </a:pPr>
            <a:r>
              <a:rPr lang="en-US" sz="2000"/>
              <a:t>Los operandos se llaman </a:t>
            </a:r>
            <a:r>
              <a:rPr lang="en-US" sz="2000" i="1"/>
              <a:t>multiplicando</a:t>
            </a:r>
            <a:r>
              <a:rPr lang="en-US" sz="2000"/>
              <a:t> y </a:t>
            </a:r>
            <a:r>
              <a:rPr lang="en-US" sz="2000" i="1"/>
              <a:t>multiplicador</a:t>
            </a:r>
            <a:endParaRPr 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… y el resultado, </a:t>
            </a:r>
            <a:r>
              <a:rPr lang="en-US" sz="2000" i="1"/>
              <a:t>producto</a:t>
            </a:r>
            <a:endParaRPr lang="en-US" sz="2000"/>
          </a:p>
          <a:p>
            <a:pPr marL="0" indent="0">
              <a:lnSpc>
                <a:spcPct val="100000"/>
              </a:lnSpc>
              <a:spcBef>
                <a:spcPts val="2800"/>
              </a:spcBef>
              <a:buNone/>
            </a:pPr>
            <a:r>
              <a:rPr lang="en-US" sz="2000" b="1"/>
              <a:t>Algoritmo del colegio</a:t>
            </a:r>
            <a:r>
              <a:rPr lang="en-US" sz="2000"/>
              <a:t> ( versi</a:t>
            </a:r>
            <a:r>
              <a:rPr lang="en-US" sz="2000"/>
              <a:t>ón informal, </a:t>
            </a:r>
            <a:r>
              <a:rPr lang="en-US" sz="2000"/>
              <a:t>ver ej. en pizarra ):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sz="2000"/>
              <a:t>Tomamos los dígitos del multiplicador uno a uno de derecha a izquierda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… multiplicamos el multiplicando por ese dígito (</a:t>
            </a:r>
            <a:r>
              <a:rPr lang="en-US" sz="2000">
                <a:sym typeface="Wingdings"/>
              </a:rPr>
              <a:t> </a:t>
            </a:r>
            <a:r>
              <a:rPr lang="en-US" sz="2000" i="1">
                <a:sym typeface="Wingdings"/>
              </a:rPr>
              <a:t>producto intermedio</a:t>
            </a:r>
            <a:r>
              <a:rPr lang="en-US" sz="200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y escribimos el producto intermedio desplazado un dígito a la izquierda del producto intermedio anterior</a:t>
            </a:r>
          </a:p>
        </p:txBody>
      </p:sp>
    </p:spTree>
    <p:extLst>
      <p:ext uri="{BB962C8B-B14F-4D97-AF65-F5344CB8AC3E}">
        <p14:creationId xmlns:p14="http://schemas.microsoft.com/office/powerpoint/2010/main" val="12351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56" y="365126"/>
            <a:ext cx="8716488" cy="620192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/>
              <a:t>Si restringimos los dígitos a 0 y 1 (como es siempre el caso con los números binarios),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… cada paso de la multiplicación es simple ( ver pizarra para 1000 × 1001 ):</a:t>
            </a:r>
          </a:p>
          <a:p>
            <a:pPr marL="0" indent="0">
              <a:lnSpc>
                <a:spcPct val="100000"/>
              </a:lnSpc>
              <a:spcBef>
                <a:spcPts val="2800"/>
              </a:spcBef>
              <a:buNone/>
            </a:pPr>
            <a:r>
              <a:rPr lang="en-US" sz="2000" b="1"/>
              <a:t>Algoritmo de multiplicación binaria</a:t>
            </a:r>
            <a:r>
              <a:rPr lang="en-US" sz="2000"/>
              <a:t> ( versi</a:t>
            </a:r>
            <a:r>
              <a:rPr lang="en-US" sz="2000"/>
              <a:t>ón informal </a:t>
            </a:r>
            <a:r>
              <a:rPr lang="en-US" sz="2000"/>
              <a:t>):</a:t>
            </a:r>
            <a:endParaRPr lang="en-US" sz="2000" b="1"/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- Colocar una copia del multiplicando en el lugar correcto*, si el dígito del multiplicador es 1 ( = 1 × multiplicando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- o bien colocar 0 en el lugar correcto*, si el dígito es 0 ( = 0</a:t>
            </a:r>
            <a:r>
              <a:rPr lang="en-US" sz="2000"/>
              <a:t> ×</a:t>
            </a:r>
            <a:r>
              <a:rPr lang="en-US" sz="2000"/>
              <a:t> </a:t>
            </a:r>
            <a:r>
              <a:rPr lang="en-US" sz="2000"/>
              <a:t>multiplicando </a:t>
            </a:r>
            <a:r>
              <a:rPr lang="en-US" sz="2000"/>
              <a:t>)</a:t>
            </a:r>
          </a:p>
          <a:p>
            <a:pPr marL="0" indent="0">
              <a:lnSpc>
                <a:spcPct val="100000"/>
              </a:lnSpc>
              <a:spcBef>
                <a:spcPts val="2200"/>
              </a:spcBef>
              <a:buNone/>
            </a:pPr>
            <a:r>
              <a:rPr lang="en-US" sz="2000"/>
              <a:t>* en cada nueva iteraci</a:t>
            </a:r>
            <a:r>
              <a:rPr lang="en-US" sz="2000"/>
              <a:t>ón, se escribe desplazándolo un dígito a la izquierda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8813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56" y="365126"/>
            <a:ext cx="8716488" cy="620192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2800"/>
              </a:spcBef>
              <a:buNone/>
            </a:pPr>
            <a:r>
              <a:rPr lang="en-US" sz="2000" b="1"/>
              <a:t>Hardware:</a:t>
            </a:r>
          </a:p>
          <a:p>
            <a:pPr marL="0" indent="0">
              <a:lnSpc>
                <a:spcPct val="100000"/>
              </a:lnSpc>
              <a:spcBef>
                <a:spcPts val="2800"/>
              </a:spcBef>
              <a:buNone/>
            </a:pPr>
            <a:r>
              <a:rPr lang="en-US" sz="2000"/>
              <a:t>El n</a:t>
            </a:r>
            <a:r>
              <a:rPr lang="en-US" sz="2000"/>
              <a:t>úmero de dígitos en el producto es mayor ( ¿cuánto mayor? ) que el número de dígitos en cualquiera de los operandos </a:t>
            </a:r>
            <a:r>
              <a:rPr lang="en-US" sz="2000">
                <a:sym typeface="Wingdings"/>
              </a:rPr>
              <a:t> posibilidad de overflow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sym typeface="Wingdings"/>
              </a:rPr>
              <a:t>Necesitamos registros para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sym typeface="Wingdings"/>
              </a:rPr>
              <a:t>- el multiplicando (con capacidad de </a:t>
            </a:r>
            <a:r>
              <a:rPr lang="en-US" sz="2000" i="1">
                <a:sym typeface="Wingdings"/>
              </a:rPr>
              <a:t>shift</a:t>
            </a:r>
            <a:r>
              <a:rPr lang="en-US" sz="2000">
                <a:sym typeface="Wingdings"/>
              </a:rPr>
              <a:t> a la izquierda, ¿con cuántos bits?)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sym typeface="Wingdings"/>
              </a:rPr>
              <a:t>- el multiplicador (con capacidad de </a:t>
            </a:r>
            <a:r>
              <a:rPr lang="en-US" sz="2000" i="1">
                <a:sym typeface="Wingdings"/>
              </a:rPr>
              <a:t>shift</a:t>
            </a:r>
            <a:r>
              <a:rPr lang="en-US" sz="2000">
                <a:sym typeface="Wingdings"/>
              </a:rPr>
              <a:t> a la derecha, ¿por qué?) 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sym typeface="Wingdings"/>
              </a:rPr>
              <a:t>- el producto (con el doble de bits que los operandos)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1747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0035" y="1009403"/>
            <a:ext cx="2743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multiplicando</a:t>
            </a:r>
          </a:p>
        </p:txBody>
      </p:sp>
      <p:sp>
        <p:nvSpPr>
          <p:cNvPr id="5" name="Rectangle 4"/>
          <p:cNvSpPr/>
          <p:nvPr/>
        </p:nvSpPr>
        <p:spPr>
          <a:xfrm>
            <a:off x="558140" y="5306291"/>
            <a:ext cx="2743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producto</a:t>
            </a:r>
          </a:p>
        </p:txBody>
      </p:sp>
      <p:sp>
        <p:nvSpPr>
          <p:cNvPr id="6" name="Trapezoid 5"/>
          <p:cNvSpPr/>
          <p:nvPr/>
        </p:nvSpPr>
        <p:spPr>
          <a:xfrm rot="10800000">
            <a:off x="558140" y="3097479"/>
            <a:ext cx="2743200" cy="914400"/>
          </a:xfrm>
          <a:prstGeom prst="trapezoid">
            <a:avLst>
              <a:gd name="adj" fmla="val 496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8" name="Rectangle 7"/>
          <p:cNvSpPr/>
          <p:nvPr/>
        </p:nvSpPr>
        <p:spPr>
          <a:xfrm>
            <a:off x="5805054" y="1923803"/>
            <a:ext cx="183078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multiplicador</a:t>
            </a:r>
          </a:p>
        </p:txBody>
      </p:sp>
      <p:sp>
        <p:nvSpPr>
          <p:cNvPr id="9" name="Oval 8"/>
          <p:cNvSpPr/>
          <p:nvPr/>
        </p:nvSpPr>
        <p:spPr>
          <a:xfrm>
            <a:off x="4381995" y="5258790"/>
            <a:ext cx="1828800" cy="10094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control</a:t>
            </a:r>
          </a:p>
        </p:txBody>
      </p:sp>
      <p:cxnSp>
        <p:nvCxnSpPr>
          <p:cNvPr id="13" name="Elbow Connector 12"/>
          <p:cNvCxnSpPr>
            <a:stCxn id="5" idx="2"/>
          </p:cNvCxnSpPr>
          <p:nvPr/>
        </p:nvCxnSpPr>
        <p:spPr>
          <a:xfrm rot="5400000" flipH="1">
            <a:off x="20780" y="4311731"/>
            <a:ext cx="3123212" cy="694709"/>
          </a:xfrm>
          <a:prstGeom prst="bentConnector5">
            <a:avLst>
              <a:gd name="adj1" fmla="val -11882"/>
              <a:gd name="adj2" fmla="val 250854"/>
              <a:gd name="adj3" fmla="val 11711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</p:cNvCxnSpPr>
          <p:nvPr/>
        </p:nvCxnSpPr>
        <p:spPr>
          <a:xfrm>
            <a:off x="2701635" y="1923803"/>
            <a:ext cx="0" cy="117367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0"/>
          </p:cNvCxnSpPr>
          <p:nvPr/>
        </p:nvCxnSpPr>
        <p:spPr>
          <a:xfrm flipH="1">
            <a:off x="1929739" y="4011879"/>
            <a:ext cx="1" cy="129441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5" idx="3"/>
          </p:cNvCxnSpPr>
          <p:nvPr/>
        </p:nvCxnSpPr>
        <p:spPr>
          <a:xfrm flipH="1">
            <a:off x="3301340" y="5763491"/>
            <a:ext cx="1080655" cy="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9" idx="0"/>
            <a:endCxn id="4" idx="3"/>
          </p:cNvCxnSpPr>
          <p:nvPr/>
        </p:nvCxnSpPr>
        <p:spPr>
          <a:xfrm rot="16200000" flipV="1">
            <a:off x="2788722" y="2751117"/>
            <a:ext cx="3792187" cy="1223160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9" idx="1"/>
            <a:endCxn id="6" idx="1"/>
          </p:cNvCxnSpPr>
          <p:nvPr/>
        </p:nvCxnSpPr>
        <p:spPr>
          <a:xfrm rot="16200000" flipV="1">
            <a:off x="2936055" y="3692851"/>
            <a:ext cx="1851935" cy="1575591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84614" y="1143437"/>
            <a:ext cx="596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shift</a:t>
            </a:r>
          </a:p>
          <a:p>
            <a:r>
              <a:rPr lang="en-US"/>
              <a:t>left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23171" y="5392178"/>
            <a:ext cx="67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write</a:t>
            </a:r>
          </a:p>
        </p:txBody>
      </p:sp>
      <p:cxnSp>
        <p:nvCxnSpPr>
          <p:cNvPr id="44" name="Elbow Connector 43"/>
          <p:cNvCxnSpPr>
            <a:stCxn id="9" idx="6"/>
            <a:endCxn id="8" idx="3"/>
          </p:cNvCxnSpPr>
          <p:nvPr/>
        </p:nvCxnSpPr>
        <p:spPr>
          <a:xfrm flipV="1">
            <a:off x="6210795" y="2381003"/>
            <a:ext cx="1425039" cy="3382488"/>
          </a:xfrm>
          <a:prstGeom prst="bentConnector3">
            <a:avLst>
              <a:gd name="adj1" fmla="val 162709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51678" y="2057837"/>
            <a:ext cx="623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shift</a:t>
            </a:r>
          </a:p>
          <a:p>
            <a:r>
              <a:rPr lang="en-US"/>
              <a:t>right</a:t>
            </a:r>
          </a:p>
        </p:txBody>
      </p:sp>
      <p:cxnSp>
        <p:nvCxnSpPr>
          <p:cNvPr id="48" name="Elbow Connector 47"/>
          <p:cNvCxnSpPr>
            <a:stCxn id="8" idx="2"/>
            <a:endCxn id="9" idx="7"/>
          </p:cNvCxnSpPr>
          <p:nvPr/>
        </p:nvCxnSpPr>
        <p:spPr>
          <a:xfrm rot="5400000">
            <a:off x="5047504" y="3733673"/>
            <a:ext cx="2568411" cy="777471"/>
          </a:xfrm>
          <a:prstGeom prst="bentConnector3">
            <a:avLst>
              <a:gd name="adj1" fmla="val 99935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77013" y="142507"/>
            <a:ext cx="4567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Hardware para multiplicación</a:t>
            </a:r>
          </a:p>
          <a:p>
            <a:pPr algn="ctr"/>
            <a:r>
              <a:rPr lang="en-US" sz="2800"/>
              <a:t>( versión secuencial 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13962" y="28577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39749" y="19287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29739" y="62206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86753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56" y="365126"/>
            <a:ext cx="8716488" cy="6201929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b="1"/>
              <a:t>Algoritmo de multiplicaci</a:t>
            </a:r>
            <a:r>
              <a:rPr lang="en-US" b="1"/>
              <a:t>ón de números de 32 bits, usando el hardware anterior</a:t>
            </a:r>
            <a:endParaRPr lang="en-US" b="1"/>
          </a:p>
          <a:p>
            <a:pPr marL="0" indent="0">
              <a:lnSpc>
                <a:spcPct val="100000"/>
              </a:lnSpc>
              <a:spcBef>
                <a:spcPts val="2800"/>
              </a:spcBef>
              <a:buNone/>
            </a:pPr>
            <a:r>
              <a:rPr lang="en-US" sz="2000"/>
              <a:t>Partir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1. Verificar d</a:t>
            </a:r>
            <a:r>
              <a:rPr lang="en-US" sz="2000"/>
              <a:t>ígito de más a la derecha del multiplicador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1a. Si es 1, sumar el multiplicando al producto y poner el resultado en el registro del producto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2. Desplazar (shift) el resgistro del multiplicando a la izquierda un bit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3. Desplazar (shift) el registro del multiplicador a la derecha un bit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4. Verificar si los pasos 1, 2 y 3 se han repetido 32 veces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4a. Si aún faltan repeticiones, ir a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Terminar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612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551498" y="551498"/>
            <a:ext cx="7713822" cy="1127284"/>
          </a:xfrm>
        </p:spPr>
        <p:txBody>
          <a:bodyPr vert="horz" lIns="0" tIns="0" rIns="0" bIns="0" rtlCol="0" anchor="t">
            <a:normAutofit/>
          </a:bodyPr>
          <a:lstStyle/>
          <a:p>
            <a:pPr algn="l" eaLnBrk="1" hangingPunct="1">
              <a:lnSpc>
                <a:spcPct val="95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es-ES" sz="288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¿Cómo escribimos comúnmente </a:t>
            </a:r>
            <a:br>
              <a:rPr lang="es-ES" sz="288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s-ES" sz="288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números racionales?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551498" y="1744504"/>
            <a:ext cx="7936707" cy="4672013"/>
          </a:xfrm>
        </p:spPr>
        <p:txBody>
          <a:bodyPr vert="horz" lIns="0" tIns="0" rIns="0" bIns="0" rtlCol="0">
            <a:normAutofit/>
          </a:bodyPr>
          <a:lstStyle/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216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endParaRPr lang="es-ES" sz="25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216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1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Podemos expandir usando exponentes negativos</a:t>
            </a:r>
          </a:p>
          <a:p>
            <a:pPr marL="411480" lvl="1" indent="-308610" algn="ctr">
              <a:lnSpc>
                <a:spcPct val="95000"/>
              </a:lnSpc>
              <a:spcBef>
                <a:spcPct val="0"/>
              </a:spcBef>
              <a:spcAft>
                <a:spcPts val="216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1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123,45 = 1∙10</a:t>
            </a:r>
            <a:r>
              <a:rPr lang="es-ES" sz="216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s-ES" sz="21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+ 2∙10</a:t>
            </a:r>
            <a:r>
              <a:rPr lang="es-ES" sz="216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s-ES" sz="21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+3∙10</a:t>
            </a:r>
            <a:r>
              <a:rPr lang="es-ES" sz="216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es-ES" sz="21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+4∙10</a:t>
            </a:r>
            <a:r>
              <a:rPr lang="es-ES" sz="216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r>
              <a:rPr lang="es-ES" sz="21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+5∙10</a:t>
            </a:r>
            <a:r>
              <a:rPr lang="es-ES" sz="216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</a:p>
          <a:p>
            <a:pPr marL="411480" lvl="1" indent="-308610" algn="ctr">
              <a:lnSpc>
                <a:spcPct val="95000"/>
              </a:lnSpc>
              <a:spcBef>
                <a:spcPct val="0"/>
              </a:spcBef>
              <a:spcAft>
                <a:spcPts val="216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s-ES" sz="540" dirty="0">
              <a:solidFill>
                <a:schemeClr val="accent6"/>
              </a:solidFill>
            </a:endParaRP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1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 binario es lo mismo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1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101,01 = 1∙2</a:t>
            </a:r>
            <a:r>
              <a:rPr lang="es-ES" sz="216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s-ES" sz="21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+ 0∙2</a:t>
            </a:r>
            <a:r>
              <a:rPr lang="es-ES" sz="216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s-ES" sz="21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+1∙2</a:t>
            </a:r>
            <a:r>
              <a:rPr lang="es-ES" sz="216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es-ES" sz="21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+0∙2</a:t>
            </a:r>
            <a:r>
              <a:rPr lang="es-ES" sz="216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r>
              <a:rPr lang="es-ES" sz="21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+1∙2</a:t>
            </a:r>
            <a:r>
              <a:rPr lang="es-ES" sz="216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-2 </a:t>
            </a:r>
            <a:r>
              <a:rPr lang="es-ES" sz="216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5,25</a:t>
            </a:r>
            <a:endParaRPr lang="es-ES" sz="2160" dirty="0">
              <a:solidFill>
                <a:schemeClr val="accent6"/>
              </a:solidFill>
            </a:endParaRP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s-ES" sz="216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11480" lvl="1" indent="-308610" algn="ctr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160" dirty="0">
                <a:solidFill>
                  <a:schemeClr val="accent6"/>
                </a:solidFill>
              </a:rPr>
              <a:t>¿Cómo lo hacemos para pasar de decimal a binario?</a:t>
            </a:r>
          </a:p>
        </p:txBody>
      </p:sp>
    </p:spTree>
    <p:extLst>
      <p:ext uri="{BB962C8B-B14F-4D97-AF65-F5344CB8AC3E}">
        <p14:creationId xmlns:p14="http://schemas.microsoft.com/office/powerpoint/2010/main" val="2014072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644</TotalTime>
  <Words>794</Words>
  <Application>Microsoft Macintosh PowerPoint</Application>
  <PresentationFormat>On-screen Show (4:3)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Mangal</vt:lpstr>
      <vt:lpstr>Wingdings</vt:lpstr>
      <vt:lpstr>Arial</vt:lpstr>
      <vt:lpstr>Office Theme</vt:lpstr>
      <vt:lpstr>Aritmética computacional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¿Cómo escribimos comúnmente  números racionales?</vt:lpstr>
      <vt:lpstr>Necesitamos obtener el valor de una división en binario</vt:lpstr>
      <vt:lpstr>Representación de punto fijo</vt:lpstr>
      <vt:lpstr>Representación de punto flotante</vt:lpstr>
      <vt:lpstr>IEEE754, el formato más usado para números de punto flotante</vt:lpstr>
      <vt:lpstr>PowerPoint Presentation</vt:lpstr>
      <vt:lpstr>Suma en punto flotante</vt:lpstr>
      <vt:lpstr>Multiplicación en punto flotante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55</cp:revision>
  <dcterms:created xsi:type="dcterms:W3CDTF">2018-03-20T22:19:35Z</dcterms:created>
  <dcterms:modified xsi:type="dcterms:W3CDTF">2018-03-21T14:32:08Z</dcterms:modified>
</cp:coreProperties>
</file>