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70" r:id="rId4"/>
    <p:sldId id="269" r:id="rId5"/>
    <p:sldId id="271" r:id="rId6"/>
    <p:sldId id="272" r:id="rId7"/>
    <p:sldId id="284" r:id="rId8"/>
    <p:sldId id="285" r:id="rId9"/>
    <p:sldId id="258" r:id="rId10"/>
    <p:sldId id="273" r:id="rId11"/>
    <p:sldId id="259" r:id="rId12"/>
    <p:sldId id="265" r:id="rId13"/>
    <p:sldId id="274" r:id="rId14"/>
    <p:sldId id="275" r:id="rId15"/>
    <p:sldId id="276" r:id="rId16"/>
    <p:sldId id="277" r:id="rId17"/>
    <p:sldId id="278" r:id="rId18"/>
    <p:sldId id="279" r:id="rId19"/>
    <p:sldId id="264" r:id="rId20"/>
    <p:sldId id="281" r:id="rId21"/>
    <p:sldId id="282" r:id="rId22"/>
    <p:sldId id="280" r:id="rId23"/>
    <p:sldId id="283" r:id="rId24"/>
    <p:sldId id="306" r:id="rId25"/>
    <p:sldId id="267" r:id="rId26"/>
    <p:sldId id="268" r:id="rId27"/>
    <p:sldId id="260" r:id="rId28"/>
    <p:sldId id="262" r:id="rId29"/>
    <p:sldId id="294" r:id="rId30"/>
    <p:sldId id="295" r:id="rId31"/>
    <p:sldId id="263" r:id="rId32"/>
    <p:sldId id="296" r:id="rId33"/>
    <p:sldId id="287" r:id="rId34"/>
    <p:sldId id="297" r:id="rId35"/>
    <p:sldId id="288" r:id="rId36"/>
    <p:sldId id="298" r:id="rId37"/>
    <p:sldId id="289" r:id="rId38"/>
    <p:sldId id="299" r:id="rId39"/>
    <p:sldId id="290" r:id="rId40"/>
    <p:sldId id="300" r:id="rId41"/>
    <p:sldId id="291" r:id="rId42"/>
    <p:sldId id="301" r:id="rId43"/>
    <p:sldId id="302" r:id="rId44"/>
    <p:sldId id="292" r:id="rId45"/>
    <p:sldId id="303" r:id="rId46"/>
    <p:sldId id="304" r:id="rId47"/>
    <p:sldId id="293" r:id="rId48"/>
    <p:sldId id="30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5683"/>
  </p:normalViewPr>
  <p:slideViewPr>
    <p:cSldViewPr snapToGrid="0" snapToObjects="1">
      <p:cViewPr varScale="1">
        <p:scale>
          <a:sx n="111" d="100"/>
          <a:sy n="111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52D-2042-8048-80C0-7BDC4C04AF1D}" type="datetimeFigureOut"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E994-1364-F644-9429-A292C13036CF}" type="slidenum"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52D-2042-8048-80C0-7BDC4C04AF1D}" type="datetimeFigureOut"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E994-1364-F644-9429-A292C1303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52D-2042-8048-80C0-7BDC4C04AF1D}" type="datetimeFigureOut"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E994-1364-F644-9429-A292C1303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52D-2042-8048-80C0-7BDC4C04AF1D}" type="datetimeFigureOut"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E994-1364-F644-9429-A292C1303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2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52D-2042-8048-80C0-7BDC4C04AF1D}" type="datetimeFigureOut"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E994-1364-F644-9429-A292C1303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86604"/>
            <a:ext cx="7543801" cy="5856012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/>
            </a:lvl1pPr>
            <a:lvl2pPr marL="384048" indent="-18288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ppleSymbols" charset="0"/>
              <a:buChar char="⦁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E994-1364-F644-9429-A292C1303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52D-2042-8048-80C0-7BDC4C04AF1D}" type="datetimeFigureOut"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E994-1364-F644-9429-A292C13036CF}" type="slidenum"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8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52D-2042-8048-80C0-7BDC4C04AF1D}" type="datetimeFigureOut"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E994-1364-F644-9429-A292C1303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3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52D-2042-8048-80C0-7BDC4C04AF1D}" type="datetimeFigureOut"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E994-1364-F644-9429-A292C1303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6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52D-2042-8048-80C0-7BDC4C04AF1D}" type="datetimeFigureOut"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E994-1364-F644-9429-A292C1303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52D-2042-8048-80C0-7BDC4C04AF1D}" type="datetimeFigureOut"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E994-1364-F644-9429-A292C1303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677052D-2042-8048-80C0-7BDC4C04AF1D}" type="datetimeFigureOut"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B0E994-1364-F644-9429-A292C1303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25235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77052D-2042-8048-80C0-7BDC4C04AF1D}" type="datetimeFigureOut"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B0E994-1364-F644-9429-A292C1303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Arquitecturas Paralelas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Paralelismo a nivel de instrucción:</a:t>
            </a:r>
          </a:p>
          <a:p>
            <a:pPr lvl="1"/>
            <a:r>
              <a:rPr lang="en-US"/>
              <a:t>pipelining</a:t>
            </a:r>
          </a:p>
          <a:p>
            <a:pPr lvl="1"/>
            <a:r>
              <a:rPr lang="en-US"/>
              <a:t>procesadores superescalares</a:t>
            </a:r>
          </a:p>
          <a:p>
            <a:pPr lvl="1"/>
            <a:r>
              <a:rPr lang="en-US"/>
              <a:t>very long instruction word, o procesadores VLIW</a:t>
            </a:r>
          </a:p>
        </p:txBody>
      </p:sp>
    </p:spTree>
    <p:extLst>
      <p:ext uri="{BB962C8B-B14F-4D97-AF65-F5344CB8AC3E}">
        <p14:creationId xmlns:p14="http://schemas.microsoft.com/office/powerpoint/2010/main" val="172112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Si un pipeline es bueno, entonces dos es mejor</a:t>
            </a:r>
          </a:p>
          <a:p>
            <a:r>
              <a:rPr lang="en-US"/>
              <a:t>P.ej., una única unidad de instruction fetch lee pares de instrucciones al mismo tiempo</a:t>
            </a:r>
          </a:p>
          <a:p>
            <a:r>
              <a:rPr lang="en-US"/>
              <a:t>… y coloca cada una es su propio pipeline:</a:t>
            </a:r>
          </a:p>
          <a:p>
            <a:pPr lvl="1"/>
            <a:r>
              <a:rPr lang="en-US"/>
              <a:t>las instrucciones no deben tener conflictos con respecto al uso de recursos</a:t>
            </a:r>
          </a:p>
          <a:p>
            <a:pPr lvl="1"/>
            <a:r>
              <a:rPr lang="en-US"/>
              <a:t>ninguna instrucción debe depender del resultado de la otra</a:t>
            </a:r>
          </a:p>
          <a:p>
            <a:r>
              <a:rPr lang="en-US"/>
              <a:t>Al igual que en el caso de un pipeline:</a:t>
            </a:r>
          </a:p>
          <a:p>
            <a:pPr lvl="1"/>
            <a:r>
              <a:rPr lang="en-US"/>
              <a:t>el compilador debe garantizar que estas condiciones se cumplan</a:t>
            </a:r>
          </a:p>
          <a:p>
            <a:pPr marL="401638" lvl="1" indent="0">
              <a:buNone/>
            </a:pPr>
            <a:r>
              <a:rPr lang="en-US"/>
              <a:t>… o los conflictos deben ser detectados y eliminados durante la ejecución usando hardware extra</a:t>
            </a:r>
          </a:p>
          <a:p>
            <a:r>
              <a:rPr lang="en-US"/>
              <a:t>P.ej., el Pentium (1993) tenía dos pipelines de cinco etapas:</a:t>
            </a:r>
          </a:p>
          <a:p>
            <a:pPr lvl="1"/>
            <a:r>
              <a:rPr lang="en-US"/>
              <a:t>uno principal, llamado </a:t>
            </a:r>
            <a:r>
              <a:rPr lang="en-US" i="1"/>
              <a:t>u</a:t>
            </a:r>
            <a:r>
              <a:rPr lang="en-US"/>
              <a:t>, ejecutaba cualquier instrucción</a:t>
            </a:r>
          </a:p>
          <a:p>
            <a:pPr lvl="1"/>
            <a:r>
              <a:rPr lang="en-US"/>
              <a:t>el pipeline </a:t>
            </a:r>
            <a:r>
              <a:rPr lang="en-US" i="1"/>
              <a:t>v</a:t>
            </a:r>
            <a:r>
              <a:rPr lang="en-US"/>
              <a:t>, solo instrucciones simples de números enteros</a:t>
            </a:r>
          </a:p>
        </p:txBody>
      </p:sp>
    </p:spTree>
    <p:extLst>
      <p:ext uri="{BB962C8B-B14F-4D97-AF65-F5344CB8AC3E}">
        <p14:creationId xmlns:p14="http://schemas.microsoft.com/office/powerpoint/2010/main" val="120985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El enfoque actual —para evitar tanta duplicación de hardware— es tener un único pipeline</a:t>
            </a:r>
          </a:p>
          <a:p>
            <a:r>
              <a:rPr lang="en-US"/>
              <a:t>… pero con múltiples unidades funcionales:</a:t>
            </a:r>
          </a:p>
          <a:p>
            <a:pPr lvl="1"/>
            <a:r>
              <a:rPr lang="en-US"/>
              <a:t>p.ej., dos ALUs, LOAD, STORE y floating point</a:t>
            </a:r>
          </a:p>
          <a:p>
            <a:r>
              <a:rPr lang="en-US"/>
              <a:t>… lo que permite el envío de múltiples instrucciones en un único ciclo del reloj: </a:t>
            </a:r>
            <a:r>
              <a:rPr lang="en-US" b="1"/>
              <a:t>multiple issue</a:t>
            </a:r>
            <a:endParaRPr lang="en-US"/>
          </a:p>
          <a:p>
            <a:r>
              <a:rPr lang="en-US"/>
              <a:t>La etapa de decodificación y lectura de operandos debe poder producir instrucciones mucho más rápidamente que las unidades funcionales puedan ejecutarlas</a:t>
            </a:r>
          </a:p>
          <a:p>
            <a:pPr lvl="1"/>
            <a:r>
              <a:rPr lang="en-US"/>
              <a:t>en la práctica, las unidades funcionales —p.ej., acceso a memoria y aritmética de punto flotante— toman claramente más que un ciclo de reloj para ejecutarse</a:t>
            </a:r>
          </a:p>
        </p:txBody>
      </p:sp>
    </p:spTree>
    <p:extLst>
      <p:ext uri="{BB962C8B-B14F-4D97-AF65-F5344CB8AC3E}">
        <p14:creationId xmlns:p14="http://schemas.microsoft.com/office/powerpoint/2010/main" val="15272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308E2-2F78-4CA3-B0DC-1EB3522DF786}" type="slidenum">
              <a:rPr lang="es-CL"/>
              <a:pPr>
                <a:defRPr/>
              </a:pPr>
              <a:t>13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8393140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Revisemos 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el </a:t>
            </a:r>
            <a:r>
              <a:rPr lang="es-ES" sz="2800" dirty="0">
                <a:solidFill>
                  <a:schemeClr val="accent6"/>
                </a:solidFill>
                <a:latin typeface="+mn-lt"/>
                <a:cs typeface="+mn-cs"/>
              </a:rPr>
              <a:t>computador </a:t>
            </a:r>
            <a:r>
              <a:rPr lang="es-ES" sz="2800" dirty="0" smtClean="0">
                <a:solidFill>
                  <a:schemeClr val="accent6"/>
                </a:solidFill>
                <a:latin typeface="+mn-lt"/>
                <a:cs typeface="+mn-cs"/>
              </a:rPr>
              <a:t>básico con pipeline</a:t>
            </a:r>
            <a:endParaRPr lang="es-ES" sz="28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endParaRPr lang="es-ES" sz="3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00174"/>
            <a:ext cx="8781187" cy="402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78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308E2-2F78-4CA3-B0DC-1EB3522DF786}" type="slidenum">
              <a:rPr lang="es-CL"/>
              <a:pPr>
                <a:defRPr/>
              </a:pPr>
              <a:t>14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8393140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Agregamos un </a:t>
            </a:r>
            <a:r>
              <a:rPr lang="es-ES" sz="2800" dirty="0" err="1" smtClean="0">
                <a:solidFill>
                  <a:schemeClr val="accent6"/>
                </a:solidFill>
                <a:latin typeface="+mn-lt"/>
                <a:cs typeface="+mn-cs"/>
              </a:rPr>
              <a:t>register</a:t>
            </a:r>
            <a:r>
              <a:rPr lang="es-ES" sz="2800" dirty="0" smtClean="0">
                <a:solidFill>
                  <a:schemeClr val="accent6"/>
                </a:solidFill>
                <a:latin typeface="+mn-lt"/>
                <a:cs typeface="+mn-cs"/>
              </a:rPr>
              <a:t> </a:t>
            </a:r>
            <a:r>
              <a:rPr lang="es-ES" sz="2800" dirty="0" err="1" smtClean="0">
                <a:solidFill>
                  <a:schemeClr val="accent6"/>
                </a:solidFill>
                <a:latin typeface="+mn-lt"/>
                <a:cs typeface="+mn-cs"/>
              </a:rPr>
              <a:t>file</a:t>
            </a:r>
            <a:r>
              <a:rPr lang="es-ES" sz="2800" dirty="0" smtClean="0">
                <a:solidFill>
                  <a:schemeClr val="accent6"/>
                </a:solidFill>
                <a:latin typeface="+mn-lt"/>
                <a:cs typeface="+mn-cs"/>
              </a:rPr>
              <a:t> de </a:t>
            </a:r>
            <a:r>
              <a:rPr lang="es-ES" sz="2800" dirty="0" err="1" smtClean="0">
                <a:solidFill>
                  <a:schemeClr val="accent6"/>
                </a:solidFill>
                <a:latin typeface="+mn-lt"/>
                <a:cs typeface="+mn-cs"/>
              </a:rPr>
              <a:t>floats</a:t>
            </a:r>
            <a:r>
              <a:rPr lang="es-ES" sz="2800" dirty="0" smtClean="0">
                <a:solidFill>
                  <a:schemeClr val="accent6"/>
                </a:solidFill>
                <a:latin typeface="+mn-lt"/>
                <a:cs typeface="+mn-cs"/>
              </a:rPr>
              <a:t> 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y una </a:t>
            </a:r>
            <a:r>
              <a:rPr lang="es-ES" sz="2800" dirty="0" smtClean="0">
                <a:solidFill>
                  <a:schemeClr val="accent6"/>
                </a:solidFill>
                <a:latin typeface="+mn-lt"/>
                <a:cs typeface="+mn-cs"/>
              </a:rPr>
              <a:t>FPU</a:t>
            </a:r>
            <a:endParaRPr lang="es-ES" sz="28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endParaRPr lang="es-ES" sz="3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420024"/>
            <a:ext cx="8929717" cy="439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368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F0D70-495D-4301-A4AF-01284F5A417D}" type="slidenum">
              <a:rPr lang="es-CL"/>
              <a:pPr>
                <a:defRPr/>
              </a:pPr>
              <a:t>15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7632700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Supongamos que la etapa </a:t>
            </a:r>
            <a:r>
              <a:rPr lang="es-ES" sz="2800" dirty="0" smtClean="0">
                <a:solidFill>
                  <a:schemeClr val="accent6"/>
                </a:solidFill>
                <a:latin typeface="+mn-lt"/>
                <a:cs typeface="+mn-cs"/>
              </a:rPr>
              <a:t>EX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de la ejecución de la </a:t>
            </a:r>
            <a:r>
              <a:rPr lang="es-ES" sz="2800" dirty="0" smtClean="0">
                <a:solidFill>
                  <a:schemeClr val="accent6"/>
                </a:solidFill>
                <a:latin typeface="+mn-lt"/>
                <a:cs typeface="+mn-cs"/>
              </a:rPr>
              <a:t>FPU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se puede dividir en </a:t>
            </a:r>
            <a:r>
              <a:rPr lang="es-ES" sz="2800" dirty="0" smtClean="0">
                <a:solidFill>
                  <a:schemeClr val="accent6"/>
                </a:solidFill>
                <a:latin typeface="+mn-lt"/>
                <a:cs typeface="+mn-cs"/>
              </a:rPr>
              <a:t>3 </a:t>
            </a:r>
            <a:r>
              <a:rPr lang="es-ES" sz="2800" dirty="0" err="1" smtClean="0">
                <a:solidFill>
                  <a:schemeClr val="accent6"/>
                </a:solidFill>
                <a:latin typeface="+mn-lt"/>
                <a:cs typeface="+mn-cs"/>
              </a:rPr>
              <a:t>subetapas</a:t>
            </a:r>
            <a:endParaRPr lang="es-ES" sz="28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endParaRPr lang="es-ES" sz="3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2614613"/>
            <a:ext cx="87344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36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6" y="1597096"/>
            <a:ext cx="8596342" cy="426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63" y="1559905"/>
            <a:ext cx="8596800" cy="422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5D180-AFA0-440E-85BF-49BF35224B89}" type="slidenum">
              <a:rPr lang="es-CL"/>
              <a:pPr>
                <a:defRPr/>
              </a:pPr>
              <a:t>16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7393008" cy="936625"/>
          </a:xfrm>
          <a:prstGeom prst="rect">
            <a:avLst/>
          </a:prstGeom>
        </p:spPr>
        <p:txBody>
          <a:bodyPr lIns="0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 smtClean="0">
                <a:solidFill>
                  <a:schemeClr val="accent6"/>
                </a:solidFill>
                <a:latin typeface="+mn-lt"/>
                <a:cs typeface="+mn-cs"/>
              </a:rPr>
              <a:t>EX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y </a:t>
            </a:r>
            <a:r>
              <a:rPr lang="es-ES" sz="2800" dirty="0" smtClean="0">
                <a:solidFill>
                  <a:schemeClr val="accent6"/>
                </a:solidFill>
                <a:latin typeface="+mn-lt"/>
                <a:cs typeface="+mn-cs"/>
              </a:rPr>
              <a:t>WB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de ambas instrucciones son independientes, </a:t>
            </a:r>
            <a:r>
              <a:rPr lang="es-ES" sz="2800" dirty="0" smtClean="0">
                <a:solidFill>
                  <a:schemeClr val="accent6"/>
                </a:solidFill>
                <a:latin typeface="+mn-lt"/>
                <a:cs typeface="+mn-cs"/>
              </a:rPr>
              <a:t>¿cómo podemos aprovechar esto?</a:t>
            </a:r>
            <a:endParaRPr lang="es-ES" sz="3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70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5D180-AFA0-440E-85BF-49BF35224B89}" type="slidenum">
              <a:rPr lang="es-CL"/>
              <a:pPr>
                <a:defRPr/>
              </a:pPr>
              <a:t>17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8393140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CL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Aumentamos capacidad de </a:t>
            </a:r>
            <a:r>
              <a:rPr lang="es-CL" sz="2800" dirty="0" smtClean="0">
                <a:solidFill>
                  <a:schemeClr val="accent6"/>
                </a:solidFill>
                <a:latin typeface="+mn-lt"/>
                <a:cs typeface="+mn-cs"/>
              </a:rPr>
              <a:t>IF</a:t>
            </a:r>
            <a:r>
              <a:rPr lang="es-CL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e </a:t>
            </a:r>
            <a:r>
              <a:rPr lang="es-CL" sz="2800" dirty="0" smtClean="0">
                <a:solidFill>
                  <a:schemeClr val="accent6"/>
                </a:solidFill>
                <a:latin typeface="+mn-lt"/>
                <a:cs typeface="+mn-cs"/>
              </a:rPr>
              <a:t>ID</a:t>
            </a:r>
            <a:r>
              <a:rPr lang="es-CL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para lograr paralelismo</a:t>
            </a:r>
            <a:endParaRPr lang="es-ES" sz="2800" dirty="0">
              <a:solidFill>
                <a:schemeClr val="accent6"/>
              </a:solidFill>
              <a:latin typeface="+mn-lt"/>
              <a:cs typeface="+mn-cs"/>
            </a:endParaRPr>
          </a:p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endParaRPr lang="es-ES" sz="32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2643188"/>
            <a:ext cx="80867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3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B731B-58B1-43D9-AB2C-624611A1307D}" type="slidenum">
              <a:rPr lang="es-CL"/>
              <a:pPr>
                <a:defRPr/>
              </a:pPr>
              <a:t>18</a:t>
            </a:fld>
            <a:endParaRPr lang="es-CL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>
          <a:xfrm>
            <a:off x="179388" y="188913"/>
            <a:ext cx="7678760" cy="936625"/>
          </a:xfrm>
          <a:prstGeom prst="rect">
            <a:avLst/>
          </a:prstGeom>
        </p:spPr>
        <p:txBody>
          <a:bodyPr lIns="0" tIns="0" rIns="0" bIns="0"/>
          <a:lstStyle/>
          <a:p>
            <a:pPr algn="just"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Concepto SISD se puede extender a </a:t>
            </a:r>
            <a:r>
              <a:rPr lang="es-E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multiples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s-E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ALUs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, registros, </a:t>
            </a:r>
            <a:r>
              <a:rPr lang="es-E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FPUs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, </a:t>
            </a:r>
            <a:r>
              <a:rPr lang="es-E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etc</a:t>
            </a:r>
            <a:endParaRPr lang="es-ES" sz="28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1876439"/>
            <a:ext cx="86201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0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Procesadores multiple-issue requieren elementos para decidir sobre paralelismo</a:t>
            </a:r>
          </a:p>
          <a:p>
            <a:r>
              <a:rPr lang="en-US"/>
              <a:t>Existen dos tipos de técnicas para realizar esto: </a:t>
            </a:r>
          </a:p>
          <a:p>
            <a:pPr lvl="1"/>
            <a:r>
              <a:rPr lang="en-US"/>
              <a:t>técnicas estáticas dependen del compilador para agrupar instrucciones paralelizables</a:t>
            </a:r>
          </a:p>
          <a:p>
            <a:pPr lvl="1"/>
            <a:r>
              <a:rPr lang="en-US"/>
              <a:t>técnicas dinámicas permiten a la CPU determinar en tiempo de ejecución las instrucciones a paralelizar, despachándolas a unidades de ejecución distintas</a:t>
            </a:r>
          </a:p>
        </p:txBody>
      </p:sp>
    </p:spTree>
    <p:extLst>
      <p:ext uri="{BB962C8B-B14F-4D97-AF65-F5344CB8AC3E}">
        <p14:creationId xmlns:p14="http://schemas.microsoft.com/office/powerpoint/2010/main" val="90875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Vimos anteriormente que aumentar la frecuencia del clock no es la única manera de acelerar el procesamiento</a:t>
            </a:r>
          </a:p>
          <a:p>
            <a:r>
              <a:rPr lang="en-US"/>
              <a:t>En esta y las próximas clases revisaremos arquitecturas paralelas desde el punto de vista de instrucciones y datos</a:t>
            </a:r>
          </a:p>
          <a:p>
            <a:r>
              <a:rPr lang="en-US"/>
              <a:t>Estas arquitecturas requieren hardware más complejo, pero sus ventajas son potencialmente mayores que las asociadas a sólo aumentar la frecuencia del clock o dividir una instrucción en varias etapas</a:t>
            </a:r>
          </a:p>
        </p:txBody>
      </p:sp>
    </p:spTree>
    <p:extLst>
      <p:ext uri="{BB962C8B-B14F-4D97-AF65-F5344CB8AC3E}">
        <p14:creationId xmlns:p14="http://schemas.microsoft.com/office/powerpoint/2010/main" val="15434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Técnica estática más utilizada es Very Large Instruction Word (VLIW):</a:t>
            </a:r>
          </a:p>
          <a:p>
            <a:pPr lvl="1"/>
            <a:r>
              <a:rPr lang="en-US"/>
              <a:t>compilador genera un paquete (bundle) de instrucciones que pueden ejecutarse en paralelo.</a:t>
            </a:r>
          </a:p>
          <a:p>
            <a:pPr lvl="1"/>
            <a:r>
              <a:rPr lang="en-US"/>
              <a:t>el bundle es enviado al procesador como una instrucción muy larga</a:t>
            </a:r>
          </a:p>
          <a:p>
            <a:pPr lvl="1"/>
            <a:r>
              <a:rPr lang="en-US"/>
              <a:t>la CPU reordena las instrucciones del grupo y lo envía en paralelo a las distintas unidades de ejecución</a:t>
            </a:r>
          </a:p>
        </p:txBody>
      </p:sp>
    </p:spTree>
    <p:extLst>
      <p:ext uri="{BB962C8B-B14F-4D97-AF65-F5344CB8AC3E}">
        <p14:creationId xmlns:p14="http://schemas.microsoft.com/office/powerpoint/2010/main" val="9045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771525"/>
            <a:ext cx="70485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40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SISD tiene problemas de complejidad:</a:t>
            </a:r>
          </a:p>
          <a:p>
            <a:pPr lvl="1"/>
            <a:r>
              <a:rPr lang="en-US"/>
              <a:t>para entregar buen rendimiento y manejar todas las posibles situaciones, los procesadores aumentan enormemente su complejidad</a:t>
            </a:r>
          </a:p>
          <a:p>
            <a:pPr lvl="1"/>
            <a:r>
              <a:rPr lang="en-US"/>
              <a:t>esto implica un aumento en el costo y en el uso de energía</a:t>
            </a:r>
          </a:p>
          <a:p>
            <a:pPr lvl="1"/>
            <a:r>
              <a:rPr lang="en-US"/>
              <a:t>una alternativa a esto es utilizar múltiples procesadores simples (más adelante)</a:t>
            </a:r>
          </a:p>
        </p:txBody>
      </p:sp>
    </p:spTree>
    <p:extLst>
      <p:ext uri="{BB962C8B-B14F-4D97-AF65-F5344CB8AC3E}">
        <p14:creationId xmlns:p14="http://schemas.microsoft.com/office/powerpoint/2010/main" val="11826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Problema inherente en pipelining:</a:t>
            </a:r>
          </a:p>
          <a:p>
            <a:pPr lvl="1"/>
            <a:r>
              <a:rPr lang="en-US"/>
              <a:t>cuando una referencia a memoria no está en la caché, hay que esperar un buen rato hasta que la palabra y la línea asociada de la caché sean cargadas en la caché</a:t>
            </a:r>
          </a:p>
          <a:p>
            <a:pPr lvl="1"/>
            <a:r>
              <a:rPr lang="en-US"/>
              <a:t>… y el pipeline espera</a:t>
            </a:r>
          </a:p>
          <a:p>
            <a:r>
              <a:rPr lang="en-US"/>
              <a:t>La técnica de multithtreading en el chip permite que la CPU maneje varios threads de control al mismo tiempo:</a:t>
            </a:r>
          </a:p>
          <a:p>
            <a:pPr lvl="1"/>
            <a:r>
              <a:rPr lang="en-US"/>
              <a:t>si un thread está bloqueado, la CPU tiene la posibilidad de ejecutar otro thread</a:t>
            </a:r>
          </a:p>
          <a:p>
            <a:r>
              <a:rPr lang="en-US"/>
              <a:t>Variaciones de multithreading:</a:t>
            </a:r>
          </a:p>
          <a:p>
            <a:pPr lvl="1"/>
            <a:r>
              <a:rPr lang="en-US"/>
              <a:t>granularidad fina</a:t>
            </a:r>
          </a:p>
          <a:p>
            <a:pPr lvl="1"/>
            <a:r>
              <a:rPr lang="en-US"/>
              <a:t>granularidad gruesa</a:t>
            </a:r>
          </a:p>
          <a:p>
            <a:pPr lvl="1"/>
            <a:r>
              <a:rPr lang="en-US"/>
              <a:t>simultáneo (en CPUs superescalares)</a:t>
            </a:r>
          </a:p>
        </p:txBody>
      </p:sp>
    </p:spTree>
    <p:extLst>
      <p:ext uri="{BB962C8B-B14F-4D97-AF65-F5344CB8AC3E}">
        <p14:creationId xmlns:p14="http://schemas.microsoft.com/office/powerpoint/2010/main" val="18940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</a:t>
            </a:r>
            <a:r>
              <a:rPr lang="en-US"/>
              <a:t>ranularidad fina:</a:t>
            </a:r>
          </a:p>
          <a:p>
            <a:pPr lvl="1"/>
            <a:r>
              <a:rPr lang="en-US"/>
              <a:t>se define un n</a:t>
            </a:r>
            <a:r>
              <a:rPr lang="en-US"/>
              <a:t>úmero máximo de threads (a nivel de la arquitectura, debe haber un set de registros para cada thread)</a:t>
            </a:r>
          </a:p>
          <a:p>
            <a:pPr lvl="1"/>
            <a:r>
              <a:rPr lang="en-US"/>
              <a:t>al enviar instrucciones al pipeline, se envían intercaladamente (</a:t>
            </a:r>
            <a:r>
              <a:rPr lang="en-US" i="1"/>
              <a:t>round robin</a:t>
            </a:r>
            <a:r>
              <a:rPr lang="en-US"/>
              <a:t>) una instrucción de cada thread</a:t>
            </a:r>
          </a:p>
          <a:p>
            <a:pPr lvl="1"/>
            <a:r>
              <a:rPr lang="en-US"/>
              <a:t>… acompañada de un puntero al set de registros correspondiente</a:t>
            </a:r>
          </a:p>
          <a:p>
            <a:pPr lvl="1"/>
            <a:r>
              <a:rPr lang="en-US"/>
              <a:t>requiere identificador de thread para cada operación</a:t>
            </a:r>
            <a:endParaRPr lang="en-US"/>
          </a:p>
          <a:p>
            <a:r>
              <a:rPr lang="en-US"/>
              <a:t>G</a:t>
            </a:r>
            <a:r>
              <a:rPr lang="en-US"/>
              <a:t>ranularidad gruesa:</a:t>
            </a:r>
          </a:p>
          <a:p>
            <a:pPr lvl="1"/>
            <a:r>
              <a:rPr lang="en-US"/>
              <a:t>se env</a:t>
            </a:r>
            <a:r>
              <a:rPr lang="en-US"/>
              <a:t>ían al pipeline las instrucciones de un mismo thread, hasta que se ponga a esperar</a:t>
            </a:r>
          </a:p>
          <a:p>
            <a:pPr lvl="1"/>
            <a:r>
              <a:rPr lang="en-US"/>
              <a:t>… o hasta que se ejecute una instrucción que </a:t>
            </a:r>
            <a:r>
              <a:rPr lang="en-US" i="1"/>
              <a:t>podría</a:t>
            </a:r>
            <a:r>
              <a:rPr lang="en-US"/>
              <a:t> causar una espera (load, store, jump)</a:t>
            </a:r>
          </a:p>
          <a:p>
            <a:pPr lvl="1"/>
            <a:r>
              <a:rPr lang="en-US"/>
              <a:t>… entonces, se cambia a otro thread</a:t>
            </a:r>
          </a:p>
          <a:p>
            <a:pPr lvl="1"/>
            <a:r>
              <a:rPr lang="en-US"/>
              <a:t>requiere pocos threads para mantener ocupada la CPU</a:t>
            </a:r>
          </a:p>
          <a:p>
            <a:pPr lvl="1"/>
            <a:r>
              <a:rPr lang="en-US"/>
              <a:t>requiere identificador de thread, o limpiar el pipeline cuando cambia el thread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Chips con dos o más CPUs, gracias a la tecnología VLSI:</a:t>
            </a:r>
          </a:p>
          <a:p>
            <a:pPr lvl="1"/>
            <a:r>
              <a:rPr lang="en-US"/>
              <a:t>servidores de muy alto desempeño (p.ej., granja de servidores Web)</a:t>
            </a:r>
          </a:p>
          <a:p>
            <a:pPr lvl="1"/>
            <a:r>
              <a:rPr lang="en-US"/>
              <a:t>productos electrónicos de consumo habitual</a:t>
            </a:r>
          </a:p>
          <a:p>
            <a:pPr lvl="1"/>
            <a:r>
              <a:rPr lang="en-US"/>
              <a:t>c</a:t>
            </a:r>
            <a:r>
              <a:rPr lang="en-US"/>
              <a:t>omparten caché de nivel 2 y la memoria principal —</a:t>
            </a:r>
            <a:r>
              <a:rPr lang="en-US" b="1"/>
              <a:t>multiprocesadores</a:t>
            </a:r>
          </a:p>
        </p:txBody>
      </p:sp>
    </p:spTree>
    <p:extLst>
      <p:ext uri="{BB962C8B-B14F-4D97-AF65-F5344CB8AC3E}">
        <p14:creationId xmlns:p14="http://schemas.microsoft.com/office/powerpoint/2010/main" val="4671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¿Cómo pueden combinarse múltiples CPUs para formar sistemas más grandes?</a:t>
            </a:r>
          </a:p>
          <a:p>
            <a:pPr lvl="1"/>
            <a:r>
              <a:rPr lang="en-US"/>
              <a:t>multiprocesadores</a:t>
            </a:r>
          </a:p>
          <a:p>
            <a:pPr lvl="1"/>
            <a:r>
              <a:rPr lang="en-US"/>
              <a:t>multicomputadores</a:t>
            </a:r>
          </a:p>
          <a:p>
            <a:r>
              <a:rPr lang="en-US"/>
              <a:t>En un sistema de computadores paralelos, las CPUs que trabajan en distintas partes de una misma tarea deben comunicarse para intercambiar información :</a:t>
            </a:r>
          </a:p>
          <a:p>
            <a:pPr lvl="1"/>
            <a:r>
              <a:rPr lang="en-US"/>
              <a:t>multiprocesadores y multicomputadores se diferencian porque en los primeros existe una memoria compartida</a:t>
            </a:r>
          </a:p>
          <a:p>
            <a:pPr lvl="1"/>
            <a:r>
              <a:rPr lang="en-US"/>
              <a:t>esta diferencia impacta cómo son diseñados, construidos y programados</a:t>
            </a:r>
          </a:p>
        </p:txBody>
      </p:sp>
    </p:spTree>
    <p:extLst>
      <p:ext uri="{BB962C8B-B14F-4D97-AF65-F5344CB8AC3E}">
        <p14:creationId xmlns:p14="http://schemas.microsoft.com/office/powerpoint/2010/main" val="3614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 computador paralelo en el que todas las CPUs comparten una memoria común es un multiprocesador:</a:t>
            </a:r>
          </a:p>
          <a:p>
            <a:pPr lvl="1"/>
            <a:r>
              <a:rPr lang="en-US"/>
              <a:t>todos los procesos comparten un único espacio de direcciones virtuales mapeado a esta memoria común</a:t>
            </a:r>
          </a:p>
          <a:p>
            <a:pPr lvl="1"/>
            <a:r>
              <a:rPr lang="en-US"/>
              <a:t>cualquier proceso puede leer o escribir una palabra de memoria ejecutando una instrucción LOAD o STORE</a:t>
            </a:r>
          </a:p>
          <a:p>
            <a:pPr lvl="1"/>
            <a:r>
              <a:rPr lang="en-US"/>
              <a:t>dos procesos se pueden comunicar haciendo que uno de ellos escriba datos en la memoria y que el otro los lea</a:t>
            </a:r>
          </a:p>
          <a:p>
            <a:pPr lvl="1"/>
            <a:r>
              <a:rPr lang="en-US"/>
              <a:t>modelo fácil de entender y ampliamente aplicable</a:t>
            </a:r>
          </a:p>
        </p:txBody>
      </p:sp>
    </p:spTree>
    <p:extLst>
      <p:ext uri="{BB962C8B-B14F-4D97-AF65-F5344CB8AC3E}">
        <p14:creationId xmlns:p14="http://schemas.microsoft.com/office/powerpoint/2010/main" val="14746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Los multiprocesadores más simples se basan en un único bus:</a:t>
            </a:r>
          </a:p>
          <a:p>
            <a:pPr lvl="1"/>
            <a:r>
              <a:rPr lang="en-US"/>
              <a:t>dos o más CPUs y uno o más módulos de memoria usan el mismo bus para comunicarse</a:t>
            </a:r>
          </a:p>
        </p:txBody>
      </p:sp>
    </p:spTree>
    <p:extLst>
      <p:ext uri="{BB962C8B-B14F-4D97-AF65-F5344CB8AC3E}">
        <p14:creationId xmlns:p14="http://schemas.microsoft.com/office/powerpoint/2010/main" val="17344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Cuando una CPU quiere leer una palabra de memoria, mira a ver si el bus está o no desocupado:</a:t>
            </a:r>
          </a:p>
          <a:p>
            <a:pPr lvl="1"/>
            <a:r>
              <a:rPr lang="en-US"/>
              <a:t>si el bus está desocupado, la CPU coloca la dirección de la palabra en el bus, coloca en 1 algunas señales de control, y espera hasta que la memoria coloque la palabra en el bus</a:t>
            </a:r>
          </a:p>
          <a:p>
            <a:pPr lvl="1"/>
            <a:r>
              <a:rPr lang="en-US"/>
              <a:t>si el bus está ocupado, la CPU espera hasta que se desocupe</a:t>
            </a:r>
          </a:p>
        </p:txBody>
      </p:sp>
    </p:spTree>
    <p:extLst>
      <p:ext uri="{BB962C8B-B14F-4D97-AF65-F5344CB8AC3E}">
        <p14:creationId xmlns:p14="http://schemas.microsoft.com/office/powerpoint/2010/main" val="11244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2959" y="286604"/>
            <a:ext cx="7543801" cy="2608996"/>
          </a:xfrm>
        </p:spPr>
        <p:txBody>
          <a:bodyPr/>
          <a:lstStyle/>
          <a:p>
            <a:r>
              <a:rPr lang="en-US"/>
              <a:t>Dependiendo de si utilizamos múltiples programas y/o múltiples fuentes de datos, la taxonomía de Flynn nos entrega 4 posibles tipos de arquitectura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59" y="3251200"/>
            <a:ext cx="6045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59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 dos CPUs, la competición por el bus es manejable; con 32 o 64, no:</a:t>
            </a:r>
          </a:p>
          <a:p>
            <a:pPr lvl="1"/>
            <a:r>
              <a:rPr lang="en-US"/>
              <a:t>el sistema estará limitado por el ancho de banda del bus</a:t>
            </a:r>
          </a:p>
          <a:p>
            <a:pPr lvl="1"/>
            <a:r>
              <a:rPr lang="en-US"/>
              <a:t>la mayoría de las CPUs estarán desocupada la mayor parte del tiempo</a:t>
            </a:r>
          </a:p>
        </p:txBody>
      </p:sp>
    </p:spTree>
    <p:extLst>
      <p:ext uri="{BB962C8B-B14F-4D97-AF65-F5344CB8AC3E}">
        <p14:creationId xmlns:p14="http://schemas.microsoft.com/office/powerpoint/2010/main" val="17363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Podemos agregar una caché a cada CPU:</a:t>
            </a:r>
          </a:p>
          <a:p>
            <a:pPr lvl="1"/>
            <a:r>
              <a:rPr lang="en-US"/>
              <a:t>muchas lecturas pueden hacerse ahora solo desde la caché local</a:t>
            </a:r>
          </a:p>
          <a:p>
            <a:pPr lvl="1"/>
            <a:r>
              <a:rPr lang="en-US"/>
              <a:t>menos tráfico en el bus</a:t>
            </a:r>
          </a:p>
          <a:p>
            <a:pPr lvl="1"/>
            <a:r>
              <a:rPr lang="en-US"/>
              <a:t>podemos tener más CPUs</a:t>
            </a:r>
          </a:p>
          <a:p>
            <a:pPr lvl="1"/>
            <a:r>
              <a:rPr lang="en-US"/>
              <a:t>… pero mantener las cachés consistentes entre ellas no es fácil</a:t>
            </a:r>
          </a:p>
        </p:txBody>
      </p:sp>
    </p:spTree>
    <p:extLst>
      <p:ext uri="{BB962C8B-B14F-4D97-AF65-F5344CB8AC3E}">
        <p14:creationId xmlns:p14="http://schemas.microsoft.com/office/powerpoint/2010/main" val="20328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Podemos agregar a cada CPU memoria privada (además de la caché), a través de un bus dedicado (privado):</a:t>
            </a:r>
          </a:p>
          <a:p>
            <a:pPr lvl="1"/>
            <a:r>
              <a:rPr lang="en-US"/>
              <a:t>el compilador debería colocar el texto del programa, strings, constantes y cualquier dato de tipo read-only, stacks y variables locales en la memoria privada</a:t>
            </a:r>
          </a:p>
          <a:p>
            <a:pPr lvl="1"/>
            <a:r>
              <a:rPr lang="en-US"/>
              <a:t>la memoria compartida es solo para variables compartidas</a:t>
            </a:r>
          </a:p>
        </p:txBody>
      </p:sp>
    </p:spTree>
    <p:extLst>
      <p:ext uri="{BB962C8B-B14F-4D97-AF65-F5344CB8AC3E}">
        <p14:creationId xmlns:p14="http://schemas.microsoft.com/office/powerpoint/2010/main" val="11312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¿Qué pasa si la CPU 1 tiene una línea en su cahé y la CPU 2 trata de leer una palabra que está en la misma línea?</a:t>
            </a:r>
          </a:p>
          <a:p>
            <a:pPr lvl="1"/>
            <a:r>
              <a:rPr lang="en-US"/>
              <a:t>la CPU 2 debería obtener una copia en su caché:</a:t>
            </a:r>
          </a:p>
          <a:p>
            <a:pPr lvl="1"/>
            <a:r>
              <a:rPr lang="en-US"/>
              <a:t>en principio, que la misma línea esté en dos cachés es aceptable</a:t>
            </a:r>
          </a:p>
        </p:txBody>
      </p:sp>
    </p:spTree>
    <p:extLst>
      <p:ext uri="{BB962C8B-B14F-4D97-AF65-F5344CB8AC3E}">
        <p14:creationId xmlns:p14="http://schemas.microsoft.com/office/powerpoint/2010/main" val="16203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¿Y si la CPU 1 hace un cambio en la línea y justo después la CPU 2 lee su copia de la línea desde su caché?</a:t>
            </a:r>
          </a:p>
          <a:p>
            <a:pPr lvl="1"/>
            <a:r>
              <a:rPr lang="en-US"/>
              <a:t>la CPU 2 obtiene un dato obsoleto</a:t>
            </a:r>
          </a:p>
          <a:p>
            <a:pPr lvl="1"/>
            <a:r>
              <a:rPr lang="en-US"/>
              <a:t>problema de coherencia (o consistencia) de cachés</a:t>
            </a:r>
          </a:p>
        </p:txBody>
      </p:sp>
    </p:spTree>
    <p:extLst>
      <p:ext uri="{BB962C8B-B14F-4D97-AF65-F5344CB8AC3E}">
        <p14:creationId xmlns:p14="http://schemas.microsoft.com/office/powerpoint/2010/main" val="16202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El problema de coherencia de cachés es serio</a:t>
            </a:r>
          </a:p>
          <a:p>
            <a:r>
              <a:rPr lang="en-US"/>
              <a:t>Sin una solución, las cachés no podrían usarse</a:t>
            </a:r>
          </a:p>
          <a:p>
            <a:r>
              <a:rPr lang="en-US"/>
              <a:t>… y los procesadores basados en un bus estarían limitados a unas pocas CPUs</a:t>
            </a:r>
          </a:p>
        </p:txBody>
      </p:sp>
    </p:spTree>
    <p:extLst>
      <p:ext uri="{BB962C8B-B14F-4D97-AF65-F5344CB8AC3E}">
        <p14:creationId xmlns:p14="http://schemas.microsoft.com/office/powerpoint/2010/main" val="9404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 proponen </a:t>
            </a:r>
            <a:r>
              <a:rPr lang="en-US" b="1"/>
              <a:t>protocolos de coherencia de cachés</a:t>
            </a:r>
          </a:p>
          <a:p>
            <a:pPr lvl="1"/>
            <a:r>
              <a:rPr lang="en-US"/>
              <a:t>conjuntos de reglas implementadas por las cachés, CPUs y memoria</a:t>
            </a:r>
          </a:p>
          <a:p>
            <a:r>
              <a:rPr lang="en-US"/>
              <a:t>… que previenen que versiones diferentes de la misma línea aparezcan simultáneamente en dos o más cachés</a:t>
            </a:r>
          </a:p>
          <a:p>
            <a:r>
              <a:rPr lang="en-US"/>
              <a:t>En todos los casos, el controlador de la caché examina el bus</a:t>
            </a:r>
          </a:p>
          <a:p>
            <a:r>
              <a:rPr lang="en-US"/>
              <a:t>… monitoreando todas las solicitudes hechas por otras CPUs y cachés</a:t>
            </a:r>
          </a:p>
          <a:p>
            <a:r>
              <a:rPr lang="en-US"/>
              <a:t>… y actuando en ciertos casos </a:t>
            </a:r>
            <a:r>
              <a:rPr lang="en-US">
                <a:sym typeface="Wingdings"/>
              </a:rPr>
              <a:t> </a:t>
            </a:r>
            <a:r>
              <a:rPr lang="en-US" b="1">
                <a:sym typeface="Wingdings"/>
              </a:rPr>
              <a:t>snooping cachés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090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/>
              <a:t>Protocolo write-through</a:t>
            </a:r>
          </a:p>
          <a:p>
            <a:r>
              <a:rPr lang="en-US"/>
              <a:t>Cuando la CPU trata de leer una palabra que no está en la caché</a:t>
            </a:r>
          </a:p>
          <a:p>
            <a:r>
              <a:rPr lang="en-US"/>
              <a:t>… su controlador de caché carga la línea (que contiene la palabra) desde la memoria (que está siempre actualizada) en la caché</a:t>
            </a:r>
          </a:p>
          <a:p>
            <a:r>
              <a:rPr lang="en-US"/>
              <a:t>Lecturas subsecuentes se hacen desde la caché</a:t>
            </a:r>
          </a:p>
          <a:p>
            <a:r>
              <a:rPr lang="en-US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45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…</a:t>
            </a:r>
          </a:p>
          <a:p>
            <a:r>
              <a:rPr lang="en-US"/>
              <a:t>Si la CPU trata de escribir una palabra que no está en la caché</a:t>
            </a:r>
          </a:p>
          <a:p>
            <a:r>
              <a:rPr lang="en-US"/>
              <a:t>… la palabra es escrita en la memoria, pero la línea no es cargada en la caché</a:t>
            </a:r>
          </a:p>
          <a:p>
            <a:r>
              <a:rPr lang="en-US"/>
              <a:t>Si la palabra está en la caché</a:t>
            </a:r>
          </a:p>
          <a:p>
            <a:r>
              <a:rPr lang="en-US"/>
              <a:t>… la caché es actualizada y la palabra además es escrita en la memoria</a:t>
            </a:r>
          </a:p>
          <a:p>
            <a:r>
              <a:rPr lang="en-US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73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…</a:t>
            </a:r>
          </a:p>
          <a:p>
            <a:r>
              <a:rPr lang="en-US"/>
              <a:t>¿Y desde el punto de vista de la caché </a:t>
            </a:r>
            <a:r>
              <a:rPr lang="en-US" i="1"/>
              <a:t>snoopy</a:t>
            </a:r>
            <a:r>
              <a:rPr lang="en-US"/>
              <a:t>, o </a:t>
            </a:r>
            <a:r>
              <a:rPr lang="en-US" i="1"/>
              <a:t>B</a:t>
            </a:r>
            <a:r>
              <a:rPr lang="en-US"/>
              <a:t> ?</a:t>
            </a:r>
          </a:p>
          <a:p>
            <a:r>
              <a:rPr lang="en-US"/>
              <a:t>Cuando la caché </a:t>
            </a:r>
            <a:r>
              <a:rPr lang="en-US" i="1"/>
              <a:t>A</a:t>
            </a:r>
            <a:r>
              <a:rPr lang="en-US"/>
              <a:t> produce un read miss </a:t>
            </a:r>
            <a:r>
              <a:rPr lang="en-US">
                <a:sym typeface="Wingdings"/>
              </a:rPr>
              <a:t> solicitud al bus para leer la línea  la caché </a:t>
            </a:r>
            <a:r>
              <a:rPr lang="en-US" i="1">
                <a:sym typeface="Wingdings"/>
              </a:rPr>
              <a:t>B</a:t>
            </a:r>
            <a:r>
              <a:rPr lang="en-US">
                <a:sym typeface="Wingdings"/>
              </a:rPr>
              <a:t> lo ve pero no hace nada</a:t>
            </a:r>
          </a:p>
          <a:p>
            <a:pPr lvl="1"/>
            <a:r>
              <a:rPr lang="en-US">
                <a:sym typeface="Wingdings"/>
              </a:rPr>
              <a:t>en cambio, si produce un read hit, la caché </a:t>
            </a:r>
            <a:r>
              <a:rPr lang="en-US" i="1">
                <a:sym typeface="Wingdings"/>
              </a:rPr>
              <a:t>B</a:t>
            </a:r>
            <a:r>
              <a:rPr lang="en-US">
                <a:sym typeface="Wingdings"/>
              </a:rPr>
              <a:t> no se entera</a:t>
            </a:r>
          </a:p>
          <a:p>
            <a:r>
              <a:rPr lang="en-US" b="1">
                <a:sym typeface="Wingding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73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9184" y="6356350"/>
            <a:ext cx="2133600" cy="365125"/>
          </a:xfrm>
        </p:spPr>
        <p:txBody>
          <a:bodyPr/>
          <a:lstStyle/>
          <a:p>
            <a:pPr>
              <a:defRPr/>
            </a:pPr>
            <a:fld id="{8DB8F4AE-127E-4A78-8217-0DC29B304C19}" type="slidenum">
              <a:rPr lang="es-CL"/>
              <a:pPr>
                <a:defRPr/>
              </a:pPr>
              <a:t>4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3275856" y="332656"/>
            <a:ext cx="208823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arquitecturas paralelas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1916832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SISD</a:t>
            </a:r>
          </a:p>
        </p:txBody>
      </p:sp>
      <p:sp>
        <p:nvSpPr>
          <p:cNvPr id="7" name="Rectangle 6"/>
          <p:cNvSpPr/>
          <p:nvPr/>
        </p:nvSpPr>
        <p:spPr>
          <a:xfrm>
            <a:off x="1979712" y="1916832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SIMD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3888" y="1916832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MISD</a:t>
            </a:r>
          </a:p>
        </p:txBody>
      </p:sp>
      <p:sp>
        <p:nvSpPr>
          <p:cNvPr id="9" name="Rectangle 8"/>
          <p:cNvSpPr/>
          <p:nvPr/>
        </p:nvSpPr>
        <p:spPr>
          <a:xfrm>
            <a:off x="5436096" y="1916832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MIMD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560" y="3501008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vector processor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7744" y="3501008"/>
            <a:ext cx="122413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array</a:t>
            </a:r>
          </a:p>
          <a:p>
            <a:pPr algn="ctr"/>
            <a:r>
              <a:rPr lang="en-US"/>
              <a:t>processor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2564904"/>
            <a:ext cx="180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(Von Neumann)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256490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</a:t>
            </a:r>
          </a:p>
        </p:txBody>
      </p:sp>
      <p:cxnSp>
        <p:nvCxnSpPr>
          <p:cNvPr id="14" name="Straight Connector 13"/>
          <p:cNvCxnSpPr>
            <a:stCxn id="9" idx="2"/>
            <a:endCxn id="12" idx="0"/>
          </p:cNvCxnSpPr>
          <p:nvPr/>
        </p:nvCxnSpPr>
        <p:spPr>
          <a:xfrm flipH="1">
            <a:off x="1223628" y="2492896"/>
            <a:ext cx="1296144" cy="100811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13" idx="0"/>
          </p:cNvCxnSpPr>
          <p:nvPr/>
        </p:nvCxnSpPr>
        <p:spPr>
          <a:xfrm>
            <a:off x="2519772" y="2492896"/>
            <a:ext cx="360040" cy="100811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79912" y="3501008"/>
            <a:ext cx="1512168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multi-</a:t>
            </a:r>
          </a:p>
          <a:p>
            <a:pPr algn="ctr"/>
            <a:r>
              <a:rPr lang="en-US"/>
              <a:t>procesadores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76256" y="3501008"/>
            <a:ext cx="1584176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multi-computadores</a:t>
            </a:r>
          </a:p>
        </p:txBody>
      </p:sp>
      <p:cxnSp>
        <p:nvCxnSpPr>
          <p:cNvPr id="18" name="Straight Connector 17"/>
          <p:cNvCxnSpPr>
            <a:stCxn id="11" idx="2"/>
            <a:endCxn id="20" idx="0"/>
          </p:cNvCxnSpPr>
          <p:nvPr/>
        </p:nvCxnSpPr>
        <p:spPr>
          <a:xfrm flipH="1">
            <a:off x="4535996" y="2492896"/>
            <a:ext cx="1440160" cy="100811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21" idx="0"/>
          </p:cNvCxnSpPr>
          <p:nvPr/>
        </p:nvCxnSpPr>
        <p:spPr>
          <a:xfrm>
            <a:off x="5976156" y="2492896"/>
            <a:ext cx="1692188" cy="100811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99592" y="4725144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UMA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27784" y="4725144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5976" y="4725144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NUMA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72200" y="4725144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MPP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12360" y="4725144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cluster</a:t>
            </a:r>
          </a:p>
        </p:txBody>
      </p:sp>
      <p:cxnSp>
        <p:nvCxnSpPr>
          <p:cNvPr id="25" name="Straight Connector 24"/>
          <p:cNvCxnSpPr>
            <a:stCxn id="7" idx="2"/>
            <a:endCxn id="8" idx="0"/>
          </p:cNvCxnSpPr>
          <p:nvPr/>
        </p:nvCxnSpPr>
        <p:spPr>
          <a:xfrm flipH="1">
            <a:off x="935596" y="908720"/>
            <a:ext cx="3384376" cy="100811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1" idx="0"/>
          </p:cNvCxnSpPr>
          <p:nvPr/>
        </p:nvCxnSpPr>
        <p:spPr>
          <a:xfrm>
            <a:off x="4319972" y="908720"/>
            <a:ext cx="1656184" cy="100811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2"/>
            <a:endCxn id="10" idx="0"/>
          </p:cNvCxnSpPr>
          <p:nvPr/>
        </p:nvCxnSpPr>
        <p:spPr>
          <a:xfrm flipH="1">
            <a:off x="4103948" y="908720"/>
            <a:ext cx="216024" cy="100811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9" idx="0"/>
          </p:cNvCxnSpPr>
          <p:nvPr/>
        </p:nvCxnSpPr>
        <p:spPr>
          <a:xfrm flipH="1">
            <a:off x="2519772" y="908720"/>
            <a:ext cx="1800200" cy="100811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940152" y="6093296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grid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36296" y="6093296"/>
            <a:ext cx="1080120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hiper-cubo</a:t>
            </a:r>
          </a:p>
        </p:txBody>
      </p:sp>
      <p:cxnSp>
        <p:nvCxnSpPr>
          <p:cNvPr id="31" name="Straight Connector 30"/>
          <p:cNvCxnSpPr>
            <a:stCxn id="21" idx="2"/>
            <a:endCxn id="29" idx="0"/>
          </p:cNvCxnSpPr>
          <p:nvPr/>
        </p:nvCxnSpPr>
        <p:spPr>
          <a:xfrm flipH="1">
            <a:off x="6912260" y="4077072"/>
            <a:ext cx="756084" cy="64807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2"/>
            <a:endCxn id="30" idx="0"/>
          </p:cNvCxnSpPr>
          <p:nvPr/>
        </p:nvCxnSpPr>
        <p:spPr>
          <a:xfrm>
            <a:off x="7668344" y="4077072"/>
            <a:ext cx="684076" cy="64807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2"/>
          </p:cNvCxnSpPr>
          <p:nvPr/>
        </p:nvCxnSpPr>
        <p:spPr>
          <a:xfrm flipH="1">
            <a:off x="6480212" y="5301208"/>
            <a:ext cx="432048" cy="79208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2"/>
          </p:cNvCxnSpPr>
          <p:nvPr/>
        </p:nvCxnSpPr>
        <p:spPr>
          <a:xfrm>
            <a:off x="6912260" y="5301208"/>
            <a:ext cx="864096" cy="792088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2"/>
            <a:endCxn id="26" idx="0"/>
          </p:cNvCxnSpPr>
          <p:nvPr/>
        </p:nvCxnSpPr>
        <p:spPr>
          <a:xfrm flipH="1">
            <a:off x="1439652" y="4077072"/>
            <a:ext cx="3096344" cy="64807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2"/>
            <a:endCxn id="27" idx="0"/>
          </p:cNvCxnSpPr>
          <p:nvPr/>
        </p:nvCxnSpPr>
        <p:spPr>
          <a:xfrm flipH="1">
            <a:off x="3167844" y="4077072"/>
            <a:ext cx="1368152" cy="64807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8" idx="0"/>
          </p:cNvCxnSpPr>
          <p:nvPr/>
        </p:nvCxnSpPr>
        <p:spPr>
          <a:xfrm>
            <a:off x="4535996" y="4077072"/>
            <a:ext cx="360040" cy="64807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47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…</a:t>
            </a:r>
          </a:p>
          <a:p>
            <a:r>
              <a:rPr lang="en-US">
                <a:sym typeface="Wingdings"/>
              </a:rPr>
              <a:t>Si la CPU </a:t>
            </a:r>
            <a:r>
              <a:rPr lang="en-US" i="1">
                <a:sym typeface="Wingdings"/>
              </a:rPr>
              <a:t>A</a:t>
            </a:r>
            <a:r>
              <a:rPr lang="en-US">
                <a:sym typeface="Wingdings"/>
              </a:rPr>
              <a:t> escribe, su caché va a poner una solicitud de escritura en el bus en cualquier caso</a:t>
            </a:r>
          </a:p>
          <a:p>
            <a:r>
              <a:rPr lang="en-US">
                <a:sym typeface="Wingdings"/>
              </a:rPr>
              <a:t>… la caché </a:t>
            </a:r>
            <a:r>
              <a:rPr lang="en-US" i="1">
                <a:sym typeface="Wingdings"/>
              </a:rPr>
              <a:t>B</a:t>
            </a:r>
            <a:r>
              <a:rPr lang="en-US">
                <a:sym typeface="Wingdings"/>
              </a:rPr>
              <a:t> mira a ver si tiene la palabra</a:t>
            </a:r>
          </a:p>
          <a:p>
            <a:r>
              <a:rPr lang="en-US">
                <a:sym typeface="Wingdings"/>
              </a:rPr>
              <a:t>Si no la tiene, no hace nada</a:t>
            </a:r>
          </a:p>
          <a:p>
            <a:r>
              <a:rPr lang="en-US">
                <a:sym typeface="Wingdings"/>
              </a:rPr>
              <a:t>… pero si la tiene, entonces su información acaba de quedar obsoleta</a:t>
            </a:r>
          </a:p>
          <a:p>
            <a:r>
              <a:rPr lang="en-US">
                <a:sym typeface="Wingdings"/>
              </a:rPr>
              <a:t>… por lo que marca la línea como inválida —y la borra de la caché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Así, en el protocolo write-through cuando una palabra es escrita</a:t>
            </a:r>
          </a:p>
          <a:p>
            <a:pPr lvl="1"/>
            <a:r>
              <a:rPr lang="en-US"/>
              <a:t>… se la actualiza en la caché de la CPU que hace la escritura (si es que está en una línea de esa caché)</a:t>
            </a:r>
          </a:p>
          <a:p>
            <a:pPr lvl="1"/>
            <a:r>
              <a:rPr lang="en-US"/>
              <a:t>… y en la memoria</a:t>
            </a:r>
          </a:p>
          <a:p>
            <a:pPr lvl="1"/>
            <a:r>
              <a:rPr lang="en-US"/>
              <a:t>… y se la borra de todas las otras cachés</a:t>
            </a:r>
          </a:p>
        </p:txBody>
      </p:sp>
    </p:spTree>
    <p:extLst>
      <p:ext uri="{BB962C8B-B14F-4D97-AF65-F5344CB8AC3E}">
        <p14:creationId xmlns:p14="http://schemas.microsoft.com/office/powerpoint/2010/main" val="21093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Una variación:</a:t>
            </a:r>
          </a:p>
          <a:p>
            <a:pPr lvl="1"/>
            <a:r>
              <a:rPr lang="en-US"/>
              <a:t>en un write hit, la caché </a:t>
            </a:r>
            <a:r>
              <a:rPr lang="en-US" i="1"/>
              <a:t>B</a:t>
            </a:r>
            <a:r>
              <a:rPr lang="en-US"/>
              <a:t> podría aceptar el valor y actualizar su caché (en lugar de invalidar la línea)</a:t>
            </a:r>
          </a:p>
          <a:p>
            <a:pPr lvl="1"/>
            <a:r>
              <a:rPr lang="en-US"/>
              <a:t>conceptualmente, actualizar la caché es lo mismo que invalidarla seguido de leer la palabra desde la memoria</a:t>
            </a:r>
          </a:p>
        </p:txBody>
      </p:sp>
    </p:spTree>
    <p:extLst>
      <p:ext uri="{BB962C8B-B14F-4D97-AF65-F5344CB8AC3E}">
        <p14:creationId xmlns:p14="http://schemas.microsoft.com/office/powerpoint/2010/main" val="18018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En todos los protocolos, hay que elegir entre la </a:t>
            </a:r>
            <a:r>
              <a:rPr lang="en-US" b="1"/>
              <a:t>estrategia de actualización </a:t>
            </a:r>
            <a:r>
              <a:rPr lang="en-US"/>
              <a:t>y la </a:t>
            </a:r>
            <a:r>
              <a:rPr lang="en-US" b="1"/>
              <a:t>estrategia de invalidación</a:t>
            </a:r>
            <a:r>
              <a:rPr lang="en-US"/>
              <a:t>:</a:t>
            </a:r>
          </a:p>
          <a:p>
            <a:pPr lvl="1"/>
            <a:r>
              <a:rPr lang="en-US"/>
              <a:t>se comportan diferentemente bajo diferentes cargas</a:t>
            </a:r>
          </a:p>
          <a:p>
            <a:pPr lvl="1"/>
            <a:r>
              <a:rPr lang="en-US"/>
              <a:t>los mensajes de actualización son más caros, pero pueden prevenir cache misses en el futuro</a:t>
            </a:r>
          </a:p>
        </p:txBody>
      </p:sp>
    </p:spTree>
    <p:extLst>
      <p:ext uri="{BB962C8B-B14F-4D97-AF65-F5344CB8AC3E}">
        <p14:creationId xmlns:p14="http://schemas.microsoft.com/office/powerpoint/2010/main" val="546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/>
              <a:t>El protocolo MESI (</a:t>
            </a:r>
            <a:r>
              <a:rPr lang="en-US" sz="2400" b="1" i="1"/>
              <a:t>modified</a:t>
            </a:r>
            <a:r>
              <a:rPr lang="en-US" sz="2400" b="1"/>
              <a:t>, </a:t>
            </a:r>
            <a:r>
              <a:rPr lang="en-US" sz="2400" b="1" i="1"/>
              <a:t>exclusive</a:t>
            </a:r>
            <a:r>
              <a:rPr lang="en-US" sz="2400" b="1"/>
              <a:t>, </a:t>
            </a:r>
            <a:r>
              <a:rPr lang="en-US" sz="2400" b="1" i="1"/>
              <a:t>shared</a:t>
            </a:r>
            <a:r>
              <a:rPr lang="en-US" sz="2400" b="1"/>
              <a:t>, </a:t>
            </a:r>
            <a:r>
              <a:rPr lang="en-US" sz="2400" b="1" i="1"/>
              <a:t>invalid</a:t>
            </a:r>
            <a:r>
              <a:rPr lang="en-US" sz="2400" b="1"/>
              <a:t>), del Core i7</a:t>
            </a:r>
          </a:p>
          <a:p>
            <a:r>
              <a:rPr lang="en-US"/>
              <a:t>Cada línea de la caché puede estar en uno de los cuatro estados</a:t>
            </a:r>
          </a:p>
          <a:p>
            <a:r>
              <a:rPr lang="en-US"/>
              <a:t>Cuando la CPU parte, todas las entradas de su caché están en </a:t>
            </a:r>
            <a:r>
              <a:rPr lang="en-US" i="1"/>
              <a:t>I</a:t>
            </a:r>
          </a:p>
          <a:p>
            <a:r>
              <a:rPr lang="en-US"/>
              <a:t>La primera vez que se lee la memoria, la línea referenciada se lleva a la caché de la CPU correspondiente y se la marca como </a:t>
            </a:r>
            <a:r>
              <a:rPr lang="en-US" i="1"/>
              <a:t>E</a:t>
            </a:r>
          </a:p>
          <a:p>
            <a:r>
              <a:rPr lang="en-US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88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…</a:t>
            </a:r>
          </a:p>
          <a:p>
            <a:r>
              <a:rPr lang="en-US"/>
              <a:t>Si otra CPU lee la misma línea (a su caché), la anterior ve que ya no la tiene exclusivamente y avisa que tiene una copia</a:t>
            </a:r>
          </a:p>
          <a:p>
            <a:r>
              <a:rPr lang="en-US"/>
              <a:t>… de modo que ambas copias son marcadas como </a:t>
            </a:r>
            <a:r>
              <a:rPr lang="en-US" i="1"/>
              <a:t>S</a:t>
            </a:r>
            <a:r>
              <a:rPr lang="en-US"/>
              <a:t>:</a:t>
            </a:r>
          </a:p>
          <a:p>
            <a:pPr lvl="1"/>
            <a:r>
              <a:rPr lang="en-US"/>
              <a:t>el estado </a:t>
            </a:r>
            <a:r>
              <a:rPr lang="en-US" i="1"/>
              <a:t>S</a:t>
            </a:r>
            <a:r>
              <a:rPr lang="en-US"/>
              <a:t> </a:t>
            </a:r>
            <a:r>
              <a:rPr lang="en-US">
                <a:sym typeface="Wingdings"/>
              </a:rPr>
              <a:t> la línea está en una o más cachés para ser leida y la memoria está actualizada</a:t>
            </a:r>
          </a:p>
          <a:p>
            <a:pPr lvl="1"/>
            <a:r>
              <a:rPr lang="en-US">
                <a:sym typeface="Wingdings"/>
              </a:rPr>
              <a:t>lecturas subsecuentes hechas por la CPU a una línea en su caché en estado </a:t>
            </a:r>
            <a:r>
              <a:rPr lang="en-US" i="1">
                <a:sym typeface="Wingdings"/>
              </a:rPr>
              <a:t>S</a:t>
            </a:r>
            <a:r>
              <a:rPr lang="en-US">
                <a:sym typeface="Wingdings"/>
              </a:rPr>
              <a:t> no usan el bus ni hacen que cambie el estado</a:t>
            </a:r>
            <a:endParaRPr lang="en-US"/>
          </a:p>
          <a:p>
            <a:r>
              <a:rPr lang="en-US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27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…</a:t>
            </a:r>
          </a:p>
          <a:p>
            <a:r>
              <a:rPr lang="en-US"/>
              <a:t>Si esta CPU escribe en esta línea, coloca una señal de invalidación en el bus, para que las otras CPUs descarten sus copias</a:t>
            </a:r>
          </a:p>
          <a:p>
            <a:r>
              <a:rPr lang="en-US"/>
              <a:t>… y su propia copia queda en estado </a:t>
            </a:r>
            <a:r>
              <a:rPr lang="en-US" i="1"/>
              <a:t>M</a:t>
            </a:r>
            <a:r>
              <a:rPr lang="en-US"/>
              <a:t>, sin actualizar la memoria</a:t>
            </a:r>
          </a:p>
          <a:p>
            <a:r>
              <a:rPr lang="en-US"/>
              <a:t>( por supuesto, si una línea está en estado </a:t>
            </a:r>
            <a:r>
              <a:rPr lang="en-US" i="1"/>
              <a:t>E</a:t>
            </a:r>
            <a:r>
              <a:rPr lang="en-US"/>
              <a:t> cuando es escrita, no es necesario invalidar las otras cachés )</a:t>
            </a:r>
          </a:p>
        </p:txBody>
      </p:sp>
    </p:spTree>
    <p:extLst>
      <p:ext uri="{BB962C8B-B14F-4D97-AF65-F5344CB8AC3E}">
        <p14:creationId xmlns:p14="http://schemas.microsoft.com/office/powerpoint/2010/main" val="4657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Si una tercera CPU lee la línea, la CPU anterior (que tiene la línea actualizada) le pide que espere mientras actualiza la memoria:</a:t>
            </a:r>
          </a:p>
          <a:p>
            <a:pPr lvl="1"/>
            <a:r>
              <a:rPr lang="en-US"/>
              <a:t>cuando la memoria queda actualizada, esta tercera CPU lee la línea y ambas CPUs marcan la línea como </a:t>
            </a:r>
            <a:r>
              <a:rPr lang="en-US" i="1"/>
              <a:t>S</a:t>
            </a:r>
          </a:p>
          <a:p>
            <a:pPr lvl="1"/>
            <a:r>
              <a:rPr lang="en-US"/>
              <a:t>si cualquiera de estas CPUs escribe la línea nuevamente, invalida la copia en la caché de la otra y deja la propia como M</a:t>
            </a:r>
          </a:p>
        </p:txBody>
      </p:sp>
    </p:spTree>
    <p:extLst>
      <p:ext uri="{BB962C8B-B14F-4D97-AF65-F5344CB8AC3E}">
        <p14:creationId xmlns:p14="http://schemas.microsoft.com/office/powerpoint/2010/main" val="8069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Si ahora la primera CPU escribe una palabra de esta línea (en la memoria)</a:t>
            </a:r>
          </a:p>
          <a:p>
            <a:r>
              <a:rPr lang="en-US"/>
              <a:t>… la CPU que tiene la línea en estado </a:t>
            </a:r>
            <a:r>
              <a:rPr lang="en-US" i="1"/>
              <a:t>M</a:t>
            </a:r>
            <a:r>
              <a:rPr lang="en-US"/>
              <a:t> le pide que espere mientras la escribe en la memoria:</a:t>
            </a:r>
          </a:p>
          <a:p>
            <a:pPr lvl="1"/>
            <a:r>
              <a:rPr lang="en-US"/>
              <a:t>al terminar, esta CPU marca su línea como </a:t>
            </a:r>
            <a:r>
              <a:rPr lang="en-US" i="1"/>
              <a:t>I</a:t>
            </a:r>
            <a:r>
              <a:rPr lang="en-US"/>
              <a:t> (anticipando el cambio que va a hacer la primera CPU)</a:t>
            </a:r>
          </a:p>
          <a:p>
            <a:r>
              <a:rPr lang="en-US"/>
              <a:t>La primera CPU, entonces, va a escribir una línea que no está en ninguna caché:</a:t>
            </a:r>
          </a:p>
          <a:p>
            <a:pPr lvl="1"/>
            <a:r>
              <a:rPr lang="en-US"/>
              <a:t>si se emplea la política write-allocate, la línea se carga en la caché</a:t>
            </a:r>
          </a:p>
        </p:txBody>
      </p:sp>
    </p:spTree>
    <p:extLst>
      <p:ext uri="{BB962C8B-B14F-4D97-AF65-F5344CB8AC3E}">
        <p14:creationId xmlns:p14="http://schemas.microsoft.com/office/powerpoint/2010/main" val="21062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Paralelismo en el chip</a:t>
            </a:r>
          </a:p>
          <a:p>
            <a:r>
              <a:rPr lang="en-US"/>
              <a:t>Coprocesadores</a:t>
            </a:r>
          </a:p>
          <a:p>
            <a:r>
              <a:rPr lang="en-US"/>
              <a:t>Multiprocesadores de memoria compartida</a:t>
            </a:r>
          </a:p>
          <a:p>
            <a:r>
              <a:rPr lang="en-US"/>
              <a:t>Multicomputadores de paso de mensajes</a:t>
            </a:r>
          </a:p>
        </p:txBody>
      </p:sp>
    </p:spTree>
    <p:extLst>
      <p:ext uri="{BB962C8B-B14F-4D97-AF65-F5344CB8AC3E}">
        <p14:creationId xmlns:p14="http://schemas.microsoft.com/office/powerpoint/2010/main" val="115816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4365104"/>
            <a:ext cx="792088" cy="86409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848" y="3356992"/>
            <a:ext cx="432048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7824" y="1916832"/>
            <a:ext cx="792088" cy="86409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0112" y="1268760"/>
            <a:ext cx="432048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8104" y="4653136"/>
            <a:ext cx="792088" cy="86409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2120" y="3645024"/>
            <a:ext cx="432048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6096" y="2204864"/>
            <a:ext cx="792088" cy="86409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71600" y="4865092"/>
            <a:ext cx="792088" cy="86409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5616" y="3856980"/>
            <a:ext cx="432048" cy="504056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7584" y="692696"/>
            <a:ext cx="792088" cy="86409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CPU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12360" y="4797152"/>
            <a:ext cx="792088" cy="8640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0352" y="1268760"/>
            <a:ext cx="792088" cy="8640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96336" y="2924944"/>
            <a:ext cx="1152128" cy="108012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Inter-net</a:t>
            </a:r>
          </a:p>
        </p:txBody>
      </p:sp>
      <p:cxnSp>
        <p:nvCxnSpPr>
          <p:cNvPr id="17" name="Straight Connector 16"/>
          <p:cNvCxnSpPr>
            <a:stCxn id="18" idx="2"/>
            <a:endCxn id="19" idx="0"/>
          </p:cNvCxnSpPr>
          <p:nvPr/>
        </p:nvCxnSpPr>
        <p:spPr>
          <a:xfrm>
            <a:off x="8136396" y="2132856"/>
            <a:ext cx="3600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9" idx="4"/>
            <a:endCxn id="17" idx="0"/>
          </p:cNvCxnSpPr>
          <p:nvPr/>
        </p:nvCxnSpPr>
        <p:spPr>
          <a:xfrm>
            <a:off x="8172400" y="4005064"/>
            <a:ext cx="3600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13" idx="0"/>
          </p:cNvCxnSpPr>
          <p:nvPr/>
        </p:nvCxnSpPr>
        <p:spPr>
          <a:xfrm>
            <a:off x="5796136" y="1772816"/>
            <a:ext cx="36004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  <a:endCxn id="11" idx="0"/>
          </p:cNvCxnSpPr>
          <p:nvPr/>
        </p:nvCxnSpPr>
        <p:spPr>
          <a:xfrm>
            <a:off x="1331640" y="4361036"/>
            <a:ext cx="36004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8" idx="0"/>
          </p:cNvCxnSpPr>
          <p:nvPr/>
        </p:nvCxnSpPr>
        <p:spPr>
          <a:xfrm>
            <a:off x="3383868" y="2780928"/>
            <a:ext cx="36004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7" idx="0"/>
          </p:cNvCxnSpPr>
          <p:nvPr/>
        </p:nvCxnSpPr>
        <p:spPr>
          <a:xfrm>
            <a:off x="3419872" y="3861048"/>
            <a:ext cx="36004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31640" y="4361036"/>
            <a:ext cx="36004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1139" y="1591632"/>
            <a:ext cx="1364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paralelismo</a:t>
            </a:r>
          </a:p>
          <a:p>
            <a:r>
              <a:rPr lang="en-US"/>
              <a:t>en chip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560" y="5873204"/>
            <a:ext cx="158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coprocesador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7784" y="5445224"/>
            <a:ext cx="182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multiprocesador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76056" y="5661248"/>
            <a:ext cx="189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multicomputador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56376" y="5805264"/>
            <a:ext cx="56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grid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7704" y="332656"/>
            <a:ext cx="96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varios</a:t>
            </a:r>
          </a:p>
          <a:p>
            <a:r>
              <a:rPr lang="en-US"/>
              <a:t>threads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59632" y="655822"/>
            <a:ext cx="648072" cy="468922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3608" y="2708920"/>
            <a:ext cx="1326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memoria</a:t>
            </a:r>
          </a:p>
          <a:p>
            <a:r>
              <a:rPr lang="en-US"/>
              <a:t>compartida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70150" y="3032086"/>
            <a:ext cx="689682" cy="468922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07904" y="404664"/>
            <a:ext cx="108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memoria</a:t>
            </a:r>
          </a:p>
          <a:p>
            <a:r>
              <a:rPr lang="en-US"/>
              <a:t>privada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90427" y="727830"/>
            <a:ext cx="645669" cy="612938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00192" y="260648"/>
            <a:ext cx="140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computador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02011" y="629980"/>
            <a:ext cx="594325" cy="494764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2"/>
            <a:endCxn id="8" idx="0"/>
          </p:cNvCxnSpPr>
          <p:nvPr/>
        </p:nvCxnSpPr>
        <p:spPr>
          <a:xfrm>
            <a:off x="5868144" y="4149080"/>
            <a:ext cx="36004" cy="50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" idx="1"/>
            <a:endCxn id="8" idx="1"/>
          </p:cNvCxnSpPr>
          <p:nvPr/>
        </p:nvCxnSpPr>
        <p:spPr>
          <a:xfrm rot="10800000" flipH="1" flipV="1">
            <a:off x="5436096" y="2636912"/>
            <a:ext cx="72008" cy="2448272"/>
          </a:xfrm>
          <a:prstGeom prst="bentConnector3">
            <a:avLst>
              <a:gd name="adj1" fmla="val -55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9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Paralelismo en chip:</a:t>
            </a:r>
          </a:p>
          <a:p>
            <a:pPr lvl="1"/>
            <a:r>
              <a:rPr lang="en-US" sz="2000"/>
              <a:t>paralelismo a nivel de instrucciones:</a:t>
            </a:r>
          </a:p>
          <a:p>
            <a:pPr lvl="2"/>
            <a:r>
              <a:rPr lang="en-US" sz="1800"/>
              <a:t>procesadores superescalares</a:t>
            </a:r>
          </a:p>
          <a:p>
            <a:pPr lvl="2"/>
            <a:r>
              <a:rPr lang="en-US" sz="1800"/>
              <a:t>procesadores VLIW</a:t>
            </a:r>
          </a:p>
          <a:p>
            <a:pPr lvl="1"/>
            <a:r>
              <a:rPr lang="en-US" sz="2000"/>
              <a:t>multithreading</a:t>
            </a:r>
          </a:p>
          <a:p>
            <a:pPr lvl="1"/>
            <a:r>
              <a:rPr lang="en-US" sz="2000"/>
              <a:t>multiprocesadores en un chip (p.ej., múltiples </a:t>
            </a:r>
            <a:r>
              <a:rPr lang="en-US" sz="2000" i="1"/>
              <a:t>cores</a:t>
            </a:r>
            <a:r>
              <a:rPr lang="en-US" sz="2000"/>
              <a:t>)</a:t>
            </a:r>
          </a:p>
          <a:p>
            <a:pPr marL="0" indent="0">
              <a:spcBef>
                <a:spcPts val="1872"/>
              </a:spcBef>
              <a:buNone/>
            </a:pPr>
            <a:r>
              <a:rPr lang="en-US" sz="2400"/>
              <a:t>Coprocesadores:</a:t>
            </a:r>
          </a:p>
          <a:p>
            <a:pPr marL="857250" lvl="1" indent="-457200"/>
            <a:r>
              <a:rPr lang="en-US" sz="2000"/>
              <a:t>coprocesadores de red</a:t>
            </a:r>
          </a:p>
          <a:p>
            <a:pPr marL="857250" lvl="1" indent="-457200"/>
            <a:r>
              <a:rPr lang="en-US" sz="2000"/>
              <a:t>coprocesadores gráficos (p.ej., GPU NVIDIA Fermi)</a:t>
            </a:r>
          </a:p>
          <a:p>
            <a:pPr marL="857250" lvl="1" indent="-457200"/>
            <a:r>
              <a:rPr lang="en-US" sz="2000"/>
              <a:t>coprocesadores para criptografía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8F4AE-127E-4A78-8217-0DC29B304C19}" type="slidenum">
              <a:rPr lang="es-CL"/>
              <a:pPr>
                <a:defRPr/>
              </a:pPr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96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Multiprocesadores de memoria compartida:</a:t>
            </a:r>
          </a:p>
          <a:p>
            <a:pPr lvl="1"/>
            <a:r>
              <a:rPr lang="en-US" sz="2000"/>
              <a:t>semántica de la memoria</a:t>
            </a:r>
          </a:p>
          <a:p>
            <a:pPr lvl="1"/>
            <a:r>
              <a:rPr lang="en-US" sz="2000"/>
              <a:t>arquitecturas UMA, NUMA y COMA (cache only memory access)</a:t>
            </a:r>
          </a:p>
          <a:p>
            <a:pPr marL="0" indent="0">
              <a:spcBef>
                <a:spcPts val="1872"/>
              </a:spcBef>
              <a:buNone/>
            </a:pPr>
            <a:r>
              <a:rPr lang="en-US" sz="2400"/>
              <a:t>Multicomputadores de paso de mensajes (o sistema de memoria distribuida):</a:t>
            </a:r>
          </a:p>
          <a:p>
            <a:pPr lvl="1"/>
            <a:r>
              <a:rPr lang="en-US" sz="2000"/>
              <a:t>redes de interconexión</a:t>
            </a:r>
          </a:p>
          <a:p>
            <a:pPr lvl="1"/>
            <a:r>
              <a:rPr lang="en-US" sz="2000"/>
              <a:t>procesadores masivamente paralelos (MPPs)</a:t>
            </a:r>
          </a:p>
          <a:p>
            <a:pPr lvl="1"/>
            <a:r>
              <a:rPr lang="en-US" sz="2000" i="1"/>
              <a:t>clusters</a:t>
            </a:r>
            <a:r>
              <a:rPr lang="en-US" sz="2000"/>
              <a:t> (p.ej., Google)</a:t>
            </a:r>
            <a:endParaRPr lang="en-US" sz="2000" i="1"/>
          </a:p>
          <a:p>
            <a:pPr lvl="1"/>
            <a:r>
              <a:rPr lang="en-US" sz="2000"/>
              <a:t>softwre de comunicación</a:t>
            </a:r>
          </a:p>
          <a:p>
            <a:pPr lvl="1"/>
            <a:r>
              <a:rPr lang="en-US" sz="2000" i="1"/>
              <a:t>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8F4AE-127E-4A78-8217-0DC29B304C19}" type="slidenum">
              <a:rPr lang="es-CL"/>
              <a:pPr>
                <a:defRPr/>
              </a:pPr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72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Una forma de aumentar el throughput de un chip es conseguir que haga más cosas al mismo tiempo:</a:t>
            </a:r>
          </a:p>
          <a:p>
            <a:pPr lvl="1"/>
            <a:r>
              <a:rPr lang="en-US"/>
              <a:t>paralelismo a nivel de instrucción</a:t>
            </a:r>
          </a:p>
          <a:p>
            <a:pPr lvl="1"/>
            <a:r>
              <a:rPr lang="en-US"/>
              <a:t>multithreading</a:t>
            </a:r>
          </a:p>
          <a:p>
            <a:pPr lvl="1"/>
            <a:r>
              <a:rPr lang="en-US"/>
              <a:t>más de una CPU en el chip</a:t>
            </a:r>
          </a:p>
        </p:txBody>
      </p:sp>
    </p:spTree>
    <p:extLst>
      <p:ext uri="{BB962C8B-B14F-4D97-AF65-F5344CB8AC3E}">
        <p14:creationId xmlns:p14="http://schemas.microsoft.com/office/powerpoint/2010/main" val="20439165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4754</TotalTime>
  <Words>2340</Words>
  <Application>Microsoft Macintosh PowerPoint</Application>
  <PresentationFormat>On-screen Show (4:3)</PresentationFormat>
  <Paragraphs>245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AppleSymbols</vt:lpstr>
      <vt:lpstr>Calibri</vt:lpstr>
      <vt:lpstr>Calibri Light</vt:lpstr>
      <vt:lpstr>Wingdings</vt:lpstr>
      <vt:lpstr>Retrospect</vt:lpstr>
      <vt:lpstr>Arquitecturas Paralelas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182</cp:revision>
  <dcterms:created xsi:type="dcterms:W3CDTF">2018-04-27T00:14:03Z</dcterms:created>
  <dcterms:modified xsi:type="dcterms:W3CDTF">2018-05-17T01:58:54Z</dcterms:modified>
</cp:coreProperties>
</file>