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55" r:id="rId4"/>
  </p:sldMasterIdLst>
  <p:notesMasterIdLst>
    <p:notesMasterId r:id="rId21"/>
  </p:notesMasterIdLst>
  <p:handoutMasterIdLst>
    <p:handoutMasterId r:id="rId22"/>
  </p:handoutMasterIdLst>
  <p:sldIdLst>
    <p:sldId id="256" r:id="rId5"/>
    <p:sldId id="294" r:id="rId6"/>
    <p:sldId id="297" r:id="rId7"/>
    <p:sldId id="299" r:id="rId8"/>
    <p:sldId id="287" r:id="rId9"/>
    <p:sldId id="303" r:id="rId10"/>
    <p:sldId id="295" r:id="rId11"/>
    <p:sldId id="298" r:id="rId12"/>
    <p:sldId id="301" r:id="rId13"/>
    <p:sldId id="293" r:id="rId14"/>
    <p:sldId id="289" r:id="rId15"/>
    <p:sldId id="304" r:id="rId16"/>
    <p:sldId id="305" r:id="rId17"/>
    <p:sldId id="306" r:id="rId18"/>
    <p:sldId id="268" r:id="rId19"/>
    <p:sldId id="292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9570A7-61B4-4947-9AB6-09C34E7B5431}" type="datetime1">
              <a:rPr lang="pt-BR" smtClean="0"/>
              <a:t>30/08/2019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B3A3E-896F-4356-A365-91BFCAA42630}" type="datetime1">
              <a:rPr lang="pt-BR" noProof="0" smtClean="0"/>
              <a:t>30/08/2019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3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062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230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588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457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7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30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11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33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77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356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065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7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70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11DD-02ED-4219-B8E5-2392FFA2563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3" name="Grupo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14" name="Grupo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26" name="Forma livre: Forma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7" name="Forma livre: Forma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8" name="Triângulo Reto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9" name="Triângulo Reto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30" name="Triângulo Reto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31" name="Forma livre: Forma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  <p:sp>
          <p:nvSpPr>
            <p:cNvPr id="15" name="Forma livre: Forma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Forma livre: Forma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0" name="Forma livre: Forma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grpSp>
          <p:nvGrpSpPr>
            <p:cNvPr id="22" name="Grupo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24" name="Forma livre: Forma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5" name="Forma livre: Forma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476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506424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087817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6311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32454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83280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6655173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1183612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130014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653263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rig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Obrigado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3463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9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0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2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4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5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17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8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2553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Triângulo Ret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o Número do Slid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da Seção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8" name="Espaço reservado para conteúd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Imagem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Forma livre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0" name="Forma livre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1" name="Forma livre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Forma livre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a livre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6" name="Forma livre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0" name="Forma livre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Espaço Reservado para o Número do Slid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Triângulo Ret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419209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24338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3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8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20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1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8877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1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3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4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16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7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4403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Forma livre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7" name="Forma livre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8" name="Forma livre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Forma livre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0" name="Gru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orma livre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2" name="Forma livre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3" name="Forma livre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0992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0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1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3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5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9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443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0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1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3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6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7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9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0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5928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Forma livre: Forma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5" name="Forma livre: Forma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6" name="Forma livre: Forma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Forma livre: Forma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t-BR" noProof="0">
                <a:latin typeface="+mj-lt"/>
              </a:rPr>
              <a:t>Clique para editar o estilo de título Mestre</a:t>
            </a:r>
          </a:p>
        </p:txBody>
      </p:sp>
      <p:grpSp>
        <p:nvGrpSpPr>
          <p:cNvPr id="19" name="Grupo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0" name="Forma livre: Forma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1" name="Forma livre: Forma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22" name="Grupo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3" name="Retângulo: Canto Único Recortado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24" name="Retângulo: Canto Único Recortado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5" name="Forma livre: Forma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Espaço Reservado para o Número do Slide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1725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  <p:sldLayoutId id="2147484170" r:id="rId15"/>
    <p:sldLayoutId id="2147484171" r:id="rId16"/>
    <p:sldLayoutId id="2147484172" r:id="rId17"/>
    <p:sldLayoutId id="2147484173" r:id="rId18"/>
    <p:sldLayoutId id="2147484179" r:id="rId19"/>
    <p:sldLayoutId id="2147483651" r:id="rId20"/>
    <p:sldLayoutId id="2147483661" r:id="rId21"/>
    <p:sldLayoutId id="2147483674" r:id="rId22"/>
    <p:sldLayoutId id="2147483665" r:id="rId23"/>
    <p:sldLayoutId id="2147483673" r:id="rId24"/>
    <p:sldLayoutId id="2147483675" r:id="rId25"/>
    <p:sldLayoutId id="2147483676" r:id="rId26"/>
    <p:sldLayoutId id="2147483672" r:id="rId2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813" y="1853945"/>
            <a:ext cx="4269595" cy="2463655"/>
          </a:xfrm>
        </p:spPr>
        <p:txBody>
          <a:bodyPr rtlCol="0"/>
          <a:lstStyle/>
          <a:p>
            <a:pPr rtl="0"/>
            <a:r>
              <a:rPr lang="pt-BR" dirty="0" smtClean="0"/>
              <a:t>.NET CORE  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4296" y="5122599"/>
            <a:ext cx="7077456" cy="868680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pt-BR" dirty="0" smtClean="0">
                <a:solidFill>
                  <a:schemeClr val="tx1"/>
                </a:solidFill>
              </a:rPr>
              <a:t>Vicenzo Martinelli</a:t>
            </a:r>
          </a:p>
          <a:p>
            <a:pPr marL="0" indent="0" rtl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Desenvolvedor</a:t>
            </a:r>
            <a:r>
              <a:rPr lang="en-US" dirty="0" smtClean="0">
                <a:solidFill>
                  <a:schemeClr val="tx1"/>
                </a:solidFill>
              </a:rPr>
              <a:t> .NET </a:t>
            </a:r>
            <a:endParaRPr lang="pt-BR" dirty="0" smtClean="0">
              <a:solidFill>
                <a:schemeClr val="tx1"/>
              </a:solidFill>
            </a:endParaRPr>
          </a:p>
          <a:p>
            <a:pPr marL="0" indent="0" rtl="0">
              <a:buNone/>
            </a:pPr>
            <a:endParaRPr lang="pt-BR" dirty="0"/>
          </a:p>
        </p:txBody>
      </p:sp>
      <p:pic>
        <p:nvPicPr>
          <p:cNvPr id="1026" name="Picture 2" descr="Resultado de imagem para .net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322" y="753273"/>
            <a:ext cx="1812471" cy="181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ependency inject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19"/>
          <a:stretch/>
        </p:blipFill>
        <p:spPr bwMode="auto">
          <a:xfrm>
            <a:off x="6033408" y="261079"/>
            <a:ext cx="1592037" cy="157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middlewar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3" t="10501" r="24787" b="10577"/>
          <a:stretch/>
        </p:blipFill>
        <p:spPr bwMode="auto">
          <a:xfrm>
            <a:off x="9886266" y="979000"/>
            <a:ext cx="1592037" cy="156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asp .net c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49" y="5009251"/>
            <a:ext cx="416242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08" y="2937484"/>
            <a:ext cx="3255271" cy="11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Features</a:t>
            </a:r>
            <a:r>
              <a:rPr lang="pt-BR" dirty="0" smtClean="0">
                <a:solidFill>
                  <a:schemeClr val="tx1"/>
                </a:solidFill>
              </a:rPr>
              <a:t> DO IDENTITY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10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547739" y="1674766"/>
            <a:ext cx="10454558" cy="4093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Autenticação </a:t>
            </a:r>
            <a:r>
              <a:rPr lang="pt-BR" sz="2000" dirty="0">
                <a:solidFill>
                  <a:schemeClr val="tx1"/>
                </a:solidFill>
              </a:rPr>
              <a:t>de dois fatores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Bloqueio </a:t>
            </a:r>
            <a:r>
              <a:rPr lang="pt-BR" sz="2000" dirty="0">
                <a:solidFill>
                  <a:schemeClr val="tx1"/>
                </a:solidFill>
              </a:rPr>
              <a:t>de conta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Confirmação </a:t>
            </a:r>
            <a:r>
              <a:rPr lang="pt-BR" sz="2000" dirty="0">
                <a:solidFill>
                  <a:schemeClr val="tx1"/>
                </a:solidFill>
              </a:rPr>
              <a:t>de conta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Reset </a:t>
            </a:r>
            <a:r>
              <a:rPr lang="pt-BR" sz="2000" dirty="0">
                <a:solidFill>
                  <a:schemeClr val="tx1"/>
                </a:solidFill>
              </a:rPr>
              <a:t>de senhas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Aprimoramento </a:t>
            </a:r>
            <a:r>
              <a:rPr lang="pt-BR" sz="2000" dirty="0">
                <a:solidFill>
                  <a:schemeClr val="tx1"/>
                </a:solidFill>
              </a:rPr>
              <a:t>do validador de </a:t>
            </a:r>
            <a:r>
              <a:rPr lang="pt-BR" sz="2000" dirty="0" smtClean="0">
                <a:solidFill>
                  <a:schemeClr val="tx1"/>
                </a:solidFill>
              </a:rPr>
              <a:t>senhas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tx1"/>
                </a:solidFill>
              </a:rPr>
              <a:t>Autenticação com redes sociais (FB, </a:t>
            </a:r>
            <a:r>
              <a:rPr lang="pt-BR" sz="2000" dirty="0" err="1">
                <a:solidFill>
                  <a:schemeClr val="tx1"/>
                </a:solidFill>
              </a:rPr>
              <a:t>Twitter</a:t>
            </a:r>
            <a:r>
              <a:rPr lang="pt-BR" sz="2000" dirty="0">
                <a:solidFill>
                  <a:schemeClr val="tx1"/>
                </a:solidFill>
              </a:rPr>
              <a:t>, Google+ e Microsoft </a:t>
            </a:r>
            <a:r>
              <a:rPr lang="pt-BR" sz="2000" dirty="0" err="1">
                <a:solidFill>
                  <a:schemeClr val="tx1"/>
                </a:solidFill>
              </a:rPr>
              <a:t>Accounts</a:t>
            </a:r>
            <a:r>
              <a:rPr lang="pt-BR" sz="20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 Entregue </a:t>
            </a:r>
            <a:r>
              <a:rPr lang="pt-BR" sz="2000" dirty="0">
                <a:solidFill>
                  <a:schemeClr val="tx1"/>
                </a:solidFill>
              </a:rPr>
              <a:t>via </a:t>
            </a:r>
            <a:r>
              <a:rPr lang="pt-BR" sz="2000" dirty="0" err="1">
                <a:solidFill>
                  <a:schemeClr val="tx1"/>
                </a:solidFill>
              </a:rPr>
              <a:t>NuGet</a:t>
            </a:r>
            <a:r>
              <a:rPr lang="pt-BR" sz="2000" dirty="0">
                <a:solidFill>
                  <a:schemeClr val="tx1"/>
                </a:solidFill>
              </a:rPr>
              <a:t> Facilmente </a:t>
            </a:r>
            <a:r>
              <a:rPr lang="pt-BR" sz="2000" dirty="0" smtClean="0">
                <a:solidFill>
                  <a:schemeClr val="tx1"/>
                </a:solidFill>
              </a:rPr>
              <a:t>Extensível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2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77218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Armazenamento das informações</a:t>
            </a:r>
            <a:br>
              <a:rPr lang="pt-BR" dirty="0" smtClean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11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solidFill>
                  <a:schemeClr val="tx1"/>
                </a:solidFill>
              </a:rPr>
              <a:t>PostegreSQL</a:t>
            </a:r>
            <a:endParaRPr lang="pt-BR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800" dirty="0" err="1">
                <a:solidFill>
                  <a:schemeClr val="tx1"/>
                </a:solidFill>
              </a:rPr>
              <a:t>Azure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err="1">
                <a:solidFill>
                  <a:schemeClr val="tx1"/>
                </a:solidFill>
              </a:rPr>
              <a:t>Table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err="1">
                <a:solidFill>
                  <a:schemeClr val="tx1"/>
                </a:solidFill>
              </a:rPr>
              <a:t>Storage</a:t>
            </a:r>
            <a:endParaRPr lang="pt-BR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800" dirty="0" err="1">
                <a:solidFill>
                  <a:schemeClr val="tx1"/>
                </a:solidFill>
              </a:rPr>
              <a:t>CouchDB</a:t>
            </a:r>
            <a:endParaRPr lang="pt-BR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800" dirty="0" err="1">
                <a:solidFill>
                  <a:schemeClr val="tx1"/>
                </a:solidFill>
              </a:rPr>
              <a:t>Elastic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err="1">
                <a:solidFill>
                  <a:schemeClr val="tx1"/>
                </a:solidFill>
              </a:rPr>
              <a:t>Identity</a:t>
            </a:r>
            <a:endParaRPr lang="pt-BR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800" dirty="0" err="1">
                <a:solidFill>
                  <a:schemeClr val="tx1"/>
                </a:solidFill>
              </a:rPr>
              <a:t>MongoDB</a:t>
            </a:r>
            <a:endParaRPr lang="pt-BR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800" dirty="0" err="1">
                <a:solidFill>
                  <a:schemeClr val="tx1"/>
                </a:solidFill>
              </a:rPr>
              <a:t>Nhibernate</a:t>
            </a:r>
            <a:endParaRPr lang="pt-BR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800" dirty="0" err="1">
                <a:solidFill>
                  <a:schemeClr val="tx1"/>
                </a:solidFill>
              </a:rPr>
              <a:t>RavenDB</a:t>
            </a:r>
            <a:endParaRPr lang="pt-BR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89018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77218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JWT – JSON WEB TOKEN</a:t>
            </a:r>
            <a:br>
              <a:rPr lang="pt-BR" dirty="0" smtClean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12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1800" dirty="0" smtClean="0">
                <a:solidFill>
                  <a:schemeClr val="tx1"/>
                </a:solidFill>
              </a:rPr>
              <a:t>Padrão de </a:t>
            </a:r>
            <a:r>
              <a:rPr lang="pt-BR" sz="1800" dirty="0">
                <a:solidFill>
                  <a:schemeClr val="tx1"/>
                </a:solidFill>
              </a:rPr>
              <a:t>mercado que define como transmitir e armazenar objetos JSON de forma compacta e segura entre diferentes aplicações</a:t>
            </a:r>
            <a:r>
              <a:rPr lang="pt-BR" sz="18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</a:rPr>
              <a:t>Ele é formado por três seções: Header, </a:t>
            </a:r>
            <a:r>
              <a:rPr lang="pt-BR" sz="1800" dirty="0" err="1">
                <a:solidFill>
                  <a:schemeClr val="tx1"/>
                </a:solidFill>
              </a:rPr>
              <a:t>Payload</a:t>
            </a:r>
            <a:r>
              <a:rPr lang="pt-BR" sz="1800" dirty="0">
                <a:solidFill>
                  <a:schemeClr val="tx1"/>
                </a:solidFill>
              </a:rPr>
              <a:t> e </a:t>
            </a:r>
            <a:r>
              <a:rPr lang="pt-BR" sz="1800" dirty="0" err="1">
                <a:solidFill>
                  <a:schemeClr val="tx1"/>
                </a:solidFill>
              </a:rPr>
              <a:t>Signature</a:t>
            </a:r>
            <a:r>
              <a:rPr lang="pt-BR" sz="1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77218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JWT – JSON WEB TOKEN</a:t>
            </a:r>
            <a:br>
              <a:rPr lang="pt-BR" dirty="0" smtClean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13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807700" cy="4093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O header </a:t>
            </a:r>
            <a:r>
              <a:rPr lang="en-US" sz="1800" dirty="0" err="1" smtClean="0">
                <a:solidFill>
                  <a:schemeClr val="tx1"/>
                </a:solidFill>
              </a:rPr>
              <a:t>possui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informações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sobre</a:t>
            </a:r>
            <a:r>
              <a:rPr lang="en-US" sz="1800" dirty="0" smtClean="0">
                <a:solidFill>
                  <a:schemeClr val="tx1"/>
                </a:solidFill>
              </a:rPr>
              <a:t> o </a:t>
            </a:r>
            <a:r>
              <a:rPr lang="en-US" sz="1800" dirty="0" err="1" smtClean="0">
                <a:solidFill>
                  <a:schemeClr val="tx1"/>
                </a:solidFill>
              </a:rPr>
              <a:t>tipo</a:t>
            </a:r>
            <a:r>
              <a:rPr lang="en-US" sz="1800" dirty="0" smtClean="0">
                <a:solidFill>
                  <a:schemeClr val="tx1"/>
                </a:solidFill>
              </a:rPr>
              <a:t> do token e da </a:t>
            </a:r>
            <a:r>
              <a:rPr lang="en-US" sz="1800" dirty="0" err="1" smtClean="0">
                <a:solidFill>
                  <a:schemeClr val="tx1"/>
                </a:solidFill>
              </a:rPr>
              <a:t>assinatura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utilizada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O payload </a:t>
            </a:r>
            <a:r>
              <a:rPr lang="en-US" sz="1800" dirty="0" err="1" smtClean="0">
                <a:solidFill>
                  <a:schemeClr val="tx1"/>
                </a:solidFill>
              </a:rPr>
              <a:t>possui</a:t>
            </a:r>
            <a:r>
              <a:rPr lang="en-US" sz="1800" dirty="0" smtClean="0">
                <a:solidFill>
                  <a:schemeClr val="tx1"/>
                </a:solidFill>
              </a:rPr>
              <a:t> as </a:t>
            </a:r>
            <a:r>
              <a:rPr lang="en-US" sz="1800" dirty="0" err="1" smtClean="0">
                <a:solidFill>
                  <a:schemeClr val="tx1"/>
                </a:solidFill>
              </a:rPr>
              <a:t>informações</a:t>
            </a:r>
            <a:r>
              <a:rPr lang="en-US" sz="1800" dirty="0" smtClean="0">
                <a:solidFill>
                  <a:schemeClr val="tx1"/>
                </a:solidFill>
              </a:rPr>
              <a:t> da </a:t>
            </a:r>
            <a:r>
              <a:rPr lang="en-US" sz="1800" dirty="0" err="1" smtClean="0">
                <a:solidFill>
                  <a:schemeClr val="tx1"/>
                </a:solidFill>
              </a:rPr>
              <a:t>entidade</a:t>
            </a:r>
            <a:r>
              <a:rPr lang="en-US" sz="1800" dirty="0" smtClean="0">
                <a:solidFill>
                  <a:schemeClr val="tx1"/>
                </a:solidFill>
              </a:rPr>
              <a:t> ( claims )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Por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fim</a:t>
            </a:r>
            <a:r>
              <a:rPr lang="en-US" sz="1800" dirty="0" smtClean="0">
                <a:solidFill>
                  <a:schemeClr val="tx1"/>
                </a:solidFill>
              </a:rPr>
              <a:t> a signature </a:t>
            </a:r>
            <a:r>
              <a:rPr lang="en-US" sz="1800" dirty="0" err="1" smtClean="0">
                <a:solidFill>
                  <a:schemeClr val="tx1"/>
                </a:solidFill>
              </a:rPr>
              <a:t>possui</a:t>
            </a:r>
            <a:r>
              <a:rPr lang="en-US" sz="1800" dirty="0" smtClean="0">
                <a:solidFill>
                  <a:schemeClr val="tx1"/>
                </a:solidFill>
              </a:rPr>
              <a:t> a </a:t>
            </a:r>
            <a:r>
              <a:rPr lang="en-US" sz="1800" dirty="0" err="1" smtClean="0">
                <a:solidFill>
                  <a:schemeClr val="tx1"/>
                </a:solidFill>
              </a:rPr>
              <a:t>concatenção</a:t>
            </a:r>
            <a:r>
              <a:rPr lang="en-US" sz="1800" dirty="0" smtClean="0">
                <a:solidFill>
                  <a:schemeClr val="tx1"/>
                </a:solidFill>
              </a:rPr>
              <a:t> dos hashes </a:t>
            </a:r>
            <a:r>
              <a:rPr lang="en-US" sz="1800" dirty="0" err="1" smtClean="0">
                <a:solidFill>
                  <a:schemeClr val="tx1"/>
                </a:solidFill>
              </a:rPr>
              <a:t>gerados</a:t>
            </a:r>
            <a:r>
              <a:rPr lang="en-US" sz="1800" dirty="0" smtClean="0">
                <a:solidFill>
                  <a:schemeClr val="tx1"/>
                </a:solidFill>
              </a:rPr>
              <a:t> a </a:t>
            </a:r>
            <a:r>
              <a:rPr lang="en-US" sz="1800" dirty="0" err="1" smtClean="0">
                <a:solidFill>
                  <a:schemeClr val="tx1"/>
                </a:solidFill>
              </a:rPr>
              <a:t>partir</a:t>
            </a:r>
            <a:r>
              <a:rPr lang="en-US" sz="1800" dirty="0" smtClean="0">
                <a:solidFill>
                  <a:schemeClr val="tx1"/>
                </a:solidFill>
              </a:rPr>
              <a:t> do header e do payload </a:t>
            </a:r>
            <a:r>
              <a:rPr lang="en-US" sz="1800" dirty="0" err="1" smtClean="0">
                <a:solidFill>
                  <a:schemeClr val="tx1"/>
                </a:solidFill>
              </a:rPr>
              <a:t>vinculado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token </a:t>
            </a:r>
            <a:r>
              <a:rPr lang="en-US" sz="1800" dirty="0" err="1" smtClean="0">
                <a:solidFill>
                  <a:schemeClr val="tx1"/>
                </a:solidFill>
              </a:rPr>
              <a:t>por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meio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uma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chave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secreta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ou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certificado</a:t>
            </a:r>
            <a:r>
              <a:rPr lang="en-US" sz="1800" dirty="0" smtClean="0">
                <a:solidFill>
                  <a:schemeClr val="tx1"/>
                </a:solidFill>
              </a:rPr>
              <a:t> RSA.</a:t>
            </a:r>
          </a:p>
        </p:txBody>
      </p:sp>
    </p:spTree>
    <p:extLst>
      <p:ext uri="{BB962C8B-B14F-4D97-AF65-F5344CB8AC3E}">
        <p14:creationId xmlns:p14="http://schemas.microsoft.com/office/powerpoint/2010/main" val="258025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77218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JWT – JSON WEB TOKEN</a:t>
            </a:r>
            <a:br>
              <a:rPr lang="pt-BR" dirty="0" smtClean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14</a:t>
            </a:fld>
            <a:endParaRPr lang="pt-BR"/>
          </a:p>
        </p:txBody>
      </p:sp>
      <p:pic>
        <p:nvPicPr>
          <p:cNvPr id="6146" name="Picture 2" descr="https://miro.medium.com/max/525/1*Z2Nm1VdEcHtO8tJ6599CQ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620143"/>
            <a:ext cx="10572296" cy="253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1786354" y="5330717"/>
            <a:ext cx="9230442" cy="984358"/>
          </a:xfrm>
        </p:spPr>
        <p:txBody>
          <a:bodyPr/>
          <a:lstStyle/>
          <a:p>
            <a:pPr marL="914400" lvl="2" indent="0" algn="r">
              <a:lnSpc>
                <a:spcPct val="150000"/>
              </a:lnSpc>
              <a:buNone/>
            </a:pPr>
            <a:r>
              <a:rPr lang="en-US" sz="4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Code</a:t>
            </a:r>
            <a:endParaRPr lang="pt-B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8649" y="424836"/>
            <a:ext cx="4945598" cy="1243584"/>
          </a:xfrm>
        </p:spPr>
        <p:txBody>
          <a:bodyPr rtlCol="0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Então?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218" name="Picture 2" descr="Resultado de imagem para questions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498" y="1668420"/>
            <a:ext cx="47625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38" y="5667523"/>
            <a:ext cx="2456219" cy="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886694"/>
            <a:ext cx="11214100" cy="1077218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referências</a:t>
            </a:r>
            <a:br>
              <a:rPr lang="pt-BR" dirty="0" smtClean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16</a:t>
            </a:fld>
            <a:endParaRPr lang="pt-BR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4294967295"/>
          </p:nvPr>
        </p:nvSpPr>
        <p:spPr>
          <a:xfrm>
            <a:off x="444500" y="3004457"/>
            <a:ext cx="8535988" cy="1879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pt-BR" sz="1600" dirty="0" smtClean="0">
                <a:solidFill>
                  <a:schemeClr val="tx1"/>
                </a:solidFill>
              </a:rPr>
              <a:t>http</a:t>
            </a:r>
            <a:r>
              <a:rPr lang="pt-BR" sz="1600" dirty="0">
                <a:solidFill>
                  <a:schemeClr val="tx1"/>
                </a:solidFill>
              </a:rPr>
              <a:t>://www.asp.netlidentityloverviewigetting-startediaspnet-identity-recommended-resources </a:t>
            </a:r>
            <a:endParaRPr lang="pt-BR" sz="1600" dirty="0" smtClean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https://docs.microsoft.com/pt-br/aspnet/core/?view=aspnetcore-2.2</a:t>
            </a:r>
            <a:endParaRPr lang="pt-BR" sz="1600" dirty="0" smtClean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https://stackify.com/net-core-dependency-injection/</a:t>
            </a:r>
          </a:p>
          <a:p>
            <a:r>
              <a:rPr lang="pt-BR" sz="1600" dirty="0">
                <a:solidFill>
                  <a:schemeClr val="tx1"/>
                </a:solidFill>
              </a:rPr>
              <a:t>http://www.asp. n etimveitutorialsimvc-5/create-an-aspnet-mvc-5-app-with-facebook- and¬gooclie-oauth2-and-openid-sia </a:t>
            </a:r>
            <a:r>
              <a:rPr lang="pt-BR" sz="1600" dirty="0" err="1">
                <a:solidFill>
                  <a:schemeClr val="tx1"/>
                </a:solidFill>
              </a:rPr>
              <a:t>n-on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</a:p>
          <a:p>
            <a:r>
              <a:rPr lang="pt-BR" sz="1600" dirty="0">
                <a:solidFill>
                  <a:schemeClr val="tx1"/>
                </a:solidFill>
              </a:rPr>
              <a:t>http://blogs.msdn.com/b/webdev/archíve/2014/03/20/test-annound -</a:t>
            </a:r>
            <a:r>
              <a:rPr lang="pt-BR" sz="1600" dirty="0" err="1">
                <a:solidFill>
                  <a:schemeClr val="tx1"/>
                </a:solidFill>
              </a:rPr>
              <a:t>rtm</a:t>
            </a:r>
            <a:r>
              <a:rPr lang="pt-BR" sz="1600" dirty="0">
                <a:solidFill>
                  <a:schemeClr val="tx1"/>
                </a:solidFill>
              </a:rPr>
              <a:t> -</a:t>
            </a:r>
            <a:r>
              <a:rPr lang="pt-BR" sz="1600" dirty="0" err="1">
                <a:solidFill>
                  <a:schemeClr val="tx1"/>
                </a:solidFill>
              </a:rPr>
              <a:t>of-asp</a:t>
            </a:r>
            <a:r>
              <a:rPr lang="pt-BR" sz="1600" dirty="0">
                <a:solidFill>
                  <a:schemeClr val="tx1"/>
                </a:solidFill>
              </a:rPr>
              <a:t>- net-dentity-2-0-0.aspx </a:t>
            </a:r>
          </a:p>
          <a:p>
            <a:r>
              <a:rPr lang="pt-BR" sz="1600" dirty="0">
                <a:solidFill>
                  <a:schemeClr val="tx1"/>
                </a:solidFill>
              </a:rPr>
              <a:t>http://www.asp.netlidentityloverviewifeatures-api </a:t>
            </a:r>
            <a:endParaRPr lang="pt-BR" sz="1600" dirty="0" smtClean="0">
              <a:solidFill>
                <a:schemeClr val="tx1"/>
              </a:solidFill>
            </a:endParaRPr>
          </a:p>
          <a:p>
            <a:r>
              <a:rPr lang="pt-BR" sz="1600" dirty="0" smtClean="0">
                <a:solidFill>
                  <a:schemeClr val="tx1"/>
                </a:solidFill>
              </a:rPr>
              <a:t>http</a:t>
            </a:r>
            <a:r>
              <a:rPr lang="pt-BR" sz="1600" dirty="0">
                <a:solidFill>
                  <a:schemeClr val="tx1"/>
                </a:solidFill>
              </a:rPr>
              <a:t>://www.asp.netAdenfity/overvíewlextensíbilíty</a:t>
            </a:r>
          </a:p>
          <a:p>
            <a:r>
              <a:rPr lang="pt-BR" sz="1600" dirty="0">
                <a:solidFill>
                  <a:schemeClr val="tx1"/>
                </a:solidFill>
              </a:rPr>
              <a:t>http://www.asp.net/identity/overviewimi </a:t>
            </a:r>
            <a:r>
              <a:rPr lang="pt-BR" sz="1600" dirty="0" err="1">
                <a:solidFill>
                  <a:schemeClr val="tx1"/>
                </a:solidFill>
              </a:rPr>
              <a:t>grafi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on</a:t>
            </a:r>
            <a:r>
              <a:rPr lang="pt-BR" sz="1600" dirty="0">
                <a:solidFill>
                  <a:schemeClr val="tx1"/>
                </a:solidFill>
              </a:rPr>
              <a:t>  </a:t>
            </a:r>
            <a:endParaRPr lang="pt-BR" sz="1600" dirty="0" smtClean="0">
              <a:solidFill>
                <a:schemeClr val="tx1"/>
              </a:solidFill>
            </a:endParaRPr>
          </a:p>
          <a:p>
            <a:r>
              <a:rPr lang="pt-BR" sz="1600" dirty="0" smtClean="0">
                <a:solidFill>
                  <a:schemeClr val="tx1"/>
                </a:solidFill>
              </a:rPr>
              <a:t>http</a:t>
            </a:r>
            <a:r>
              <a:rPr lang="pt-BR" sz="1600" dirty="0">
                <a:solidFill>
                  <a:schemeClr val="tx1"/>
                </a:solidFill>
              </a:rPr>
              <a:t>://www.asp.netlidentity/overviewiadditional-resources </a:t>
            </a:r>
          </a:p>
          <a:p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4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77218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De onde surgiu esse </a:t>
            </a:r>
            <a:r>
              <a:rPr lang="pt-BR" dirty="0" err="1" smtClean="0">
                <a:solidFill>
                  <a:schemeClr val="tx1"/>
                </a:solidFill>
              </a:rPr>
              <a:t>.net</a:t>
            </a:r>
            <a:r>
              <a:rPr lang="pt-BR" dirty="0" smtClean="0">
                <a:solidFill>
                  <a:schemeClr val="tx1"/>
                </a:solidFill>
              </a:rPr>
              <a:t> core?</a:t>
            </a:r>
            <a:br>
              <a:rPr lang="pt-BR" dirty="0" smtClean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030279" cy="4093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Lançado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em</a:t>
            </a:r>
            <a:r>
              <a:rPr lang="en-US" sz="2000" dirty="0" smtClean="0">
                <a:solidFill>
                  <a:schemeClr val="tx1"/>
                </a:solidFill>
              </a:rPr>
              <a:t> 2014, </a:t>
            </a:r>
            <a:r>
              <a:rPr lang="en-US" sz="2000" dirty="0" err="1" smtClean="0">
                <a:solidFill>
                  <a:schemeClr val="tx1"/>
                </a:solidFill>
              </a:rPr>
              <a:t>sendo</a:t>
            </a:r>
            <a:r>
              <a:rPr lang="en-US" sz="2000" dirty="0" smtClean="0">
                <a:solidFill>
                  <a:schemeClr val="tx1"/>
                </a:solidFill>
              </a:rPr>
              <a:t> um successor do </a:t>
            </a:r>
            <a:r>
              <a:rPr lang="en-US" sz="2000" dirty="0" err="1" smtClean="0">
                <a:solidFill>
                  <a:schemeClr val="tx1"/>
                </a:solidFill>
              </a:rPr>
              <a:t>.Net</a:t>
            </a:r>
            <a:r>
              <a:rPr lang="en-US" sz="2000" dirty="0" smtClean="0">
                <a:solidFill>
                  <a:schemeClr val="tx1"/>
                </a:solidFill>
              </a:rPr>
              <a:t> Framework.</a:t>
            </a:r>
          </a:p>
          <a:p>
            <a:pPr>
              <a:lnSpc>
                <a:spcPct val="150000"/>
              </a:lnSpc>
            </a:pPr>
            <a:endParaRPr lang="en-US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Nasceu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como</a:t>
            </a:r>
            <a:r>
              <a:rPr lang="en-US" sz="2000" dirty="0" smtClean="0">
                <a:solidFill>
                  <a:schemeClr val="tx1"/>
                </a:solidFill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</a:rPr>
              <a:t>projeto</a:t>
            </a:r>
            <a:r>
              <a:rPr lang="en-US" sz="2000" dirty="0" smtClean="0">
                <a:solidFill>
                  <a:schemeClr val="tx1"/>
                </a:solidFill>
              </a:rPr>
              <a:t> da .NET </a:t>
            </a:r>
            <a:r>
              <a:rPr lang="en-US" sz="2000" dirty="0" err="1" smtClean="0">
                <a:solidFill>
                  <a:schemeClr val="tx1"/>
                </a:solidFill>
              </a:rPr>
              <a:t>Foudation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uma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organização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independente</a:t>
            </a:r>
            <a:r>
              <a:rPr lang="en-US" sz="2000" dirty="0" smtClean="0">
                <a:solidFill>
                  <a:schemeClr val="tx1"/>
                </a:solidFill>
              </a:rPr>
              <a:t> da Microsoft que tem </a:t>
            </a:r>
            <a:r>
              <a:rPr lang="en-US" sz="2000" dirty="0" err="1" smtClean="0">
                <a:solidFill>
                  <a:schemeClr val="tx1"/>
                </a:solidFill>
              </a:rPr>
              <a:t>como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foco</a:t>
            </a:r>
            <a:r>
              <a:rPr lang="en-US" sz="2000" dirty="0" smtClean="0">
                <a:solidFill>
                  <a:schemeClr val="tx1"/>
                </a:solidFill>
              </a:rPr>
              <a:t> o Open Source.</a:t>
            </a:r>
          </a:p>
          <a:p>
            <a:pPr>
              <a:lnSpc>
                <a:spcPct val="150000"/>
              </a:lnSpc>
            </a:pPr>
            <a:endParaRPr lang="en-US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Mais </a:t>
            </a:r>
            <a:r>
              <a:rPr lang="en-US" sz="2000" dirty="0" err="1" smtClean="0">
                <a:solidFill>
                  <a:schemeClr val="tx1"/>
                </a:solidFill>
              </a:rPr>
              <a:t>leve</a:t>
            </a:r>
            <a:r>
              <a:rPr lang="en-US" sz="2000" dirty="0" smtClean="0">
                <a:solidFill>
                  <a:schemeClr val="tx1"/>
                </a:solidFill>
              </a:rPr>
              <a:t>, modular e multiplataforma.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Free, Open Source e </a:t>
            </a:r>
            <a:r>
              <a:rPr lang="en-US" sz="2000" dirty="0" err="1" smtClean="0">
                <a:solidFill>
                  <a:schemeClr val="tx1"/>
                </a:solidFill>
              </a:rPr>
              <a:t>sobre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licença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do </a:t>
            </a:r>
            <a:r>
              <a:rPr lang="en-US" sz="2000" dirty="0" err="1" smtClean="0">
                <a:solidFill>
                  <a:schemeClr val="tx1"/>
                </a:solidFill>
              </a:rPr>
              <a:t>tipo</a:t>
            </a:r>
            <a:r>
              <a:rPr lang="en-US" sz="2000" dirty="0" smtClean="0">
                <a:solidFill>
                  <a:schemeClr val="tx1"/>
                </a:solidFill>
              </a:rPr>
              <a:t> MIT.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Foco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aplicações</a:t>
            </a:r>
            <a:r>
              <a:rPr lang="en-US" sz="2000" dirty="0" smtClean="0">
                <a:solidFill>
                  <a:schemeClr val="tx1"/>
                </a:solidFill>
              </a:rPr>
              <a:t> web, APIs e </a:t>
            </a:r>
            <a:r>
              <a:rPr lang="en-US" sz="2000" dirty="0" err="1" smtClean="0">
                <a:solidFill>
                  <a:schemeClr val="tx1"/>
                </a:solidFill>
              </a:rPr>
              <a:t>IoT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9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POR QUÊ ASP .NET CORE?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683500" cy="4093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Deploy compatível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com IIS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chemeClr val="tx1"/>
                </a:solidFill>
              </a:rPr>
              <a:t>Nginx, Apache, Docker </a:t>
            </a:r>
            <a:r>
              <a:rPr lang="en-US" sz="2000" dirty="0" err="1" smtClean="0">
                <a:solidFill>
                  <a:schemeClr val="tx1"/>
                </a:solidFill>
              </a:rPr>
              <a:t>ou</a:t>
            </a:r>
            <a:r>
              <a:rPr lang="en-US" sz="2000" dirty="0" smtClean="0">
                <a:solidFill>
                  <a:schemeClr val="tx1"/>
                </a:solidFill>
              </a:rPr>
              <a:t> outros. ( mais barato ).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Pipeline de requisições claro, rápido e modular.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Injeção de dependência nativa.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6"/>
          <p:cNvSpPr txBox="1">
            <a:spLocks/>
          </p:cNvSpPr>
          <p:nvPr/>
        </p:nvSpPr>
        <p:spPr>
          <a:xfrm>
            <a:off x="1830849" y="5330717"/>
            <a:ext cx="9230442" cy="984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2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r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sz="4400" smtClean="0">
                <a:solidFill>
                  <a:schemeClr val="tx1"/>
                </a:solidFill>
                <a:sym typeface="Wingdings" panose="05000000000000000000" pitchFamily="2" charset="2"/>
              </a:rPr>
              <a:t> Code</a:t>
            </a:r>
            <a:endParaRPr lang="pt-B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852642"/>
            <a:ext cx="11214100" cy="584775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middlewares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4" name="AutoShape 6" descr="Resultado de imagem para everything gif"/>
          <p:cNvSpPr>
            <a:spLocks noChangeAspect="1" noChangeArrowheads="1"/>
          </p:cNvSpPr>
          <p:nvPr/>
        </p:nvSpPr>
        <p:spPr bwMode="auto">
          <a:xfrm>
            <a:off x="3518206" y="4530775"/>
            <a:ext cx="3708503" cy="370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 descr="A imagem apresenta uma solicitação sendo processada por três middlewares, sendo que cada um chamado o middleware seguinte. No terceiro middleware, uma resposta é retornada e esta passa pelos middleware chamados anteriorment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50" y="2710939"/>
            <a:ext cx="5987038" cy="338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44500" y="1898688"/>
            <a:ext cx="5607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dos elementos centrais na arquitetura da </a:t>
            </a:r>
            <a:r>
              <a:rPr lang="pt-BR" dirty="0" smtClean="0"/>
              <a:t>plataforma.</a:t>
            </a:r>
          </a:p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44500" y="2937527"/>
            <a:ext cx="5607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Componente de software que faz parte do pipeline/fluxo de execução de uma aplicação</a:t>
            </a:r>
          </a:p>
        </p:txBody>
      </p:sp>
    </p:spTree>
    <p:extLst>
      <p:ext uri="{BB962C8B-B14F-4D97-AF65-F5344CB8AC3E}">
        <p14:creationId xmlns:p14="http://schemas.microsoft.com/office/powerpoint/2010/main" val="8394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Os middlewares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44500" y="1127701"/>
            <a:ext cx="9230442" cy="51660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Executam </a:t>
            </a:r>
            <a:r>
              <a:rPr lang="pt-BR" sz="2000" dirty="0">
                <a:solidFill>
                  <a:schemeClr val="tx1"/>
                </a:solidFill>
              </a:rPr>
              <a:t>uma ação no recebimento da </a:t>
            </a:r>
            <a:r>
              <a:rPr lang="pt-BR" sz="2000" dirty="0" smtClean="0">
                <a:solidFill>
                  <a:schemeClr val="tx1"/>
                </a:solidFill>
              </a:rPr>
              <a:t>requisição, chamam </a:t>
            </a:r>
            <a:r>
              <a:rPr lang="pt-BR" sz="2000" dirty="0">
                <a:solidFill>
                  <a:schemeClr val="tx1"/>
                </a:solidFill>
              </a:rPr>
              <a:t>o próximo middleware, utilizando o método </a:t>
            </a:r>
            <a:r>
              <a:rPr lang="pt-BR" sz="2000" dirty="0" err="1">
                <a:solidFill>
                  <a:schemeClr val="tx1"/>
                </a:solidFill>
              </a:rPr>
              <a:t>next</a:t>
            </a:r>
            <a:r>
              <a:rPr lang="pt-BR" sz="2000" dirty="0">
                <a:solidFill>
                  <a:schemeClr val="tx1"/>
                </a:solidFill>
              </a:rPr>
              <a:t>(), e </a:t>
            </a:r>
            <a:r>
              <a:rPr lang="pt-BR" sz="2000" dirty="0" smtClean="0">
                <a:solidFill>
                  <a:schemeClr val="tx1"/>
                </a:solidFill>
              </a:rPr>
              <a:t>podem executar </a:t>
            </a:r>
            <a:r>
              <a:rPr lang="pt-BR" sz="2000" dirty="0">
                <a:solidFill>
                  <a:schemeClr val="tx1"/>
                </a:solidFill>
              </a:rPr>
              <a:t>outra ação durante o retorno da resposta. 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</a:rPr>
              <a:t>M</a:t>
            </a:r>
            <a:r>
              <a:rPr lang="pt-BR" sz="2000" dirty="0" smtClean="0">
                <a:solidFill>
                  <a:schemeClr val="tx1"/>
                </a:solidFill>
              </a:rPr>
              <a:t>iddlewares </a:t>
            </a:r>
            <a:r>
              <a:rPr lang="pt-BR" sz="2000" dirty="0">
                <a:solidFill>
                  <a:schemeClr val="tx1"/>
                </a:solidFill>
              </a:rPr>
              <a:t>pode decidir não chamar o próximo </a:t>
            </a:r>
            <a:r>
              <a:rPr lang="pt-BR" sz="2000" dirty="0" smtClean="0">
                <a:solidFill>
                  <a:schemeClr val="tx1"/>
                </a:solidFill>
              </a:rPr>
              <a:t>na </a:t>
            </a:r>
            <a:r>
              <a:rPr lang="pt-BR" sz="2000" dirty="0">
                <a:solidFill>
                  <a:schemeClr val="tx1"/>
                </a:solidFill>
              </a:rPr>
              <a:t>pipeline, não invocando o método </a:t>
            </a:r>
            <a:r>
              <a:rPr lang="pt-BR" sz="2000" dirty="0" err="1">
                <a:solidFill>
                  <a:schemeClr val="tx1"/>
                </a:solidFill>
              </a:rPr>
              <a:t>next</a:t>
            </a:r>
            <a:r>
              <a:rPr lang="pt-BR" sz="2000" dirty="0">
                <a:solidFill>
                  <a:schemeClr val="tx1"/>
                </a:solidFill>
              </a:rPr>
              <a:t>(). </a:t>
            </a:r>
            <a:endParaRPr lang="pt-B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Alguns exemplos são middlewares </a:t>
            </a:r>
            <a:r>
              <a:rPr lang="pt-BR" sz="2000" dirty="0">
                <a:solidFill>
                  <a:schemeClr val="tx1"/>
                </a:solidFill>
              </a:rPr>
              <a:t>de arquivos estáticos </a:t>
            </a:r>
            <a:r>
              <a:rPr lang="pt-BR" sz="2000" dirty="0" smtClean="0">
                <a:solidFill>
                  <a:schemeClr val="tx1"/>
                </a:solidFill>
              </a:rPr>
              <a:t>que retornam </a:t>
            </a:r>
            <a:r>
              <a:rPr lang="pt-BR" sz="2000" dirty="0">
                <a:solidFill>
                  <a:schemeClr val="tx1"/>
                </a:solidFill>
              </a:rPr>
              <a:t>uma solicitação </a:t>
            </a:r>
            <a:r>
              <a:rPr lang="pt-BR" sz="2000" dirty="0" smtClean="0">
                <a:solidFill>
                  <a:schemeClr val="tx1"/>
                </a:solidFill>
              </a:rPr>
              <a:t>direta para os arquivo e interrompe o </a:t>
            </a:r>
            <a:r>
              <a:rPr lang="pt-BR" sz="2000" dirty="0">
                <a:solidFill>
                  <a:schemeClr val="tx1"/>
                </a:solidFill>
              </a:rPr>
              <a:t>fluxo </a:t>
            </a:r>
            <a:r>
              <a:rPr lang="pt-BR" sz="2000" dirty="0" smtClean="0">
                <a:solidFill>
                  <a:schemeClr val="tx1"/>
                </a:solidFill>
              </a:rPr>
              <a:t>a seguir.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69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Os middlewares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44500" y="5309419"/>
            <a:ext cx="9230442" cy="984358"/>
          </a:xfrm>
        </p:spPr>
        <p:txBody>
          <a:bodyPr/>
          <a:lstStyle/>
          <a:p>
            <a:pPr marL="914400" lvl="2" indent="0" algn="r">
              <a:lnSpc>
                <a:spcPct val="150000"/>
              </a:lnSpc>
              <a:buNone/>
            </a:pPr>
            <a:r>
              <a:rPr lang="en-US" sz="4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Code</a:t>
            </a:r>
            <a:endParaRPr lang="pt-BR" sz="4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695" y="1444790"/>
            <a:ext cx="6961710" cy="375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8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INVERSÃO DE </a:t>
            </a:r>
            <a:r>
              <a:rPr lang="en-US" dirty="0">
                <a:solidFill>
                  <a:schemeClr val="tx1"/>
                </a:solidFill>
              </a:rPr>
              <a:t>CONTROLE E inJEÇÃO DE </a:t>
            </a:r>
            <a:r>
              <a:rPr lang="en-US" dirty="0" err="1">
                <a:solidFill>
                  <a:schemeClr val="tx1"/>
                </a:solidFill>
              </a:rPr>
              <a:t>DEPENDêNCIA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699501" cy="48146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Pattern que </a:t>
            </a:r>
            <a:r>
              <a:rPr lang="en-US" sz="2000" dirty="0" err="1" smtClean="0">
                <a:solidFill>
                  <a:schemeClr val="tx1"/>
                </a:solidFill>
              </a:rPr>
              <a:t>prega</a:t>
            </a:r>
            <a:r>
              <a:rPr lang="en-US" sz="2000" dirty="0" smtClean="0">
                <a:solidFill>
                  <a:schemeClr val="tx1"/>
                </a:solidFill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</a:rPr>
              <a:t>separação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responsabilidades</a:t>
            </a:r>
            <a:r>
              <a:rPr lang="en-US" sz="2000" dirty="0" smtClean="0">
                <a:solidFill>
                  <a:schemeClr val="tx1"/>
                </a:solidFill>
              </a:rPr>
              <a:t> das classes </a:t>
            </a:r>
            <a:r>
              <a:rPr lang="en-US" sz="2000" dirty="0" err="1" smtClean="0">
                <a:solidFill>
                  <a:schemeClr val="tx1"/>
                </a:solidFill>
              </a:rPr>
              <a:t>existentes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dentro</a:t>
            </a:r>
            <a:r>
              <a:rPr lang="en-US" sz="2000" dirty="0" smtClean="0">
                <a:solidFill>
                  <a:schemeClr val="tx1"/>
                </a:solidFill>
              </a:rPr>
              <a:t> de um </a:t>
            </a:r>
            <a:r>
              <a:rPr lang="en-US" sz="2000" dirty="0" err="1" smtClean="0">
                <a:solidFill>
                  <a:schemeClr val="tx1"/>
                </a:solidFill>
              </a:rPr>
              <a:t>projeto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Tem </a:t>
            </a:r>
            <a:r>
              <a:rPr lang="en-US" sz="2000" dirty="0" err="1" smtClean="0">
                <a:solidFill>
                  <a:schemeClr val="tx1"/>
                </a:solidFill>
              </a:rPr>
              <a:t>como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foco</a:t>
            </a:r>
            <a:r>
              <a:rPr lang="en-US" sz="2000" dirty="0" smtClean="0">
                <a:solidFill>
                  <a:schemeClr val="tx1"/>
                </a:solidFill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</a:rPr>
              <a:t>diminuição</a:t>
            </a:r>
            <a:r>
              <a:rPr lang="en-US" sz="2000" dirty="0" smtClean="0">
                <a:solidFill>
                  <a:schemeClr val="tx1"/>
                </a:solidFill>
              </a:rPr>
              <a:t> do </a:t>
            </a:r>
            <a:r>
              <a:rPr lang="en-US" sz="2000" dirty="0" err="1" smtClean="0">
                <a:solidFill>
                  <a:schemeClr val="tx1"/>
                </a:solidFill>
              </a:rPr>
              <a:t>acoplamento</a:t>
            </a:r>
            <a:r>
              <a:rPr lang="en-US" sz="2000" dirty="0" smtClean="0">
                <a:solidFill>
                  <a:schemeClr val="tx1"/>
                </a:solidFill>
              </a:rPr>
              <a:t> entre </a:t>
            </a:r>
            <a:r>
              <a:rPr lang="en-US" sz="2000" dirty="0" err="1" smtClean="0">
                <a:solidFill>
                  <a:schemeClr val="tx1"/>
                </a:solidFill>
              </a:rPr>
              <a:t>entidades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Tem </a:t>
            </a:r>
            <a:r>
              <a:rPr lang="en-US" sz="2000" dirty="0" err="1" smtClean="0">
                <a:solidFill>
                  <a:schemeClr val="tx1"/>
                </a:solidFill>
              </a:rPr>
              <a:t>como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principios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básicos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Classes de </a:t>
            </a:r>
            <a:r>
              <a:rPr lang="en-US" sz="1800" dirty="0" err="1" smtClean="0">
                <a:solidFill>
                  <a:schemeClr val="tx1"/>
                </a:solidFill>
              </a:rPr>
              <a:t>negócio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não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podem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depender</a:t>
            </a:r>
            <a:r>
              <a:rPr lang="en-US" sz="1800" dirty="0" smtClean="0">
                <a:solidFill>
                  <a:schemeClr val="tx1"/>
                </a:solidFill>
              </a:rPr>
              <a:t> de classes </a:t>
            </a:r>
            <a:r>
              <a:rPr lang="en-US" sz="1800" dirty="0" err="1" smtClean="0">
                <a:solidFill>
                  <a:schemeClr val="tx1"/>
                </a:solidFill>
              </a:rPr>
              <a:t>relacionadas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essa</a:t>
            </a:r>
            <a:r>
              <a:rPr lang="en-US" sz="1800" dirty="0" smtClean="0">
                <a:solidFill>
                  <a:schemeClr val="tx1"/>
                </a:solidFill>
              </a:rPr>
              <a:t> dependência </a:t>
            </a:r>
            <a:r>
              <a:rPr lang="en-US" sz="1800" dirty="0" err="1" smtClean="0">
                <a:solidFill>
                  <a:schemeClr val="tx1"/>
                </a:solidFill>
              </a:rPr>
              <a:t>deve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resolvida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através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abstrações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Dependa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abstrações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não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implementações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INVERSÃO DE </a:t>
            </a:r>
            <a:r>
              <a:rPr lang="en-US" dirty="0">
                <a:solidFill>
                  <a:schemeClr val="tx1"/>
                </a:solidFill>
              </a:rPr>
              <a:t>CONTROLE E inJEÇÃO DE </a:t>
            </a:r>
            <a:r>
              <a:rPr lang="en-US" dirty="0" err="1">
                <a:solidFill>
                  <a:schemeClr val="tx1"/>
                </a:solidFill>
              </a:rPr>
              <a:t>DEPENDêNCIA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8</a:t>
            </a:fld>
            <a:endParaRPr lang="pt-BR"/>
          </a:p>
        </p:txBody>
      </p:sp>
      <p:sp>
        <p:nvSpPr>
          <p:cNvPr id="4" name="AutoShape 6" descr="Resultado de imagem para everything gif"/>
          <p:cNvSpPr>
            <a:spLocks noChangeAspect="1" noChangeArrowheads="1"/>
          </p:cNvSpPr>
          <p:nvPr/>
        </p:nvSpPr>
        <p:spPr bwMode="auto">
          <a:xfrm>
            <a:off x="3518206" y="4530775"/>
            <a:ext cx="3708503" cy="370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im better star trek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55" y="2702540"/>
            <a:ext cx="7187790" cy="28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5"/>
          <p:cNvSpPr txBox="1">
            <a:spLocks/>
          </p:cNvSpPr>
          <p:nvPr/>
        </p:nvSpPr>
        <p:spPr>
          <a:xfrm>
            <a:off x="444500" y="1797420"/>
            <a:ext cx="11214100" cy="584775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GB" sz="3200" b="1" kern="1200" cap="all" spc="-70" baseline="0" dirty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E o que </a:t>
            </a:r>
            <a:r>
              <a:rPr lang="en-US" dirty="0" err="1" smtClean="0">
                <a:solidFill>
                  <a:schemeClr val="tx1"/>
                </a:solidFill>
              </a:rPr>
              <a:t>isso</a:t>
            </a:r>
            <a:r>
              <a:rPr lang="en-US" dirty="0" smtClean="0">
                <a:solidFill>
                  <a:schemeClr val="tx1"/>
                </a:solidFill>
              </a:rPr>
              <a:t> tem a </a:t>
            </a:r>
            <a:r>
              <a:rPr lang="en-US" dirty="0" err="1" smtClean="0">
                <a:solidFill>
                  <a:schemeClr val="tx1"/>
                </a:solidFill>
              </a:rPr>
              <a:t>ver</a:t>
            </a:r>
            <a:r>
              <a:rPr lang="en-US" dirty="0" smtClean="0">
                <a:solidFill>
                  <a:schemeClr val="tx1"/>
                </a:solidFill>
              </a:rPr>
              <a:t> com </a:t>
            </a:r>
            <a:r>
              <a:rPr lang="en-US" dirty="0" err="1" smtClean="0">
                <a:solidFill>
                  <a:schemeClr val="tx1"/>
                </a:solidFill>
              </a:rPr>
              <a:t>.net</a:t>
            </a:r>
            <a:r>
              <a:rPr lang="en-US" dirty="0" smtClean="0">
                <a:solidFill>
                  <a:schemeClr val="tx1"/>
                </a:solidFill>
              </a:rPr>
              <a:t> core?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1436329" y="5822896"/>
            <a:ext cx="9230442" cy="984358"/>
          </a:xfrm>
        </p:spPr>
        <p:txBody>
          <a:bodyPr/>
          <a:lstStyle/>
          <a:p>
            <a:pPr marL="914400" lvl="2" indent="0" algn="r">
              <a:lnSpc>
                <a:spcPct val="150000"/>
              </a:lnSpc>
              <a:buNone/>
            </a:pPr>
            <a:r>
              <a:rPr lang="en-US" sz="4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Code</a:t>
            </a:r>
            <a:endParaRPr lang="pt-B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CARACTERÍSTICAS DO IDENTITY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9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Lançado </a:t>
            </a:r>
            <a:r>
              <a:rPr lang="pt-BR" sz="2000" dirty="0">
                <a:solidFill>
                  <a:schemeClr val="tx1"/>
                </a:solidFill>
              </a:rPr>
              <a:t>com o ASP.NET MVC </a:t>
            </a:r>
            <a:r>
              <a:rPr lang="pt-BR" sz="2000" dirty="0" smtClean="0">
                <a:solidFill>
                  <a:schemeClr val="tx1"/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Customização </a:t>
            </a:r>
            <a:r>
              <a:rPr lang="pt-BR" sz="2000" dirty="0">
                <a:solidFill>
                  <a:schemeClr val="tx1"/>
                </a:solidFill>
              </a:rPr>
              <a:t>do perfil do usuário simplificado (escrito em </a:t>
            </a:r>
            <a:r>
              <a:rPr lang="pt-BR" sz="2000" dirty="0" err="1">
                <a:solidFill>
                  <a:schemeClr val="tx1"/>
                </a:solidFill>
              </a:rPr>
              <a:t>Code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First</a:t>
            </a:r>
            <a:r>
              <a:rPr lang="pt-BR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Controle </a:t>
            </a:r>
            <a:r>
              <a:rPr lang="pt-BR" sz="2000" dirty="0">
                <a:solidFill>
                  <a:schemeClr val="tx1"/>
                </a:solidFill>
              </a:rPr>
              <a:t>de persistência de dados (EF ou outros)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Totalmente </a:t>
            </a:r>
            <a:r>
              <a:rPr lang="pt-BR" sz="2000" dirty="0">
                <a:solidFill>
                  <a:schemeClr val="tx1"/>
                </a:solidFill>
              </a:rPr>
              <a:t>testável (</a:t>
            </a:r>
            <a:r>
              <a:rPr lang="pt-BR" sz="2000" dirty="0" err="1">
                <a:solidFill>
                  <a:schemeClr val="tx1"/>
                </a:solidFill>
              </a:rPr>
              <a:t>Unity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Tests</a:t>
            </a:r>
            <a:r>
              <a:rPr lang="pt-BR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Role </a:t>
            </a:r>
            <a:r>
              <a:rPr lang="pt-BR" sz="2000" dirty="0" err="1">
                <a:solidFill>
                  <a:schemeClr val="tx1"/>
                </a:solidFill>
              </a:rPr>
              <a:t>Provider</a:t>
            </a:r>
            <a:r>
              <a:rPr lang="pt-BR" sz="2000" dirty="0">
                <a:solidFill>
                  <a:schemeClr val="tx1"/>
                </a:solidFill>
              </a:rPr>
              <a:t> (separação de acessos por perfil)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>
                <a:solidFill>
                  <a:schemeClr val="tx1"/>
                </a:solidFill>
              </a:rPr>
              <a:t>Claims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Based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71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www.w3.org/XML/1998/namespace"/>
    <ds:schemaRef ds:uri="http://purl.org/dc/elements/1.1/"/>
    <ds:schemaRef ds:uri="http://schemas.microsoft.com/office/2006/documentManagement/types"/>
    <ds:schemaRef ds:uri="6dc4bcd6-49db-4c07-9060-8acfc67cef9f"/>
    <ds:schemaRef ds:uri="http://purl.org/dc/dcmitype/"/>
    <ds:schemaRef ds:uri="http://schemas.microsoft.com/sharepoint/v3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b0879af-3eba-417a-a55a-ffe6dcd6ca77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582</Words>
  <Application>Microsoft Office PowerPoint</Application>
  <PresentationFormat>Widescreen</PresentationFormat>
  <Paragraphs>115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Tahoma</vt:lpstr>
      <vt:lpstr>Trade Gothic LT Pro</vt:lpstr>
      <vt:lpstr>Wingdings</vt:lpstr>
      <vt:lpstr>Wingdings 3</vt:lpstr>
      <vt:lpstr>Fatia</vt:lpstr>
      <vt:lpstr>.NET CORE  </vt:lpstr>
      <vt:lpstr>De onde surgiu esse .net core? </vt:lpstr>
      <vt:lpstr>POR QUÊ ASP .NET CORE?</vt:lpstr>
      <vt:lpstr>Os middlewares</vt:lpstr>
      <vt:lpstr>Os middlewares</vt:lpstr>
      <vt:lpstr>Os middlewares</vt:lpstr>
      <vt:lpstr>INVERSÃO DE CONTROLE E inJEÇÃO DE DEPENDêNCIA </vt:lpstr>
      <vt:lpstr>INVERSÃO DE CONTROLE E inJEÇÃO DE DEPENDêNCIA </vt:lpstr>
      <vt:lpstr>CARACTERÍSTICAS DO IDENTITY</vt:lpstr>
      <vt:lpstr>Features DO IDENTITY</vt:lpstr>
      <vt:lpstr>Armazenamento das informações </vt:lpstr>
      <vt:lpstr>JWT – JSON WEB TOKEN </vt:lpstr>
      <vt:lpstr>JWT – JSON WEB TOKEN </vt:lpstr>
      <vt:lpstr>JWT – JSON WEB TOKEN </vt:lpstr>
      <vt:lpstr>Então?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2019-05-02T04:08:28Z</dcterms:created>
  <dcterms:modified xsi:type="dcterms:W3CDTF">2019-08-31T00:02:28Z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