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1" r:id="rId3"/>
    <p:sldId id="262" r:id="rId4"/>
    <p:sldId id="263" r:id="rId5"/>
    <p:sldId id="287" r:id="rId6"/>
    <p:sldId id="288" r:id="rId7"/>
    <p:sldId id="305" r:id="rId8"/>
    <p:sldId id="312" r:id="rId9"/>
    <p:sldId id="327" r:id="rId10"/>
    <p:sldId id="290" r:id="rId11"/>
    <p:sldId id="295" r:id="rId12"/>
    <p:sldId id="296" r:id="rId13"/>
    <p:sldId id="297" r:id="rId14"/>
    <p:sldId id="298" r:id="rId15"/>
    <p:sldId id="299" r:id="rId16"/>
    <p:sldId id="301" r:id="rId17"/>
    <p:sldId id="306" r:id="rId18"/>
    <p:sldId id="307" r:id="rId19"/>
    <p:sldId id="308" r:id="rId20"/>
    <p:sldId id="311" r:id="rId21"/>
    <p:sldId id="309" r:id="rId22"/>
    <p:sldId id="332" r:id="rId23"/>
    <p:sldId id="344" r:id="rId24"/>
    <p:sldId id="334" r:id="rId25"/>
    <p:sldId id="333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6"/>
    <a:srgbClr val="004098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智能巡检无人机自动机巢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197F6-B393-4B0A-A6EB-00047D272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机械建模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45207" y="3191840"/>
            <a:ext cx="4662437" cy="3315412"/>
          </a:xfrm>
        </p:spPr>
        <p:txBody>
          <a:bodyPr/>
          <a:lstStyle/>
          <a:p>
            <a:r>
              <a:rPr lang="zh-CN" dirty="0"/>
              <a:t>升降平台：由底部电机驱动，用于</a:t>
            </a:r>
            <a:r>
              <a:rPr lang="zh-CN" b="1" dirty="0">
                <a:sym typeface="+mn-ea"/>
              </a:rPr>
              <a:t>引导无人机降落</a:t>
            </a:r>
            <a:r>
              <a:rPr lang="zh-CN" dirty="0">
                <a:sym typeface="+mn-ea"/>
              </a:rPr>
              <a:t>，</a:t>
            </a:r>
            <a:r>
              <a:rPr lang="zh-CN" dirty="0"/>
              <a:t>收纳无人机；</a:t>
            </a:r>
          </a:p>
          <a:p>
            <a:r>
              <a:rPr lang="zh-CN" dirty="0"/>
              <a:t>夹持杆（</a:t>
            </a:r>
            <a:r>
              <a:rPr lang="zh-CN" dirty="0">
                <a:sym typeface="+mn-ea"/>
              </a:rPr>
              <a:t>两对）</a:t>
            </a:r>
            <a:r>
              <a:rPr lang="zh-CN" dirty="0"/>
              <a:t>：安装于平台上，由平台下方电机驱动，用于</a:t>
            </a:r>
            <a:r>
              <a:rPr lang="zh-CN" b="1" dirty="0"/>
              <a:t>修正无人机位置</a:t>
            </a:r>
            <a:r>
              <a:rPr lang="zh-CN" dirty="0"/>
              <a:t>，同时对无人机进行</a:t>
            </a:r>
            <a:r>
              <a:rPr lang="zh-CN" b="1" dirty="0"/>
              <a:t>接触式充电</a:t>
            </a:r>
            <a:r>
              <a:rPr lang="zh-CN" dirty="0"/>
              <a:t>。</a:t>
            </a:r>
          </a:p>
          <a:p>
            <a:r>
              <a:rPr lang="zh-CN" altLang="en-US" dirty="0"/>
              <a:t>舱门：由侧面电机驱动，利用导轨进行运动。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6133" y="1763248"/>
            <a:ext cx="79279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AutoCAD</a:t>
            </a:r>
            <a:r>
              <a:rPr lang="zh-CN" altLang="en-US" sz="2400" b="1" dirty="0"/>
              <a:t>建模与可行性验证</a:t>
            </a:r>
          </a:p>
        </p:txBody>
      </p:sp>
      <p:sp>
        <p:nvSpPr>
          <p:cNvPr id="22" name="Freeform 10"/>
          <p:cNvSpPr>
            <a:spLocks noChangeAspect="1"/>
          </p:cNvSpPr>
          <p:nvPr/>
        </p:nvSpPr>
        <p:spPr bwMode="auto">
          <a:xfrm>
            <a:off x="345440" y="2501900"/>
            <a:ext cx="1299210" cy="49720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主要结构</a:t>
            </a:r>
          </a:p>
        </p:txBody>
      </p:sp>
      <p:pic>
        <p:nvPicPr>
          <p:cNvPr id="13" name="图片 13" descr="斜面透视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t="6073" r="14842"/>
          <a:stretch>
            <a:fillRect/>
          </a:stretch>
        </p:blipFill>
        <p:spPr>
          <a:xfrm>
            <a:off x="4884420" y="2999105"/>
            <a:ext cx="3981450" cy="294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STM32F429IGT6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嵌入式开发板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RT-Thread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实时操作系统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RS485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总线及相关模块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下位机控制部分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MAX485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收发器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与安卓开发板连接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RS485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与机巢各模块通信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搭载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HC05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蓝牙模块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电平标准串口驱动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下位机控制部分</a:t>
            </a:r>
            <a:r>
              <a:rPr lang="en-US" altLang="zh-CN" dirty="0"/>
              <a:t>——STM32F429</a:t>
            </a:r>
            <a:endParaRPr lang="zh-CN" altLang="en-US" dirty="0"/>
          </a:p>
        </p:txBody>
      </p:sp>
      <p:pic>
        <p:nvPicPr>
          <p:cNvPr id="6" name="图片 5" descr="C:\Users\asus\AppData\Local\Temp\1632732496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8740" y="3952487"/>
            <a:ext cx="3906520" cy="24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RTOS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Real Time Operation System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实时操作系统）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，采用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阻塞延时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，最大化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的使用效率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控制机巢各组件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几个线程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事件机制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进行通信和同步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接收到事件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执行线程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未接收到事件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线程一直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挂起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下位机控制部分</a:t>
            </a:r>
            <a:r>
              <a:rPr lang="en-US" altLang="zh-CN" dirty="0"/>
              <a:t>——RT-Thread</a:t>
            </a:r>
            <a:r>
              <a:rPr lang="zh-CN" altLang="en-US" dirty="0"/>
              <a:t>操作系统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3066473" y="2890983"/>
            <a:ext cx="674254" cy="3602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1495061" y="4877063"/>
            <a:ext cx="1228437" cy="729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589546" y="4877063"/>
            <a:ext cx="1542472" cy="729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读取传感器线程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4017458" y="4877063"/>
            <a:ext cx="1312283" cy="729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判断中止线程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5573424" y="5855441"/>
            <a:ext cx="1542472" cy="729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控制夹持杆线程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2354552" y="5855441"/>
            <a:ext cx="1542472" cy="729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控制升降台线程</a:t>
            </a:r>
          </a:p>
        </p:txBody>
      </p:sp>
      <p:sp>
        <p:nvSpPr>
          <p:cNvPr id="18" name="箭头: 右 17"/>
          <p:cNvSpPr/>
          <p:nvPr/>
        </p:nvSpPr>
        <p:spPr>
          <a:xfrm>
            <a:off x="3066473" y="4382767"/>
            <a:ext cx="674254" cy="3602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2881746" y="3975731"/>
            <a:ext cx="674254" cy="3602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下位机控制部分</a:t>
            </a:r>
            <a:r>
              <a:rPr lang="en-US" altLang="zh-CN" dirty="0"/>
              <a:t>——RT-Thread</a:t>
            </a:r>
            <a:r>
              <a:rPr lang="zh-CN" altLang="en-US" dirty="0"/>
              <a:t>操作系统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1" y="2087417"/>
            <a:ext cx="8795397" cy="3999347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工业上常用的通讯协议，抗干扰能力强，传输距离远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通讯协议，不同模块设定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不同地址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机巢内部模块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温湿度变送器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读取机巢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内外温湿度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路开关量采集控制模块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接收指令，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控制继电器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下位机控制部分</a:t>
            </a:r>
            <a:r>
              <a:rPr lang="en-US" altLang="zh-CN" dirty="0"/>
              <a:t>——RS485</a:t>
            </a:r>
            <a:endParaRPr lang="zh-CN" altLang="en-US" dirty="0"/>
          </a:p>
        </p:txBody>
      </p:sp>
      <p:sp>
        <p:nvSpPr>
          <p:cNvPr id="2" name="箭头: 右 1"/>
          <p:cNvSpPr/>
          <p:nvPr/>
        </p:nvSpPr>
        <p:spPr>
          <a:xfrm>
            <a:off x="3103418" y="3429000"/>
            <a:ext cx="711200" cy="3394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/>
          <p:cNvSpPr/>
          <p:nvPr/>
        </p:nvSpPr>
        <p:spPr>
          <a:xfrm>
            <a:off x="4324506" y="3834000"/>
            <a:ext cx="711200" cy="3394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</a:t>
            </a:r>
            <a:r>
              <a:rPr lang="en-US" altLang="zh-CN" dirty="0"/>
              <a:t>-</a:t>
            </a:r>
            <a:r>
              <a:rPr lang="zh-CN" altLang="en-US" dirty="0"/>
              <a:t>嵌入式通讯</a:t>
            </a:r>
          </a:p>
        </p:txBody>
      </p:sp>
      <p:pic>
        <p:nvPicPr>
          <p:cNvPr id="6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693" y="3755530"/>
            <a:ext cx="4178316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" t="24598" r="44680" b="4618"/>
          <a:stretch>
            <a:fillRect/>
          </a:stretch>
        </p:blipFill>
        <p:spPr>
          <a:xfrm>
            <a:off x="4572000" y="3429000"/>
            <a:ext cx="4178317" cy="3078761"/>
          </a:xfrm>
          <a:prstGeom prst="rect">
            <a:avLst/>
          </a:prstGeom>
        </p:spPr>
      </p:pic>
      <p:sp>
        <p:nvSpPr>
          <p:cNvPr id="8" name="内容占位符 4"/>
          <p:cNvSpPr txBox="1"/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通讯协议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为解包依据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发送指令控制嵌入式开发板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获取机巢状态信息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项目背景与简介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41535" y="2194560"/>
            <a:ext cx="5460965" cy="472189"/>
            <a:chOff x="2900" y="3456"/>
            <a:chExt cx="8600" cy="744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研究内容及方法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1500" y="3142615"/>
            <a:ext cx="5461000" cy="472440"/>
            <a:chOff x="2900" y="3456"/>
            <a:chExt cx="8600" cy="744"/>
          </a:xfrm>
        </p:grpSpPr>
        <p:sp>
          <p:nvSpPr>
            <p:cNvPr id="17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>
              <a:stCxn id="17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成果展示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1500" y="4126230"/>
            <a:ext cx="5461000" cy="472440"/>
            <a:chOff x="2900" y="3456"/>
            <a:chExt cx="8600" cy="744"/>
          </a:xfrm>
        </p:grpSpPr>
        <p:sp>
          <p:nvSpPr>
            <p:cNvPr id="50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1" name="文本框 50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面临的困难与解决思路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5"/>
    </mc:Choice>
    <mc:Fallback xmlns="">
      <p:transition advTm="66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实物展示</a:t>
            </a:r>
          </a:p>
        </p:txBody>
      </p:sp>
      <p:pic>
        <p:nvPicPr>
          <p:cNvPr id="7" name="图片 3" descr="38655bc399ff892b7547c82018c66f1"/>
          <p:cNvPicPr>
            <a:picLocks noChangeAspect="1"/>
          </p:cNvPicPr>
          <p:nvPr/>
        </p:nvPicPr>
        <p:blipFill>
          <a:blip r:embed="rId2"/>
          <a:srcRect r="1736" b="13913"/>
          <a:stretch>
            <a:fillRect/>
          </a:stretch>
        </p:blipFill>
        <p:spPr>
          <a:xfrm>
            <a:off x="823595" y="2056130"/>
            <a:ext cx="3296285" cy="289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4" descr="01dbee09144bba8b58aea2c6ab24cb0"/>
          <p:cNvPicPr>
            <a:picLocks noChangeAspect="1"/>
          </p:cNvPicPr>
          <p:nvPr/>
        </p:nvPicPr>
        <p:blipFill>
          <a:blip r:embed="rId3"/>
          <a:srcRect l="16579" t="17821" r="-819" b="5714"/>
          <a:stretch>
            <a:fillRect/>
          </a:stretch>
        </p:blipFill>
        <p:spPr>
          <a:xfrm>
            <a:off x="4935220" y="2056130"/>
            <a:ext cx="3176270" cy="28848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572895" y="5135880"/>
            <a:ext cx="179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  </a:t>
            </a:r>
            <a:r>
              <a:rPr lang="zh-CN" altLang="en-US"/>
              <a:t>外壳及舱门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38495" y="5135880"/>
            <a:ext cx="1569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 </a:t>
            </a:r>
            <a:r>
              <a:rPr lang="zh-CN" altLang="en-US"/>
              <a:t>平台底部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实物展示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7195" y="5135880"/>
            <a:ext cx="1569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  </a:t>
            </a:r>
            <a:r>
              <a:rPr lang="zh-CN" altLang="en-US"/>
              <a:t>升降装置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2795" y="5135880"/>
            <a:ext cx="1340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4 </a:t>
            </a:r>
            <a:r>
              <a:rPr lang="zh-CN" altLang="en-US"/>
              <a:t>夹持杆</a:t>
            </a:r>
            <a:r>
              <a:rPr lang="en-US" altLang="zh-CN"/>
              <a:t> </a:t>
            </a:r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" t="382" r="6060"/>
          <a:stretch>
            <a:fillRect/>
          </a:stretch>
        </p:blipFill>
        <p:spPr>
          <a:xfrm>
            <a:off x="784225" y="1937385"/>
            <a:ext cx="3375025" cy="2983230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" r="11914"/>
          <a:stretch>
            <a:fillRect/>
          </a:stretch>
        </p:blipFill>
        <p:spPr>
          <a:xfrm>
            <a:off x="4766945" y="1937385"/>
            <a:ext cx="3512185" cy="298323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项目背景与简介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41535" y="2194560"/>
            <a:ext cx="5460965" cy="472189"/>
            <a:chOff x="2900" y="3456"/>
            <a:chExt cx="8600" cy="744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研究内容及方法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1500" y="3142615"/>
            <a:ext cx="5461000" cy="472440"/>
            <a:chOff x="2900" y="3456"/>
            <a:chExt cx="8600" cy="744"/>
          </a:xfrm>
        </p:grpSpPr>
        <p:sp>
          <p:nvSpPr>
            <p:cNvPr id="17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>
              <a:stCxn id="17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成果展示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1500" y="4126230"/>
            <a:ext cx="5461000" cy="472440"/>
            <a:chOff x="2900" y="3456"/>
            <a:chExt cx="8600" cy="744"/>
          </a:xfrm>
        </p:grpSpPr>
        <p:sp>
          <p:nvSpPr>
            <p:cNvPr id="50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1" name="文本框 50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面临的困难与解决思路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5"/>
    </mc:Choice>
    <mc:Fallback xmlns="">
      <p:transition advTm="66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实物展示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9855" y="5157470"/>
            <a:ext cx="216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5  app</a:t>
            </a:r>
            <a:r>
              <a:rPr lang="zh-CN" altLang="en-US"/>
              <a:t>控制无人机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28260" y="5157470"/>
            <a:ext cx="2790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6 </a:t>
            </a:r>
            <a:r>
              <a:rPr lang="en-US"/>
              <a:t>app</a:t>
            </a:r>
            <a:r>
              <a:rPr lang="zh-CN" altLang="en-US"/>
              <a:t>控制嵌入式开发板</a:t>
            </a:r>
          </a:p>
        </p:txBody>
      </p:sp>
      <p:pic>
        <p:nvPicPr>
          <p:cNvPr id="41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5" y="1701165"/>
            <a:ext cx="1880235" cy="3456305"/>
          </a:xfrm>
          <a:prstGeom prst="rect">
            <a:avLst/>
          </a:prstGeom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80" y="1776095"/>
            <a:ext cx="1860550" cy="330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项目背景与简介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41535" y="2194560"/>
            <a:ext cx="5460965" cy="472189"/>
            <a:chOff x="2900" y="3456"/>
            <a:chExt cx="8600" cy="744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研究内容及方法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1500" y="3142615"/>
            <a:ext cx="5461000" cy="472440"/>
            <a:chOff x="2900" y="3456"/>
            <a:chExt cx="8600" cy="744"/>
          </a:xfrm>
        </p:grpSpPr>
        <p:sp>
          <p:nvSpPr>
            <p:cNvPr id="17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>
              <a:stCxn id="17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成果展示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1500" y="4126230"/>
            <a:ext cx="5461000" cy="472440"/>
            <a:chOff x="2900" y="3456"/>
            <a:chExt cx="8600" cy="744"/>
          </a:xfrm>
        </p:grpSpPr>
        <p:sp>
          <p:nvSpPr>
            <p:cNvPr id="50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1" name="文本框 50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5"/>
    </mc:Choice>
    <mc:Fallback xmlns="">
      <p:transition advTm="6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494025" y="1677423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机巢系统的设计初步完成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机巢实物的主体部分已完成搭建与布线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嵌入式单片机对下位机的控制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安卓开发板与单片机通讯；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安卓开发板对无人机的控制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494025" y="1677423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机巢强度实验</a:t>
            </a:r>
          </a:p>
          <a:p>
            <a:pPr marL="0" indent="0">
              <a:buFont typeface="+mj-ea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模拟野外环境，对机巢高温、防潮等能力进行检验。结果表明，机巢能够在-20℃至 50℃的环境中正常工作，同时面对暴雨、潮湿的恶劣天气，也具有良好的防潮性能。</a:t>
            </a:r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安卓开发板与单片机通讯</a:t>
            </a:r>
          </a:p>
          <a:p>
            <a:pPr marL="0" indent="0">
              <a:buFont typeface="+mj-ea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利用串口调试工具，监测安卓开发板与单片机的通讯，对通讯协议进行一一检验，实验结果表明几乎不存在信息错误的情况。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ea"/>
              <a:buAutoNum type="circleNumDbPlain" startAt="3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安卓开发板对无人机的控制</a:t>
            </a:r>
          </a:p>
          <a:p>
            <a:pPr marL="0" indent="0">
              <a:buFont typeface="+mj-ea"/>
              <a:buNone/>
            </a:pPr>
            <a:r>
              <a:rPr lang="en-US" altLang="zh-CN" sz="2055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55" dirty="0">
                <a:latin typeface="黑体" panose="02010609060101010101" pitchFamily="49" charset="-122"/>
                <a:ea typeface="黑体" panose="02010609060101010101" pitchFamily="49" charset="-122"/>
              </a:rPr>
              <a:t>利用安卓开发板控制无人机实现基本操作，例如起飞、降落、自动巡航，结果表明安卓板能较好的实现对无人机的控制功能。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494025" y="1677423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无人机无法实现精准降落</a:t>
            </a:r>
          </a:p>
          <a:p>
            <a:pPr marL="0" indent="0">
              <a:buFont typeface="+mj-ea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解决思路：通过图像识别辅助校正无人机位置，以提高降落精度。</a:t>
            </a:r>
          </a:p>
          <a:p>
            <a:pPr marL="0" indent="0">
              <a:buFont typeface="+mj-ea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系统流程过于复杂，响应时间长</a:t>
            </a:r>
          </a:p>
          <a:p>
            <a:pPr marL="0" indent="0">
              <a:buFont typeface="+mj-ea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解决思路：简化不必要的系统步骤，优化安卓与嵌入式代码，以提高通讯效率，缩短响应时间。</a:t>
            </a:r>
          </a:p>
          <a:p>
            <a:pPr marL="457200" indent="-45720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存在的问题与解决思路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/>
          <p:nvPr/>
        </p:nvSpPr>
        <p:spPr>
          <a:xfrm>
            <a:off x="494025" y="1677423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2022年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月至2022年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月：各模块联合调试，优化</a:t>
            </a:r>
            <a:r>
              <a:rPr 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代码，使系统达到预定目标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</a:p>
          <a:p>
            <a:pPr marL="457200" indent="-457200">
              <a:buFont typeface="+mj-ea"/>
              <a:buAutoNum type="circleNumDbPlain"/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2022年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月至2022年8月：</a:t>
            </a:r>
            <a:r>
              <a:rPr 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进一步优化系统，在有余力的基础上实现更多功能。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下一阶段计划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81674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研究目标：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本项目拟做出一款能够实现一键操作复杂功能、自动维护和远程监控的无人机机巢。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研究意义：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智能机巢是无人机远程精准起降平台，是无人机稳固的“家”，承担无人机完整的后勤准备工作和辅助任务，构成无人值守系统不可缺少的一部分。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研究目标及意义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45207" y="3191840"/>
            <a:ext cx="4662437" cy="3315412"/>
          </a:xfrm>
        </p:spPr>
        <p:txBody>
          <a:bodyPr/>
          <a:lstStyle/>
          <a:p>
            <a:r>
              <a:rPr lang="zh-CN" altLang="en-US" dirty="0"/>
              <a:t>①在无人机处于</a:t>
            </a:r>
            <a:r>
              <a:rPr lang="zh-CN" altLang="en-US" b="1" dirty="0"/>
              <a:t>休眠状态时锁紧</a:t>
            </a:r>
            <a:r>
              <a:rPr lang="zh-CN" altLang="en-US" dirty="0"/>
              <a:t>无人机；</a:t>
            </a:r>
            <a:endParaRPr lang="en-US" altLang="zh-CN" dirty="0"/>
          </a:p>
          <a:p>
            <a:r>
              <a:rPr lang="zh-CN" altLang="en-US" dirty="0"/>
              <a:t>②在无人机被激活时，自动打开机巢上顶盖，原本的</a:t>
            </a:r>
            <a:r>
              <a:rPr lang="zh-CN" altLang="en-US" b="1" dirty="0"/>
              <a:t>保护结构顺势变成起飞平台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③无人机充电提供保护，但</a:t>
            </a:r>
            <a:r>
              <a:rPr lang="zh-CN" altLang="en-US" b="1" dirty="0"/>
              <a:t>不具备引导降</a:t>
            </a:r>
            <a:r>
              <a:rPr lang="zh-CN" altLang="en-US" dirty="0"/>
              <a:t>落功能。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68" y="2873115"/>
            <a:ext cx="3438525" cy="2562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6133" y="1763248"/>
            <a:ext cx="792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美国的</a:t>
            </a:r>
            <a:r>
              <a:rPr lang="en-US" altLang="zh-CN" sz="2400" b="1" dirty="0" err="1"/>
              <a:t>Airmada</a:t>
            </a:r>
            <a:r>
              <a:rPr lang="zh-CN" altLang="en-US" sz="2400" b="1" dirty="0"/>
              <a:t>公司研发的无人值守停机平台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66629" y="4624887"/>
            <a:ext cx="1765596" cy="689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此图示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仅为示例</a:t>
            </a:r>
          </a:p>
        </p:txBody>
      </p:sp>
      <p:sp>
        <p:nvSpPr>
          <p:cNvPr id="12" name="矩形 11"/>
          <p:cNvSpPr/>
          <p:nvPr/>
        </p:nvSpPr>
        <p:spPr>
          <a:xfrm>
            <a:off x="4019029" y="4777287"/>
            <a:ext cx="1765596" cy="689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此图示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仅为示例</a:t>
            </a:r>
          </a:p>
        </p:txBody>
      </p:sp>
      <p:sp>
        <p:nvSpPr>
          <p:cNvPr id="22" name="Freeform 10"/>
          <p:cNvSpPr>
            <a:spLocks noChangeAspect="1"/>
          </p:cNvSpPr>
          <p:nvPr/>
        </p:nvSpPr>
        <p:spPr bwMode="auto">
          <a:xfrm>
            <a:off x="345207" y="2501912"/>
            <a:ext cx="695818" cy="49729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功能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77813" y="3300281"/>
            <a:ext cx="4304987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①此机巢固定在巡检线路上，无人机由起点开始巡检，并在下个无人机机巢降落充电，此无人机巢可以为无人机</a:t>
            </a:r>
            <a:r>
              <a:rPr lang="zh-CN" altLang="en-US" b="1" dirty="0"/>
              <a:t>自动更换电池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②可实现</a:t>
            </a:r>
            <a:r>
              <a:rPr lang="zh-CN" altLang="en-US" b="1" dirty="0"/>
              <a:t>远距离监控</a:t>
            </a:r>
            <a:r>
              <a:rPr lang="zh-CN" altLang="en-US" dirty="0"/>
              <a:t>石油、天然气等管道；</a:t>
            </a:r>
            <a:endParaRPr lang="en-US" altLang="zh-CN" dirty="0"/>
          </a:p>
          <a:p>
            <a:r>
              <a:rPr lang="zh-CN" altLang="en-US" dirty="0"/>
              <a:t>③无人机可通过视觉系统</a:t>
            </a:r>
            <a:r>
              <a:rPr lang="zh-CN" altLang="en-US" b="1" dirty="0"/>
              <a:t>降落</a:t>
            </a:r>
            <a:r>
              <a:rPr lang="zh-CN" altLang="en-US" dirty="0"/>
              <a:t>在机巢上。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4235451"/>
            <a:ext cx="4067175" cy="2371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024" y="1922459"/>
            <a:ext cx="8372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以色列的</a:t>
            </a:r>
            <a:r>
              <a:rPr lang="en-US" altLang="zh-CN" sz="2400" b="1" dirty="0"/>
              <a:t>AIRBOTICS</a:t>
            </a:r>
            <a:r>
              <a:rPr lang="zh-CN" altLang="en-US" sz="2400" b="1" dirty="0"/>
              <a:t>公司研发的无人机巢</a:t>
            </a:r>
            <a:endParaRPr lang="en-US" altLang="zh-CN" sz="2400" b="1" dirty="0"/>
          </a:p>
          <a:p>
            <a:pPr algn="ctr"/>
            <a:r>
              <a:rPr lang="zh-CN" altLang="en-US" b="1" dirty="0"/>
              <a:t>专门服务于石油、天然气等管道巡检任务的无人机</a:t>
            </a:r>
            <a:endParaRPr lang="en-US" altLang="zh-CN" b="1" dirty="0"/>
          </a:p>
        </p:txBody>
      </p:sp>
      <p:sp>
        <p:nvSpPr>
          <p:cNvPr id="10" name="Freeform 10"/>
          <p:cNvSpPr>
            <a:spLocks noChangeAspect="1"/>
          </p:cNvSpPr>
          <p:nvPr/>
        </p:nvSpPr>
        <p:spPr bwMode="auto">
          <a:xfrm>
            <a:off x="425973" y="2661123"/>
            <a:ext cx="695818" cy="49729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功能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1704" y="1909722"/>
            <a:ext cx="73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</a:t>
            </a:r>
            <a:r>
              <a:rPr lang="zh-CN" altLang="en-US" sz="2000" dirty="0"/>
              <a:t>国内研究起步晚，但也取得了不错的成果，代表机巢有“</a:t>
            </a:r>
            <a:r>
              <a:rPr lang="en-US" altLang="zh-CN" sz="2000" dirty="0"/>
              <a:t>503</a:t>
            </a:r>
            <a:r>
              <a:rPr lang="zh-CN" altLang="en-US" sz="2000" dirty="0"/>
              <a:t>所”无人值守停机平台和“岚”小型无人机巢。</a:t>
            </a:r>
            <a:endParaRPr lang="en-US" altLang="zh-CN" sz="2000" dirty="0"/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331704" y="3007150"/>
            <a:ext cx="1480008" cy="49729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优缺点比对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3687"/>
            <a:ext cx="9022674" cy="1936959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项目背景与简介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41535" y="2194560"/>
            <a:ext cx="5460965" cy="472189"/>
            <a:chOff x="2900" y="3456"/>
            <a:chExt cx="8600" cy="744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262" y="3502"/>
              <a:ext cx="605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研究内容及方法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1500" y="3142615"/>
            <a:ext cx="5461000" cy="472440"/>
            <a:chOff x="2900" y="3456"/>
            <a:chExt cx="8600" cy="744"/>
          </a:xfrm>
        </p:grpSpPr>
        <p:sp>
          <p:nvSpPr>
            <p:cNvPr id="17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>
              <a:stCxn id="17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成果展示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1500" y="4126230"/>
            <a:ext cx="5461000" cy="472440"/>
            <a:chOff x="2900" y="3456"/>
            <a:chExt cx="8600" cy="744"/>
          </a:xfrm>
        </p:grpSpPr>
        <p:sp>
          <p:nvSpPr>
            <p:cNvPr id="50" name="Freeform 10"/>
            <p:cNvSpPr/>
            <p:nvPr userDrawn="1"/>
          </p:nvSpPr>
          <p:spPr bwMode="auto">
            <a:xfrm>
              <a:off x="2900" y="3602"/>
              <a:ext cx="1328" cy="542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1" name="文本框 50"/>
            <p:cNvSpPr txBox="1"/>
            <p:nvPr userDrawn="1"/>
          </p:nvSpPr>
          <p:spPr>
            <a:xfrm>
              <a:off x="3262" y="3502"/>
              <a:ext cx="603" cy="6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3991" y="4144"/>
              <a:ext cx="708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591" y="3456"/>
              <a:ext cx="69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面临的困难与解决思路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5"/>
    </mc:Choice>
    <mc:Fallback xmlns="">
      <p:transition advTm="6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pic>
        <p:nvPicPr>
          <p:cNvPr id="2" name="图片 1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99540" y="2042795"/>
            <a:ext cx="6560820" cy="4206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系统流程图</a:t>
            </a:r>
          </a:p>
        </p:txBody>
      </p:sp>
      <p:pic>
        <p:nvPicPr>
          <p:cNvPr id="2" name="图片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96590" y="1685925"/>
            <a:ext cx="2966085" cy="492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50.3291338582676,&quot;width&quot;:14208.93543307086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42,&quot;width&quot;:6270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934</Words>
  <Application>Microsoft Office PowerPoint</Application>
  <PresentationFormat>全屏显示(4:3)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黑体</vt:lpstr>
      <vt:lpstr>微软雅黑</vt:lpstr>
      <vt:lpstr>Arial</vt:lpstr>
      <vt:lpstr>Calibri</vt:lpstr>
      <vt:lpstr>2016-VI主题-蓝</vt:lpstr>
      <vt:lpstr>智能巡检无人机自动机巢</vt:lpstr>
      <vt:lpstr>目录 Contents</vt:lpstr>
      <vt:lpstr>研究目标及意义</vt:lpstr>
      <vt:lpstr>国内外研究概况</vt:lpstr>
      <vt:lpstr>国内外研究概况</vt:lpstr>
      <vt:lpstr>国内外研究概况</vt:lpstr>
      <vt:lpstr>目录 Contents</vt:lpstr>
      <vt:lpstr>系统框图</vt:lpstr>
      <vt:lpstr>系统流程图</vt:lpstr>
      <vt:lpstr>机械建模</vt:lpstr>
      <vt:lpstr>下位机控制部分</vt:lpstr>
      <vt:lpstr>下位机控制部分——STM32F429</vt:lpstr>
      <vt:lpstr>下位机控制部分——RT-Thread操作系统</vt:lpstr>
      <vt:lpstr>下位机控制部分——RT-Thread操作系统</vt:lpstr>
      <vt:lpstr>下位机控制部分——RS485</vt:lpstr>
      <vt:lpstr>安卓-嵌入式通讯</vt:lpstr>
      <vt:lpstr>目录 Contents</vt:lpstr>
      <vt:lpstr>实物展示</vt:lpstr>
      <vt:lpstr>实物展示</vt:lpstr>
      <vt:lpstr>实物展示</vt:lpstr>
      <vt:lpstr>目录 Contents</vt:lpstr>
      <vt:lpstr>目前进展</vt:lpstr>
      <vt:lpstr>实验结果</vt:lpstr>
      <vt:lpstr>存在的问题与解决思路</vt:lpstr>
      <vt:lpstr>下一阶段计划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张 润鑫</cp:lastModifiedBy>
  <cp:revision>60</cp:revision>
  <dcterms:created xsi:type="dcterms:W3CDTF">2016-04-20T02:59:00Z</dcterms:created>
  <dcterms:modified xsi:type="dcterms:W3CDTF">2022-09-27T03:11:50Z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50781A89F53C4F4DAB5CE45072830173</vt:lpwstr>
  </property>
  <property fmtid="{D5CDD505-2E9C-101B-9397-08002B2CF9AE}" pid="3" name="KSOProductBuildVer">
    <vt:lpwstr>2052-11.1.0.11365</vt:lpwstr>
  </property>
</Properties>
</file>