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4" r:id="rId9"/>
    <p:sldId id="265" r:id="rId10"/>
    <p:sldId id="266" r:id="rId11"/>
  </p:sldIdLst>
  <p:sldSz cx="9144000" cy="5143500" type="screen16x9"/>
  <p:notesSz cx="6858000" cy="9144000"/>
  <p:embeddedFontLst>
    <p:embeddedFont>
      <p:font typeface="Average" pitchFamily="2" charset="77"/>
      <p:regular r:id="rId13"/>
    </p:embeddedFont>
    <p:embeddedFont>
      <p:font typeface="Oswald" pitchFamily="2" charset="77"/>
      <p:regular r:id="rId14"/>
      <p:bold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97"/>
    <p:restoredTop sz="94754"/>
  </p:normalViewPr>
  <p:slideViewPr>
    <p:cSldViewPr snapToGrid="0">
      <p:cViewPr varScale="1">
        <p:scale>
          <a:sx n="137" d="100"/>
          <a:sy n="137" d="100"/>
        </p:scale>
        <p:origin x="920"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80f9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80f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c6f980f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c6f980f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c6f980f91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c6f980f9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c6f980f91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c6f980f9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c6f980f91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c6f980f9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c6f980f9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c6f980f9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datasets/thedevastator/san-francisco-airport-runway-use"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San Francisco Airport Runway Use</a:t>
            </a:r>
            <a:endParaRPr/>
          </a:p>
        </p:txBody>
      </p:sp>
      <p:sp>
        <p:nvSpPr>
          <p:cNvPr id="60" name="Google Shape;60;p1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By: Vichakshan Maturu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588A6-1257-710E-2F9B-F59B7408E377}"/>
              </a:ext>
            </a:extLst>
          </p:cNvPr>
          <p:cNvSpPr>
            <a:spLocks noGrp="1"/>
          </p:cNvSpPr>
          <p:nvPr>
            <p:ph type="title"/>
          </p:nvPr>
        </p:nvSpPr>
        <p:spPr/>
        <p:txBody>
          <a:bodyPr/>
          <a:lstStyle/>
          <a:p>
            <a:r>
              <a:rPr lang="en-US" dirty="0"/>
              <a:t>Geographical Sound Pollution Affected Areas</a:t>
            </a:r>
          </a:p>
        </p:txBody>
      </p:sp>
      <p:sp>
        <p:nvSpPr>
          <p:cNvPr id="3" name="Text Placeholder 2">
            <a:extLst>
              <a:ext uri="{FF2B5EF4-FFF2-40B4-BE49-F238E27FC236}">
                <a16:creationId xmlns:a16="http://schemas.microsoft.com/office/drawing/2014/main" id="{0C90679A-1123-80F1-7FB7-C25846F0A1B7}"/>
              </a:ext>
            </a:extLst>
          </p:cNvPr>
          <p:cNvSpPr>
            <a:spLocks noGrp="1"/>
          </p:cNvSpPr>
          <p:nvPr>
            <p:ph type="body" idx="1"/>
          </p:nvPr>
        </p:nvSpPr>
        <p:spPr/>
        <p:txBody>
          <a:bodyPr/>
          <a:lstStyle/>
          <a:p>
            <a:r>
              <a:rPr lang="en-US" dirty="0"/>
              <a:t>These cities and communities, along with others in the broader San Francisco Bay Area, are part of the airport's surrounding region. Due to the airport's close proximity to these areas, its operations can impact them in terms of noise, air quality, and other factors. Noise pollution from aircraft activities is a significant concern for many of these communities, and efforts are often made to mitigate the impact on residents' quality of life. (10 mile/12km radius)</a:t>
            </a:r>
          </a:p>
          <a:p>
            <a:endParaRPr lang="en-US" dirty="0"/>
          </a:p>
        </p:txBody>
      </p:sp>
      <p:sp>
        <p:nvSpPr>
          <p:cNvPr id="4" name="Text Placeholder 3">
            <a:extLst>
              <a:ext uri="{FF2B5EF4-FFF2-40B4-BE49-F238E27FC236}">
                <a16:creationId xmlns:a16="http://schemas.microsoft.com/office/drawing/2014/main" id="{8D6A83DD-140C-1D6D-466E-B5784EA817BC}"/>
              </a:ext>
            </a:extLst>
          </p:cNvPr>
          <p:cNvSpPr>
            <a:spLocks noGrp="1"/>
          </p:cNvSpPr>
          <p:nvPr>
            <p:ph type="body" idx="2"/>
          </p:nvPr>
        </p:nvSpPr>
        <p:spPr/>
        <p:txBody>
          <a:bodyPr/>
          <a:lstStyle/>
          <a:p>
            <a:r>
              <a:rPr lang="en-US" dirty="0"/>
              <a:t>San Bruno </a:t>
            </a:r>
          </a:p>
          <a:p>
            <a:endParaRPr lang="en-US" dirty="0"/>
          </a:p>
          <a:p>
            <a:r>
              <a:rPr lang="en-US" dirty="0"/>
              <a:t>Millbrae</a:t>
            </a:r>
          </a:p>
          <a:p>
            <a:endParaRPr lang="en-US" dirty="0"/>
          </a:p>
          <a:p>
            <a:r>
              <a:rPr lang="en-US" dirty="0"/>
              <a:t>South San Francisco </a:t>
            </a:r>
          </a:p>
          <a:p>
            <a:endParaRPr lang="en-US" dirty="0"/>
          </a:p>
          <a:p>
            <a:r>
              <a:rPr lang="en-US" dirty="0"/>
              <a:t>Burlingame</a:t>
            </a:r>
          </a:p>
          <a:p>
            <a:endParaRPr lang="en-US" dirty="0"/>
          </a:p>
          <a:p>
            <a:r>
              <a:rPr lang="en-US" dirty="0"/>
              <a:t>Daly City </a:t>
            </a:r>
          </a:p>
          <a:p>
            <a:endParaRPr lang="en-US" dirty="0"/>
          </a:p>
          <a:p>
            <a:r>
              <a:rPr lang="en-US" dirty="0"/>
              <a:t>San Mateo </a:t>
            </a:r>
          </a:p>
          <a:p>
            <a:endParaRPr lang="en-US" dirty="0"/>
          </a:p>
          <a:p>
            <a:pPr marL="139700" indent="0">
              <a:buNone/>
            </a:pPr>
            <a:endParaRPr lang="en-US" dirty="0"/>
          </a:p>
        </p:txBody>
      </p:sp>
    </p:spTree>
    <p:extLst>
      <p:ext uri="{BB962C8B-B14F-4D97-AF65-F5344CB8AC3E}">
        <p14:creationId xmlns:p14="http://schemas.microsoft.com/office/powerpoint/2010/main" val="441106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Overview</a:t>
            </a:r>
            <a:endParaRP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data set regards the air traffic flow at the SFO airport in San Francisco, California. The data collected is in regards to late night flights, and to see what runways are used the most. </a:t>
            </a:r>
            <a:endParaRPr/>
          </a:p>
          <a:p>
            <a:pPr marL="0" lvl="0" indent="0" algn="l" rtl="0">
              <a:spcBef>
                <a:spcPts val="1600"/>
              </a:spcBef>
              <a:spcAft>
                <a:spcPts val="0"/>
              </a:spcAft>
              <a:buNone/>
            </a:pPr>
            <a:r>
              <a:rPr lang="en"/>
              <a:t>Source of Dataset: </a:t>
            </a:r>
            <a:r>
              <a:rPr lang="en" u="sng">
                <a:solidFill>
                  <a:schemeClr val="hlink"/>
                </a:solidFill>
                <a:hlinkClick r:id="rId3"/>
              </a:rPr>
              <a:t>https://www.kaggle.com/datasets/thedevastator/san-francisco-airport-runway-use</a:t>
            </a:r>
            <a:endParaRPr/>
          </a:p>
          <a:p>
            <a:pPr marL="0" lvl="0" indent="0" algn="l" rtl="0">
              <a:spcBef>
                <a:spcPts val="1600"/>
              </a:spcBef>
              <a:spcAft>
                <a:spcPts val="16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Describing the Data</a:t>
            </a:r>
            <a:endParaRPr/>
          </a:p>
        </p:txBody>
      </p:sp>
      <p:grpSp>
        <p:nvGrpSpPr>
          <p:cNvPr id="72" name="Google Shape;72;p15"/>
          <p:cNvGrpSpPr/>
          <p:nvPr/>
        </p:nvGrpSpPr>
        <p:grpSpPr>
          <a:xfrm>
            <a:off x="431925" y="1304875"/>
            <a:ext cx="2628925" cy="3416400"/>
            <a:chOff x="431925" y="1304875"/>
            <a:chExt cx="2628925" cy="3416400"/>
          </a:xfrm>
        </p:grpSpPr>
        <p:sp>
          <p:nvSpPr>
            <p:cNvPr id="73" name="Google Shape;73;p15"/>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15"/>
          <p:cNvSpPr txBox="1">
            <a:spLocks noGrp="1"/>
          </p:cNvSpPr>
          <p:nvPr>
            <p:ph type="body" idx="4294967295"/>
          </p:nvPr>
        </p:nvSpPr>
        <p:spPr>
          <a:xfrm>
            <a:off x="506425" y="1304875"/>
            <a:ext cx="2494500" cy="46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rPr>
              <a:t>Where is it from?</a:t>
            </a:r>
            <a:endParaRPr>
              <a:solidFill>
                <a:schemeClr val="lt1"/>
              </a:solidFill>
            </a:endParaRPr>
          </a:p>
        </p:txBody>
      </p:sp>
      <p:sp>
        <p:nvSpPr>
          <p:cNvPr id="76" name="Google Shape;76;p15"/>
          <p:cNvSpPr txBox="1">
            <a:spLocks noGrp="1"/>
          </p:cNvSpPr>
          <p:nvPr>
            <p:ph type="body" idx="4294967295"/>
          </p:nvPr>
        </p:nvSpPr>
        <p:spPr>
          <a:xfrm>
            <a:off x="508325"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This data was found on Kaggle.com. The data was collected from the City of San Francisco. </a:t>
            </a:r>
            <a:endParaRPr sz="1600"/>
          </a:p>
        </p:txBody>
      </p:sp>
      <p:grpSp>
        <p:nvGrpSpPr>
          <p:cNvPr id="77" name="Google Shape;77;p15"/>
          <p:cNvGrpSpPr/>
          <p:nvPr/>
        </p:nvGrpSpPr>
        <p:grpSpPr>
          <a:xfrm>
            <a:off x="3320450" y="1304875"/>
            <a:ext cx="2632500" cy="3416400"/>
            <a:chOff x="3320450" y="1304875"/>
            <a:chExt cx="2632500" cy="3416400"/>
          </a:xfrm>
        </p:grpSpPr>
        <p:sp>
          <p:nvSpPr>
            <p:cNvPr id="78" name="Google Shape;78;p15"/>
            <p:cNvSpPr txBox="1"/>
            <p:nvPr/>
          </p:nvSpPr>
          <p:spPr>
            <a:xfrm>
              <a:off x="3324050"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 name="Google Shape;80;p15"/>
          <p:cNvSpPr txBox="1">
            <a:spLocks noGrp="1"/>
          </p:cNvSpPr>
          <p:nvPr>
            <p:ph type="body" idx="4294967295"/>
          </p:nvPr>
        </p:nvSpPr>
        <p:spPr>
          <a:xfrm>
            <a:off x="3389450" y="1304875"/>
            <a:ext cx="2494500" cy="46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rPr>
              <a:t>What is in the data?</a:t>
            </a:r>
            <a:endParaRPr>
              <a:solidFill>
                <a:schemeClr val="lt1"/>
              </a:solidFill>
            </a:endParaRPr>
          </a:p>
        </p:txBody>
      </p:sp>
      <p:sp>
        <p:nvSpPr>
          <p:cNvPr id="81" name="Google Shape;81;p15"/>
          <p:cNvSpPr txBox="1">
            <a:spLocks noGrp="1"/>
          </p:cNvSpPr>
          <p:nvPr>
            <p:ph type="body" idx="4294967295"/>
          </p:nvPr>
        </p:nvSpPr>
        <p:spPr>
          <a:xfrm>
            <a:off x="3396775"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This data set studies the air traffic flow at the SFO airport in San Francisco, California. The data collected is in regards to late night flights, and to see what runways are used the most. </a:t>
            </a:r>
            <a:endParaRPr sz="1600"/>
          </a:p>
        </p:txBody>
      </p:sp>
      <p:grpSp>
        <p:nvGrpSpPr>
          <p:cNvPr id="82" name="Google Shape;82;p15"/>
          <p:cNvGrpSpPr/>
          <p:nvPr/>
        </p:nvGrpSpPr>
        <p:grpSpPr>
          <a:xfrm>
            <a:off x="6212550" y="1304875"/>
            <a:ext cx="2632500" cy="3416400"/>
            <a:chOff x="6212550" y="1304875"/>
            <a:chExt cx="2632500" cy="3416400"/>
          </a:xfrm>
        </p:grpSpPr>
        <p:sp>
          <p:nvSpPr>
            <p:cNvPr id="83" name="Google Shape;83;p15"/>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txBox="1"/>
            <p:nvPr/>
          </p:nvSpPr>
          <p:spPr>
            <a:xfrm>
              <a:off x="621255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 name="Google Shape;85;p15"/>
          <p:cNvSpPr txBox="1">
            <a:spLocks noGrp="1"/>
          </p:cNvSpPr>
          <p:nvPr>
            <p:ph type="body" idx="4294967295"/>
          </p:nvPr>
        </p:nvSpPr>
        <p:spPr>
          <a:xfrm>
            <a:off x="6272475" y="1304875"/>
            <a:ext cx="2494500" cy="46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rPr>
              <a:t>Attributes</a:t>
            </a:r>
            <a:endParaRPr>
              <a:solidFill>
                <a:schemeClr val="lt1"/>
              </a:solidFill>
            </a:endParaRPr>
          </a:p>
        </p:txBody>
      </p:sp>
      <p:sp>
        <p:nvSpPr>
          <p:cNvPr id="86" name="Google Shape;86;p15"/>
          <p:cNvSpPr txBox="1">
            <a:spLocks noGrp="1"/>
          </p:cNvSpPr>
          <p:nvPr>
            <p:ph type="body" idx="4294967295"/>
          </p:nvPr>
        </p:nvSpPr>
        <p:spPr>
          <a:xfrm>
            <a:off x="6286400"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The data consists of 4 different runways (01L/R, 10L/R, 19L/R, 28L/R). It also consists of the specified year and month the runways were used, the percentage of total departures by runway, and etc</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6"/>
          <p:cNvSpPr txBox="1">
            <a:spLocks noGrp="1"/>
          </p:cNvSpPr>
          <p:nvPr>
            <p:ph type="title"/>
          </p:nvPr>
        </p:nvSpPr>
        <p:spPr>
          <a:xfrm>
            <a:off x="490250" y="526350"/>
            <a:ext cx="86538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200" b="1" dirty="0"/>
              <a:t>Why is this an interesting data set?</a:t>
            </a:r>
            <a:r>
              <a:rPr lang="en-US" sz="4200" b="1" dirty="0"/>
              <a:t> </a:t>
            </a:r>
            <a:br>
              <a:rPr lang="en-US" sz="4200" b="1" dirty="0"/>
            </a:br>
            <a:r>
              <a:rPr lang="en-US" sz="2400" b="1" dirty="0"/>
              <a:t>This data enables the analysis of late-night aircraft departures from San Francisco Airport, facilitating the study of runway usage's impact on air and noise pollution in residential areas. By examining the distribution of departures across runways during late-night hours, we can discern the extent to which aircraft utilize specific runways.</a:t>
            </a:r>
            <a:endParaRPr sz="24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96" name="Google Shape;96;p17" title="Chart"/>
          <p:cNvPicPr preferRelativeResize="0"/>
          <p:nvPr/>
        </p:nvPicPr>
        <p:blipFill>
          <a:blip r:embed="rId3">
            <a:alphaModFix/>
          </a:blip>
          <a:stretch>
            <a:fillRect/>
          </a:stretch>
        </p:blipFill>
        <p:spPr>
          <a:xfrm>
            <a:off x="3191000" y="0"/>
            <a:ext cx="3005295" cy="1858274"/>
          </a:xfrm>
          <a:prstGeom prst="rect">
            <a:avLst/>
          </a:prstGeom>
          <a:noFill/>
          <a:ln>
            <a:noFill/>
          </a:ln>
        </p:spPr>
      </p:pic>
      <p:pic>
        <p:nvPicPr>
          <p:cNvPr id="97" name="Google Shape;97;p17" title="Chart"/>
          <p:cNvPicPr preferRelativeResize="0"/>
          <p:nvPr/>
        </p:nvPicPr>
        <p:blipFill>
          <a:blip r:embed="rId4">
            <a:alphaModFix/>
          </a:blip>
          <a:stretch>
            <a:fillRect/>
          </a:stretch>
        </p:blipFill>
        <p:spPr>
          <a:xfrm>
            <a:off x="6101725" y="0"/>
            <a:ext cx="3042276" cy="1858300"/>
          </a:xfrm>
          <a:prstGeom prst="rect">
            <a:avLst/>
          </a:prstGeom>
          <a:noFill/>
          <a:ln>
            <a:noFill/>
          </a:ln>
        </p:spPr>
      </p:pic>
      <p:pic>
        <p:nvPicPr>
          <p:cNvPr id="98" name="Google Shape;98;p17" title="Chart"/>
          <p:cNvPicPr preferRelativeResize="0"/>
          <p:nvPr/>
        </p:nvPicPr>
        <p:blipFill>
          <a:blip r:embed="rId5">
            <a:alphaModFix/>
          </a:blip>
          <a:stretch>
            <a:fillRect/>
          </a:stretch>
        </p:blipFill>
        <p:spPr>
          <a:xfrm>
            <a:off x="3190987" y="1858299"/>
            <a:ext cx="3005325" cy="1858285"/>
          </a:xfrm>
          <a:prstGeom prst="rect">
            <a:avLst/>
          </a:prstGeom>
          <a:noFill/>
          <a:ln>
            <a:noFill/>
          </a:ln>
        </p:spPr>
      </p:pic>
      <p:pic>
        <p:nvPicPr>
          <p:cNvPr id="99" name="Google Shape;99;p17" title="Chart"/>
          <p:cNvPicPr preferRelativeResize="0"/>
          <p:nvPr/>
        </p:nvPicPr>
        <p:blipFill>
          <a:blip r:embed="rId6">
            <a:alphaModFix/>
          </a:blip>
          <a:stretch>
            <a:fillRect/>
          </a:stretch>
        </p:blipFill>
        <p:spPr>
          <a:xfrm>
            <a:off x="6196300" y="1858300"/>
            <a:ext cx="2947701" cy="1858300"/>
          </a:xfrm>
          <a:prstGeom prst="rect">
            <a:avLst/>
          </a:prstGeom>
          <a:noFill/>
          <a:ln>
            <a:noFill/>
          </a:ln>
        </p:spPr>
      </p:pic>
      <p:sp>
        <p:nvSpPr>
          <p:cNvPr id="100" name="Google Shape;100;p17"/>
          <p:cNvSpPr txBox="1"/>
          <p:nvPr/>
        </p:nvSpPr>
        <p:spPr>
          <a:xfrm>
            <a:off x="278575" y="352325"/>
            <a:ext cx="25317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u="sng">
                <a:solidFill>
                  <a:schemeClr val="dk1"/>
                </a:solidFill>
                <a:latin typeface="Average"/>
                <a:ea typeface="Average"/>
                <a:cs typeface="Average"/>
                <a:sym typeface="Average"/>
              </a:rPr>
              <a:t>What does the data tell us?</a:t>
            </a:r>
            <a:endParaRPr sz="1600" u="sng">
              <a:solidFill>
                <a:schemeClr val="dk1"/>
              </a:solidFill>
              <a:latin typeface="Average"/>
              <a:ea typeface="Average"/>
              <a:cs typeface="Average"/>
              <a:sym typeface="Average"/>
            </a:endParaRPr>
          </a:p>
        </p:txBody>
      </p:sp>
      <p:sp>
        <p:nvSpPr>
          <p:cNvPr id="101" name="Google Shape;101;p17"/>
          <p:cNvSpPr txBox="1"/>
          <p:nvPr/>
        </p:nvSpPr>
        <p:spPr>
          <a:xfrm>
            <a:off x="131100" y="999625"/>
            <a:ext cx="2947800" cy="255451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solidFill>
                  <a:schemeClr val="dk1"/>
                </a:solidFill>
                <a:latin typeface="Average"/>
                <a:ea typeface="Average"/>
                <a:cs typeface="Average"/>
                <a:sym typeface="Average"/>
              </a:rPr>
              <a:t>These column charts provide insight into the frequency of runway utilization over a decade. Upon analyzing the charts, it becomes evident that runway 19L/R experienced notably lower usage compared to the remaining runways, with instances of infrequent use. Conversely, runways 01L, 10L, and 28L exhibited frequent and consistent usage patterns.</a:t>
            </a:r>
            <a:endParaRPr dirty="0">
              <a:solidFill>
                <a:schemeClr val="dk1"/>
              </a:solidFill>
              <a:latin typeface="Average"/>
              <a:ea typeface="Average"/>
              <a:cs typeface="Average"/>
              <a:sym typeface="Average"/>
            </a:endParaRPr>
          </a:p>
        </p:txBody>
      </p:sp>
      <p:sp>
        <p:nvSpPr>
          <p:cNvPr id="102" name="Google Shape;102;p17"/>
          <p:cNvSpPr txBox="1"/>
          <p:nvPr/>
        </p:nvSpPr>
        <p:spPr>
          <a:xfrm>
            <a:off x="262200" y="3924700"/>
            <a:ext cx="80298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dk1"/>
                </a:solidFill>
                <a:latin typeface="Average"/>
                <a:ea typeface="Average"/>
                <a:cs typeface="Average"/>
                <a:sym typeface="Average"/>
              </a:rPr>
              <a:t>Observations: </a:t>
            </a:r>
            <a:endParaRPr dirty="0">
              <a:solidFill>
                <a:schemeClr val="dk1"/>
              </a:solidFill>
              <a:latin typeface="Average"/>
              <a:ea typeface="Average"/>
              <a:cs typeface="Average"/>
              <a:sym typeface="Average"/>
            </a:endParaRPr>
          </a:p>
          <a:p>
            <a:pPr marL="457200" lvl="0" indent="-317500" algn="l" rtl="0">
              <a:spcBef>
                <a:spcPts val="0"/>
              </a:spcBef>
              <a:spcAft>
                <a:spcPts val="0"/>
              </a:spcAft>
              <a:buClr>
                <a:schemeClr val="dk1"/>
              </a:buClr>
              <a:buSzPts val="1400"/>
              <a:buFont typeface="Average"/>
              <a:buChar char="●"/>
            </a:pPr>
            <a:r>
              <a:rPr lang="en" dirty="0">
                <a:solidFill>
                  <a:schemeClr val="dk1"/>
                </a:solidFill>
                <a:latin typeface="Average"/>
                <a:ea typeface="Average"/>
                <a:cs typeface="Average"/>
                <a:sym typeface="Average"/>
              </a:rPr>
              <a:t>Runway 01L/R ‘s graph seems to be skewed left</a:t>
            </a:r>
            <a:endParaRPr dirty="0">
              <a:solidFill>
                <a:schemeClr val="dk1"/>
              </a:solidFill>
              <a:latin typeface="Average"/>
              <a:ea typeface="Average"/>
              <a:cs typeface="Average"/>
              <a:sym typeface="Average"/>
            </a:endParaRPr>
          </a:p>
          <a:p>
            <a:pPr marL="457200" lvl="0" indent="-317500" algn="l" rtl="0">
              <a:spcBef>
                <a:spcPts val="0"/>
              </a:spcBef>
              <a:spcAft>
                <a:spcPts val="0"/>
              </a:spcAft>
              <a:buClr>
                <a:schemeClr val="dk1"/>
              </a:buClr>
              <a:buSzPts val="1400"/>
              <a:buFont typeface="Average"/>
              <a:buChar char="●"/>
            </a:pPr>
            <a:r>
              <a:rPr lang="en" dirty="0">
                <a:solidFill>
                  <a:schemeClr val="dk1"/>
                </a:solidFill>
                <a:latin typeface="Average"/>
                <a:ea typeface="Average"/>
                <a:cs typeface="Average"/>
                <a:sym typeface="Average"/>
              </a:rPr>
              <a:t>Runway 10L/R’s graph seems to be skewed right</a:t>
            </a:r>
            <a:endParaRPr dirty="0">
              <a:solidFill>
                <a:schemeClr val="dk1"/>
              </a:solidFill>
              <a:latin typeface="Average"/>
              <a:ea typeface="Average"/>
              <a:cs typeface="Average"/>
              <a:sym typeface="Average"/>
            </a:endParaRPr>
          </a:p>
          <a:p>
            <a:pPr marL="457200" lvl="0" indent="-317500" algn="l" rtl="0">
              <a:spcBef>
                <a:spcPts val="0"/>
              </a:spcBef>
              <a:spcAft>
                <a:spcPts val="0"/>
              </a:spcAft>
              <a:buClr>
                <a:schemeClr val="dk1"/>
              </a:buClr>
              <a:buSzPts val="1400"/>
              <a:buFont typeface="Average"/>
              <a:buChar char="●"/>
            </a:pPr>
            <a:r>
              <a:rPr lang="en" dirty="0">
                <a:solidFill>
                  <a:schemeClr val="dk1"/>
                </a:solidFill>
                <a:latin typeface="Average"/>
                <a:ea typeface="Average"/>
                <a:cs typeface="Average"/>
                <a:sym typeface="Average"/>
              </a:rPr>
              <a:t>Runway 28L/R ‘s graph seems to be symmetric and multimodal. </a:t>
            </a:r>
            <a:endParaRPr dirty="0">
              <a:solidFill>
                <a:schemeClr val="dk1"/>
              </a:solidFill>
              <a:latin typeface="Average"/>
              <a:ea typeface="Average"/>
              <a:cs typeface="Average"/>
              <a:sym typeface="Averag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8"/>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Another graphical way of interpreting the data</a:t>
            </a:r>
            <a:endParaRPr/>
          </a:p>
        </p:txBody>
      </p:sp>
      <p:sp>
        <p:nvSpPr>
          <p:cNvPr id="108" name="Google Shape;108;p18"/>
          <p:cNvSpPr txBox="1">
            <a:spLocks noGrp="1"/>
          </p:cNvSpPr>
          <p:nvPr>
            <p:ph type="body" idx="4294967295"/>
          </p:nvPr>
        </p:nvSpPr>
        <p:spPr>
          <a:xfrm>
            <a:off x="311700" y="1152475"/>
            <a:ext cx="2877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500" dirty="0"/>
              <a:t>In addition to the column charts, scatter plots offer a different perspective on the data by showcasing the annual frequency distribution. We can observe how the usage patterns of each runway fluctuate over the course of each year within the analyzed 10-year timeframe. Patterns of convergence and divergence among the data points can highlight instances of significant runway preference or shifts in utilization strategies over time</a:t>
            </a:r>
            <a:r>
              <a:rPr lang="en-US" sz="1600" dirty="0"/>
              <a:t>.  </a:t>
            </a:r>
            <a:endParaRPr lang="en-US" dirty="0"/>
          </a:p>
        </p:txBody>
      </p:sp>
      <p:pic>
        <p:nvPicPr>
          <p:cNvPr id="109" name="Google Shape;109;p18" title="Chart"/>
          <p:cNvPicPr preferRelativeResize="0"/>
          <p:nvPr/>
        </p:nvPicPr>
        <p:blipFill>
          <a:blip r:embed="rId3">
            <a:alphaModFix/>
          </a:blip>
          <a:stretch>
            <a:fillRect/>
          </a:stretch>
        </p:blipFill>
        <p:spPr>
          <a:xfrm>
            <a:off x="3371325" y="1089346"/>
            <a:ext cx="2589426" cy="1601125"/>
          </a:xfrm>
          <a:prstGeom prst="rect">
            <a:avLst/>
          </a:prstGeom>
          <a:noFill/>
          <a:ln>
            <a:noFill/>
          </a:ln>
        </p:spPr>
      </p:pic>
      <p:pic>
        <p:nvPicPr>
          <p:cNvPr id="110" name="Google Shape;110;p18" title="Chart"/>
          <p:cNvPicPr preferRelativeResize="0"/>
          <p:nvPr/>
        </p:nvPicPr>
        <p:blipFill>
          <a:blip r:embed="rId4">
            <a:alphaModFix/>
          </a:blip>
          <a:stretch>
            <a:fillRect/>
          </a:stretch>
        </p:blipFill>
        <p:spPr>
          <a:xfrm>
            <a:off x="6302850" y="1089350"/>
            <a:ext cx="2589426" cy="1601136"/>
          </a:xfrm>
          <a:prstGeom prst="rect">
            <a:avLst/>
          </a:prstGeom>
          <a:noFill/>
          <a:ln>
            <a:noFill/>
          </a:ln>
        </p:spPr>
      </p:pic>
      <p:pic>
        <p:nvPicPr>
          <p:cNvPr id="111" name="Google Shape;111;p18" title="Chart"/>
          <p:cNvPicPr preferRelativeResize="0"/>
          <p:nvPr/>
        </p:nvPicPr>
        <p:blipFill>
          <a:blip r:embed="rId5">
            <a:alphaModFix/>
          </a:blip>
          <a:stretch>
            <a:fillRect/>
          </a:stretch>
        </p:blipFill>
        <p:spPr>
          <a:xfrm>
            <a:off x="3300250" y="3204350"/>
            <a:ext cx="2731575" cy="1689026"/>
          </a:xfrm>
          <a:prstGeom prst="rect">
            <a:avLst/>
          </a:prstGeom>
          <a:noFill/>
          <a:ln>
            <a:noFill/>
          </a:ln>
        </p:spPr>
      </p:pic>
      <p:pic>
        <p:nvPicPr>
          <p:cNvPr id="112" name="Google Shape;112;p18" title="Chart"/>
          <p:cNvPicPr preferRelativeResize="0"/>
          <p:nvPr/>
        </p:nvPicPr>
        <p:blipFill>
          <a:blip r:embed="rId6">
            <a:alphaModFix/>
          </a:blip>
          <a:stretch>
            <a:fillRect/>
          </a:stretch>
        </p:blipFill>
        <p:spPr>
          <a:xfrm>
            <a:off x="6276200" y="3259309"/>
            <a:ext cx="2642724" cy="163406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9"/>
          <p:cNvSpPr txBox="1">
            <a:spLocks noGrp="1"/>
          </p:cNvSpPr>
          <p:nvPr>
            <p:ph type="title"/>
          </p:nvPr>
        </p:nvSpPr>
        <p:spPr>
          <a:xfrm>
            <a:off x="265500" y="1733850"/>
            <a:ext cx="4045200" cy="16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What questions can I answer with this set?</a:t>
            </a:r>
            <a:endParaRPr/>
          </a:p>
        </p:txBody>
      </p:sp>
      <p:sp>
        <p:nvSpPr>
          <p:cNvPr id="118" name="Google Shape;118;p1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Rather than answer questions, we can use this data set to study and solve various problems such as:</a:t>
            </a:r>
            <a:endParaRPr dirty="0"/>
          </a:p>
          <a:p>
            <a:pPr marL="457200" lvl="0" indent="-342900" algn="l" rtl="0">
              <a:spcBef>
                <a:spcPts val="1600"/>
              </a:spcBef>
              <a:spcAft>
                <a:spcPts val="0"/>
              </a:spcAft>
              <a:buSzPts val="1800"/>
              <a:buAutoNum type="arabicPeriod"/>
            </a:pPr>
            <a:r>
              <a:rPr lang="en" dirty="0"/>
              <a:t>Identity areas of the SFO airport prone to noise pollution from aircraft and develop ways to limit it. </a:t>
            </a:r>
            <a:endParaRPr dirty="0"/>
          </a:p>
          <a:p>
            <a:pPr marL="457200" lvl="0" indent="-342900" algn="l" rtl="0">
              <a:spcBef>
                <a:spcPts val="0"/>
              </a:spcBef>
              <a:spcAft>
                <a:spcPts val="0"/>
              </a:spcAft>
              <a:buSzPts val="1800"/>
              <a:buAutoNum type="arabicPeriod"/>
            </a:pPr>
            <a:r>
              <a:rPr lang="en" dirty="0"/>
              <a:t>Monitor seasonal trends in aircraft late night departures by runway, in order to inform flight controllers and develop improved flight control regulations and procedures at the SFO airport. </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031EF-3E30-FA53-C2D4-7B21D2E0096D}"/>
              </a:ext>
            </a:extLst>
          </p:cNvPr>
          <p:cNvSpPr>
            <a:spLocks noGrp="1"/>
          </p:cNvSpPr>
          <p:nvPr>
            <p:ph type="title"/>
          </p:nvPr>
        </p:nvSpPr>
        <p:spPr/>
        <p:txBody>
          <a:bodyPr/>
          <a:lstStyle/>
          <a:p>
            <a:r>
              <a:rPr lang="en-US" dirty="0"/>
              <a:t>Soundwaves</a:t>
            </a:r>
          </a:p>
        </p:txBody>
      </p:sp>
      <p:sp>
        <p:nvSpPr>
          <p:cNvPr id="3" name="Text Placeholder 2">
            <a:extLst>
              <a:ext uri="{FF2B5EF4-FFF2-40B4-BE49-F238E27FC236}">
                <a16:creationId xmlns:a16="http://schemas.microsoft.com/office/drawing/2014/main" id="{2154D94D-E342-C9F8-31E6-0BDA07C71A74}"/>
              </a:ext>
            </a:extLst>
          </p:cNvPr>
          <p:cNvSpPr>
            <a:spLocks noGrp="1"/>
          </p:cNvSpPr>
          <p:nvPr>
            <p:ph type="body" idx="1"/>
          </p:nvPr>
        </p:nvSpPr>
        <p:spPr>
          <a:xfrm>
            <a:off x="311700" y="994543"/>
            <a:ext cx="3999900" cy="3416400"/>
          </a:xfrm>
        </p:spPr>
        <p:txBody>
          <a:bodyPr/>
          <a:lstStyle/>
          <a:p>
            <a:r>
              <a:rPr lang="en-US" sz="1300" dirty="0"/>
              <a:t>Sound travels through matter in the form of longitudinal wave motions, because the particles of the medium vibrate back and forth longitudinally in the direction of propagation. </a:t>
            </a:r>
          </a:p>
          <a:p>
            <a:pPr marL="139700" indent="0">
              <a:buNone/>
            </a:pPr>
            <a:endParaRPr lang="en-US" sz="1300" dirty="0"/>
          </a:p>
          <a:p>
            <a:r>
              <a:rPr lang="en-US" sz="1300" dirty="0"/>
              <a:t>Sound travels at a definite speed. In some substances, sound travels faster(like water is faster than air). These soundwaves can disturb oceanic ecosystems and endanger numerous species of life. </a:t>
            </a:r>
          </a:p>
          <a:p>
            <a:pPr marL="139700" indent="0">
              <a:buNone/>
            </a:pPr>
            <a:endParaRPr lang="en-US" sz="1300" dirty="0"/>
          </a:p>
          <a:p>
            <a:r>
              <a:rPr lang="en-US" sz="1300" dirty="0"/>
              <a:t>Sound travels through matter in the form of longitudinal wave motions, because the particles of the medium vibrate back and forth longitudinally in the direction of propagation.</a:t>
            </a:r>
          </a:p>
          <a:p>
            <a:endParaRPr lang="en-US" dirty="0"/>
          </a:p>
          <a:p>
            <a:endParaRPr lang="en-US" dirty="0"/>
          </a:p>
        </p:txBody>
      </p:sp>
      <p:sp>
        <p:nvSpPr>
          <p:cNvPr id="4" name="Text Placeholder 3">
            <a:extLst>
              <a:ext uri="{FF2B5EF4-FFF2-40B4-BE49-F238E27FC236}">
                <a16:creationId xmlns:a16="http://schemas.microsoft.com/office/drawing/2014/main" id="{5200C7AD-3ABE-3E9D-8E63-1478440DAEAE}"/>
              </a:ext>
            </a:extLst>
          </p:cNvPr>
          <p:cNvSpPr>
            <a:spLocks noGrp="1"/>
          </p:cNvSpPr>
          <p:nvPr>
            <p:ph type="body" idx="2"/>
          </p:nvPr>
        </p:nvSpPr>
        <p:spPr>
          <a:xfrm>
            <a:off x="4832402" y="1017724"/>
            <a:ext cx="3999900" cy="3983097"/>
          </a:xfrm>
        </p:spPr>
        <p:txBody>
          <a:bodyPr/>
          <a:lstStyle/>
          <a:p>
            <a:r>
              <a:rPr lang="en-US" sz="1300" dirty="0"/>
              <a:t>Sound travels at a definite speed. In some substances, sound travels faster (like water, than air). These soundwaves can disturb oceanic ecosystems and endanger numerous species of life. </a:t>
            </a:r>
          </a:p>
          <a:p>
            <a:pPr marL="139700" indent="0">
              <a:buNone/>
            </a:pPr>
            <a:endParaRPr lang="en-US" sz="1300" dirty="0"/>
          </a:p>
          <a:p>
            <a:r>
              <a:rPr lang="en-US" sz="1300" dirty="0"/>
              <a:t>As the sound wave advances, variations in pressure occur at all points in the transmitting medium. The greater the pressure variations, the more intense the sound wave is. Intensity is proportional to the square root of pressure variation regardless of the frequency.</a:t>
            </a:r>
          </a:p>
          <a:p>
            <a:pPr marL="139700" indent="0">
              <a:buNone/>
            </a:pPr>
            <a:r>
              <a:rPr lang="en-US" sz="1300" dirty="0"/>
              <a:t> </a:t>
            </a:r>
          </a:p>
          <a:p>
            <a:r>
              <a:rPr lang="en-US" sz="1300" dirty="0"/>
              <a:t>The engine on a modern jetliner, at takeoff thrust, has a sound intensity of 90dB, whereas a 110dB coming from the engine turbine. </a:t>
            </a:r>
          </a:p>
          <a:p>
            <a:endParaRPr lang="en-US" dirty="0"/>
          </a:p>
        </p:txBody>
      </p:sp>
    </p:spTree>
    <p:extLst>
      <p:ext uri="{BB962C8B-B14F-4D97-AF65-F5344CB8AC3E}">
        <p14:creationId xmlns:p14="http://schemas.microsoft.com/office/powerpoint/2010/main" val="1466634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C2896-F01C-3F21-746B-95440C91A3E2}"/>
              </a:ext>
            </a:extLst>
          </p:cNvPr>
          <p:cNvSpPr>
            <a:spLocks noGrp="1"/>
          </p:cNvSpPr>
          <p:nvPr>
            <p:ph type="title"/>
          </p:nvPr>
        </p:nvSpPr>
        <p:spPr/>
        <p:txBody>
          <a:bodyPr/>
          <a:lstStyle/>
          <a:p>
            <a:r>
              <a:rPr lang="en-US" dirty="0"/>
              <a:t>How lethal jet turbines are</a:t>
            </a:r>
          </a:p>
        </p:txBody>
      </p:sp>
      <p:pic>
        <p:nvPicPr>
          <p:cNvPr id="1026" name="Picture 2" descr="Sound (Physics for Aviation)">
            <a:extLst>
              <a:ext uri="{FF2B5EF4-FFF2-40B4-BE49-F238E27FC236}">
                <a16:creationId xmlns:a16="http://schemas.microsoft.com/office/drawing/2014/main" id="{614D50E7-1C34-F1F0-5F3D-28824C5AD0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1180" y="1017725"/>
            <a:ext cx="4634852" cy="3918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9257342"/>
      </p:ext>
    </p:extLst>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824</Words>
  <Application>Microsoft Macintosh PowerPoint</Application>
  <PresentationFormat>On-screen Show (16:9)</PresentationFormat>
  <Paragraphs>50</Paragraphs>
  <Slides>10</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Oswald</vt:lpstr>
      <vt:lpstr>Arial</vt:lpstr>
      <vt:lpstr>Average</vt:lpstr>
      <vt:lpstr>Slate</vt:lpstr>
      <vt:lpstr>San Francisco Airport Runway Use</vt:lpstr>
      <vt:lpstr>Overview</vt:lpstr>
      <vt:lpstr>Describing the Data</vt:lpstr>
      <vt:lpstr>Why is this an interesting data set?  This data enables the analysis of late-night aircraft departures from San Francisco Airport, facilitating the study of runway usage's impact on air and noise pollution in residential areas. By examining the distribution of departures across runways during late-night hours, we can discern the extent to which aircraft utilize specific runways.</vt:lpstr>
      <vt:lpstr>PowerPoint Presentation</vt:lpstr>
      <vt:lpstr>Another graphical way of interpreting the data</vt:lpstr>
      <vt:lpstr>What questions can I answer with this set?</vt:lpstr>
      <vt:lpstr>Soundwaves</vt:lpstr>
      <vt:lpstr>How lethal jet turbines are</vt:lpstr>
      <vt:lpstr>Geographical Sound Pollution Affected Areas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San Francisco Airport Runway Use</dc:title>
  <cp:lastModifiedBy>Microsoft Office User</cp:lastModifiedBy>
  <cp:revision>1</cp:revision>
  <dcterms:modified xsi:type="dcterms:W3CDTF">2023-08-22T03:06:50Z</dcterms:modified>
</cp:coreProperties>
</file>