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5230-3A2E-4BF7-81AF-B2C931C5D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85FC97-9709-4B88-BBAF-85107FCA1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B002BE-A3B3-4822-8C8E-B06B49D2277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50267290-64C7-4EF8-940E-5E8D748A3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F16B3-B600-401B-B064-7530EAC71FC2}"/>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83397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38EB-CF70-4EFF-9BCD-45F83DDFE5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861F8-AC25-4C51-BC43-8F8223C50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3E24D-12FD-47E9-B0AC-683885632793}"/>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0DB2747A-89B9-4FBD-97E2-26FA6DE3C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C8844-5B15-4D37-A39C-04A9E8DDA8B3}"/>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8796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B65DD-CB3A-4941-9B4F-FC17BCF497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4A81D-4D26-4E0D-9EEE-EA8506999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13976-BC4B-4DA5-8026-968330C8DB1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20FBE988-BD3D-4E49-A776-1BD688A85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3C0B4-3D93-4599-BB37-0D819DAF191A}"/>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15689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9FE2-2135-4784-BD40-4575CCEAC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924DD-8ADE-4370-96FA-571BAE4AD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35CEB-C9BE-4DE5-9B20-686CD5D8BA7F}"/>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6DD5A06D-656D-4868-A376-0F8A59638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53395-E441-460C-9678-08112B10634C}"/>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27345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DCC0-434A-4857-B384-85250054F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F6ACE-13AD-40F7-BA8A-A5B87D120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CFFBCA-5F3B-4F43-802D-D45B3A3BF93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29050568-3C3B-468F-934C-E7EBFA52D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D4793-C89B-479C-9C26-D741AD2F229E}"/>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80856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BFA5-0FCE-4E7C-8650-46527ACCF9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CF142-AD0B-4846-B2ED-A39AC20A37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B04D18-71F9-4535-8C69-509A49CA5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879AC-037D-4D0A-A5E6-4C7B2FBFBA2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E0AAD916-791C-49F3-A855-818EA507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FAD06-B48B-4C25-9AEA-295884FEC85F}"/>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71098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D847-FA2F-4A27-BF54-B5E004D0EA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7241C-24C9-4A1B-AA0D-592CA08F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BBEBD-9107-48A2-8F3D-8709685815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3BDE1A-3241-4C74-AC86-ACDC1081D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BE211-B608-42F7-8AEE-EECE538D8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E9986B-8055-477C-9D7F-FE60091C0032}"/>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8" name="Footer Placeholder 7">
            <a:extLst>
              <a:ext uri="{FF2B5EF4-FFF2-40B4-BE49-F238E27FC236}">
                <a16:creationId xmlns:a16="http://schemas.microsoft.com/office/drawing/2014/main" id="{554187E0-267F-4106-9BBE-83DB7029B6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4C8FE-ABFE-469C-B12A-9CC00E4388B2}"/>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04786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2BE-BBC8-44FC-91A4-D23C70623F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05160B-B1A9-4E94-A430-49933E3844F7}"/>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4" name="Footer Placeholder 3">
            <a:extLst>
              <a:ext uri="{FF2B5EF4-FFF2-40B4-BE49-F238E27FC236}">
                <a16:creationId xmlns:a16="http://schemas.microsoft.com/office/drawing/2014/main" id="{66E4EC40-3E60-4A6B-9148-A6DFC0F0B2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D61E73-D19B-4AD8-87E6-ADB023AAB6E8}"/>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94196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FC5A4-80FF-400D-8972-41A3A73A7CD8}"/>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3" name="Footer Placeholder 2">
            <a:extLst>
              <a:ext uri="{FF2B5EF4-FFF2-40B4-BE49-F238E27FC236}">
                <a16:creationId xmlns:a16="http://schemas.microsoft.com/office/drawing/2014/main" id="{0EC05AB1-CC31-4209-BF21-A7DA73E037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44EA84-D6B0-4FAE-B36B-1995FC6FD93A}"/>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7544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E13D-743C-4EB1-B1F6-DEBD51E11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F4B21-1AA2-4D72-97A9-B9B36541C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C2048B-43EB-491F-8B73-910EE2DCD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41185-1C7F-43E9-A0E0-B9CFB05E0EB6}"/>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50B2DA52-BF13-4D83-93F8-8A48630D0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22FC9-8620-4E75-9964-C4B9DC77B461}"/>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1973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40B3-9CAF-4E94-AFE3-1D920B6C5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8C19B5-F785-4961-89BF-2EED5BC08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1809DA-3054-4A9C-BA12-05E980012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B060B-638F-432A-9309-65B68330F5E7}"/>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A12A573F-E56F-4ABF-BB97-7C54D7B2D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D18E0-B941-4EBB-BCEE-DA4DEF167EC7}"/>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194912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9EE5A-B405-4ABF-9295-CF6A9B039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EC458-FA8D-454F-8E08-839368401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D6F4E-B4B2-4602-B497-749942311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4B738355-FD02-4F0E-93C1-875D33E5E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A290D4-9AFF-4540-ACFB-B3D2C8219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EE29E-63C8-4A9C-9227-BEF21B3ECFFC}" type="slidenum">
              <a:rPr lang="en-IN" smtClean="0"/>
              <a:t>‹#›</a:t>
            </a:fld>
            <a:endParaRPr lang="en-IN"/>
          </a:p>
        </p:txBody>
      </p:sp>
    </p:spTree>
    <p:extLst>
      <p:ext uri="{BB962C8B-B14F-4D97-AF65-F5344CB8AC3E}">
        <p14:creationId xmlns:p14="http://schemas.microsoft.com/office/powerpoint/2010/main" val="20396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charaVandana/Autosar" TargetMode="External"/><Relationship Id="rId2" Type="http://schemas.openxmlformats.org/officeDocument/2006/relationships/hyperlink" Target="https://www.autosar.org/fileadmin/Releases_TEMP/Classic_Platform_4.4.0/MethodologyAndTemplates.zip" TargetMode="External"/><Relationship Id="rId1" Type="http://schemas.openxmlformats.org/officeDocument/2006/relationships/slideLayout" Target="../slideLayouts/slideLayout7.xml"/><Relationship Id="rId4" Type="http://schemas.openxmlformats.org/officeDocument/2006/relationships/hyperlink" Target="https://www.omg.org/spec/SPEM/2.0/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0CCF-41FD-4EEB-B3A7-AA1356ABC69B}"/>
              </a:ext>
            </a:extLst>
          </p:cNvPr>
          <p:cNvSpPr>
            <a:spLocks noGrp="1"/>
          </p:cNvSpPr>
          <p:nvPr>
            <p:ph type="ctrTitle"/>
          </p:nvPr>
        </p:nvSpPr>
        <p:spPr>
          <a:xfrm>
            <a:off x="1524000" y="636941"/>
            <a:ext cx="9144000" cy="2387600"/>
          </a:xfrm>
        </p:spPr>
        <p:txBody>
          <a:bodyPr>
            <a:normAutofit/>
          </a:bodyPr>
          <a:lstStyle/>
          <a:p>
            <a:r>
              <a:rPr lang="en-US" sz="7200" b="1" dirty="0">
                <a:latin typeface="Algerian" panose="04020705040A02060702" pitchFamily="82" charset="0"/>
              </a:rPr>
              <a:t>Methodology and </a:t>
            </a:r>
            <a:br>
              <a:rPr lang="en-US" sz="7200" b="1" dirty="0">
                <a:latin typeface="Algerian" panose="04020705040A02060702" pitchFamily="82" charset="0"/>
              </a:rPr>
            </a:br>
            <a:r>
              <a:rPr lang="en-US" sz="7200" b="1" dirty="0">
                <a:latin typeface="Algerian" panose="04020705040A02060702" pitchFamily="82" charset="0"/>
              </a:rPr>
              <a:t>Meta-Model</a:t>
            </a:r>
            <a:endParaRPr lang="en-IN" sz="7200" b="1" dirty="0">
              <a:latin typeface="Algerian" panose="04020705040A02060702" pitchFamily="82" charset="0"/>
            </a:endParaRPr>
          </a:p>
        </p:txBody>
      </p:sp>
      <p:sp>
        <p:nvSpPr>
          <p:cNvPr id="3" name="Subtitle 2">
            <a:extLst>
              <a:ext uri="{FF2B5EF4-FFF2-40B4-BE49-F238E27FC236}">
                <a16:creationId xmlns:a16="http://schemas.microsoft.com/office/drawing/2014/main" id="{D2FB711A-EA27-4EFA-9ECF-9F0646DC1431}"/>
              </a:ext>
            </a:extLst>
          </p:cNvPr>
          <p:cNvSpPr>
            <a:spLocks noGrp="1"/>
          </p:cNvSpPr>
          <p:nvPr>
            <p:ph type="subTitle" idx="1"/>
          </p:nvPr>
        </p:nvSpPr>
        <p:spPr>
          <a:xfrm>
            <a:off x="1411111" y="5001860"/>
            <a:ext cx="9144000" cy="1655762"/>
          </a:xfrm>
        </p:spPr>
        <p:txBody>
          <a:bodyPr/>
          <a:lstStyle/>
          <a:p>
            <a:r>
              <a:rPr lang="en-US" dirty="0"/>
              <a:t>Shyam Bhat</a:t>
            </a:r>
          </a:p>
          <a:p>
            <a:r>
              <a:rPr lang="en-US" dirty="0"/>
              <a:t>Wipro Automotive Domain</a:t>
            </a:r>
            <a:endParaRPr lang="en-IN" dirty="0"/>
          </a:p>
        </p:txBody>
      </p:sp>
    </p:spTree>
    <p:extLst>
      <p:ext uri="{BB962C8B-B14F-4D97-AF65-F5344CB8AC3E}">
        <p14:creationId xmlns:p14="http://schemas.microsoft.com/office/powerpoint/2010/main" val="420955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9D8685-FFDC-4434-BB92-2719F3097F38}"/>
              </a:ext>
            </a:extLst>
          </p:cNvPr>
          <p:cNvSpPr/>
          <p:nvPr/>
        </p:nvSpPr>
        <p:spPr>
          <a:xfrm>
            <a:off x="1901734" y="0"/>
            <a:ext cx="791441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Autosar Metamodel - Links</a:t>
            </a:r>
          </a:p>
        </p:txBody>
      </p:sp>
      <p:sp>
        <p:nvSpPr>
          <p:cNvPr id="3" name="TextBox 2">
            <a:extLst>
              <a:ext uri="{FF2B5EF4-FFF2-40B4-BE49-F238E27FC236}">
                <a16:creationId xmlns:a16="http://schemas.microsoft.com/office/drawing/2014/main" id="{CFE9E39D-A6E8-4A1F-8E95-88BE30404656}"/>
              </a:ext>
            </a:extLst>
          </p:cNvPr>
          <p:cNvSpPr txBox="1"/>
          <p:nvPr/>
        </p:nvSpPr>
        <p:spPr>
          <a:xfrm>
            <a:off x="248355" y="1072444"/>
            <a:ext cx="11604977" cy="4708981"/>
          </a:xfrm>
          <a:prstGeom prst="rect">
            <a:avLst/>
          </a:prstGeom>
          <a:noFill/>
        </p:spPr>
        <p:txBody>
          <a:bodyPr wrap="square" rtlCol="0">
            <a:spAutoFit/>
          </a:bodyPr>
          <a:lstStyle/>
          <a:p>
            <a:r>
              <a:rPr lang="en-US" sz="2000" dirty="0">
                <a:latin typeface="Euphemia" panose="020B0503040102020104" pitchFamily="34" charset="0"/>
              </a:rPr>
              <a:t>Autosar Meta-Model for Release 4.4.0 can be found here: </a:t>
            </a:r>
            <a:r>
              <a:rPr lang="en-IN" sz="2000" u="sng" dirty="0">
                <a:latin typeface="Euphemia" panose="020B0503040102020104" pitchFamily="34" charset="0"/>
                <a:hlinkClick r:id="rId2"/>
              </a:rPr>
              <a:t>https://www.autosar.org/fileadmin/Releases_TEMP/Classic_Platform_4.4.0/MethodologyAndTemplates.zip</a:t>
            </a:r>
            <a:r>
              <a:rPr lang="en-IN" sz="2000" u="sng" dirty="0">
                <a:latin typeface="Euphemia" panose="020B0503040102020104" pitchFamily="34" charset="0"/>
              </a:rPr>
              <a:t> </a:t>
            </a:r>
          </a:p>
          <a:p>
            <a:endParaRPr lang="en-IN" sz="2000" u="sng" dirty="0">
              <a:latin typeface="Euphemia" panose="020B0503040102020104" pitchFamily="34" charset="0"/>
            </a:endParaRPr>
          </a:p>
          <a:p>
            <a:r>
              <a:rPr lang="en-IN" sz="2000" dirty="0">
                <a:latin typeface="Euphemia" panose="020B0503040102020104" pitchFamily="34" charset="0"/>
              </a:rPr>
              <a:t>Also in GitHub Repository : </a:t>
            </a:r>
            <a:r>
              <a:rPr lang="en-IN" sz="2000" u="sng" dirty="0">
                <a:latin typeface="Euphemia" panose="020B0503040102020104" pitchFamily="34" charset="0"/>
                <a:hlinkClick r:id="rId3"/>
              </a:rPr>
              <a:t>https://github.com/VicharaVandana/Autosar</a:t>
            </a:r>
            <a:r>
              <a:rPr lang="en-IN" sz="2000" u="sng" dirty="0">
                <a:latin typeface="Euphemia" panose="020B0503040102020104" pitchFamily="34" charset="0"/>
              </a:rPr>
              <a:t> </a:t>
            </a:r>
          </a:p>
          <a:p>
            <a:endParaRPr lang="en-IN" sz="2000" u="sng" dirty="0">
              <a:latin typeface="Euphemia" panose="020B0503040102020104" pitchFamily="34" charset="0"/>
            </a:endParaRPr>
          </a:p>
          <a:p>
            <a:r>
              <a:rPr lang="en-IN" sz="2000" dirty="0">
                <a:latin typeface="Comic Sans MS" panose="030F0702030302020204" pitchFamily="66" charset="0"/>
              </a:rPr>
              <a:t>If you unzip, in the folder, you have a Enterprise Architect project file </a:t>
            </a:r>
            <a:r>
              <a:rPr lang="en-IN" sz="2000" b="1" dirty="0" err="1">
                <a:solidFill>
                  <a:srgbClr val="C00000"/>
                </a:solidFill>
                <a:latin typeface="Comic Sans MS" panose="030F0702030302020204" pitchFamily="66" charset="0"/>
              </a:rPr>
              <a:t>AUTOSAR_MMOD_MetaModel.eap</a:t>
            </a:r>
            <a:r>
              <a:rPr lang="en-IN" sz="2000" b="1" dirty="0">
                <a:solidFill>
                  <a:srgbClr val="C00000"/>
                </a:solidFill>
                <a:latin typeface="Comic Sans MS" panose="030F0702030302020204" pitchFamily="66" charset="0"/>
              </a:rPr>
              <a:t> </a:t>
            </a:r>
            <a:r>
              <a:rPr lang="en-IN" sz="2000" dirty="0">
                <a:latin typeface="Comic Sans MS" panose="030F0702030302020204" pitchFamily="66" charset="0"/>
              </a:rPr>
              <a:t>You need to open this in </a:t>
            </a:r>
            <a:r>
              <a:rPr lang="en-IN" sz="2000" b="1" dirty="0">
                <a:latin typeface="Comic Sans MS" panose="030F0702030302020204" pitchFamily="66" charset="0"/>
              </a:rPr>
              <a:t>Enterprise Architect </a:t>
            </a:r>
            <a:r>
              <a:rPr lang="en-IN" sz="2000" dirty="0">
                <a:latin typeface="Comic Sans MS" panose="030F0702030302020204" pitchFamily="66" charset="0"/>
              </a:rPr>
              <a:t>tool from </a:t>
            </a:r>
            <a:r>
              <a:rPr lang="en-IN" sz="2000" dirty="0" err="1">
                <a:latin typeface="Comic Sans MS" panose="030F0702030302020204" pitchFamily="66" charset="0"/>
              </a:rPr>
              <a:t>Sparx</a:t>
            </a:r>
            <a:r>
              <a:rPr lang="en-IN" sz="2000" dirty="0">
                <a:latin typeface="Comic Sans MS" panose="030F0702030302020204" pitchFamily="66" charset="0"/>
              </a:rPr>
              <a:t> Systems. </a:t>
            </a:r>
          </a:p>
          <a:p>
            <a:endParaRPr lang="en-IN" sz="2000" dirty="0">
              <a:latin typeface="Comic Sans MS" panose="030F0702030302020204" pitchFamily="66" charset="0"/>
            </a:endParaRPr>
          </a:p>
          <a:p>
            <a:r>
              <a:rPr lang="en-IN" sz="2000" dirty="0">
                <a:latin typeface="Comic Sans MS" panose="030F0702030302020204" pitchFamily="66" charset="0"/>
              </a:rPr>
              <a:t>The rules and guidelines for the modelling language in this meta-model document are UML2.0 defined by </a:t>
            </a:r>
            <a:r>
              <a:rPr lang="en-IN" sz="2000" b="1" dirty="0">
                <a:latin typeface="Comic Sans MS" panose="030F0702030302020204" pitchFamily="66" charset="0"/>
              </a:rPr>
              <a:t>OMG [Object Management Group] </a:t>
            </a:r>
            <a:r>
              <a:rPr lang="en-IN" sz="2000" dirty="0">
                <a:latin typeface="Comic Sans MS" panose="030F0702030302020204" pitchFamily="66" charset="0"/>
              </a:rPr>
              <a:t>and this metamodel is called as </a:t>
            </a:r>
            <a:r>
              <a:rPr lang="en-IN" sz="2000" b="1" dirty="0">
                <a:latin typeface="Comic Sans MS" panose="030F0702030302020204" pitchFamily="66" charset="0"/>
              </a:rPr>
              <a:t>SPEM [Software Process Engineering Meta-Model]</a:t>
            </a:r>
          </a:p>
          <a:p>
            <a:endParaRPr lang="en-IN" sz="2000" dirty="0">
              <a:latin typeface="Comic Sans MS" panose="030F0702030302020204" pitchFamily="66" charset="0"/>
            </a:endParaRPr>
          </a:p>
          <a:p>
            <a:r>
              <a:rPr lang="en-IN" sz="2000" dirty="0">
                <a:latin typeface="Comic Sans MS" panose="030F0702030302020204" pitchFamily="66" charset="0"/>
              </a:rPr>
              <a:t>The SPEM specification document can be found at : </a:t>
            </a:r>
            <a:r>
              <a:rPr lang="en-IN" sz="2000" dirty="0">
                <a:latin typeface="Comic Sans MS" panose="030F0702030302020204" pitchFamily="66" charset="0"/>
                <a:hlinkClick r:id="rId4"/>
              </a:rPr>
              <a:t>https://www.omg.org/spec/SPEM/2.0/PDF</a:t>
            </a:r>
            <a:r>
              <a:rPr lang="en-IN" sz="2000" dirty="0">
                <a:latin typeface="Comic Sans MS" panose="030F0702030302020204" pitchFamily="66" charset="0"/>
              </a:rPr>
              <a:t> </a:t>
            </a:r>
          </a:p>
        </p:txBody>
      </p:sp>
    </p:spTree>
    <p:extLst>
      <p:ext uri="{BB962C8B-B14F-4D97-AF65-F5344CB8AC3E}">
        <p14:creationId xmlns:p14="http://schemas.microsoft.com/office/powerpoint/2010/main" val="4913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3C1CD9-BB99-46D8-97B1-6970E6D4FF61}"/>
              </a:ext>
            </a:extLst>
          </p:cNvPr>
          <p:cNvSpPr/>
          <p:nvPr/>
        </p:nvSpPr>
        <p:spPr>
          <a:xfrm>
            <a:off x="2804545" y="0"/>
            <a:ext cx="610878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Autosar Metamodel</a:t>
            </a:r>
          </a:p>
        </p:txBody>
      </p:sp>
      <p:sp>
        <p:nvSpPr>
          <p:cNvPr id="3" name="Rectangle 2">
            <a:extLst>
              <a:ext uri="{FF2B5EF4-FFF2-40B4-BE49-F238E27FC236}">
                <a16:creationId xmlns:a16="http://schemas.microsoft.com/office/drawing/2014/main" id="{BC659F09-C78F-45C9-9233-EA52F888FBA2}"/>
              </a:ext>
            </a:extLst>
          </p:cNvPr>
          <p:cNvSpPr/>
          <p:nvPr/>
        </p:nvSpPr>
        <p:spPr>
          <a:xfrm>
            <a:off x="216532" y="923330"/>
            <a:ext cx="11585223" cy="400110"/>
          </a:xfrm>
          <a:prstGeom prst="rect">
            <a:avLst/>
          </a:prstGeom>
        </p:spPr>
        <p:txBody>
          <a:bodyPr wrap="none">
            <a:spAutoFit/>
          </a:bodyPr>
          <a:lstStyle/>
          <a:p>
            <a:r>
              <a:rPr lang="en-IN" sz="2000" b="1" dirty="0">
                <a:latin typeface="Comic Sans MS" panose="030F0702030302020204" pitchFamily="66" charset="0"/>
              </a:rPr>
              <a:t>If you open </a:t>
            </a:r>
            <a:r>
              <a:rPr lang="en-IN" sz="2000" b="1" dirty="0" err="1">
                <a:solidFill>
                  <a:srgbClr val="C00000"/>
                </a:solidFill>
                <a:latin typeface="Comic Sans MS" panose="030F0702030302020204" pitchFamily="66" charset="0"/>
              </a:rPr>
              <a:t>AUTOSAR_MMOD_MetaModel.eap</a:t>
            </a:r>
            <a:r>
              <a:rPr lang="en-IN" sz="2000" b="1" dirty="0">
                <a:solidFill>
                  <a:srgbClr val="C00000"/>
                </a:solidFill>
                <a:latin typeface="Comic Sans MS" panose="030F0702030302020204" pitchFamily="66" charset="0"/>
              </a:rPr>
              <a:t> </a:t>
            </a:r>
            <a:r>
              <a:rPr lang="en-IN" sz="2000" b="1" dirty="0">
                <a:latin typeface="Comic Sans MS" panose="030F0702030302020204" pitchFamily="66" charset="0"/>
              </a:rPr>
              <a:t>file, then you will find 2 nodes: M1 and M2</a:t>
            </a:r>
            <a:endParaRPr lang="en-IN" sz="2000" dirty="0"/>
          </a:p>
        </p:txBody>
      </p:sp>
      <p:pic>
        <p:nvPicPr>
          <p:cNvPr id="4" name="Picture 3">
            <a:extLst>
              <a:ext uri="{FF2B5EF4-FFF2-40B4-BE49-F238E27FC236}">
                <a16:creationId xmlns:a16="http://schemas.microsoft.com/office/drawing/2014/main" id="{BCFC5B76-32FA-4375-A99C-DFC94CEBD705}"/>
              </a:ext>
            </a:extLst>
          </p:cNvPr>
          <p:cNvPicPr>
            <a:picLocks noChangeAspect="1"/>
          </p:cNvPicPr>
          <p:nvPr/>
        </p:nvPicPr>
        <p:blipFill>
          <a:blip r:embed="rId2"/>
          <a:stretch>
            <a:fillRect/>
          </a:stretch>
        </p:blipFill>
        <p:spPr>
          <a:xfrm>
            <a:off x="118811" y="1323440"/>
            <a:ext cx="5371468" cy="5356298"/>
          </a:xfrm>
          <a:prstGeom prst="rect">
            <a:avLst/>
          </a:prstGeom>
        </p:spPr>
      </p:pic>
      <p:sp>
        <p:nvSpPr>
          <p:cNvPr id="5" name="TextBox 4">
            <a:extLst>
              <a:ext uri="{FF2B5EF4-FFF2-40B4-BE49-F238E27FC236}">
                <a16:creationId xmlns:a16="http://schemas.microsoft.com/office/drawing/2014/main" id="{71D5D648-E30E-4C00-A363-689496A1372C}"/>
              </a:ext>
            </a:extLst>
          </p:cNvPr>
          <p:cNvSpPr txBox="1"/>
          <p:nvPr/>
        </p:nvSpPr>
        <p:spPr>
          <a:xfrm>
            <a:off x="5960533" y="1450784"/>
            <a:ext cx="6231467" cy="923330"/>
          </a:xfrm>
          <a:prstGeom prst="rect">
            <a:avLst/>
          </a:prstGeom>
          <a:noFill/>
        </p:spPr>
        <p:txBody>
          <a:bodyPr wrap="square" rtlCol="0">
            <a:spAutoFit/>
          </a:bodyPr>
          <a:lstStyle/>
          <a:p>
            <a:r>
              <a:rPr lang="en-US" dirty="0">
                <a:solidFill>
                  <a:srgbClr val="0070C0"/>
                </a:solidFill>
              </a:rPr>
              <a:t>M2 : Meta Model. All MMOD termed files and documents in the folder are related and comes from this M2 like the templates and methodology all the procedures and activities etc. </a:t>
            </a:r>
            <a:endParaRPr lang="en-IN" dirty="0">
              <a:solidFill>
                <a:srgbClr val="0070C0"/>
              </a:solidFill>
            </a:endParaRPr>
          </a:p>
        </p:txBody>
      </p:sp>
      <p:pic>
        <p:nvPicPr>
          <p:cNvPr id="6" name="Picture 5">
            <a:extLst>
              <a:ext uri="{FF2B5EF4-FFF2-40B4-BE49-F238E27FC236}">
                <a16:creationId xmlns:a16="http://schemas.microsoft.com/office/drawing/2014/main" id="{05E77910-E862-4D1C-8A0D-4E0CE03281BE}"/>
              </a:ext>
            </a:extLst>
          </p:cNvPr>
          <p:cNvPicPr>
            <a:picLocks noChangeAspect="1"/>
          </p:cNvPicPr>
          <p:nvPr/>
        </p:nvPicPr>
        <p:blipFill>
          <a:blip r:embed="rId3"/>
          <a:stretch>
            <a:fillRect/>
          </a:stretch>
        </p:blipFill>
        <p:spPr>
          <a:xfrm>
            <a:off x="6434389" y="2458539"/>
            <a:ext cx="5638800" cy="1543050"/>
          </a:xfrm>
          <a:prstGeom prst="rect">
            <a:avLst/>
          </a:prstGeom>
        </p:spPr>
      </p:pic>
      <p:cxnSp>
        <p:nvCxnSpPr>
          <p:cNvPr id="9" name="Straight Arrow Connector 8">
            <a:extLst>
              <a:ext uri="{FF2B5EF4-FFF2-40B4-BE49-F238E27FC236}">
                <a16:creationId xmlns:a16="http://schemas.microsoft.com/office/drawing/2014/main" id="{E66A881D-C813-4948-8BEB-F37811E836DB}"/>
              </a:ext>
            </a:extLst>
          </p:cNvPr>
          <p:cNvCxnSpPr>
            <a:cxnSpLocks/>
          </p:cNvCxnSpPr>
          <p:nvPr/>
        </p:nvCxnSpPr>
        <p:spPr>
          <a:xfrm flipH="1" flipV="1">
            <a:off x="4594579" y="1749779"/>
            <a:ext cx="1839810" cy="133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B114C6-3FC5-4996-8804-276BACB9D763}"/>
              </a:ext>
            </a:extLst>
          </p:cNvPr>
          <p:cNvCxnSpPr>
            <a:cxnSpLocks/>
          </p:cNvCxnSpPr>
          <p:nvPr/>
        </p:nvCxnSpPr>
        <p:spPr>
          <a:xfrm flipH="1">
            <a:off x="3172178" y="3301679"/>
            <a:ext cx="3238006" cy="1202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62DF1-6F57-4A22-AB23-70A91FAD54D1}"/>
              </a:ext>
            </a:extLst>
          </p:cNvPr>
          <p:cNvCxnSpPr>
            <a:cxnSpLocks/>
          </p:cNvCxnSpPr>
          <p:nvPr/>
        </p:nvCxnSpPr>
        <p:spPr>
          <a:xfrm flipH="1">
            <a:off x="3172178" y="3481977"/>
            <a:ext cx="3262211" cy="1022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FC7B36-FA3E-4149-8415-A26313D5CB32}"/>
              </a:ext>
            </a:extLst>
          </p:cNvPr>
          <p:cNvCxnSpPr>
            <a:cxnSpLocks/>
          </p:cNvCxnSpPr>
          <p:nvPr/>
        </p:nvCxnSpPr>
        <p:spPr>
          <a:xfrm flipH="1">
            <a:off x="3172178" y="3658457"/>
            <a:ext cx="3286417" cy="8458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A2EA67-701A-4120-9586-AE61A4B19EB2}"/>
              </a:ext>
            </a:extLst>
          </p:cNvPr>
          <p:cNvCxnSpPr>
            <a:cxnSpLocks/>
          </p:cNvCxnSpPr>
          <p:nvPr/>
        </p:nvCxnSpPr>
        <p:spPr>
          <a:xfrm flipH="1">
            <a:off x="3172178" y="3858880"/>
            <a:ext cx="3286417" cy="645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2D059D-0DE4-48C9-9E0D-B86675480E99}"/>
              </a:ext>
            </a:extLst>
          </p:cNvPr>
          <p:cNvSpPr txBox="1"/>
          <p:nvPr/>
        </p:nvSpPr>
        <p:spPr>
          <a:xfrm>
            <a:off x="5960532" y="4287721"/>
            <a:ext cx="6231467" cy="923330"/>
          </a:xfrm>
          <a:prstGeom prst="rect">
            <a:avLst/>
          </a:prstGeom>
          <a:noFill/>
        </p:spPr>
        <p:txBody>
          <a:bodyPr wrap="square" rtlCol="0">
            <a:spAutoFit/>
          </a:bodyPr>
          <a:lstStyle/>
          <a:p>
            <a:r>
              <a:rPr lang="en-US" dirty="0">
                <a:solidFill>
                  <a:srgbClr val="0070C0"/>
                </a:solidFill>
              </a:rPr>
              <a:t>M1 : Model. All MOD termed files and documents in the folder are related and comes from this M1. M1 is derived and hence an instance of M2 metamodel.</a:t>
            </a:r>
            <a:endParaRPr lang="en-IN" dirty="0">
              <a:solidFill>
                <a:srgbClr val="0070C0"/>
              </a:solidFill>
            </a:endParaRPr>
          </a:p>
        </p:txBody>
      </p:sp>
    </p:spTree>
    <p:extLst>
      <p:ext uri="{BB962C8B-B14F-4D97-AF65-F5344CB8AC3E}">
        <p14:creationId xmlns:p14="http://schemas.microsoft.com/office/powerpoint/2010/main" val="73274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38E89-63DB-4AC6-B294-657FC9610DD3}"/>
              </a:ext>
            </a:extLst>
          </p:cNvPr>
          <p:cNvSpPr/>
          <p:nvPr/>
        </p:nvSpPr>
        <p:spPr>
          <a:xfrm>
            <a:off x="2705909" y="0"/>
            <a:ext cx="639636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Methodology</a:t>
            </a:r>
          </a:p>
        </p:txBody>
      </p:sp>
      <p:sp>
        <p:nvSpPr>
          <p:cNvPr id="3" name="TextBox 2">
            <a:extLst>
              <a:ext uri="{FF2B5EF4-FFF2-40B4-BE49-F238E27FC236}">
                <a16:creationId xmlns:a16="http://schemas.microsoft.com/office/drawing/2014/main" id="{1D4BA631-AD33-4EDB-BC4D-3676C32282B1}"/>
              </a:ext>
            </a:extLst>
          </p:cNvPr>
          <p:cNvSpPr txBox="1"/>
          <p:nvPr/>
        </p:nvSpPr>
        <p:spPr>
          <a:xfrm>
            <a:off x="146756" y="923330"/>
            <a:ext cx="11706577" cy="3170099"/>
          </a:xfrm>
          <a:prstGeom prst="rect">
            <a:avLst/>
          </a:prstGeom>
          <a:noFill/>
        </p:spPr>
        <p:txBody>
          <a:bodyPr wrap="square" rtlCol="0">
            <a:spAutoFit/>
          </a:bodyPr>
          <a:lstStyle/>
          <a:p>
            <a:pPr algn="ctr"/>
            <a:r>
              <a:rPr lang="en-US" sz="2800" dirty="0">
                <a:solidFill>
                  <a:srgbClr val="00B0F0"/>
                </a:solidFill>
                <a:latin typeface="Consolas" panose="020B0609020204030204" pitchFamily="49" charset="0"/>
                <a:cs typeface="Consolas" panose="020B0609020204030204" pitchFamily="49" charset="0"/>
              </a:rPr>
              <a:t>Methodology is guidelines provided by Autosar Consortium, about how to develop a Autosar based system. </a:t>
            </a:r>
          </a:p>
          <a:p>
            <a:endParaRPr lang="en-US" sz="2400" dirty="0">
              <a:solidFill>
                <a:srgbClr val="00B0F0"/>
              </a:solidFill>
              <a:latin typeface="Consolas" panose="020B0609020204030204" pitchFamily="49" charset="0"/>
              <a:cs typeface="Consolas" panose="020B0609020204030204" pitchFamily="49" charset="0"/>
            </a:endParaRPr>
          </a:p>
          <a:p>
            <a:r>
              <a:rPr lang="en-US" sz="2400" dirty="0">
                <a:solidFill>
                  <a:srgbClr val="7030A0"/>
                </a:solidFill>
                <a:latin typeface="Consolas" panose="020B0609020204030204" pitchFamily="49" charset="0"/>
                <a:cs typeface="Consolas" panose="020B0609020204030204" pitchFamily="49" charset="0"/>
              </a:rPr>
              <a:t>It provides guidelines regarding </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Tools</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Work products</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Templates </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Development process and flow</a:t>
            </a:r>
            <a:endParaRPr lang="en-IN" sz="2400" dirty="0">
              <a:solidFill>
                <a:srgbClr val="7030A0"/>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9CC06B17-8A6B-4174-BA6A-8C85EEB7FEA4}"/>
              </a:ext>
            </a:extLst>
          </p:cNvPr>
          <p:cNvSpPr/>
          <p:nvPr/>
        </p:nvSpPr>
        <p:spPr>
          <a:xfrm>
            <a:off x="6096000" y="1957690"/>
            <a:ext cx="6096000" cy="2246769"/>
          </a:xfrm>
          <a:prstGeom prst="rect">
            <a:avLst/>
          </a:prstGeom>
        </p:spPr>
        <p:txBody>
          <a:bodyPr>
            <a:spAutoFit/>
          </a:bodyPr>
          <a:lstStyle/>
          <a:p>
            <a:r>
              <a:rPr lang="en-IN" sz="2000" dirty="0">
                <a:solidFill>
                  <a:srgbClr val="C00000"/>
                </a:solidFill>
                <a:latin typeface="Comic Sans MS" panose="030F0702030302020204" pitchFamily="66" charset="0"/>
              </a:rPr>
              <a:t>The AUTOSAR methodology is structured into several domains of development:</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Virtual Functional Bus</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System</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Software Component</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Basic Software</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ECU</a:t>
            </a:r>
          </a:p>
        </p:txBody>
      </p:sp>
      <p:sp>
        <p:nvSpPr>
          <p:cNvPr id="5" name="TextBox 4">
            <a:extLst>
              <a:ext uri="{FF2B5EF4-FFF2-40B4-BE49-F238E27FC236}">
                <a16:creationId xmlns:a16="http://schemas.microsoft.com/office/drawing/2014/main" id="{E51CFF84-0818-4EAE-AB44-D7A0229109DD}"/>
              </a:ext>
            </a:extLst>
          </p:cNvPr>
          <p:cNvSpPr txBox="1"/>
          <p:nvPr/>
        </p:nvSpPr>
        <p:spPr>
          <a:xfrm>
            <a:off x="248356" y="4204459"/>
            <a:ext cx="11604977" cy="2677656"/>
          </a:xfrm>
          <a:prstGeom prst="rect">
            <a:avLst/>
          </a:prstGeom>
          <a:noFill/>
        </p:spPr>
        <p:txBody>
          <a:bodyPr wrap="square" rtlCol="0">
            <a:spAutoFit/>
          </a:bodyPr>
          <a:lstStyle/>
          <a:p>
            <a:r>
              <a:rPr lang="en-US" sz="2400" dirty="0">
                <a:solidFill>
                  <a:srgbClr val="FF0000"/>
                </a:solidFill>
              </a:rPr>
              <a:t>Methodology describes the activity and development process of Autosar based software by means of Methodology Library elements. These elements are</a:t>
            </a:r>
          </a:p>
          <a:p>
            <a:pPr marL="342900" indent="-342900">
              <a:buFont typeface="Wingdings" panose="05000000000000000000" pitchFamily="2" charset="2"/>
              <a:buChar char="v"/>
            </a:pPr>
            <a:r>
              <a:rPr lang="en-IN" sz="2400" dirty="0">
                <a:solidFill>
                  <a:srgbClr val="FF0000"/>
                </a:solidFill>
              </a:rPr>
              <a:t>Task Definition </a:t>
            </a:r>
          </a:p>
          <a:p>
            <a:pPr marL="342900" indent="-342900">
              <a:buFont typeface="Wingdings" panose="05000000000000000000" pitchFamily="2" charset="2"/>
              <a:buChar char="v"/>
            </a:pPr>
            <a:r>
              <a:rPr lang="en-IN" sz="2400" dirty="0">
                <a:solidFill>
                  <a:srgbClr val="FF0000"/>
                </a:solidFill>
              </a:rPr>
              <a:t>Work Product Definition </a:t>
            </a:r>
          </a:p>
          <a:p>
            <a:pPr marL="342900" indent="-342900">
              <a:buFont typeface="Wingdings" panose="05000000000000000000" pitchFamily="2" charset="2"/>
              <a:buChar char="v"/>
            </a:pPr>
            <a:r>
              <a:rPr lang="en-IN" sz="2400" dirty="0">
                <a:solidFill>
                  <a:srgbClr val="FF0000"/>
                </a:solidFill>
              </a:rPr>
              <a:t> Role Definition </a:t>
            </a:r>
          </a:p>
          <a:p>
            <a:pPr marL="342900" indent="-342900">
              <a:buFont typeface="Wingdings" panose="05000000000000000000" pitchFamily="2" charset="2"/>
              <a:buChar char="v"/>
            </a:pPr>
            <a:r>
              <a:rPr lang="en-IN" sz="2400" dirty="0">
                <a:solidFill>
                  <a:srgbClr val="FF0000"/>
                </a:solidFill>
              </a:rPr>
              <a:t> Tool Definition </a:t>
            </a:r>
          </a:p>
          <a:p>
            <a:pPr marL="342900" indent="-342900">
              <a:buFont typeface="Wingdings" panose="05000000000000000000" pitchFamily="2" charset="2"/>
              <a:buChar char="v"/>
            </a:pPr>
            <a:r>
              <a:rPr lang="en-IN" sz="2400" dirty="0">
                <a:solidFill>
                  <a:srgbClr val="FF0000"/>
                </a:solidFill>
              </a:rPr>
              <a:t> Guidance</a:t>
            </a:r>
          </a:p>
        </p:txBody>
      </p:sp>
    </p:spTree>
    <p:extLst>
      <p:ext uri="{BB962C8B-B14F-4D97-AF65-F5344CB8AC3E}">
        <p14:creationId xmlns:p14="http://schemas.microsoft.com/office/powerpoint/2010/main" val="4077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2B1970-E50F-4EED-B500-C8959E32DA2A}"/>
              </a:ext>
            </a:extLst>
          </p:cNvPr>
          <p:cNvSpPr/>
          <p:nvPr/>
        </p:nvSpPr>
        <p:spPr>
          <a:xfrm>
            <a:off x="423069" y="0"/>
            <a:ext cx="11345862"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Symbols of AUTOSAR Methodology Library Elements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a:extLst>
              <a:ext uri="{FF2B5EF4-FFF2-40B4-BE49-F238E27FC236}">
                <a16:creationId xmlns:a16="http://schemas.microsoft.com/office/drawing/2014/main" id="{C1FD0258-7AB0-43C9-B291-0EF45D4AC22C}"/>
              </a:ext>
            </a:extLst>
          </p:cNvPr>
          <p:cNvPicPr>
            <a:picLocks noChangeAspect="1"/>
          </p:cNvPicPr>
          <p:nvPr/>
        </p:nvPicPr>
        <p:blipFill>
          <a:blip r:embed="rId2"/>
          <a:stretch>
            <a:fillRect/>
          </a:stretch>
        </p:blipFill>
        <p:spPr>
          <a:xfrm>
            <a:off x="423069" y="707886"/>
            <a:ext cx="8417475" cy="6249885"/>
          </a:xfrm>
          <a:prstGeom prst="rect">
            <a:avLst/>
          </a:prstGeom>
        </p:spPr>
      </p:pic>
      <p:pic>
        <p:nvPicPr>
          <p:cNvPr id="4" name="Picture 3">
            <a:extLst>
              <a:ext uri="{FF2B5EF4-FFF2-40B4-BE49-F238E27FC236}">
                <a16:creationId xmlns:a16="http://schemas.microsoft.com/office/drawing/2014/main" id="{337230C8-7E45-49A0-8719-27206FBFBD73}"/>
              </a:ext>
            </a:extLst>
          </p:cNvPr>
          <p:cNvPicPr>
            <a:picLocks noChangeAspect="1"/>
          </p:cNvPicPr>
          <p:nvPr/>
        </p:nvPicPr>
        <p:blipFill>
          <a:blip r:embed="rId3"/>
          <a:stretch>
            <a:fillRect/>
          </a:stretch>
        </p:blipFill>
        <p:spPr>
          <a:xfrm>
            <a:off x="8840544" y="1376511"/>
            <a:ext cx="2609850" cy="1962150"/>
          </a:xfrm>
          <a:prstGeom prst="rect">
            <a:avLst/>
          </a:prstGeom>
        </p:spPr>
      </p:pic>
      <p:pic>
        <p:nvPicPr>
          <p:cNvPr id="5" name="Picture 4">
            <a:extLst>
              <a:ext uri="{FF2B5EF4-FFF2-40B4-BE49-F238E27FC236}">
                <a16:creationId xmlns:a16="http://schemas.microsoft.com/office/drawing/2014/main" id="{E3C820C0-090D-4020-A3FC-5207D49AE613}"/>
              </a:ext>
            </a:extLst>
          </p:cNvPr>
          <p:cNvPicPr>
            <a:picLocks noChangeAspect="1"/>
          </p:cNvPicPr>
          <p:nvPr/>
        </p:nvPicPr>
        <p:blipFill>
          <a:blip r:embed="rId4"/>
          <a:stretch>
            <a:fillRect/>
          </a:stretch>
        </p:blipFill>
        <p:spPr>
          <a:xfrm>
            <a:off x="8940556" y="4007286"/>
            <a:ext cx="2409825" cy="2209800"/>
          </a:xfrm>
          <a:prstGeom prst="rect">
            <a:avLst/>
          </a:prstGeom>
        </p:spPr>
      </p:pic>
      <p:cxnSp>
        <p:nvCxnSpPr>
          <p:cNvPr id="7" name="Straight Connector 6">
            <a:extLst>
              <a:ext uri="{FF2B5EF4-FFF2-40B4-BE49-F238E27FC236}">
                <a16:creationId xmlns:a16="http://schemas.microsoft.com/office/drawing/2014/main" id="{2CB0082F-1FC3-4CA3-B0EE-B23E9025A2EE}"/>
              </a:ext>
            </a:extLst>
          </p:cNvPr>
          <p:cNvCxnSpPr/>
          <p:nvPr/>
        </p:nvCxnSpPr>
        <p:spPr>
          <a:xfrm>
            <a:off x="8568267" y="1174044"/>
            <a:ext cx="0" cy="523804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59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03199" y="707886"/>
            <a:ext cx="11559821" cy="1631216"/>
          </a:xfrm>
          <a:prstGeom prst="rect">
            <a:avLst/>
          </a:prstGeom>
        </p:spPr>
        <p:txBody>
          <a:bodyPr wrap="square">
            <a:spAutoFit/>
          </a:bodyPr>
          <a:lstStyle/>
          <a:p>
            <a:r>
              <a:rPr lang="en-IN" sz="2000" b="1" u="sng" dirty="0">
                <a:solidFill>
                  <a:schemeClr val="accent2">
                    <a:lumMod val="50000"/>
                  </a:schemeClr>
                </a:solidFill>
                <a:latin typeface="Euphemia" panose="020B0503040102020104" pitchFamily="34" charset="0"/>
              </a:rPr>
              <a:t>Task Definition</a:t>
            </a:r>
            <a:r>
              <a:rPr lang="en-IN" sz="2000" dirty="0">
                <a:solidFill>
                  <a:schemeClr val="accent2">
                    <a:lumMod val="50000"/>
                  </a:schemeClr>
                </a:solidFill>
                <a:latin typeface="Euphemia" panose="020B0503040102020104" pitchFamily="34" charset="0"/>
              </a:rPr>
              <a:t>: According to the SPEM meta model, a Task Definition is an assignable unit of work that is being performed by specific Roles. The duration of a task is generally a few hours to a few days. Tasks usually generate one or more work products. Each Task is associated to input and output Work Products. Inputs are differentiated in mandatory and optional inputs. A Task is used as one element among others to define a Process.</a:t>
            </a:r>
          </a:p>
        </p:txBody>
      </p:sp>
      <p:sp>
        <p:nvSpPr>
          <p:cNvPr id="3" name="Rectangle 2">
            <a:extLst>
              <a:ext uri="{FF2B5EF4-FFF2-40B4-BE49-F238E27FC236}">
                <a16:creationId xmlns:a16="http://schemas.microsoft.com/office/drawing/2014/main" id="{9F629755-BFDC-4360-833C-3FA3869E706A}"/>
              </a:ext>
            </a:extLst>
          </p:cNvPr>
          <p:cNvSpPr/>
          <p:nvPr/>
        </p:nvSpPr>
        <p:spPr>
          <a:xfrm>
            <a:off x="2133220" y="0"/>
            <a:ext cx="7925567"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Task</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a:extLst>
              <a:ext uri="{FF2B5EF4-FFF2-40B4-BE49-F238E27FC236}">
                <a16:creationId xmlns:a16="http://schemas.microsoft.com/office/drawing/2014/main" id="{9D32D994-B827-44EF-94B2-778A4AE41616}"/>
              </a:ext>
            </a:extLst>
          </p:cNvPr>
          <p:cNvPicPr>
            <a:picLocks noChangeAspect="1"/>
          </p:cNvPicPr>
          <p:nvPr/>
        </p:nvPicPr>
        <p:blipFill>
          <a:blip r:embed="rId2"/>
          <a:stretch>
            <a:fillRect/>
          </a:stretch>
        </p:blipFill>
        <p:spPr>
          <a:xfrm>
            <a:off x="1971675" y="2617611"/>
            <a:ext cx="8248650" cy="4038600"/>
          </a:xfrm>
          <a:prstGeom prst="rect">
            <a:avLst/>
          </a:prstGeom>
        </p:spPr>
      </p:pic>
    </p:spTree>
    <p:extLst>
      <p:ext uri="{BB962C8B-B14F-4D97-AF65-F5344CB8AC3E}">
        <p14:creationId xmlns:p14="http://schemas.microsoft.com/office/powerpoint/2010/main" val="407857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03199" y="707886"/>
            <a:ext cx="11559821" cy="3170099"/>
          </a:xfrm>
          <a:prstGeom prst="rect">
            <a:avLst/>
          </a:prstGeom>
        </p:spPr>
        <p:txBody>
          <a:bodyPr wrap="square">
            <a:spAutoFit/>
          </a:bodyPr>
          <a:lstStyle/>
          <a:p>
            <a:r>
              <a:rPr lang="en-IN" sz="2000" b="1" u="sng" dirty="0">
                <a:solidFill>
                  <a:srgbClr val="0070C0"/>
                </a:solidFill>
                <a:latin typeface="Euphemia" panose="020B0503040102020104" pitchFamily="34" charset="0"/>
              </a:rPr>
              <a:t>Work Product Definition</a:t>
            </a:r>
            <a:r>
              <a:rPr lang="en-IN" sz="2000" dirty="0">
                <a:solidFill>
                  <a:srgbClr val="0070C0"/>
                </a:solidFill>
                <a:latin typeface="Euphemia" panose="020B0503040102020104" pitchFamily="34" charset="0"/>
              </a:rPr>
              <a:t>: According to the SPEM meta model, a Work Product Definition is used, modified, and produced by Tasks (i.e. a task input and output). Work Products are in most cases tangible work products consumed, produced, or modified by Tasks.</a:t>
            </a:r>
          </a:p>
          <a:p>
            <a:endParaRPr lang="en-IN" sz="2000" dirty="0">
              <a:solidFill>
                <a:srgbClr val="0070C0"/>
              </a:solidFill>
              <a:latin typeface="Euphemia" panose="020B0503040102020104" pitchFamily="34" charset="0"/>
            </a:endParaRPr>
          </a:p>
          <a:p>
            <a:r>
              <a:rPr lang="en-IN" sz="2000" dirty="0">
                <a:solidFill>
                  <a:srgbClr val="0070C0"/>
                </a:solidFill>
                <a:latin typeface="Euphemia" panose="020B0503040102020104" pitchFamily="34" charset="0"/>
              </a:rPr>
              <a:t>A Work Product can be of type Artifact or Deliverable. </a:t>
            </a:r>
          </a:p>
          <a:p>
            <a:r>
              <a:rPr lang="en-IN" sz="2000" b="1" u="sng" dirty="0">
                <a:solidFill>
                  <a:srgbClr val="7030A0"/>
                </a:solidFill>
                <a:latin typeface="Euphemia" panose="020B0503040102020104" pitchFamily="34" charset="0"/>
              </a:rPr>
              <a:t>Artifact</a:t>
            </a:r>
            <a:r>
              <a:rPr lang="en-IN" sz="2000" dirty="0">
                <a:solidFill>
                  <a:srgbClr val="7030A0"/>
                </a:solidFill>
                <a:latin typeface="Euphemia" panose="020B0503040102020104" pitchFamily="34" charset="0"/>
              </a:rPr>
              <a:t>: A tangible Work Product that is consumed, produced, or modified by one or more Tasks. Example of </a:t>
            </a:r>
            <a:r>
              <a:rPr lang="en-IN" sz="2000" dirty="0" err="1">
                <a:solidFill>
                  <a:srgbClr val="7030A0"/>
                </a:solidFill>
                <a:latin typeface="Euphemia" panose="020B0503040102020104" pitchFamily="34" charset="0"/>
              </a:rPr>
              <a:t>artifacts</a:t>
            </a:r>
            <a:r>
              <a:rPr lang="en-IN" sz="2000" dirty="0">
                <a:solidFill>
                  <a:srgbClr val="7030A0"/>
                </a:solidFill>
                <a:latin typeface="Euphemia" panose="020B0503040102020104" pitchFamily="34" charset="0"/>
              </a:rPr>
              <a:t>: AUTOSAR XML, Source Code, Object Code, Executable and Text </a:t>
            </a:r>
          </a:p>
          <a:p>
            <a:endParaRPr lang="en-IN" sz="2000" dirty="0">
              <a:solidFill>
                <a:srgbClr val="7030A0"/>
              </a:solidFill>
              <a:latin typeface="Euphemia" panose="020B0503040102020104" pitchFamily="34" charset="0"/>
            </a:endParaRPr>
          </a:p>
          <a:p>
            <a:r>
              <a:rPr lang="en-IN" sz="2000" b="1" u="sng" dirty="0">
                <a:solidFill>
                  <a:srgbClr val="7030A0"/>
                </a:solidFill>
                <a:latin typeface="Euphemia" panose="020B0503040102020104" pitchFamily="34" charset="0"/>
              </a:rPr>
              <a:t>Deliverables</a:t>
            </a:r>
            <a:r>
              <a:rPr lang="en-IN" sz="2000" dirty="0">
                <a:solidFill>
                  <a:srgbClr val="7030A0"/>
                </a:solidFill>
                <a:latin typeface="Euphemia" panose="020B0503040102020104" pitchFamily="34" charset="0"/>
              </a:rPr>
              <a:t> are used to represent an output from a process that has value, material or otherwise, to a client, customer, or other stakeholder.</a:t>
            </a:r>
          </a:p>
        </p:txBody>
      </p:sp>
      <p:sp>
        <p:nvSpPr>
          <p:cNvPr id="3" name="Rectangle 2">
            <a:extLst>
              <a:ext uri="{FF2B5EF4-FFF2-40B4-BE49-F238E27FC236}">
                <a16:creationId xmlns:a16="http://schemas.microsoft.com/office/drawing/2014/main" id="{9F629755-BFDC-4360-833C-3FA3869E706A}"/>
              </a:ext>
            </a:extLst>
          </p:cNvPr>
          <p:cNvSpPr/>
          <p:nvPr/>
        </p:nvSpPr>
        <p:spPr>
          <a:xfrm>
            <a:off x="1125927" y="0"/>
            <a:ext cx="9940158"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Work Product</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a:extLst>
              <a:ext uri="{FF2B5EF4-FFF2-40B4-BE49-F238E27FC236}">
                <a16:creationId xmlns:a16="http://schemas.microsoft.com/office/drawing/2014/main" id="{0D30B519-4812-416F-8C50-AAD15EAE80F7}"/>
              </a:ext>
            </a:extLst>
          </p:cNvPr>
          <p:cNvPicPr>
            <a:picLocks noChangeAspect="1"/>
          </p:cNvPicPr>
          <p:nvPr/>
        </p:nvPicPr>
        <p:blipFill>
          <a:blip r:embed="rId2"/>
          <a:stretch>
            <a:fillRect/>
          </a:stretch>
        </p:blipFill>
        <p:spPr>
          <a:xfrm>
            <a:off x="3443111" y="3877985"/>
            <a:ext cx="6070129" cy="2980015"/>
          </a:xfrm>
          <a:prstGeom prst="rect">
            <a:avLst/>
          </a:prstGeom>
        </p:spPr>
      </p:pic>
    </p:spTree>
    <p:extLst>
      <p:ext uri="{BB962C8B-B14F-4D97-AF65-F5344CB8AC3E}">
        <p14:creationId xmlns:p14="http://schemas.microsoft.com/office/powerpoint/2010/main" val="16822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37066" y="899797"/>
            <a:ext cx="11559821" cy="1631216"/>
          </a:xfrm>
          <a:prstGeom prst="rect">
            <a:avLst/>
          </a:prstGeom>
        </p:spPr>
        <p:txBody>
          <a:bodyPr wrap="square">
            <a:spAutoFit/>
          </a:bodyPr>
          <a:lstStyle/>
          <a:p>
            <a:r>
              <a:rPr lang="en-IN" sz="2000" b="1" u="sng" dirty="0">
                <a:solidFill>
                  <a:srgbClr val="C00000"/>
                </a:solidFill>
                <a:latin typeface="Euphemia" panose="020B0503040102020104" pitchFamily="34" charset="0"/>
              </a:rPr>
              <a:t>Role Definition</a:t>
            </a:r>
            <a:r>
              <a:rPr lang="en-IN" sz="2000" dirty="0">
                <a:solidFill>
                  <a:srgbClr val="C00000"/>
                </a:solidFill>
                <a:latin typeface="Euphemia" panose="020B0503040102020104" pitchFamily="34" charset="0"/>
              </a:rPr>
              <a:t>: According to the SPEM meta model, Role Definitions define responsibilities of an individual or a set of individuals and thereby define a set of related skills, competencies, and qualifications needed to perform a Task. A Role can be filled by one person or multiple people, one person may fill several Roles. Each Role performs Tasks.</a:t>
            </a:r>
          </a:p>
          <a:p>
            <a:r>
              <a:rPr lang="en-IN" sz="2000" dirty="0">
                <a:solidFill>
                  <a:srgbClr val="C00000"/>
                </a:solidFill>
                <a:latin typeface="Euphemia" panose="020B0503040102020104" pitchFamily="34" charset="0"/>
              </a:rPr>
              <a:t>Examples of Roles are ”</a:t>
            </a:r>
            <a:r>
              <a:rPr lang="en-IN" sz="2000" dirty="0">
                <a:solidFill>
                  <a:srgbClr val="FF0000"/>
                </a:solidFill>
                <a:latin typeface="Euphemia" panose="020B0503040102020104" pitchFamily="34" charset="0"/>
              </a:rPr>
              <a:t>System Engineer</a:t>
            </a:r>
            <a:r>
              <a:rPr lang="en-IN" sz="2000" dirty="0">
                <a:solidFill>
                  <a:srgbClr val="C00000"/>
                </a:solidFill>
                <a:latin typeface="Euphemia" panose="020B0503040102020104" pitchFamily="34" charset="0"/>
              </a:rPr>
              <a:t>”, ”</a:t>
            </a:r>
            <a:r>
              <a:rPr lang="en-IN" sz="2000" dirty="0">
                <a:solidFill>
                  <a:srgbClr val="FF0000"/>
                </a:solidFill>
                <a:latin typeface="Euphemia" panose="020B0503040102020104" pitchFamily="34" charset="0"/>
              </a:rPr>
              <a:t>Safety Engineer</a:t>
            </a:r>
            <a:r>
              <a:rPr lang="en-IN" sz="2000" dirty="0">
                <a:solidFill>
                  <a:srgbClr val="C00000"/>
                </a:solidFill>
                <a:latin typeface="Euphemia" panose="020B0503040102020104" pitchFamily="34" charset="0"/>
              </a:rPr>
              <a:t>”, or ”</a:t>
            </a:r>
            <a:r>
              <a:rPr lang="en-IN" sz="2000" dirty="0">
                <a:solidFill>
                  <a:srgbClr val="FF0000"/>
                </a:solidFill>
                <a:latin typeface="Euphemia" panose="020B0503040102020104" pitchFamily="34" charset="0"/>
              </a:rPr>
              <a:t>Software Developer</a:t>
            </a:r>
            <a:r>
              <a:rPr lang="en-IN" sz="2000" dirty="0">
                <a:solidFill>
                  <a:srgbClr val="C00000"/>
                </a:solidFill>
                <a:latin typeface="Euphemia" panose="020B0503040102020104" pitchFamily="34" charset="0"/>
              </a:rPr>
              <a:t>”.</a:t>
            </a:r>
          </a:p>
        </p:txBody>
      </p:sp>
      <p:sp>
        <p:nvSpPr>
          <p:cNvPr id="3" name="Rectangle 2">
            <a:extLst>
              <a:ext uri="{FF2B5EF4-FFF2-40B4-BE49-F238E27FC236}">
                <a16:creationId xmlns:a16="http://schemas.microsoft.com/office/drawing/2014/main" id="{9F629755-BFDC-4360-833C-3FA3869E706A}"/>
              </a:ext>
            </a:extLst>
          </p:cNvPr>
          <p:cNvSpPr/>
          <p:nvPr/>
        </p:nvSpPr>
        <p:spPr>
          <a:xfrm>
            <a:off x="2123156" y="0"/>
            <a:ext cx="7945701"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Role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a:extLst>
              <a:ext uri="{FF2B5EF4-FFF2-40B4-BE49-F238E27FC236}">
                <a16:creationId xmlns:a16="http://schemas.microsoft.com/office/drawing/2014/main" id="{8903B225-7BDF-4A81-A939-FF72E82B7FBC}"/>
              </a:ext>
            </a:extLst>
          </p:cNvPr>
          <p:cNvPicPr>
            <a:picLocks noChangeAspect="1"/>
          </p:cNvPicPr>
          <p:nvPr/>
        </p:nvPicPr>
        <p:blipFill>
          <a:blip r:embed="rId2"/>
          <a:stretch>
            <a:fillRect/>
          </a:stretch>
        </p:blipFill>
        <p:spPr>
          <a:xfrm>
            <a:off x="3277834" y="2932289"/>
            <a:ext cx="6200775" cy="3657600"/>
          </a:xfrm>
          <a:prstGeom prst="rect">
            <a:avLst/>
          </a:prstGeom>
        </p:spPr>
      </p:pic>
    </p:spTree>
    <p:extLst>
      <p:ext uri="{BB962C8B-B14F-4D97-AF65-F5344CB8AC3E}">
        <p14:creationId xmlns:p14="http://schemas.microsoft.com/office/powerpoint/2010/main" val="185571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37066" y="899797"/>
            <a:ext cx="11559821" cy="2862322"/>
          </a:xfrm>
          <a:prstGeom prst="rect">
            <a:avLst/>
          </a:prstGeom>
        </p:spPr>
        <p:txBody>
          <a:bodyPr wrap="square">
            <a:spAutoFit/>
          </a:bodyPr>
          <a:lstStyle/>
          <a:p>
            <a:r>
              <a:rPr lang="en-IN" sz="2000" b="1" u="sng" dirty="0">
                <a:solidFill>
                  <a:srgbClr val="00B050"/>
                </a:solidFill>
                <a:latin typeface="Euphemia" panose="020B0503040102020104" pitchFamily="34" charset="0"/>
              </a:rPr>
              <a:t>Tool Definition</a:t>
            </a:r>
            <a:r>
              <a:rPr lang="en-IN" sz="2000" dirty="0">
                <a:solidFill>
                  <a:srgbClr val="00B050"/>
                </a:solidFill>
                <a:latin typeface="Euphemia" panose="020B0503040102020104" pitchFamily="34" charset="0"/>
              </a:rPr>
              <a:t>: According to the SPEM meta model, Tool Definitions can be used to specify a tool’s participation in a Task. A Tool Definition describes the capabilities of a general purpose tool, or any other automation unit that supports the associated Roles in performing the work defined by a Task. A Tool can identify a resource as useful, recommended, or necessary for a task’s completion. A Tool can also be used to manage one or more Work Products.</a:t>
            </a:r>
          </a:p>
          <a:p>
            <a:endParaRPr lang="en-IN" sz="2000" dirty="0">
              <a:solidFill>
                <a:srgbClr val="00B050"/>
              </a:solidFill>
              <a:latin typeface="Euphemia" panose="020B0503040102020104" pitchFamily="34" charset="0"/>
            </a:endParaRPr>
          </a:p>
          <a:p>
            <a:r>
              <a:rPr lang="en-IN" sz="2000" dirty="0">
                <a:solidFill>
                  <a:srgbClr val="00B0F0"/>
                </a:solidFill>
                <a:latin typeface="Euphemia" panose="020B0503040102020104" pitchFamily="34" charset="0"/>
              </a:rPr>
              <a:t>The AUTOSAR Methodology uses the Tool Definition to describe AUTOSAR specific (e.g. Software Component Contract Generator) and other general Tools (e.g. Compilers). The relationship of a Tool to a Task shows which Tools a Role will need to perform the Task.</a:t>
            </a:r>
          </a:p>
        </p:txBody>
      </p:sp>
      <p:sp>
        <p:nvSpPr>
          <p:cNvPr id="3" name="Rectangle 2">
            <a:extLst>
              <a:ext uri="{FF2B5EF4-FFF2-40B4-BE49-F238E27FC236}">
                <a16:creationId xmlns:a16="http://schemas.microsoft.com/office/drawing/2014/main" id="{9F629755-BFDC-4360-833C-3FA3869E706A}"/>
              </a:ext>
            </a:extLst>
          </p:cNvPr>
          <p:cNvSpPr/>
          <p:nvPr/>
        </p:nvSpPr>
        <p:spPr>
          <a:xfrm>
            <a:off x="2149605" y="0"/>
            <a:ext cx="7892803"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Tool</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a:extLst>
              <a:ext uri="{FF2B5EF4-FFF2-40B4-BE49-F238E27FC236}">
                <a16:creationId xmlns:a16="http://schemas.microsoft.com/office/drawing/2014/main" id="{7C81AB80-8BFA-45CE-9E3A-BBCFD0B7C76E}"/>
              </a:ext>
            </a:extLst>
          </p:cNvPr>
          <p:cNvPicPr>
            <a:picLocks noChangeAspect="1"/>
          </p:cNvPicPr>
          <p:nvPr/>
        </p:nvPicPr>
        <p:blipFill>
          <a:blip r:embed="rId2"/>
          <a:stretch>
            <a:fillRect/>
          </a:stretch>
        </p:blipFill>
        <p:spPr>
          <a:xfrm>
            <a:off x="2388305" y="4096947"/>
            <a:ext cx="7770945" cy="2213542"/>
          </a:xfrm>
          <a:prstGeom prst="rect">
            <a:avLst/>
          </a:prstGeom>
        </p:spPr>
      </p:pic>
    </p:spTree>
    <p:extLst>
      <p:ext uri="{BB962C8B-B14F-4D97-AF65-F5344CB8AC3E}">
        <p14:creationId xmlns:p14="http://schemas.microsoft.com/office/powerpoint/2010/main" val="14083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74325C-2808-4037-B349-C06B1C8D82F8}"/>
              </a:ext>
            </a:extLst>
          </p:cNvPr>
          <p:cNvSpPr/>
          <p:nvPr/>
        </p:nvSpPr>
        <p:spPr>
          <a:xfrm>
            <a:off x="3059063" y="0"/>
            <a:ext cx="55771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an Activity</a:t>
            </a:r>
          </a:p>
        </p:txBody>
      </p:sp>
      <p:sp>
        <p:nvSpPr>
          <p:cNvPr id="3" name="TextBox 2">
            <a:extLst>
              <a:ext uri="{FF2B5EF4-FFF2-40B4-BE49-F238E27FC236}">
                <a16:creationId xmlns:a16="http://schemas.microsoft.com/office/drawing/2014/main" id="{A4C08E01-9EE6-475F-8C04-8F24A23FE892}"/>
              </a:ext>
            </a:extLst>
          </p:cNvPr>
          <p:cNvSpPr txBox="1"/>
          <p:nvPr/>
        </p:nvSpPr>
        <p:spPr>
          <a:xfrm>
            <a:off x="282222" y="821730"/>
            <a:ext cx="11582400" cy="5632311"/>
          </a:xfrm>
          <a:prstGeom prst="rect">
            <a:avLst/>
          </a:prstGeom>
          <a:noFill/>
        </p:spPr>
        <p:txBody>
          <a:bodyPr wrap="square" rtlCol="0">
            <a:spAutoFit/>
          </a:bodyPr>
          <a:lstStyle/>
          <a:p>
            <a:r>
              <a:rPr lang="en-IN" sz="2400" dirty="0">
                <a:latin typeface="Bell MT" panose="02020503060305020303" pitchFamily="18" charset="0"/>
              </a:rPr>
              <a:t>In the SPEM meta model, an Activity is the main building block to define a process. An Activity is usually a defined task or work to be done that is commonly executed in one sequence. Methodology defines an activity using the Library elements. </a:t>
            </a:r>
          </a:p>
          <a:p>
            <a:endParaRPr lang="en-IN" sz="2400" dirty="0">
              <a:latin typeface="Bell MT" panose="02020503060305020303" pitchFamily="18" charset="0"/>
            </a:endParaRPr>
          </a:p>
          <a:p>
            <a:r>
              <a:rPr lang="en-IN" sz="2400" dirty="0">
                <a:latin typeface="Bell MT" panose="02020503060305020303" pitchFamily="18" charset="0"/>
              </a:rPr>
              <a:t>Activities can include other Activities and thereby often decompose a flow of work and show which Activity precedes other Activities. At the lowest level, Activities are collections of work breakdown elements which in AUTOSAR methodology are Tasks, Roles, and Work Products.</a:t>
            </a:r>
          </a:p>
          <a:p>
            <a:endParaRPr lang="en-IN" sz="2400" dirty="0">
              <a:latin typeface="Bell MT" panose="02020503060305020303" pitchFamily="18" charset="0"/>
            </a:endParaRPr>
          </a:p>
          <a:p>
            <a:r>
              <a:rPr lang="en-IN" sz="2400" dirty="0">
                <a:latin typeface="Bell MT" panose="02020503060305020303" pitchFamily="18" charset="0"/>
              </a:rPr>
              <a:t>A Process is a special Activity in the SPEM meta model that describes a typical structure of development projects or parts of them. A Process focuses on the lifecycle and the sequencing of work in breakdown structures. Processes contain sequences of Task and Activities and thereby express a lifecycle of the product under development. Processes also define how to get from one milestone to the next by defining sequences of work, operations, or events</a:t>
            </a:r>
          </a:p>
        </p:txBody>
      </p:sp>
    </p:spTree>
    <p:extLst>
      <p:ext uri="{BB962C8B-B14F-4D97-AF65-F5344CB8AC3E}">
        <p14:creationId xmlns:p14="http://schemas.microsoft.com/office/powerpoint/2010/main" val="189172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74325C-2808-4037-B349-C06B1C8D82F8}"/>
              </a:ext>
            </a:extLst>
          </p:cNvPr>
          <p:cNvSpPr/>
          <p:nvPr/>
        </p:nvSpPr>
        <p:spPr>
          <a:xfrm>
            <a:off x="1762878" y="0"/>
            <a:ext cx="816954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 Capability Pattern</a:t>
            </a:r>
          </a:p>
        </p:txBody>
      </p:sp>
      <p:sp>
        <p:nvSpPr>
          <p:cNvPr id="3" name="TextBox 2">
            <a:extLst>
              <a:ext uri="{FF2B5EF4-FFF2-40B4-BE49-F238E27FC236}">
                <a16:creationId xmlns:a16="http://schemas.microsoft.com/office/drawing/2014/main" id="{A4C08E01-9EE6-475F-8C04-8F24A23FE892}"/>
              </a:ext>
            </a:extLst>
          </p:cNvPr>
          <p:cNvSpPr txBox="1"/>
          <p:nvPr/>
        </p:nvSpPr>
        <p:spPr>
          <a:xfrm>
            <a:off x="112889" y="1024890"/>
            <a:ext cx="5983111" cy="5693866"/>
          </a:xfrm>
          <a:prstGeom prst="rect">
            <a:avLst/>
          </a:prstGeom>
          <a:noFill/>
        </p:spPr>
        <p:txBody>
          <a:bodyPr wrap="square" rtlCol="0">
            <a:spAutoFit/>
          </a:bodyPr>
          <a:lstStyle/>
          <a:p>
            <a:r>
              <a:rPr lang="en-IN" sz="2800" dirty="0">
                <a:latin typeface="Bell MT" panose="02020503060305020303" pitchFamily="18" charset="0"/>
              </a:rPr>
              <a:t>The methodology library elements are referenced in order to describe together with activities the so-called Capability Patterns.</a:t>
            </a:r>
          </a:p>
          <a:p>
            <a:endParaRPr lang="en-IN" sz="2800" dirty="0">
              <a:latin typeface="Bell MT" panose="02020503060305020303" pitchFamily="18" charset="0"/>
            </a:endParaRPr>
          </a:p>
          <a:p>
            <a:r>
              <a:rPr lang="en-IN" sz="2800" dirty="0">
                <a:latin typeface="Bell MT" panose="02020503060305020303" pitchFamily="18" charset="0"/>
              </a:rPr>
              <a:t>Capability Pattern is a process pattern that contains a reusable set of activities.</a:t>
            </a:r>
          </a:p>
          <a:p>
            <a:endParaRPr lang="en-IN" sz="2800" dirty="0">
              <a:latin typeface="Bell MT" panose="02020503060305020303" pitchFamily="18" charset="0"/>
            </a:endParaRPr>
          </a:p>
          <a:p>
            <a:r>
              <a:rPr lang="en-IN" sz="2800" dirty="0">
                <a:latin typeface="Bell MT" panose="02020503060305020303" pitchFamily="18" charset="0"/>
              </a:rPr>
              <a:t>Capability Patterns can be assembled to larger Capability Patterns that describe development processes or parts of a development process including typical use cases.</a:t>
            </a:r>
          </a:p>
        </p:txBody>
      </p:sp>
      <p:pic>
        <p:nvPicPr>
          <p:cNvPr id="4" name="Picture 3">
            <a:extLst>
              <a:ext uri="{FF2B5EF4-FFF2-40B4-BE49-F238E27FC236}">
                <a16:creationId xmlns:a16="http://schemas.microsoft.com/office/drawing/2014/main" id="{C5621903-9EAD-4AF4-8E67-EB3EFE6A45C0}"/>
              </a:ext>
            </a:extLst>
          </p:cNvPr>
          <p:cNvPicPr>
            <a:picLocks noChangeAspect="1"/>
          </p:cNvPicPr>
          <p:nvPr/>
        </p:nvPicPr>
        <p:blipFill>
          <a:blip r:embed="rId2"/>
          <a:stretch>
            <a:fillRect/>
          </a:stretch>
        </p:blipFill>
        <p:spPr>
          <a:xfrm>
            <a:off x="6208888" y="923329"/>
            <a:ext cx="5983111" cy="5946007"/>
          </a:xfrm>
          <a:prstGeom prst="rect">
            <a:avLst/>
          </a:prstGeom>
        </p:spPr>
      </p:pic>
    </p:spTree>
    <p:extLst>
      <p:ext uri="{BB962C8B-B14F-4D97-AF65-F5344CB8AC3E}">
        <p14:creationId xmlns:p14="http://schemas.microsoft.com/office/powerpoint/2010/main" val="341023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1032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Bell MT</vt:lpstr>
      <vt:lpstr>Calibri</vt:lpstr>
      <vt:lpstr>Calibri Light</vt:lpstr>
      <vt:lpstr>Comic Sans MS</vt:lpstr>
      <vt:lpstr>Consolas</vt:lpstr>
      <vt:lpstr>Euphemia</vt:lpstr>
      <vt:lpstr>Wingdings</vt:lpstr>
      <vt:lpstr>Office Theme</vt:lpstr>
      <vt:lpstr>Methodology and  Meta-Model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and Meta-Model</dc:title>
  <dc:creator>hp</dc:creator>
  <cp:lastModifiedBy>hp</cp:lastModifiedBy>
  <cp:revision>26</cp:revision>
  <dcterms:created xsi:type="dcterms:W3CDTF">2021-01-20T08:48:34Z</dcterms:created>
  <dcterms:modified xsi:type="dcterms:W3CDTF">2021-01-20T13:40:57Z</dcterms:modified>
</cp:coreProperties>
</file>