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a71def24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a71def24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a71def2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a71def2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a71def249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a71def249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a71def249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a71def24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a71def249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a71def249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a71def2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a71def2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a71def2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a71def2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1164050" y="2410750"/>
            <a:ext cx="7089300" cy="14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: A retail company that wants to better understand its customers and optimize marketing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campaigns. The company sells various products across different regions and collects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 data daily. Management wants you to: - Analyze customer behavior - Segment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 - Provide data-driven recommendations to boost sales and retention</a:t>
            </a:r>
            <a:endParaRPr sz="14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874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Project Title:</a:t>
            </a:r>
            <a:endParaRPr sz="20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Customer Segmentation &amp; Sales Insights for a Retail Business</a:t>
            </a:r>
            <a:endParaRPr sz="20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6601075" y="3992900"/>
            <a:ext cx="21771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By Prasad Vichare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074700" y="4379125"/>
            <a:ext cx="17034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Prasad Vichare</a:t>
            </a:r>
            <a:endParaRPr b="1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3675600" y="52225"/>
            <a:ext cx="2232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LIBRARIES</a:t>
            </a:r>
            <a:endParaRPr b="1" sz="24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41800" y="525425"/>
            <a:ext cx="82731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88038"/>
                </a:solidFill>
              </a:rPr>
              <a:t>Pandas:</a:t>
            </a:r>
            <a:endParaRPr b="1" sz="1100">
              <a:solidFill>
                <a:srgbClr val="18803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Used for: Reading CSV files, cleaning data, handling duplicates, and performing transformations.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Why: Pandas provides high-performance, easy-to-use data structures (DataFrames) 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88038"/>
                </a:solidFill>
              </a:rPr>
              <a:t>NumPy :</a:t>
            </a:r>
            <a:endParaRPr b="1"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Used for: Numerical operations and efficient array handling.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Why: Provides the foundation for mathematical operations behind Pandas and Scikit-learn.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88038"/>
                </a:solidFill>
              </a:rPr>
              <a:t>Matplotlib:</a:t>
            </a:r>
            <a:endParaRPr b="1"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Used for: Plotting basic graphs and visualizations.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Why: Gives you full control over creating static, animated, and interactive plots.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88038"/>
                </a:solidFill>
              </a:rPr>
              <a:t>Seaborn:</a:t>
            </a:r>
            <a:endParaRPr b="1"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Used for: Advanced statistical plots with better styling (heatmaps, pairplots, histograms).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Why: Makes it easier to explore patterns in retail data with clean, beautiful plots.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88038"/>
                </a:solidFill>
              </a:rPr>
              <a:t>Datetime</a:t>
            </a:r>
            <a:endParaRPr b="1"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Used for: Handling date/time conversions (e.g., purchase dates, customer behavior over time).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Why: Essential for time-series analysis in retail.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88038"/>
                </a:solidFill>
              </a:rPr>
              <a:t>Scikit-learn:</a:t>
            </a:r>
            <a:endParaRPr b="1"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Used for: Machine learning tasks such as clustering customers and normalizing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Why: Provides reliable algorithms for clustering (KMeans) and preprocessing (scaling) for better model performance.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/>
        </p:nvSpPr>
        <p:spPr>
          <a:xfrm>
            <a:off x="3218700" y="226400"/>
            <a:ext cx="32844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b="1" sz="24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-59500" y="808175"/>
            <a:ext cx="46779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800"/>
              <a:buChar char="●"/>
            </a:pPr>
            <a:r>
              <a:rPr b="1" lang="en-GB" sz="1800">
                <a:solidFill>
                  <a:srgbClr val="188038"/>
                </a:solidFill>
              </a:rPr>
              <a:t>Removing duplicates.</a:t>
            </a:r>
            <a:endParaRPr b="1" sz="1800">
              <a:solidFill>
                <a:srgbClr val="18803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rgbClr val="188038"/>
                </a:solidFill>
              </a:rPr>
              <a:t>What it means:</a:t>
            </a:r>
            <a:r>
              <a:rPr lang="en-GB" sz="1100">
                <a:solidFill>
                  <a:schemeClr val="dk1"/>
                </a:solidFill>
              </a:rPr>
              <a:t> Sometimes, the same customer transaction or record appears more than once in the dataset.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rgbClr val="188038"/>
                </a:solidFill>
              </a:rPr>
              <a:t>Why it matters:</a:t>
            </a:r>
            <a:r>
              <a:rPr lang="en-GB" sz="1100">
                <a:solidFill>
                  <a:schemeClr val="dk1"/>
                </a:solidFill>
              </a:rPr>
              <a:t> Duplicates can lead to biased results — for example, inflating sales figures or customer counts.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rgbClr val="188038"/>
                </a:solidFill>
              </a:rPr>
              <a:t>Solution:</a:t>
            </a:r>
            <a:r>
              <a:rPr lang="en-GB" sz="1100">
                <a:solidFill>
                  <a:srgbClr val="188038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Use tools like Pandas (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df.drop_duplicates()</a:t>
            </a:r>
            <a:r>
              <a:rPr lang="en-GB" sz="1100">
                <a:solidFill>
                  <a:schemeClr val="dk1"/>
                </a:solidFill>
              </a:rPr>
              <a:t>) to keep only unique records.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150" y="986875"/>
            <a:ext cx="4442450" cy="33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-59500" y="2418575"/>
            <a:ext cx="4314000" cy="22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800"/>
              <a:buChar char="●"/>
            </a:pPr>
            <a:r>
              <a:rPr b="1" lang="en-GB" sz="1800">
                <a:solidFill>
                  <a:srgbClr val="188038"/>
                </a:solidFill>
              </a:rPr>
              <a:t>Handling missing values.</a:t>
            </a:r>
            <a:endParaRPr b="1" sz="1800">
              <a:solidFill>
                <a:srgbClr val="188038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rgbClr val="188038"/>
                </a:solidFill>
              </a:rPr>
              <a:t>What it means:</a:t>
            </a:r>
            <a:r>
              <a:rPr lang="en-GB" sz="1100">
                <a:solidFill>
                  <a:schemeClr val="dk1"/>
                </a:solidFill>
              </a:rPr>
              <a:t> Missing values occur when certain fields (like customer age, transaction amount, or product category) have no entry.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rgbClr val="188038"/>
                </a:solidFill>
              </a:rPr>
              <a:t>Why it matters:</a:t>
            </a:r>
            <a:r>
              <a:rPr lang="en-GB" sz="1100">
                <a:solidFill>
                  <a:srgbClr val="188038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Missing data can distort analysis and cause errors in algorithms.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100"/>
              <a:buAutoNum type="arabicPeriod"/>
            </a:pPr>
            <a:r>
              <a:rPr b="1" lang="en-GB" sz="1100">
                <a:solidFill>
                  <a:srgbClr val="188038"/>
                </a:solidFill>
              </a:rPr>
              <a:t>Solutions:</a:t>
            </a:r>
            <a:endParaRPr b="1" sz="11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  Remove rows/columns if too many values are missing.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  Impute (fill) with statistical methods (mean, median, mode)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  domain knowledge.               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     Leave as is if the algorithm used can handle missing data.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2687075" y="212825"/>
            <a:ext cx="3959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b="1" sz="24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1333500" y="1165013"/>
            <a:ext cx="6345900" cy="5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EDA</a:t>
            </a:r>
            <a:r>
              <a:rPr lang="en-GB" sz="1100">
                <a:solidFill>
                  <a:schemeClr val="dk1"/>
                </a:solidFill>
              </a:rPr>
              <a:t> is the process of exploring and understanding a dataset before applying advanced models. It helps uncover patterns, spot anomalies, test assumptions, and summarize key characteristics using both </a:t>
            </a:r>
            <a:r>
              <a:rPr b="1" lang="en-GB" sz="1100">
                <a:solidFill>
                  <a:schemeClr val="dk1"/>
                </a:solidFill>
              </a:rPr>
              <a:t>statistics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visuals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600" y="1981925"/>
            <a:ext cx="4418888" cy="297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3328650" y="269975"/>
            <a:ext cx="2486700" cy="4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RFM Analysis</a:t>
            </a:r>
            <a:endParaRPr b="1" sz="24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57200" y="749075"/>
            <a:ext cx="8229600" cy="48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Algorithms used in project :</a:t>
            </a:r>
            <a:endParaRPr b="1" sz="13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88038"/>
                </a:solidFill>
              </a:rPr>
              <a:t>KMeans Clustering</a:t>
            </a:r>
            <a:endParaRPr b="1" sz="13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rgbClr val="188038"/>
                </a:solidFill>
              </a:rPr>
              <a:t>What it is: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KMeans is an </a:t>
            </a:r>
            <a:r>
              <a:rPr b="1" lang="en-GB" sz="1100">
                <a:solidFill>
                  <a:schemeClr val="dk1"/>
                </a:solidFill>
              </a:rPr>
              <a:t>unsupervised machine learning algorithm</a:t>
            </a:r>
            <a:r>
              <a:rPr lang="en-GB" sz="1100">
                <a:solidFill>
                  <a:schemeClr val="dk1"/>
                </a:solidFill>
              </a:rPr>
              <a:t> used to group similar data points into clusters.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Example: Customers with similar purchasing behaviors grouped together.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100"/>
              <a:buChar char="●"/>
            </a:pPr>
            <a:r>
              <a:rPr b="1" lang="en-GB" sz="1100">
                <a:solidFill>
                  <a:srgbClr val="188038"/>
                </a:solidFill>
              </a:rPr>
              <a:t>How it works:</a:t>
            </a:r>
            <a:endParaRPr b="1" sz="1100">
              <a:solidFill>
                <a:srgbClr val="188038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You choose the number of clusters (K).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The algorithm randomly selects K centroids (cluster centers).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Each data point is assigned to the nearest centroid.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Centroids are recalculated based on the assigned points.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Steps 3–4 repeat until centroids stop moving significantly.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100"/>
              <a:buChar char="●"/>
            </a:pPr>
            <a:r>
              <a:rPr b="1" lang="en-GB" sz="1100">
                <a:solidFill>
                  <a:srgbClr val="188038"/>
                </a:solidFill>
              </a:rPr>
              <a:t>Why you used it:</a:t>
            </a:r>
            <a:endParaRPr b="1" sz="1100">
              <a:solidFill>
                <a:srgbClr val="188038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To </a:t>
            </a:r>
            <a:r>
              <a:rPr b="1" lang="en-GB" sz="1100">
                <a:solidFill>
                  <a:schemeClr val="dk1"/>
                </a:solidFill>
              </a:rPr>
              <a:t>segment customers</a:t>
            </a:r>
            <a:r>
              <a:rPr lang="en-GB" sz="1100">
                <a:solidFill>
                  <a:schemeClr val="dk1"/>
                </a:solidFill>
              </a:rPr>
              <a:t> in retail data.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Helps identify patterns such as: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GB" sz="1100">
                <a:solidFill>
                  <a:schemeClr val="dk1"/>
                </a:solidFill>
              </a:rPr>
              <a:t>High-value vs. low-value customers.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GB" sz="1100">
                <a:solidFill>
                  <a:schemeClr val="dk1"/>
                </a:solidFill>
              </a:rPr>
              <a:t>Seasonal shoppers vs. regular shoppers.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GB" sz="1100">
                <a:solidFill>
                  <a:schemeClr val="dk1"/>
                </a:solidFill>
              </a:rPr>
              <a:t>Product category preferences.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Useful for </a:t>
            </a:r>
            <a:r>
              <a:rPr b="1" lang="en-GB" sz="1100">
                <a:solidFill>
                  <a:schemeClr val="dk1"/>
                </a:solidFill>
              </a:rPr>
              <a:t>targeted marketing and decision-making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350150" y="445075"/>
            <a:ext cx="8579700" cy="4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88038"/>
                </a:solidFill>
              </a:rPr>
              <a:t>2. StandardScaler (Preprocessing)</a:t>
            </a:r>
            <a:endParaRPr b="1" sz="13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rgbClr val="188038"/>
                </a:solidFill>
              </a:rPr>
              <a:t>What it is: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A preprocessing algorithm that </a:t>
            </a:r>
            <a:r>
              <a:rPr b="1" lang="en-GB" sz="1100">
                <a:solidFill>
                  <a:schemeClr val="dk1"/>
                </a:solidFill>
              </a:rPr>
              <a:t>standardizes features</a:t>
            </a:r>
            <a:r>
              <a:rPr lang="en-GB" sz="1100">
                <a:solidFill>
                  <a:schemeClr val="dk1"/>
                </a:solidFill>
              </a:rPr>
              <a:t> by removing the mean and scaling to unit variance.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Formula: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100"/>
              <a:buChar char="●"/>
            </a:pPr>
            <a:r>
              <a:rPr b="1" lang="en-GB" sz="1100">
                <a:solidFill>
                  <a:srgbClr val="188038"/>
                </a:solidFill>
              </a:rPr>
              <a:t>Why you used it:</a:t>
            </a:r>
            <a:endParaRPr b="1" sz="1100">
              <a:solidFill>
                <a:srgbClr val="188038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KMeans is </a:t>
            </a:r>
            <a:r>
              <a:rPr b="1" lang="en-GB" sz="1100">
                <a:solidFill>
                  <a:schemeClr val="dk1"/>
                </a:solidFill>
              </a:rPr>
              <a:t>distance-based</a:t>
            </a:r>
            <a:r>
              <a:rPr lang="en-GB" sz="1100">
                <a:solidFill>
                  <a:schemeClr val="dk1"/>
                </a:solidFill>
              </a:rPr>
              <a:t> (uses Euclidean distance).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If one feature (like Sales) has larger values than another (like Quantity), it can dominate clustering.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StandardScaler ensures </a:t>
            </a:r>
            <a:r>
              <a:rPr b="1" lang="en-GB" sz="1100">
                <a:solidFill>
                  <a:schemeClr val="dk1"/>
                </a:solidFill>
              </a:rPr>
              <a:t>all features contribute equally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88038"/>
                </a:solidFill>
              </a:rPr>
              <a:t>3. Exploratory Data Analysis (EDA) with Statistical Visuals</a:t>
            </a:r>
            <a:endParaRPr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rgbClr val="188038"/>
                </a:solidFill>
              </a:rPr>
              <a:t>Histograms &amp; Distribution plots:</a:t>
            </a:r>
            <a:r>
              <a:rPr lang="en-GB" sz="1100">
                <a:solidFill>
                  <a:schemeClr val="dk1"/>
                </a:solidFill>
              </a:rPr>
              <a:t> To check how sales and other features are distributed.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rgbClr val="188038"/>
                </a:solidFill>
              </a:rPr>
              <a:t>Heatmaps (Correlation Matrix):</a:t>
            </a:r>
            <a:r>
              <a:rPr lang="en-GB" sz="1100">
                <a:solidFill>
                  <a:srgbClr val="188038"/>
                </a:solidFill>
              </a:rPr>
              <a:t> </a:t>
            </a:r>
            <a:r>
              <a:rPr lang="en-GB" sz="1100">
                <a:solidFill>
                  <a:schemeClr val="dk1"/>
                </a:solidFill>
              </a:rPr>
              <a:t>To see how different variables relate to each other.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rgbClr val="188038"/>
                </a:solidFill>
              </a:rPr>
              <a:t>Why you used them: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EDA helps understand the dataset before applying machine learning. It reveals: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Outliers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Feature relationships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Potential clusters in the 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3359919" y="259675"/>
            <a:ext cx="24408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Insights</a:t>
            </a:r>
            <a:endParaRPr sz="24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52400" y="854875"/>
            <a:ext cx="4738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88038"/>
                </a:solidFill>
              </a:rPr>
              <a:t>1.Actionable Insights from the Data</a:t>
            </a:r>
            <a:endParaRPr b="1" sz="13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High-Value Customers Drive Majority of Revenue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Seasonal/Regional Trends Exist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 sz="1100">
                <a:solidFill>
                  <a:schemeClr val="dk1"/>
                </a:solidFill>
              </a:rPr>
              <a:t>At-Risk Customers Identified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88038"/>
                </a:solidFill>
              </a:rPr>
              <a:t>2.Strategies for Customer Retention &amp; Upselling</a:t>
            </a:r>
            <a:endParaRPr b="1" sz="13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88038"/>
                </a:solidFill>
              </a:rPr>
              <a:t>Retention</a:t>
            </a:r>
            <a:endParaRPr b="1"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Launch </a:t>
            </a:r>
            <a:r>
              <a:rPr b="1" lang="en-GB" sz="1100">
                <a:solidFill>
                  <a:schemeClr val="dk1"/>
                </a:solidFill>
              </a:rPr>
              <a:t>loyalty programs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Send </a:t>
            </a:r>
            <a:r>
              <a:rPr b="1" lang="en-GB" sz="1100">
                <a:solidFill>
                  <a:schemeClr val="dk1"/>
                </a:solidFill>
              </a:rPr>
              <a:t>personalized offers</a:t>
            </a:r>
            <a:r>
              <a:rPr lang="en-GB" sz="1100">
                <a:solidFill>
                  <a:schemeClr val="dk1"/>
                </a:solidFill>
              </a:rPr>
              <a:t> to at-risk customers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188038"/>
                </a:solidFill>
              </a:rPr>
              <a:t>Upselling / Cross-Selling</a:t>
            </a:r>
            <a:endParaRPr b="1" sz="11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Recommend </a:t>
            </a:r>
            <a:r>
              <a:rPr b="1" lang="en-GB" sz="1100">
                <a:solidFill>
                  <a:schemeClr val="dk1"/>
                </a:solidFill>
              </a:rPr>
              <a:t>related products</a:t>
            </a:r>
            <a:r>
              <a:rPr lang="en-GB" sz="1100">
                <a:solidFill>
                  <a:schemeClr val="dk1"/>
                </a:solidFill>
              </a:rPr>
              <a:t> based on purchase history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Use </a:t>
            </a:r>
            <a:r>
              <a:rPr b="1" lang="en-GB" sz="1100">
                <a:solidFill>
                  <a:schemeClr val="dk1"/>
                </a:solidFill>
              </a:rPr>
              <a:t>bundled offers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Provide </a:t>
            </a:r>
            <a:r>
              <a:rPr b="1" lang="en-GB" sz="1100">
                <a:solidFill>
                  <a:schemeClr val="dk1"/>
                </a:solidFill>
              </a:rPr>
              <a:t>tiered discounts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657625" y="1338175"/>
            <a:ext cx="4262400" cy="3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88038"/>
                </a:solidFill>
              </a:rPr>
              <a:t>3.Customer Segment to Target in the Next Campaign</a:t>
            </a:r>
            <a:endParaRPr b="1" sz="1300">
              <a:solidFill>
                <a:srgbClr val="188038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Focus on the </a:t>
            </a:r>
            <a:r>
              <a:rPr b="1" lang="en-GB" sz="1100">
                <a:solidFill>
                  <a:schemeClr val="dk1"/>
                </a:solidFill>
              </a:rPr>
              <a:t>“High-Potential” Segment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Customers who spend moderately but purchase frequently.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They are </a:t>
            </a:r>
            <a:r>
              <a:rPr b="1" lang="en-GB" sz="1100">
                <a:solidFill>
                  <a:schemeClr val="dk1"/>
                </a:solidFill>
              </a:rPr>
              <a:t>more likely to be converted into high-value customers</a:t>
            </a:r>
            <a:r>
              <a:rPr lang="en-GB" sz="1100">
                <a:solidFill>
                  <a:schemeClr val="dk1"/>
                </a:solidFill>
              </a:rPr>
              <a:t> with targeted upselling and engagement.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Secondary focus on </a:t>
            </a:r>
            <a:r>
              <a:rPr b="1" lang="en-GB" sz="1100">
                <a:solidFill>
                  <a:schemeClr val="dk1"/>
                </a:solidFill>
              </a:rPr>
              <a:t>“At-Risk Customers”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chemeClr val="dk1"/>
                </a:solidFill>
              </a:rPr>
              <a:t>With timely re-engagement, they can be retained at a lower cost compared to acquiring new customers.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/>
        </p:nvSpPr>
        <p:spPr>
          <a:xfrm>
            <a:off x="1244250" y="1958550"/>
            <a:ext cx="6655500" cy="12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      THANK YOU</a:t>
            </a:r>
            <a:endParaRPr sz="6000">
              <a:solidFill>
                <a:srgbClr val="18803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