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 b="def" i="def"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 b="def" i="def"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8246399" y="424592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Shape 12"/>
          <p:cNvSpPr/>
          <p:nvPr/>
        </p:nvSpPr>
        <p:spPr>
          <a:xfrm flipH="1">
            <a:off x="8246399" y="424587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390525" y="2789129"/>
            <a:ext cx="8222100" cy="432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 rot="10800000">
            <a:off x="0" y="656399"/>
            <a:ext cx="9144000" cy="448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0" y="656350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98249" y="16349"/>
            <a:ext cx="8826601" cy="602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 rot="16200000">
            <a:off x="759150" y="2517449"/>
            <a:ext cx="5143499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226076" y="357800"/>
            <a:ext cx="2808000" cy="9533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226075" y="1465799"/>
            <a:ext cx="2807999" cy="3163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90250" y="488249"/>
            <a:ext cx="6227101" cy="4090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1" name="Shape 71"/>
          <p:cNvSpPr/>
          <p:nvPr/>
        </p:nvSpPr>
        <p:spPr>
          <a:xfrm rot="5400000">
            <a:off x="1946424" y="2517749"/>
            <a:ext cx="5142901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2" name="Shape 72"/>
          <p:cNvSpPr/>
          <p:nvPr>
            <p:ph type="title"/>
          </p:nvPr>
        </p:nvSpPr>
        <p:spPr>
          <a:xfrm>
            <a:off x="265500" y="1233175"/>
            <a:ext cx="4045199" cy="1482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200">
                <a:solidFill>
                  <a:srgbClr val="424242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265500" y="2779466"/>
            <a:ext cx="4045199" cy="1235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 flipH="1" rot="10800000">
            <a:off x="0" y="4622724"/>
            <a:ext cx="9144000" cy="741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57150" y="4696824"/>
            <a:ext cx="8382000" cy="446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75499" y="1258525"/>
            <a:ext cx="8222101" cy="1963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2000">
                <a:solidFill>
                  <a:srgbClr val="424242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3" name="Shape 93"/>
          <p:cNvSpPr/>
          <p:nvPr>
            <p:ph type="body" sz="half" idx="1"/>
          </p:nvPr>
        </p:nvSpPr>
        <p:spPr>
          <a:xfrm>
            <a:off x="475499" y="3304625"/>
            <a:ext cx="8222101" cy="130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734063" y="4718448"/>
            <a:ext cx="338177" cy="3479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737373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 Regular"/>
          <a:ea typeface="Roboto Regular"/>
          <a:cs typeface="Roboto Regular"/>
          <a:sym typeface="Roboto Regular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 Regular"/>
          <a:ea typeface="Roboto Regular"/>
          <a:cs typeface="Roboto Regular"/>
          <a:sym typeface="Roboto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ctrTitle"/>
          </p:nvPr>
        </p:nvSpPr>
        <p:spPr>
          <a:xfrm>
            <a:off x="390525" y="1819274"/>
            <a:ext cx="8222099" cy="933601"/>
          </a:xfrm>
          <a:prstGeom prst="rect">
            <a:avLst/>
          </a:prstGeom>
        </p:spPr>
        <p:txBody>
          <a:bodyPr/>
          <a:lstStyle>
            <a:lvl1pPr defTabSz="859536">
              <a:defRPr sz="4512"/>
            </a:lvl1pPr>
          </a:lstStyle>
          <a:p>
            <a:pPr/>
            <a:r>
              <a:t>Front-End</a:t>
            </a:r>
          </a:p>
        </p:txBody>
      </p:sp>
      <p:sp>
        <p:nvSpPr>
          <p:cNvPr id="111" name="Shape 111"/>
          <p:cNvSpPr/>
          <p:nvPr>
            <p:ph type="subTitle" sz="quarter" idx="1"/>
          </p:nvPr>
        </p:nvSpPr>
        <p:spPr>
          <a:xfrm>
            <a:off x="390525" y="2789129"/>
            <a:ext cx="8222099" cy="432900"/>
          </a:xfrm>
          <a:prstGeom prst="rect">
            <a:avLst/>
          </a:prstGeom>
        </p:spPr>
        <p:txBody>
          <a:bodyPr/>
          <a:lstStyle>
            <a:lvl1pPr defTabSz="749808">
              <a:defRPr sz="1476"/>
            </a:lvl1pPr>
          </a:lstStyle>
          <a:p>
            <a:pPr/>
            <a:r>
              <a:t>Псевдоклассы. Начинаем верстать.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98249" y="16350"/>
            <a:ext cx="8826601" cy="602700"/>
          </a:xfrm>
          <a:prstGeom prst="rect">
            <a:avLst/>
          </a:prstGeom>
        </p:spPr>
        <p:txBody>
          <a:bodyPr/>
          <a:lstStyle/>
          <a:p>
            <a:pPr/>
            <a:r>
              <a:t>Свойство position </a:t>
            </a:r>
          </a:p>
        </p:txBody>
      </p:sp>
      <p:sp>
        <p:nvSpPr>
          <p:cNvPr id="114" name="Shape 114"/>
          <p:cNvSpPr/>
          <p:nvPr/>
        </p:nvSpPr>
        <p:spPr>
          <a:xfrm>
            <a:off x="139024" y="802000"/>
            <a:ext cx="8826601" cy="3428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absolute - </a:t>
            </a:r>
            <a:r>
              <a:rPr>
                <a:solidFill>
                  <a:srgbClr val="000000"/>
                </a:solidFill>
              </a:rPr>
              <a:t>Указывает, что элемент абсолютно позиционирован, при этом другие элементы отображаются на веб-странице словно абсолютно позиционированного элемента и нет. Положение элемента задается свойствами left, top, right и bottom, также на положение влияет значение свойства positionродительского элемента. Так, если у родителя значение position установлено как static или родителя нет, то отсчет координат ведется от края окна браузера. Если у родителя значение position задано какfixed, relative или absolute, то отсчет координат ведется от края родительского элемента.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FF0000"/>
                </a:solidFill>
              </a:defRPr>
            </a:pPr>
            <a:r>
              <a:t>fixed - </a:t>
            </a:r>
            <a:r>
              <a:rPr>
                <a:solidFill>
                  <a:srgbClr val="000000"/>
                </a:solidFill>
              </a:rPr>
              <a:t>По своему действию это значение близко к absolute, но в отличие от него привязывается к указанной свойствами left, top, right и bottom точке на экране и не меняет своего положения при прокрутке веб-страницы. Браузер Firefox вообще не отображает полосы прокрутки, если положение элемента задано фиксированным, и оно не помещается целиком в окно браузера. В браузере Opera хотя и показываются полосы прокрутки, но они никак не влияют на позицию элемента.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FF0000"/>
                </a:solidFill>
              </a:defRPr>
            </a:pPr>
            <a:r>
              <a:t>relative - </a:t>
            </a:r>
            <a:r>
              <a:rPr>
                <a:solidFill>
                  <a:srgbClr val="000000"/>
                </a:solidFill>
              </a:rPr>
              <a:t>Положение элемента устанавливается относительно его исходного места. Добавление свойств left,top, right и bottom изменяет позицию элемента и сдвигает его в ту или иную сторону от первоначального расположения.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98249" y="16350"/>
            <a:ext cx="8826601" cy="602700"/>
          </a:xfrm>
          <a:prstGeom prst="rect">
            <a:avLst/>
          </a:prstGeom>
        </p:spPr>
        <p:txBody>
          <a:bodyPr/>
          <a:lstStyle/>
          <a:p>
            <a:pPr/>
            <a:r>
              <a:t>Свойство display</a:t>
            </a:r>
          </a:p>
        </p:txBody>
      </p:sp>
      <p:sp>
        <p:nvSpPr>
          <p:cNvPr id="117" name="Shape 117"/>
          <p:cNvSpPr/>
          <p:nvPr/>
        </p:nvSpPr>
        <p:spPr>
          <a:xfrm>
            <a:off x="139024" y="1208350"/>
            <a:ext cx="8826601" cy="183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block - </a:t>
            </a:r>
            <a:r>
              <a:rPr>
                <a:solidFill>
                  <a:srgbClr val="000000"/>
                </a:solidFill>
              </a:rPr>
              <a:t>Элемент показывается как блочный. Применение этого значения для встроенных элементов, например тега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>
                <a:solidFill>
                  <a:srgbClr val="000000"/>
                </a:solidFill>
              </a:rPr>
              <a:t>, заставляет его вести подобно блокам — происходит перенос строк в начале и в конце содержимого.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FF0000"/>
                </a:solidFill>
              </a:defRPr>
            </a:pPr>
            <a:r>
              <a:t>inline-block - </a:t>
            </a:r>
            <a:r>
              <a:rPr>
                <a:solidFill>
                  <a:srgbClr val="000000"/>
                </a:solidFill>
              </a:rPr>
              <a:t>Это значение генерирует блочный элемент, который обтекается другими элементами веб-страницы подобно встроенному элементу. Фактически такой элемент по своему действию похож на встраиваемые элементы (вроде тега 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>
                <a:solidFill>
                  <a:srgbClr val="000000"/>
                </a:solidFill>
              </a:rPr>
              <a:t>). При этом его внутренняя часть форматируется как блочный элемент, а сам элемент — как встроенный.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471900" y="738725"/>
            <a:ext cx="8222099" cy="767700"/>
          </a:xfrm>
          <a:prstGeom prst="rect">
            <a:avLst/>
          </a:prstGeom>
        </p:spPr>
        <p:txBody>
          <a:bodyPr/>
          <a:lstStyle/>
          <a:p>
            <a:pPr/>
            <a:r>
              <a:t>audio</a:t>
            </a:r>
          </a:p>
        </p:txBody>
      </p:sp>
      <p:sp>
        <p:nvSpPr>
          <p:cNvPr id="120" name="Shape 120"/>
          <p:cNvSpPr/>
          <p:nvPr/>
        </p:nvSpPr>
        <p:spPr>
          <a:xfrm>
            <a:off x="139024" y="1764400"/>
            <a:ext cx="8826601" cy="180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63A35C"/>
                </a:solidFill>
              </a:rPr>
              <a:t>audio</a:t>
            </a:r>
            <a:r>
              <a:t> </a:t>
            </a:r>
            <a:r>
              <a:rPr>
                <a:solidFill>
                  <a:srgbClr val="795DA3"/>
                </a:solidFill>
              </a:rPr>
              <a:t>src</a:t>
            </a:r>
            <a:r>
              <a:t>=</a:t>
            </a:r>
            <a:r>
              <a:rPr>
                <a:solidFill>
                  <a:srgbClr val="DF5000"/>
                </a:solidFill>
              </a:rPr>
              <a:t>"sound.mp3"</a:t>
            </a:r>
            <a:r>
              <a:t> </a:t>
            </a:r>
            <a:r>
              <a:rPr>
                <a:solidFill>
                  <a:srgbClr val="795DA3"/>
                </a:solidFill>
              </a:rPr>
              <a:t>autoplay</a:t>
            </a:r>
            <a:r>
              <a:t> </a:t>
            </a:r>
            <a:r>
              <a:rPr>
                <a:solidFill>
                  <a:srgbClr val="795DA3"/>
                </a:solidFill>
              </a:rPr>
              <a:t>loop</a:t>
            </a:r>
            <a:r>
              <a:t>&gt;&lt;/</a:t>
            </a:r>
            <a:r>
              <a:rPr>
                <a:solidFill>
                  <a:srgbClr val="63A35C"/>
                </a:solidFill>
              </a:rPr>
              <a:t>audio</a:t>
            </a:r>
            <a:r>
              <a:t>&gt; - autoplay - означает, что аудио будет автоматически запускаться после прогрузки страницы. Loop - проигрывание музыки в цикле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63A35C"/>
                </a:solidFill>
              </a:rPr>
              <a:t>audio</a:t>
            </a:r>
            <a:r>
              <a:t> </a:t>
            </a:r>
            <a:r>
              <a:rPr>
                <a:solidFill>
                  <a:srgbClr val="795DA3"/>
                </a:solidFill>
              </a:rPr>
              <a:t>src</a:t>
            </a:r>
            <a:r>
              <a:t>=</a:t>
            </a:r>
            <a:r>
              <a:rPr>
                <a:solidFill>
                  <a:srgbClr val="DF5000"/>
                </a:solidFill>
              </a:rPr>
              <a:t>"sound.mp3"</a:t>
            </a:r>
            <a:r>
              <a:t> </a:t>
            </a:r>
            <a:r>
              <a:rPr>
                <a:solidFill>
                  <a:srgbClr val="795DA3"/>
                </a:solidFill>
              </a:rPr>
              <a:t>autoplay</a:t>
            </a:r>
            <a:r>
              <a:t> </a:t>
            </a:r>
            <a:r>
              <a:rPr>
                <a:solidFill>
                  <a:srgbClr val="795DA3"/>
                </a:solidFill>
              </a:rPr>
              <a:t>loop controls</a:t>
            </a:r>
            <a:r>
              <a:t>&gt;&lt;/</a:t>
            </a:r>
            <a:r>
              <a:rPr>
                <a:solidFill>
                  <a:srgbClr val="63A35C"/>
                </a:solidFill>
              </a:rPr>
              <a:t>audio</a:t>
            </a:r>
            <a:r>
              <a:t>&gt; - controls - добавление кнопок в панель проигрывания аудио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471900" y="738725"/>
            <a:ext cx="8222099" cy="767700"/>
          </a:xfrm>
          <a:prstGeom prst="rect">
            <a:avLst/>
          </a:prstGeom>
        </p:spPr>
        <p:txBody>
          <a:bodyPr/>
          <a:lstStyle/>
          <a:p>
            <a:pPr/>
            <a:r>
              <a:t>video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471900" y="1919074"/>
            <a:ext cx="8222099" cy="2710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video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width=</a:t>
            </a:r>
            <a:r>
              <a:rPr>
                <a:solidFill>
                  <a:srgbClr val="0000CD"/>
                </a:solidFill>
              </a:rPr>
              <a:t>"320"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height=</a:t>
            </a:r>
            <a:r>
              <a:rPr>
                <a:solidFill>
                  <a:srgbClr val="0000CD"/>
                </a:solidFill>
              </a:rPr>
              <a:t>"240"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controls autoplay</a:t>
            </a:r>
            <a:r>
              <a:t>&gt;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0000FF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source</a:t>
            </a:r>
            <a:r>
              <a:t> </a:t>
            </a:r>
            <a:r>
              <a:rPr>
                <a:solidFill>
                  <a:srgbClr val="FF0000"/>
                </a:solidFill>
              </a:rPr>
              <a:t>src=</a:t>
            </a:r>
            <a:r>
              <a:rPr>
                <a:solidFill>
                  <a:srgbClr val="0000CD"/>
                </a:solidFill>
              </a:rPr>
              <a:t>"movie.mp4"</a:t>
            </a:r>
            <a:r>
              <a:t> </a:t>
            </a:r>
            <a:r>
              <a:rPr>
                <a:solidFill>
                  <a:srgbClr val="FF0000"/>
                </a:solidFill>
              </a:rPr>
              <a:t>type=</a:t>
            </a:r>
            <a:r>
              <a:rPr>
                <a:solidFill>
                  <a:srgbClr val="0000CD"/>
                </a:solidFill>
              </a:rPr>
              <a:t>"video/mp4"</a:t>
            </a:r>
            <a:r>
              <a:rPr>
                <a:solidFill>
                  <a:srgbClr val="0000FF"/>
                </a:solidFill>
              </a:rPr>
              <a:t>&gt;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0000FF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source</a:t>
            </a:r>
            <a:r>
              <a:t> </a:t>
            </a:r>
            <a:r>
              <a:rPr>
                <a:solidFill>
                  <a:srgbClr val="FF0000"/>
                </a:solidFill>
              </a:rPr>
              <a:t>src=</a:t>
            </a:r>
            <a:r>
              <a:rPr>
                <a:solidFill>
                  <a:srgbClr val="0000CD"/>
                </a:solidFill>
              </a:rPr>
              <a:t>"movie.ogg"</a:t>
            </a:r>
            <a:r>
              <a:t> </a:t>
            </a:r>
            <a:r>
              <a:rPr>
                <a:solidFill>
                  <a:srgbClr val="FF0000"/>
                </a:solidFill>
              </a:rPr>
              <a:t>type=</a:t>
            </a:r>
            <a:r>
              <a:rPr>
                <a:solidFill>
                  <a:srgbClr val="0000CD"/>
                </a:solidFill>
              </a:rPr>
              <a:t>"video/ogg"</a:t>
            </a:r>
            <a:r>
              <a:rPr>
                <a:solidFill>
                  <a:srgbClr val="0000FF"/>
                </a:solidFill>
              </a:rPr>
              <a:t>&gt;</a:t>
            </a:r>
            <a:endParaRPr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defRPr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/video</a:t>
            </a:r>
            <a: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