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–Иван Арсентьев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/>
          </a:lstStyle>
          <a:p>
            <a:pPr/>
            <a:r>
              <a:t>Текст заголовка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 lIns="71437" tIns="71437" rIns="71437" bIns="71437"/>
          <a:lstStyle>
            <a:lvl1pPr marL="608263" indent="-608263" defTabSz="821531"/>
            <a:lvl2pPr marL="1052763" indent="-608263" defTabSz="821531"/>
            <a:lvl3pPr marL="1497263" indent="-608263" defTabSz="821531"/>
            <a:lvl4pPr marL="1941763" indent="-608263" defTabSz="821531"/>
            <a:lvl5pPr marL="2386263" indent="-608263" defTabSz="821531"/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xfrm>
            <a:off x="11935814" y="13019484"/>
            <a:ext cx="494513" cy="5111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7" name="Shape 127"/>
          <p:cNvSpPr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/>
          </a:lstStyle>
          <a:p>
            <a:pPr/>
            <a:r>
              <a:t>Текст заголовка</a:t>
            </a:r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 lIns="71437" tIns="71437" rIns="71437" bIns="71437"/>
          <a:lstStyle>
            <a:lvl1pPr marL="465364" indent="-465364" defTabSz="821531">
              <a:spcBef>
                <a:spcPts val="4500"/>
              </a:spcBef>
              <a:defRPr sz="3800"/>
            </a:lvl1pPr>
            <a:lvl2pPr marL="808264" indent="-465364" defTabSz="821531">
              <a:spcBef>
                <a:spcPts val="4500"/>
              </a:spcBef>
              <a:defRPr sz="3800"/>
            </a:lvl2pPr>
            <a:lvl3pPr marL="1354364" indent="-465364" defTabSz="821531">
              <a:spcBef>
                <a:spcPts val="4500"/>
              </a:spcBef>
              <a:defRPr sz="3800"/>
            </a:lvl3pPr>
            <a:lvl4pPr marL="1798864" indent="-465364" defTabSz="821531">
              <a:spcBef>
                <a:spcPts val="4500"/>
              </a:spcBef>
              <a:defRPr sz="3800"/>
            </a:lvl4pPr>
            <a:lvl5pPr marL="2243364" indent="-465364" defTabSz="821531">
              <a:spcBef>
                <a:spcPts val="4500"/>
              </a:spcBef>
              <a:defRPr sz="3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9" name="Shape 129"/>
          <p:cNvSpPr/>
          <p:nvPr>
            <p:ph type="sldNum" sz="quarter" idx="2"/>
          </p:nvPr>
        </p:nvSpPr>
        <p:spPr>
          <a:xfrm>
            <a:off x="11935814" y="13019484"/>
            <a:ext cx="494513" cy="5111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9900" y="952500"/>
            <a:ext cx="95250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68707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952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packagecontrol.io/installation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0" name="mainBgGra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5221" y="-361752"/>
            <a:ext cx="24734442" cy="16458634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4853940" y="6681638"/>
            <a:ext cx="14676121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13000">
                <a:solidFill>
                  <a:srgbClr val="00E67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pPr/>
            <a:r>
              <a:t>FRONT-END START</a:t>
            </a:r>
          </a:p>
        </p:txBody>
      </p:sp>
      <p:sp>
        <p:nvSpPr>
          <p:cNvPr id="142" name="Shape 142"/>
          <p:cNvSpPr/>
          <p:nvPr/>
        </p:nvSpPr>
        <p:spPr>
          <a:xfrm>
            <a:off x="6525513" y="9183538"/>
            <a:ext cx="11332973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8000"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pPr/>
            <a:r>
              <a:t>Урок 3. Введение в CSS</a:t>
            </a:r>
          </a:p>
        </p:txBody>
      </p:sp>
      <p:pic>
        <p:nvPicPr>
          <p:cNvPr id="143" name="PROG.kiev_.ua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77400" y="1471761"/>
            <a:ext cx="5029200" cy="50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68655">
              <a:defRPr sz="9072"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pPr/>
            <a:r>
              <a:t>Немного свойств ( не самые важные )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  <a:defRPr sz="4200"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>
                <a:solidFill>
                  <a:srgbClr val="FF2600"/>
                </a:solidFill>
              </a:rPr>
              <a:t>margin: 0 0 0 0</a:t>
            </a:r>
            <a:r>
              <a:t>; (внешний отступ)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  <a:defRPr sz="4200"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>
                <a:solidFill>
                  <a:srgbClr val="FF2600"/>
                </a:solidFill>
              </a:rPr>
              <a:t>padding: 0 0 0 0;</a:t>
            </a:r>
            <a:r>
              <a:t> (внутренний отступ)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  <a:defRPr sz="4200"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>
                <a:solidFill>
                  <a:srgbClr val="FF2600"/>
                </a:solidFill>
              </a:rPr>
              <a:t>background-color: #ff0000 / red / rgb(0,0,0) </a:t>
            </a:r>
            <a:r>
              <a:rPr>
                <a:solidFill>
                  <a:srgbClr val="FF2600"/>
                </a:solidFill>
              </a:rPr>
              <a:t>/ </a:t>
            </a:r>
            <a:r>
              <a:rPr>
                <a:solidFill>
                  <a:srgbClr val="FF2600"/>
                </a:solidFill>
              </a:rPr>
              <a:t>rgba(0,0,0,0.6)</a:t>
            </a:r>
            <a:r>
              <a:rPr>
                <a:solidFill>
                  <a:srgbClr val="FF2600"/>
                </a:solidFill>
              </a:rPr>
              <a:t>;</a:t>
            </a:r>
            <a:r>
              <a:t> </a:t>
            </a:r>
            <a:r>
              <a:t>(цвет фона)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  <a:defRPr sz="4200"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>
                <a:solidFill>
                  <a:srgbClr val="FF2600"/>
                </a:solidFill>
              </a:rPr>
              <a:t>border: 1px solid #ff0000; </a:t>
            </a:r>
            <a:r>
              <a:t>(рамка. (шириной 1 пиксель, сплошная, красная) )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  <a:defRPr sz="4200"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>
                <a:solidFill>
                  <a:srgbClr val="FF2600"/>
                </a:solidFill>
              </a:rPr>
              <a:t>text-align: center;</a:t>
            </a:r>
            <a:r>
              <a:t>(выравнивает дочерние элементы по центру,относительно себя)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  <a:defRPr sz="4200"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>
                <a:solidFill>
                  <a:srgbClr val="FF2600"/>
                </a:solidFill>
              </a:rPr>
              <a:t>color: #ff0000;</a:t>
            </a:r>
            <a:r>
              <a:t>(цвет дочерних элементов (НЕ БЛОЧНЫХ) )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  <a:defRPr sz="4200"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>
                <a:solidFill>
                  <a:srgbClr val="FF2600"/>
                </a:solidFill>
              </a:rPr>
              <a:t>font-size: 16px;</a:t>
            </a:r>
            <a:r>
              <a:t>(размер символов)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  <a:defRPr sz="4200"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>
                <a:solidFill>
                  <a:srgbClr val="FF2600"/>
                </a:solidFill>
              </a:rPr>
              <a:t>font-weight: 700;</a:t>
            </a:r>
            <a:r>
              <a:t>(толщина символов)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pull dir="l"/>
      </p:transition>
    </mc:Choice>
    <mc:Fallback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2928" y="636343"/>
            <a:ext cx="9078144" cy="9078144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/>
        </p:nvSpPr>
        <p:spPr>
          <a:xfrm>
            <a:off x="9939019" y="10274300"/>
            <a:ext cx="4505961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pPr/>
            <a:r>
              <a:t>EMMET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pull dir="l"/>
      </p:transition>
    </mc:Choice>
    <mc:Fallback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body" sz="half" idx="4294967295"/>
          </p:nvPr>
        </p:nvSpPr>
        <p:spPr>
          <a:xfrm>
            <a:off x="824172" y="2660634"/>
            <a:ext cx="10723203" cy="8394732"/>
          </a:xfrm>
          <a:prstGeom prst="rect">
            <a:avLst/>
          </a:prstGeom>
        </p:spPr>
        <p:txBody>
          <a:bodyPr lIns="91424" tIns="91424" rIns="91424" bIns="91424" anchor="t"/>
          <a:lstStyle/>
          <a:p>
            <a:pPr marL="0" indent="0" defTabSz="914400">
              <a:lnSpc>
                <a:spcPct val="120000"/>
              </a:lnSpc>
              <a:spcBef>
                <a:spcPts val="5000"/>
              </a:spcBef>
              <a:buSzTx/>
              <a:buNone/>
              <a:defRPr sz="4200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1) Переходим по ссылке:</a:t>
            </a:r>
            <a:br/>
            <a:r>
              <a:rPr u="sng">
                <a:uFill>
                  <a:solidFill>
                    <a:srgbClr val="4FC3F7"/>
                  </a:solidFill>
                </a:uFill>
                <a:hlinkClick r:id="rId2" invalidUrl="" action="" tgtFrame="" tooltip="" history="1" highlightClick="0" endSnd="0"/>
              </a:rPr>
              <a:t>https://</a:t>
            </a:r>
            <a:r>
              <a:rPr u="sng">
                <a:uFill>
                  <a:solidFill>
                    <a:srgbClr val="4FC3F7"/>
                  </a:solidFill>
                </a:uFill>
                <a:hlinkClick r:id="rId2" invalidUrl="" action="" tgtFrame="" tooltip="" history="1" highlightClick="0" endSnd="0"/>
              </a:rPr>
              <a:t>packagecontrol.io/installation</a:t>
            </a:r>
          </a:p>
          <a:p>
            <a:pPr marL="0" indent="0" defTabSz="914400">
              <a:lnSpc>
                <a:spcPct val="120000"/>
              </a:lnSpc>
              <a:spcBef>
                <a:spcPts val="5000"/>
              </a:spcBef>
              <a:buSzTx/>
              <a:buNone/>
              <a:defRPr sz="4200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2) Копируем код в соответствии с вашим редактором (2 или 3 версия)</a:t>
            </a:r>
          </a:p>
          <a:p>
            <a:pPr marL="0" indent="0" defTabSz="914400">
              <a:lnSpc>
                <a:spcPct val="120000"/>
              </a:lnSpc>
              <a:spcBef>
                <a:spcPts val="5000"/>
              </a:spcBef>
              <a:buSzTx/>
              <a:buNone/>
              <a:defRPr sz="4200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3) В </a:t>
            </a:r>
            <a:r>
              <a:t>Sublime Text </a:t>
            </a:r>
            <a:r>
              <a:t>открываем консоль (</a:t>
            </a:r>
            <a:r>
              <a:t>  View -&gt; Show Console</a:t>
            </a:r>
            <a:r>
              <a:t>) и вставляем туда скопированный ранее код</a:t>
            </a:r>
          </a:p>
        </p:txBody>
      </p:sp>
      <p:sp>
        <p:nvSpPr>
          <p:cNvPr id="177" name="Shape 177"/>
          <p:cNvSpPr/>
          <p:nvPr/>
        </p:nvSpPr>
        <p:spPr>
          <a:xfrm>
            <a:off x="12906048" y="2643082"/>
            <a:ext cx="10723202" cy="8345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algn="l" defTabSz="914400">
              <a:lnSpc>
                <a:spcPct val="115000"/>
              </a:lnSpc>
              <a:spcBef>
                <a:spcPts val="5000"/>
              </a:spcBef>
              <a:defRPr sz="4200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4) Далее, в </a:t>
            </a:r>
            <a:r>
              <a:t>Sublime text </a:t>
            </a:r>
            <a:r>
              <a:t>открываем </a:t>
            </a:r>
            <a:r>
              <a:t>Preferences -&gt; Package Control </a:t>
            </a:r>
            <a:r>
              <a:t>(если его нет, то перезапускаем редактор)</a:t>
            </a:r>
          </a:p>
          <a:p>
            <a:pPr algn="l" defTabSz="914400">
              <a:lnSpc>
                <a:spcPct val="115000"/>
              </a:lnSpc>
              <a:spcBef>
                <a:spcPts val="5000"/>
              </a:spcBef>
              <a:defRPr sz="4200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5) В открывшемся окошке выбираем </a:t>
            </a:r>
            <a:r>
              <a:t>“Install Package”</a:t>
            </a:r>
            <a:r>
              <a:t> и в строке поиска пишем </a:t>
            </a:r>
            <a:r>
              <a:t>“ Emmet ”</a:t>
            </a:r>
          </a:p>
          <a:p>
            <a:pPr algn="l" defTabSz="914400">
              <a:lnSpc>
                <a:spcPct val="115000"/>
              </a:lnSpc>
              <a:spcBef>
                <a:spcPts val="5000"/>
              </a:spcBef>
              <a:defRPr sz="4200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6) Устанавливаем и перезагружаем редактор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pPr/>
            <a:r>
              <a:t>Определение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15000"/>
              </a:lnSpc>
              <a:spcBef>
                <a:spcPts val="1600"/>
              </a:spcBef>
              <a:buSzTx/>
              <a:buNone/>
              <a:defRPr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CSS</a:t>
            </a:r>
            <a:r>
              <a:rPr>
                <a:latin typeface="Arial"/>
                <a:ea typeface="Arial"/>
                <a:cs typeface="Arial"/>
                <a:sym typeface="Arial"/>
              </a:rPr>
              <a:t>, или каскадные таблицы стилей, – </a:t>
            </a:r>
            <a:r>
              <a:t>это</a:t>
            </a:r>
            <a:r>
              <a:rPr>
                <a:latin typeface="Arial"/>
                <a:ea typeface="Arial"/>
                <a:cs typeface="Arial"/>
                <a:sym typeface="Arial"/>
              </a:rPr>
              <a:t> то, как HTML представлен. Точно также как HTML описывает контент, таблицы стилей определяют, как документ выглядит. Стили не напоминают структуру HTML.</a:t>
            </a: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SzTx/>
              <a:buNone/>
              <a:defRPr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9400" y="1333500"/>
            <a:ext cx="16205200" cy="11049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pull dir="l"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Инлайновый способ</a:t>
            </a:r>
          </a:p>
        </p:txBody>
      </p:sp>
      <p:pic>
        <p:nvPicPr>
          <p:cNvPr id="151" name="Screenshot at дек. 12 00-01-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3809" y="2815342"/>
            <a:ext cx="17976382" cy="44531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Тег «style»</a:t>
            </a:r>
          </a:p>
        </p:txBody>
      </p:sp>
      <p:pic>
        <p:nvPicPr>
          <p:cNvPr id="154" name="Screenshot at дек. 12 00-03-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68005" y="2042415"/>
            <a:ext cx="15447990" cy="5998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pull dir="l"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Подключение отдельного файла</a:t>
            </a:r>
          </a:p>
        </p:txBody>
      </p:sp>
      <p:pic>
        <p:nvPicPr>
          <p:cNvPr id="157" name="Screenshot at дек. 12 00-04-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7178" y="2009300"/>
            <a:ext cx="17469644" cy="606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pull dir="l"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pPr/>
            <a:r>
              <a:t>Синтаксис и селекторы</a:t>
            </a:r>
          </a:p>
        </p:txBody>
      </p:sp>
      <p:pic>
        <p:nvPicPr>
          <p:cNvPr id="16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82743" y="5231120"/>
            <a:ext cx="11218514" cy="5133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pull dir="l"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pPr/>
            <a:r>
              <a:t>Классы</a:t>
            </a:r>
          </a:p>
        </p:txBody>
      </p:sp>
      <p:pic>
        <p:nvPicPr>
          <p:cNvPr id="16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48635" y="4325523"/>
            <a:ext cx="9886730" cy="1863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48645" y="6811891"/>
            <a:ext cx="9886709" cy="4458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pull dir="l"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pPr/>
            <a:r>
              <a:t>Идентификаторы</a:t>
            </a:r>
          </a:p>
        </p:txBody>
      </p:sp>
      <p:pic>
        <p:nvPicPr>
          <p:cNvPr id="167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8239" y="4099313"/>
            <a:ext cx="9720872" cy="22554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14889" y="7434826"/>
            <a:ext cx="9720872" cy="40614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pull dir="l"/>
      </p:transition>
    </mc:Choice>
    <mc:Fallback>
      <p:transition spd="fast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