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2"/>
  </p:normalViewPr>
  <p:slideViewPr>
    <p:cSldViewPr snapToGrid="0" snapToObjects="1">
      <p:cViewPr>
        <p:scale>
          <a:sx n="104" d="100"/>
          <a:sy n="104" d="100"/>
        </p:scale>
        <p:origin x="292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B825-761F-AC42-8559-CB6274C8D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CC898-29CA-C14D-AD5F-50CA4D4D7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5DA25-2A82-734B-B952-40905CC3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D925-1528-F943-B898-340E723E94EF}" type="datetimeFigureOut">
              <a:rPr lang="es-ES_tradnl" smtClean="0"/>
              <a:t>16/8/20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C3E9C-1F97-EA47-9088-BAB14560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65960-A7AB-F842-AB2B-FEFFA173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0C5B-03CE-D848-914A-E8642D418E2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334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8CE7-4984-444D-AB20-DAEA85B6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B2011-943C-9141-B138-6C807AE75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6FE63-88BD-AB4E-B86B-06136ECE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D925-1528-F943-B898-340E723E94EF}" type="datetimeFigureOut">
              <a:rPr lang="es-ES_tradnl" smtClean="0"/>
              <a:t>16/8/20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87080-20A9-E742-8DD6-FFFB2473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D4A5A-89F8-B14B-A0E2-9B776356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0C5B-03CE-D848-914A-E8642D418E2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075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14C45-A509-BD46-AE10-042A46C55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4356F-49D2-A04F-B68A-F9AA5C47F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0962E-62C9-634D-8B97-0B238D27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D925-1528-F943-B898-340E723E94EF}" type="datetimeFigureOut">
              <a:rPr lang="es-ES_tradnl" smtClean="0"/>
              <a:t>16/8/20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660F5-8068-2843-877B-1F390FE2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80F50-A670-CD43-8B0E-570CEAA1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0C5B-03CE-D848-914A-E8642D418E2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930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1157-4BF7-484B-9C3A-AF7AAD62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36E3E-FD1E-F24D-952C-EC55E7B7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A7791-A6C0-1140-A759-15652C4C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D925-1528-F943-B898-340E723E94EF}" type="datetimeFigureOut">
              <a:rPr lang="es-ES_tradnl" smtClean="0"/>
              <a:t>16/8/20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0DA9-6372-FD46-A45A-B649EF12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53EA-BE9A-CF41-87E5-6340F9A0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0C5B-03CE-D848-914A-E8642D418E2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42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89E8-382A-8043-8973-5F52A6EF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62DEF-5552-2E48-9B08-A17224E4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FB6C1-CA79-2040-80B1-C6D35462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D925-1528-F943-B898-340E723E94EF}" type="datetimeFigureOut">
              <a:rPr lang="es-ES_tradnl" smtClean="0"/>
              <a:t>16/8/20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F4209-4882-034D-A6D5-561E2E9F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38CF-CEC7-5C4E-872C-607E02B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0C5B-03CE-D848-914A-E8642D418E2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109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C389-7D83-8140-8E3A-4990FAAE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2CE1-DA63-3545-9B44-AD9B2A95F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DE406-5FD2-DA46-A132-CE4307FE0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FA393-EE1F-9346-B060-E83CC0B1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D925-1528-F943-B898-340E723E94EF}" type="datetimeFigureOut">
              <a:rPr lang="es-ES_tradnl" smtClean="0"/>
              <a:t>16/8/20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8F678-87B2-A64E-B6D1-5E3D06D7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9BC9E-4D61-F247-9E53-DC47FE43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0C5B-03CE-D848-914A-E8642D418E2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627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87E3-32C6-BC45-8B48-87B93925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7E3BB-EFB9-124F-A5AB-0DD6BDD4F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5E8F0-15D5-E144-8B61-0918C6673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CDDF3-83E7-9049-AFA1-100823950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66E78-4014-B84E-806B-09D57084C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74A45-B84F-8643-BFD0-FD36B312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D925-1528-F943-B898-340E723E94EF}" type="datetimeFigureOut">
              <a:rPr lang="es-ES_tradnl" smtClean="0"/>
              <a:t>16/8/20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021A9-D56A-F640-888B-1E021E39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CEECF-C5CF-FA4D-B8F8-4609004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0C5B-03CE-D848-914A-E8642D418E2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665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771A-7154-E340-847D-F24E4049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93A49-41A3-854A-A5C7-A8ABC9AE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D925-1528-F943-B898-340E723E94EF}" type="datetimeFigureOut">
              <a:rPr lang="es-ES_tradnl" smtClean="0"/>
              <a:t>16/8/20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FED2A-7881-8546-94DE-C1FD81A6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0D27E-67EA-B542-8C7A-126785A0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0C5B-03CE-D848-914A-E8642D418E2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686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8DF55-2041-3840-837F-3DEC7C2C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D925-1528-F943-B898-340E723E94EF}" type="datetimeFigureOut">
              <a:rPr lang="es-ES_tradnl" smtClean="0"/>
              <a:t>16/8/20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98135-740C-BE42-8FB7-5614C430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75A6D-EDA9-EE40-8547-9A43535F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0C5B-03CE-D848-914A-E8642D418E2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148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777F-02B3-0849-8044-F6585B82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AA85A-A27C-F942-AD86-9E0F0174F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869B0-392B-5C45-8207-778CA143A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2889D-49F8-6942-A35C-8F47FD1F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D925-1528-F943-B898-340E723E94EF}" type="datetimeFigureOut">
              <a:rPr lang="es-ES_tradnl" smtClean="0"/>
              <a:t>16/8/20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C5DC1-06CF-6344-A0AA-28119354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BC266-34CE-5547-828C-FAA4BD7B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0C5B-03CE-D848-914A-E8642D418E2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072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50C4-9161-524F-BD61-F71C4C05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2851C-CBC2-AF45-816D-67C91395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E1019-8542-9D49-8757-40D9E696B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59B64-BE87-374E-883D-77A26867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D925-1528-F943-B898-340E723E94EF}" type="datetimeFigureOut">
              <a:rPr lang="es-ES_tradnl" smtClean="0"/>
              <a:t>16/8/20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0292C-3399-4941-9096-E5B19464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FB9F0-5483-0346-90BE-4F3CE06E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0C5B-03CE-D848-914A-E8642D418E2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374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4EA37-670F-FA43-8A12-D525B0DC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99114-3A15-BF40-9660-DFDB2563C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64CB0-1378-0748-B930-28B113CAF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FD925-1528-F943-B898-340E723E94EF}" type="datetimeFigureOut">
              <a:rPr lang="es-ES_tradnl" smtClean="0"/>
              <a:t>16/8/20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2370E-D100-074B-9C82-19F194188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8B298-6F3A-4646-BDDC-D780A535F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E0C5B-03CE-D848-914A-E8642D418E2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817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D110-03EF-FF4D-BD54-739B5C9A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Red neuronal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DCF9617-4A3A-1842-995B-D8CF90D97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865" y="2658597"/>
            <a:ext cx="4641034" cy="35183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11343E-D5DD-9A4F-87F1-82F95141F1E5}"/>
              </a:ext>
            </a:extLst>
          </p:cNvPr>
          <p:cNvSpPr txBox="1"/>
          <p:nvPr/>
        </p:nvSpPr>
        <p:spPr>
          <a:xfrm>
            <a:off x="838200" y="1506022"/>
            <a:ext cx="608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Idea: Hallar los pesos que minimizan el error en la clasificación </a:t>
            </a:r>
          </a:p>
        </p:txBody>
      </p:sp>
    </p:spTree>
    <p:extLst>
      <p:ext uri="{BB962C8B-B14F-4D97-AF65-F5344CB8AC3E}">
        <p14:creationId xmlns:p14="http://schemas.microsoft.com/office/powerpoint/2010/main" val="324087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8577-BF85-D846-8A5E-02FDF2E4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Recordemos la </a:t>
            </a:r>
            <a:r>
              <a:rPr lang="es-ES_tradnl" dirty="0" err="1"/>
              <a:t>Convolución</a:t>
            </a:r>
            <a:endParaRPr lang="es-ES_tradnl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BC320C9-B256-2C4E-B080-5FD926EEA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12" y="2506663"/>
            <a:ext cx="5016500" cy="3670300"/>
          </a:xfrm>
          <a:prstGeom prst="rect">
            <a:avLst/>
          </a:prstGeom>
        </p:spPr>
      </p:pic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783D90E7-961A-0140-885D-7D00EA5C6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74112" y="3429000"/>
            <a:ext cx="5156200" cy="1701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43443-1DD4-4147-8D68-CF4D7386DE7E}"/>
              </a:ext>
            </a:extLst>
          </p:cNvPr>
          <p:cNvSpPr txBox="1"/>
          <p:nvPr/>
        </p:nvSpPr>
        <p:spPr>
          <a:xfrm>
            <a:off x="838200" y="1452841"/>
            <a:ext cx="678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Operación que toma como entrada dos imágenes y genera una tercera</a:t>
            </a:r>
          </a:p>
        </p:txBody>
      </p:sp>
    </p:spTree>
    <p:extLst>
      <p:ext uri="{BB962C8B-B14F-4D97-AF65-F5344CB8AC3E}">
        <p14:creationId xmlns:p14="http://schemas.microsoft.com/office/powerpoint/2010/main" val="310930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37C4-9965-4E4B-B1F6-7AEAB17F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La red neuronal </a:t>
            </a:r>
            <a:r>
              <a:rPr lang="es-ES_tradnl" dirty="0" err="1"/>
              <a:t>Convolucional</a:t>
            </a:r>
            <a:r>
              <a:rPr lang="es-ES_tradnl" dirty="0"/>
              <a:t> (Sistema general)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54D87F-F5C4-8349-9725-09E7BFDC64BD}"/>
              </a:ext>
            </a:extLst>
          </p:cNvPr>
          <p:cNvCxnSpPr>
            <a:cxnSpLocks/>
          </p:cNvCxnSpPr>
          <p:nvPr/>
        </p:nvCxnSpPr>
        <p:spPr>
          <a:xfrm>
            <a:off x="1217282" y="3583460"/>
            <a:ext cx="79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F39042A-2EDB-404D-9FCC-C1BA4C4A65F4}"/>
              </a:ext>
            </a:extLst>
          </p:cNvPr>
          <p:cNvSpPr/>
          <p:nvPr/>
        </p:nvSpPr>
        <p:spPr>
          <a:xfrm>
            <a:off x="2008115" y="3101546"/>
            <a:ext cx="2137719" cy="963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Convolución</a:t>
            </a:r>
            <a:endParaRPr lang="es-ES_trad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057E79-234E-6942-8A96-2725B4BC0645}"/>
              </a:ext>
            </a:extLst>
          </p:cNvPr>
          <p:cNvCxnSpPr>
            <a:stCxn id="7" idx="3"/>
          </p:cNvCxnSpPr>
          <p:nvPr/>
        </p:nvCxnSpPr>
        <p:spPr>
          <a:xfrm flipV="1">
            <a:off x="4145834" y="3583459"/>
            <a:ext cx="5313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3966301-412D-CD4B-9CA8-43099E826E53}"/>
              </a:ext>
            </a:extLst>
          </p:cNvPr>
          <p:cNvSpPr/>
          <p:nvPr/>
        </p:nvSpPr>
        <p:spPr>
          <a:xfrm>
            <a:off x="4677174" y="3101545"/>
            <a:ext cx="2137719" cy="963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Pasos intermedios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6750FF-54ED-2141-9C39-81FB60FCEF8B}"/>
              </a:ext>
            </a:extLst>
          </p:cNvPr>
          <p:cNvCxnSpPr/>
          <p:nvPr/>
        </p:nvCxnSpPr>
        <p:spPr>
          <a:xfrm flipV="1">
            <a:off x="6814893" y="3583458"/>
            <a:ext cx="5313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F7ADD-A594-CE42-99BC-9AFD35121ADB}"/>
              </a:ext>
            </a:extLst>
          </p:cNvPr>
          <p:cNvSpPr/>
          <p:nvPr/>
        </p:nvSpPr>
        <p:spPr>
          <a:xfrm>
            <a:off x="7346233" y="3101544"/>
            <a:ext cx="2137719" cy="963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Red neuronal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9A112-09BA-294B-9B01-E72E36CD1AE9}"/>
              </a:ext>
            </a:extLst>
          </p:cNvPr>
          <p:cNvCxnSpPr/>
          <p:nvPr/>
        </p:nvCxnSpPr>
        <p:spPr>
          <a:xfrm flipV="1">
            <a:off x="9483952" y="3583456"/>
            <a:ext cx="5313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79C284-95F8-1641-8DB1-8158B3D9A72F}"/>
              </a:ext>
            </a:extLst>
          </p:cNvPr>
          <p:cNvSpPr txBox="1"/>
          <p:nvPr/>
        </p:nvSpPr>
        <p:spPr>
          <a:xfrm>
            <a:off x="10015292" y="3398790"/>
            <a:ext cx="13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Clasificación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09328-4B9E-534B-B4FA-62688B90BCBD}"/>
              </a:ext>
            </a:extLst>
          </p:cNvPr>
          <p:cNvSpPr txBox="1"/>
          <p:nvPr/>
        </p:nvSpPr>
        <p:spPr>
          <a:xfrm>
            <a:off x="388005" y="3260290"/>
            <a:ext cx="1224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Imagen de </a:t>
            </a:r>
          </a:p>
          <a:p>
            <a:r>
              <a:rPr lang="es-ES_tradnl" dirty="0"/>
              <a:t>entrada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D3547F-ABAF-1A44-9ACC-1BBC8B995E41}"/>
              </a:ext>
            </a:extLst>
          </p:cNvPr>
          <p:cNvSpPr txBox="1"/>
          <p:nvPr/>
        </p:nvSpPr>
        <p:spPr>
          <a:xfrm>
            <a:off x="645366" y="1865804"/>
            <a:ext cx="105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Idea: Encontrar los pesos de la red neuronal y </a:t>
            </a:r>
            <a:r>
              <a:rPr lang="es-ES_tradnl" dirty="0" err="1"/>
              <a:t>Kernels</a:t>
            </a:r>
            <a:r>
              <a:rPr lang="es-ES_tradnl" dirty="0"/>
              <a:t> de </a:t>
            </a:r>
            <a:r>
              <a:rPr lang="es-ES_tradnl" dirty="0" err="1"/>
              <a:t>convolución</a:t>
            </a:r>
            <a:r>
              <a:rPr lang="es-ES_tradnl" dirty="0"/>
              <a:t> que minimizan el error en la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113352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A2DF-82B2-0343-88F8-C753EF0C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Proceso de la CNN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F6724B-F537-2141-8E5A-6C7A7E0D6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93" b="36047"/>
          <a:stretch/>
        </p:blipFill>
        <p:spPr>
          <a:xfrm>
            <a:off x="0" y="2401968"/>
            <a:ext cx="6879389" cy="2054063"/>
          </a:xfrm>
        </p:spPr>
      </p:pic>
      <p:pic>
        <p:nvPicPr>
          <p:cNvPr id="15" name="Content Placeholder 4" descr="A picture containing remote, clock&#10;&#10;Description automatically generated">
            <a:extLst>
              <a:ext uri="{FF2B5EF4-FFF2-40B4-BE49-F238E27FC236}">
                <a16:creationId xmlns:a16="http://schemas.microsoft.com/office/drawing/2014/main" id="{529AC5AA-2441-2F4B-B89A-52ED40D34F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94" b="42136"/>
          <a:stretch/>
        </p:blipFill>
        <p:spPr>
          <a:xfrm>
            <a:off x="6040629" y="2917361"/>
            <a:ext cx="2884528" cy="13484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488878-5A95-8644-90A0-50EA9CB10EA4}"/>
              </a:ext>
            </a:extLst>
          </p:cNvPr>
          <p:cNvSpPr txBox="1"/>
          <p:nvPr/>
        </p:nvSpPr>
        <p:spPr>
          <a:xfrm>
            <a:off x="6979698" y="2665632"/>
            <a:ext cx="1088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Max </a:t>
            </a:r>
            <a:r>
              <a:rPr lang="es-ES_tradnl" sz="1400" dirty="0" err="1"/>
              <a:t>pooling</a:t>
            </a:r>
            <a:endParaRPr lang="es-ES_tradnl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93D57B-6AA8-1147-B53A-4542704BD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6916" y="3178820"/>
            <a:ext cx="393700" cy="8255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3F43D14A-9D1B-0141-9591-90B9E8054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5157" y="3413876"/>
            <a:ext cx="368184" cy="4909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B233F5-98EF-5F4A-87FF-6F36C0BD71E0}"/>
              </a:ext>
            </a:extLst>
          </p:cNvPr>
          <p:cNvSpPr txBox="1"/>
          <p:nvPr/>
        </p:nvSpPr>
        <p:spPr>
          <a:xfrm>
            <a:off x="8578945" y="3052884"/>
            <a:ext cx="806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err="1"/>
              <a:t>Flattening</a:t>
            </a:r>
            <a:endParaRPr lang="es-ES_tradnl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DC909C-F03B-3444-8BA3-F9143C4747AD}"/>
              </a:ext>
            </a:extLst>
          </p:cNvPr>
          <p:cNvSpPr txBox="1"/>
          <p:nvPr/>
        </p:nvSpPr>
        <p:spPr>
          <a:xfrm>
            <a:off x="9203844" y="2609047"/>
            <a:ext cx="1071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Vector de </a:t>
            </a:r>
          </a:p>
          <a:p>
            <a:r>
              <a:rPr lang="es-ES_tradnl" sz="1200" dirty="0"/>
              <a:t>características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CA9246-2905-624C-BC46-3E199B9BB4DE}"/>
              </a:ext>
            </a:extLst>
          </p:cNvPr>
          <p:cNvCxnSpPr/>
          <p:nvPr/>
        </p:nvCxnSpPr>
        <p:spPr>
          <a:xfrm>
            <a:off x="9676184" y="4097759"/>
            <a:ext cx="0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4EDFF0-343B-7D4B-B233-CAB64FD062F8}"/>
              </a:ext>
            </a:extLst>
          </p:cNvPr>
          <p:cNvSpPr txBox="1"/>
          <p:nvPr/>
        </p:nvSpPr>
        <p:spPr>
          <a:xfrm>
            <a:off x="8598101" y="4540249"/>
            <a:ext cx="2283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Información de forma,</a:t>
            </a:r>
          </a:p>
          <a:p>
            <a:r>
              <a:rPr lang="es-ES_tradnl" dirty="0"/>
              <a:t>Color, textura…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6FDC8F-9304-1246-91DA-D39E15395085}"/>
              </a:ext>
            </a:extLst>
          </p:cNvPr>
          <p:cNvSpPr txBox="1"/>
          <p:nvPr/>
        </p:nvSpPr>
        <p:spPr>
          <a:xfrm>
            <a:off x="10011916" y="3486211"/>
            <a:ext cx="218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Hacia la red neuronal</a:t>
            </a:r>
          </a:p>
        </p:txBody>
      </p:sp>
    </p:spTree>
    <p:extLst>
      <p:ext uri="{BB962C8B-B14F-4D97-AF65-F5344CB8AC3E}">
        <p14:creationId xmlns:p14="http://schemas.microsoft.com/office/powerpoint/2010/main" val="355276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982C-5B60-7848-AC3E-7E441222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Fully</a:t>
            </a:r>
            <a:r>
              <a:rPr lang="es-ES_tradnl" dirty="0"/>
              <a:t> </a:t>
            </a:r>
            <a:r>
              <a:rPr lang="es-ES_tradnl" dirty="0" err="1"/>
              <a:t>Connected</a:t>
            </a:r>
            <a:r>
              <a:rPr lang="es-ES_tradnl" dirty="0"/>
              <a:t> CNN</a:t>
            </a:r>
          </a:p>
        </p:txBody>
      </p:sp>
      <p:pic>
        <p:nvPicPr>
          <p:cNvPr id="11" name="Picture 10" descr="A picture containing screenshot, table, game&#10;&#10;Description automatically generated">
            <a:extLst>
              <a:ext uri="{FF2B5EF4-FFF2-40B4-BE49-F238E27FC236}">
                <a16:creationId xmlns:a16="http://schemas.microsoft.com/office/drawing/2014/main" id="{B90D9B31-21B0-4042-A091-FE3CD5F5B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48"/>
          <a:stretch/>
        </p:blipFill>
        <p:spPr>
          <a:xfrm>
            <a:off x="1067840" y="2246998"/>
            <a:ext cx="8890000" cy="20037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942FC4-454B-E544-9B1A-C46659C6D4C0}"/>
              </a:ext>
            </a:extLst>
          </p:cNvPr>
          <p:cNvSpPr txBox="1"/>
          <p:nvPr/>
        </p:nvSpPr>
        <p:spPr>
          <a:xfrm>
            <a:off x="9957840" y="2762420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0.98 Carro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0F5707-CDE9-FB4B-ADC6-882ADEC0FD2A}"/>
              </a:ext>
            </a:extLst>
          </p:cNvPr>
          <p:cNvSpPr txBox="1"/>
          <p:nvPr/>
        </p:nvSpPr>
        <p:spPr>
          <a:xfrm>
            <a:off x="9957840" y="3093711"/>
            <a:ext cx="139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0.01 Persona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63F61-A3E1-3446-ABD0-51FA15E97716}"/>
              </a:ext>
            </a:extLst>
          </p:cNvPr>
          <p:cNvSpPr txBox="1"/>
          <p:nvPr/>
        </p:nvSpPr>
        <p:spPr>
          <a:xfrm>
            <a:off x="9957840" y="3501084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0.01 Perro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304318-67C8-2E49-B503-138DF0D17A04}"/>
              </a:ext>
            </a:extLst>
          </p:cNvPr>
          <p:cNvSpPr txBox="1"/>
          <p:nvPr/>
        </p:nvSpPr>
        <p:spPr>
          <a:xfrm>
            <a:off x="3766418" y="2246998"/>
            <a:ext cx="103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n </a:t>
            </a:r>
            <a:r>
              <a:rPr lang="es-ES_tradnl" dirty="0" err="1"/>
              <a:t>kernels</a:t>
            </a:r>
            <a:endParaRPr lang="es-ES_trad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0FA8F3-F518-D74B-BDF6-F85DA0831F7C}"/>
              </a:ext>
            </a:extLst>
          </p:cNvPr>
          <p:cNvSpPr txBox="1"/>
          <p:nvPr/>
        </p:nvSpPr>
        <p:spPr>
          <a:xfrm>
            <a:off x="1233283" y="4250724"/>
            <a:ext cx="195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Imagen de entrada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0D71FE-6CE8-1645-A44F-5C22F9EAAAA7}"/>
              </a:ext>
            </a:extLst>
          </p:cNvPr>
          <p:cNvSpPr txBox="1"/>
          <p:nvPr/>
        </p:nvSpPr>
        <p:spPr>
          <a:xfrm>
            <a:off x="3353941" y="4098424"/>
            <a:ext cx="147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Convolución</a:t>
            </a:r>
            <a:endParaRPr lang="es-ES_tradnl" dirty="0"/>
          </a:p>
          <a:p>
            <a:r>
              <a:rPr lang="es-ES_tradnl" dirty="0"/>
              <a:t>Con n </a:t>
            </a:r>
            <a:r>
              <a:rPr lang="es-ES_tradnl" dirty="0" err="1"/>
              <a:t>Kernels</a:t>
            </a:r>
            <a:endParaRPr lang="es-ES_trad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07B511-D413-E842-9AA3-3492513C85B4}"/>
              </a:ext>
            </a:extLst>
          </p:cNvPr>
          <p:cNvSpPr txBox="1"/>
          <p:nvPr/>
        </p:nvSpPr>
        <p:spPr>
          <a:xfrm>
            <a:off x="5152902" y="4045736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Max </a:t>
            </a:r>
          </a:p>
          <a:p>
            <a:r>
              <a:rPr lang="es-ES_tradnl" dirty="0" err="1"/>
              <a:t>pooling</a:t>
            </a:r>
            <a:endParaRPr lang="es-ES_trad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BA4A9D-A36A-AC47-B451-C6B6BE4507B7}"/>
              </a:ext>
            </a:extLst>
          </p:cNvPr>
          <p:cNvSpPr txBox="1"/>
          <p:nvPr/>
        </p:nvSpPr>
        <p:spPr>
          <a:xfrm>
            <a:off x="6138330" y="3998439"/>
            <a:ext cx="1533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Convolución</a:t>
            </a:r>
            <a:endParaRPr lang="es-ES_tradnl" dirty="0"/>
          </a:p>
          <a:p>
            <a:r>
              <a:rPr lang="es-ES_tradnl" dirty="0"/>
              <a:t>Con m </a:t>
            </a:r>
            <a:r>
              <a:rPr lang="es-ES_tradnl" dirty="0" err="1"/>
              <a:t>Kernels</a:t>
            </a:r>
            <a:endParaRPr lang="es-ES_trad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40DAF6-FEEA-8B44-A66B-77B52A589867}"/>
              </a:ext>
            </a:extLst>
          </p:cNvPr>
          <p:cNvSpPr txBox="1"/>
          <p:nvPr/>
        </p:nvSpPr>
        <p:spPr>
          <a:xfrm>
            <a:off x="6389231" y="2387595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m </a:t>
            </a:r>
            <a:r>
              <a:rPr lang="es-ES_tradnl" dirty="0" err="1"/>
              <a:t>kernels</a:t>
            </a:r>
            <a:endParaRPr lang="es-ES_trad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8891AE-64E8-EB42-964C-4A946DC0B6CD}"/>
              </a:ext>
            </a:extLst>
          </p:cNvPr>
          <p:cNvSpPr txBox="1"/>
          <p:nvPr/>
        </p:nvSpPr>
        <p:spPr>
          <a:xfrm>
            <a:off x="7671763" y="3927558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Max </a:t>
            </a:r>
          </a:p>
          <a:p>
            <a:r>
              <a:rPr lang="es-ES_tradnl" dirty="0" err="1"/>
              <a:t>pooling</a:t>
            </a:r>
            <a:endParaRPr lang="es-ES_trad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6D77F6-CF23-FF49-B4F5-33572DF836D5}"/>
              </a:ext>
            </a:extLst>
          </p:cNvPr>
          <p:cNvSpPr txBox="1"/>
          <p:nvPr/>
        </p:nvSpPr>
        <p:spPr>
          <a:xfrm>
            <a:off x="7998070" y="1886202"/>
            <a:ext cx="112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Flattening</a:t>
            </a:r>
            <a:endParaRPr lang="es-ES_tradn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E5C59A-4229-CB4F-B402-EC09D2B82CEB}"/>
              </a:ext>
            </a:extLst>
          </p:cNvPr>
          <p:cNvSpPr txBox="1"/>
          <p:nvPr/>
        </p:nvSpPr>
        <p:spPr>
          <a:xfrm>
            <a:off x="8822898" y="4085122"/>
            <a:ext cx="102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Red </a:t>
            </a:r>
          </a:p>
          <a:p>
            <a:r>
              <a:rPr lang="es-ES_tradnl" dirty="0"/>
              <a:t>neuronal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57090F-0B71-9440-95CD-CA35230C1B81}"/>
              </a:ext>
            </a:extLst>
          </p:cNvPr>
          <p:cNvSpPr txBox="1"/>
          <p:nvPr/>
        </p:nvSpPr>
        <p:spPr>
          <a:xfrm>
            <a:off x="9205135" y="2156436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- </a:t>
            </a:r>
            <a:r>
              <a:rPr lang="es-ES_tradnl" dirty="0" err="1"/>
              <a:t>Softmax</a:t>
            </a:r>
            <a:endParaRPr lang="es-ES_tradnl" dirty="0"/>
          </a:p>
          <a:p>
            <a:r>
              <a:rPr lang="es-ES_tradnl" dirty="0"/>
              <a:t>- </a:t>
            </a:r>
            <a:r>
              <a:rPr lang="es-ES_tradnl" dirty="0" err="1"/>
              <a:t>Sigmoide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3556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A7F-66B3-0D46-B06F-C234BDF6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Deep</a:t>
            </a:r>
            <a:r>
              <a:rPr lang="es-ES_tradnl" sz="4000" dirty="0"/>
              <a:t> </a:t>
            </a:r>
            <a:r>
              <a:rPr lang="es-ES_tradnl" sz="4000" dirty="0" err="1"/>
              <a:t>Learning</a:t>
            </a:r>
            <a:r>
              <a:rPr lang="es-ES_tradnl" sz="4000" dirty="0"/>
              <a:t> VS Machine </a:t>
            </a:r>
            <a:r>
              <a:rPr lang="es-ES_tradnl" sz="4000" dirty="0" err="1"/>
              <a:t>Learning</a:t>
            </a:r>
            <a:r>
              <a:rPr lang="es-ES_tradnl" sz="4000" dirty="0"/>
              <a:t> Tradicional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63A89C-BFC4-5145-9CA7-02337AC76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823827"/>
              </p:ext>
            </p:extLst>
          </p:nvPr>
        </p:nvGraphicFramePr>
        <p:xfrm>
          <a:off x="838200" y="1825625"/>
          <a:ext cx="10515600" cy="3754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065820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10754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Machine </a:t>
                      </a:r>
                      <a:r>
                        <a:rPr lang="es-ES_tradnl" dirty="0" err="1"/>
                        <a:t>Learning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Deep </a:t>
                      </a:r>
                      <a:r>
                        <a:rPr lang="es-ES_tradnl" dirty="0" err="1"/>
                        <a:t>Learning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48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Características calculadas manualmente (Para aplicaciones de inteligencia artificial necesita bastante conocimiento matemático)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Características halladas automáticamente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87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No necesita muchas muestras para funcionar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Necesita muestras del orden de miles para dar resultados decentes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601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El tiempo de entrenamiento es relativamente pequeño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Puede durar, días, semanas o meses en entrenar.(dependiendo de la aplicación) Usualmente se entrena en la GPU para reducir este tiempo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El pre procesamiento de la señal de entrada es mayor y hay mayor dificultad para segmentar el objeto de interés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Aunque todas las imágenes de entrada deben ser del mismo tamaño, tiende a ser mas robusto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57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62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235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Red neuronal</vt:lpstr>
      <vt:lpstr>Recordemos la Convolución</vt:lpstr>
      <vt:lpstr>La red neuronal Convolucional (Sistema general)</vt:lpstr>
      <vt:lpstr>Proceso de la CNN</vt:lpstr>
      <vt:lpstr>Fully Connected CNN</vt:lpstr>
      <vt:lpstr>Deep Learning VS Machine Learning Tradicional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Andres Reales Castro</dc:creator>
  <cp:lastModifiedBy>Francisco Andres Reales Castro</cp:lastModifiedBy>
  <cp:revision>13</cp:revision>
  <dcterms:created xsi:type="dcterms:W3CDTF">2020-08-16T18:53:25Z</dcterms:created>
  <dcterms:modified xsi:type="dcterms:W3CDTF">2020-08-16T22:30:49Z</dcterms:modified>
</cp:coreProperties>
</file>