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21D-335E-D9E2-67E9-D7467414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4D552-0653-FB2C-792F-752B89CE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B41-0C2E-B1E8-5C21-FC4AECA4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0141-B3E5-4F0D-6945-896A9062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8C9B-761D-CD7A-EE98-B9293D67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9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068-BD25-8896-8E3C-206DA1F2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24E3B-6638-35B6-A66C-78FBC76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028-87BF-35AD-EC93-CE9F7782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654-FE13-2EBF-216B-FDD15905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72C-2CE1-7E46-81EB-F6ED293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396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6BE2B-85FC-8022-BF4D-7EE954A5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FDD92-AF56-7F05-F723-F7178129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84D9-6DBB-C606-A648-338AD653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69CE-9BE1-D41A-1B58-3BA3F1D0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EF2-D6A4-B402-52F7-FD47D1A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753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C14-DDFA-E092-D2FA-C9647AEF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4FA5-E183-5B4A-BB3C-C02AF0F8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0DA7-40A3-71EA-CFD7-B868BDB6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D1B-9710-4F41-B7B6-2C2BF88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0B80-DE87-2290-7C09-0699A21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59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ACE6-BFF7-E8FC-8B65-27A1981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04CB-9591-C32F-F350-F68D846C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6013-39B3-9D9A-C4A4-E66DE51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DFD2-F094-F9E5-90F8-57CEDF4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FD1C-1D3A-3309-1DCD-2461A53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13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353A-7574-AB64-3BD1-F555E92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C560-0E04-D0D3-2DDF-F310B6990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8718A-FF59-A96B-6CE4-3192904AA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02BBF-DC22-2C31-301A-740E4F4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C3AA-FA49-A378-D1E4-19E00E79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27B3-DBB1-7D45-7B7D-356F9DB7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6602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BFA-AD27-94D5-2802-E516AE9B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F1F25-6965-2642-3E0D-FF163C1B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72CBE-8E2D-5828-DF1B-69535E4B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6DA4B-AF22-077F-7ADC-2DD5B3344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F59DD-14D5-CC84-F434-6FE95DB43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A819A-58B0-8922-2E3C-3528FC4E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7C4D4-F979-4492-7ECD-D4957B9C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D85C4-3D20-FDA8-9E39-5B7E2440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707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EA39-25B0-94E0-BD0E-F6FF59F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EB9B4-8D93-4D34-FD90-2D3D3D3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21653-313A-3C91-16A7-AE42E67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E25D9-0AC7-A511-0F22-1112A77C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451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9D87F-70E2-62B5-55EA-F2EDF1F9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373DC-3C5D-6740-E94B-0BBFFAD9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5404-AA71-9339-06DD-B349963B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773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3BE-92F8-E85E-AFD1-1DC1BE65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BE12-9DA8-F895-C77C-6D183218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2D59B-8058-C3F3-9B3B-06AA80EC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4F0A-E459-D1E4-20EC-2F213117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E675-1C5A-2F48-17BD-07211DD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9C5C4-A915-A262-9479-4791CBE3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7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D3C1-4855-9DAF-AA06-A70702B9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A3F3E-14D1-9D53-510F-F0D269E0D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D8BB5-4CE2-8972-235E-472C31AA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4EE7-A4B5-23E4-30CC-45D9513F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C0E2-8BC1-B1F8-1EAE-BB7C3810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BD47-C3D1-80E8-B205-DD051A76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5511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2799-E73C-3219-59FA-BB93B3E8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A396-68A2-2415-8877-B9A1A617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6791-1360-AE39-C016-94B89F10D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4ECC-8FC7-E241-BCFD-249B734E1617}" type="datetimeFigureOut">
              <a:rPr lang="en-CO" smtClean="0"/>
              <a:t>7/07/22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5003-C45D-6A83-5635-2BF9C3597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212F-006E-3D25-A8B0-93ECE1F8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2980-4B45-A544-8352-E583A870AE3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035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06C4-5B6F-524D-A235-1716C60D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469"/>
            <a:ext cx="10515600" cy="1325563"/>
          </a:xfrm>
        </p:spPr>
        <p:txBody>
          <a:bodyPr/>
          <a:lstStyle/>
          <a:p>
            <a:r>
              <a:rPr lang="en-CO" b="1" dirty="0">
                <a:solidFill>
                  <a:schemeClr val="accent1"/>
                </a:solidFill>
              </a:rPr>
              <a:t>ML y estadística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8B9A6ED-092A-8693-09D6-ED1AD2CEA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66" b="16191"/>
          <a:stretch/>
        </p:blipFill>
        <p:spPr>
          <a:xfrm>
            <a:off x="838200" y="2319977"/>
            <a:ext cx="4192597" cy="221804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433F3-1D30-63E5-C73E-92C7CB56EAE9}"/>
              </a:ext>
            </a:extLst>
          </p:cNvPr>
          <p:cNvCxnSpPr/>
          <p:nvPr/>
        </p:nvCxnSpPr>
        <p:spPr>
          <a:xfrm flipV="1">
            <a:off x="2594817" y="3104806"/>
            <a:ext cx="690466" cy="10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55535E-6C34-2604-5852-3BFD919C7AD1}"/>
              </a:ext>
            </a:extLst>
          </p:cNvPr>
          <p:cNvSpPr txBox="1"/>
          <p:nvPr/>
        </p:nvSpPr>
        <p:spPr>
          <a:xfrm>
            <a:off x="3251071" y="2843196"/>
            <a:ext cx="13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CO" sz="1400" b="1" dirty="0">
                <a:solidFill>
                  <a:schemeClr val="accent1">
                    <a:lumMod val="75000"/>
                  </a:schemeClr>
                </a:solidFill>
              </a:rPr>
              <a:t>urva ajustada (Fitted curve)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4CCABA-1E9B-7D16-8A47-E95CE4FF2B4F}"/>
              </a:ext>
            </a:extLst>
          </p:cNvPr>
          <p:cNvCxnSpPr>
            <a:cxnSpLocks/>
          </p:cNvCxnSpPr>
          <p:nvPr/>
        </p:nvCxnSpPr>
        <p:spPr>
          <a:xfrm flipV="1">
            <a:off x="2258915" y="2643909"/>
            <a:ext cx="587829" cy="8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819544-17B1-5E33-3C76-B6A34AFCAF1C}"/>
              </a:ext>
            </a:extLst>
          </p:cNvPr>
          <p:cNvSpPr txBox="1"/>
          <p:nvPr/>
        </p:nvSpPr>
        <p:spPr>
          <a:xfrm>
            <a:off x="2857386" y="2319976"/>
            <a:ext cx="16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>
                <a:solidFill>
                  <a:srgbClr val="FF0000"/>
                </a:solidFill>
              </a:rPr>
              <a:t>Over fitting </a:t>
            </a:r>
          </a:p>
          <a:p>
            <a:r>
              <a:rPr lang="en-CO" sz="1400" dirty="0">
                <a:solidFill>
                  <a:srgbClr val="FF0000"/>
                </a:solidFill>
              </a:rPr>
              <a:t>(Sobre aprendizaje)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9EC45-AF71-1101-8764-73AE8CF9368D}"/>
              </a:ext>
            </a:extLst>
          </p:cNvPr>
          <p:cNvSpPr txBox="1"/>
          <p:nvPr/>
        </p:nvSpPr>
        <p:spPr>
          <a:xfrm>
            <a:off x="2379346" y="4408448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600" dirty="0"/>
              <a:t>Intensidad</a:t>
            </a:r>
            <a:r>
              <a:rPr lang="en-CO" dirty="0"/>
              <a:t> </a:t>
            </a:r>
          </a:p>
        </p:txBody>
      </p:sp>
      <p:pic>
        <p:nvPicPr>
          <p:cNvPr id="16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30A849E-D026-2FCA-EF93-1EC4655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6" b="16191"/>
          <a:stretch/>
        </p:blipFill>
        <p:spPr>
          <a:xfrm>
            <a:off x="6481123" y="781766"/>
            <a:ext cx="4192597" cy="221804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1FF9B6-4A4E-C9B1-D2AC-315D510350A5}"/>
              </a:ext>
            </a:extLst>
          </p:cNvPr>
          <p:cNvCxnSpPr/>
          <p:nvPr/>
        </p:nvCxnSpPr>
        <p:spPr>
          <a:xfrm flipV="1">
            <a:off x="4954555" y="2146041"/>
            <a:ext cx="1371600" cy="8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2166E-AFC6-C895-F70F-9E112D2610E8}"/>
              </a:ext>
            </a:extLst>
          </p:cNvPr>
          <p:cNvCxnSpPr>
            <a:cxnSpLocks/>
          </p:cNvCxnSpPr>
          <p:nvPr/>
        </p:nvCxnSpPr>
        <p:spPr>
          <a:xfrm>
            <a:off x="5030795" y="3760237"/>
            <a:ext cx="1183393" cy="67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064C44-0054-BF6B-00EA-069013BFA3B9}"/>
              </a:ext>
            </a:extLst>
          </p:cNvPr>
          <p:cNvSpPr txBox="1"/>
          <p:nvPr/>
        </p:nvSpPr>
        <p:spPr>
          <a:xfrm>
            <a:off x="2122219" y="1708204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B0551-7CE3-29B5-3497-442DF2310FCD}"/>
              </a:ext>
            </a:extLst>
          </p:cNvPr>
          <p:cNvSpPr txBox="1"/>
          <p:nvPr/>
        </p:nvSpPr>
        <p:spPr>
          <a:xfrm>
            <a:off x="7844995" y="628636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80BEF-E2A6-04F8-D982-B610FACA4BDB}"/>
              </a:ext>
            </a:extLst>
          </p:cNvPr>
          <p:cNvSpPr txBox="1"/>
          <p:nvPr/>
        </p:nvSpPr>
        <p:spPr>
          <a:xfrm>
            <a:off x="7844995" y="3366416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Test</a:t>
            </a:r>
          </a:p>
        </p:txBody>
      </p:sp>
      <p:pic>
        <p:nvPicPr>
          <p:cNvPr id="27" name="Picture 2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21F48A8-B099-2309-8DC8-93FE198F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6" y="3691160"/>
            <a:ext cx="3892884" cy="2064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A06571-A64B-BFA5-4F50-6ADD6CF6D3C8}"/>
              </a:ext>
            </a:extLst>
          </p:cNvPr>
          <p:cNvSpPr txBox="1"/>
          <p:nvPr/>
        </p:nvSpPr>
        <p:spPr>
          <a:xfrm>
            <a:off x="1897355" y="4754494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Train = 95%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AFF5B-CB6B-14A8-4681-53BCAFCB5A07}"/>
              </a:ext>
            </a:extLst>
          </p:cNvPr>
          <p:cNvSpPr txBox="1"/>
          <p:nvPr/>
        </p:nvSpPr>
        <p:spPr>
          <a:xfrm>
            <a:off x="9044104" y="110538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Val = 95%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76C72-7DB6-7E63-B1FF-A208BEDEE612}"/>
              </a:ext>
            </a:extLst>
          </p:cNvPr>
          <p:cNvSpPr txBox="1"/>
          <p:nvPr/>
        </p:nvSpPr>
        <p:spPr>
          <a:xfrm>
            <a:off x="9235331" y="3760237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Test = 85%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0BA9D9-429C-9CF4-B447-D45C82D9D4E2}"/>
              </a:ext>
            </a:extLst>
          </p:cNvPr>
          <p:cNvCxnSpPr>
            <a:cxnSpLocks/>
          </p:cNvCxnSpPr>
          <p:nvPr/>
        </p:nvCxnSpPr>
        <p:spPr>
          <a:xfrm>
            <a:off x="8488088" y="4430301"/>
            <a:ext cx="627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B6FBA7-A5D7-E8CE-149F-4C9F72E30E06}"/>
              </a:ext>
            </a:extLst>
          </p:cNvPr>
          <p:cNvSpPr txBox="1"/>
          <p:nvPr/>
        </p:nvSpPr>
        <p:spPr>
          <a:xfrm>
            <a:off x="9127393" y="4245635"/>
            <a:ext cx="281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Distribución cambió, curva ajustada sigue igual!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A1AF88-5428-DDF8-96F6-016C6F516400}"/>
              </a:ext>
            </a:extLst>
          </p:cNvPr>
          <p:cNvCxnSpPr>
            <a:stCxn id="29" idx="0"/>
          </p:cNvCxnSpPr>
          <p:nvPr/>
        </p:nvCxnSpPr>
        <p:spPr>
          <a:xfrm flipV="1">
            <a:off x="9778440" y="813302"/>
            <a:ext cx="0" cy="29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2B0476-77B7-DA68-6D4C-26CFB008C210}"/>
              </a:ext>
            </a:extLst>
          </p:cNvPr>
          <p:cNvSpPr txBox="1"/>
          <p:nvPr/>
        </p:nvSpPr>
        <p:spPr>
          <a:xfrm>
            <a:off x="8912728" y="184388"/>
            <a:ext cx="314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O" dirty="0"/>
              <a:t>omparación entre distribución</a:t>
            </a:r>
          </a:p>
          <a:p>
            <a:r>
              <a:rPr lang="en-US" dirty="0"/>
              <a:t>D</a:t>
            </a:r>
            <a:r>
              <a:rPr lang="en-CO" dirty="0"/>
              <a:t>e los datos y curva ajustada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94263-12AC-1316-D8F9-90D91D47F2DF}"/>
              </a:ext>
            </a:extLst>
          </p:cNvPr>
          <p:cNvCxnSpPr/>
          <p:nvPr/>
        </p:nvCxnSpPr>
        <p:spPr>
          <a:xfrm>
            <a:off x="10039739" y="5262465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40AEA7-EFB3-6E30-AC3A-A1C38BBA0596}"/>
              </a:ext>
            </a:extLst>
          </p:cNvPr>
          <p:cNvSpPr txBox="1"/>
          <p:nvPr/>
        </p:nvSpPr>
        <p:spPr>
          <a:xfrm>
            <a:off x="10356980" y="5043816"/>
            <a:ext cx="1236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400" dirty="0">
                <a:solidFill>
                  <a:schemeClr val="accent1"/>
                </a:solidFill>
              </a:rPr>
              <a:t>Error es mayor en curva con over fitting  </a:t>
            </a:r>
          </a:p>
        </p:txBody>
      </p:sp>
    </p:spTree>
    <p:extLst>
      <p:ext uri="{BB962C8B-B14F-4D97-AF65-F5344CB8AC3E}">
        <p14:creationId xmlns:p14="http://schemas.microsoft.com/office/powerpoint/2010/main" val="128399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06C4-5B6F-524D-A235-1716C60D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469"/>
            <a:ext cx="10515600" cy="1325563"/>
          </a:xfrm>
        </p:spPr>
        <p:txBody>
          <a:bodyPr/>
          <a:lstStyle/>
          <a:p>
            <a:r>
              <a:rPr lang="en-CO" b="1" dirty="0">
                <a:solidFill>
                  <a:schemeClr val="accent1"/>
                </a:solidFill>
              </a:rPr>
              <a:t>ML y estadística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8B9A6ED-092A-8693-09D6-ED1AD2CEA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66" b="16191"/>
          <a:stretch/>
        </p:blipFill>
        <p:spPr>
          <a:xfrm>
            <a:off x="838200" y="2319977"/>
            <a:ext cx="4192597" cy="221804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433F3-1D30-63E5-C73E-92C7CB56EAE9}"/>
              </a:ext>
            </a:extLst>
          </p:cNvPr>
          <p:cNvCxnSpPr/>
          <p:nvPr/>
        </p:nvCxnSpPr>
        <p:spPr>
          <a:xfrm flipV="1">
            <a:off x="2594817" y="3104806"/>
            <a:ext cx="690466" cy="10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55535E-6C34-2604-5852-3BFD919C7AD1}"/>
              </a:ext>
            </a:extLst>
          </p:cNvPr>
          <p:cNvSpPr txBox="1"/>
          <p:nvPr/>
        </p:nvSpPr>
        <p:spPr>
          <a:xfrm>
            <a:off x="3251071" y="2843196"/>
            <a:ext cx="13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CO" sz="1400" b="1" dirty="0">
                <a:solidFill>
                  <a:schemeClr val="accent1">
                    <a:lumMod val="75000"/>
                  </a:schemeClr>
                </a:solidFill>
              </a:rPr>
              <a:t>urva ajustada (Fitted curve)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4CCABA-1E9B-7D16-8A47-E95CE4FF2B4F}"/>
              </a:ext>
            </a:extLst>
          </p:cNvPr>
          <p:cNvCxnSpPr>
            <a:cxnSpLocks/>
          </p:cNvCxnSpPr>
          <p:nvPr/>
        </p:nvCxnSpPr>
        <p:spPr>
          <a:xfrm flipV="1">
            <a:off x="2258915" y="2643909"/>
            <a:ext cx="587829" cy="8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819544-17B1-5E33-3C76-B6A34AFCAF1C}"/>
              </a:ext>
            </a:extLst>
          </p:cNvPr>
          <p:cNvSpPr txBox="1"/>
          <p:nvPr/>
        </p:nvSpPr>
        <p:spPr>
          <a:xfrm>
            <a:off x="2857386" y="2319976"/>
            <a:ext cx="16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>
                <a:solidFill>
                  <a:srgbClr val="FF0000"/>
                </a:solidFill>
              </a:rPr>
              <a:t>Over fitting </a:t>
            </a:r>
          </a:p>
          <a:p>
            <a:r>
              <a:rPr lang="en-CO" sz="1400" dirty="0">
                <a:solidFill>
                  <a:srgbClr val="FF0000"/>
                </a:solidFill>
              </a:rPr>
              <a:t>(Sobre aprendizaje)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9EC45-AF71-1101-8764-73AE8CF9368D}"/>
              </a:ext>
            </a:extLst>
          </p:cNvPr>
          <p:cNvSpPr txBox="1"/>
          <p:nvPr/>
        </p:nvSpPr>
        <p:spPr>
          <a:xfrm>
            <a:off x="2379346" y="4408448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600" dirty="0"/>
              <a:t>Intensidad</a:t>
            </a:r>
            <a:r>
              <a:rPr lang="en-CO" dirty="0"/>
              <a:t> </a:t>
            </a:r>
          </a:p>
        </p:txBody>
      </p:sp>
      <p:pic>
        <p:nvPicPr>
          <p:cNvPr id="16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30A849E-D026-2FCA-EF93-1EC4655C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6" b="16191"/>
          <a:stretch/>
        </p:blipFill>
        <p:spPr>
          <a:xfrm>
            <a:off x="6481123" y="781766"/>
            <a:ext cx="4192597" cy="221804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1FF9B6-4A4E-C9B1-D2AC-315D510350A5}"/>
              </a:ext>
            </a:extLst>
          </p:cNvPr>
          <p:cNvCxnSpPr/>
          <p:nvPr/>
        </p:nvCxnSpPr>
        <p:spPr>
          <a:xfrm flipV="1">
            <a:off x="4954555" y="2146041"/>
            <a:ext cx="1371600" cy="8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2166E-AFC6-C895-F70F-9E112D2610E8}"/>
              </a:ext>
            </a:extLst>
          </p:cNvPr>
          <p:cNvCxnSpPr>
            <a:cxnSpLocks/>
          </p:cNvCxnSpPr>
          <p:nvPr/>
        </p:nvCxnSpPr>
        <p:spPr>
          <a:xfrm>
            <a:off x="5030795" y="3760237"/>
            <a:ext cx="1183393" cy="67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064C44-0054-BF6B-00EA-069013BFA3B9}"/>
              </a:ext>
            </a:extLst>
          </p:cNvPr>
          <p:cNvSpPr txBox="1"/>
          <p:nvPr/>
        </p:nvSpPr>
        <p:spPr>
          <a:xfrm>
            <a:off x="2122219" y="1708204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B0551-7CE3-29B5-3497-442DF2310FCD}"/>
              </a:ext>
            </a:extLst>
          </p:cNvPr>
          <p:cNvSpPr txBox="1"/>
          <p:nvPr/>
        </p:nvSpPr>
        <p:spPr>
          <a:xfrm>
            <a:off x="7844995" y="628636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80BEF-E2A6-04F8-D982-B610FACA4BDB}"/>
              </a:ext>
            </a:extLst>
          </p:cNvPr>
          <p:cNvSpPr txBox="1"/>
          <p:nvPr/>
        </p:nvSpPr>
        <p:spPr>
          <a:xfrm>
            <a:off x="7844995" y="3366416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2">
                    <a:lumMod val="75000"/>
                  </a:schemeClr>
                </a:solidFill>
              </a:rPr>
              <a:t>Test</a:t>
            </a:r>
          </a:p>
        </p:txBody>
      </p:sp>
      <p:pic>
        <p:nvPicPr>
          <p:cNvPr id="27" name="Picture 2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21F48A8-B099-2309-8DC8-93FE198F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6" y="3691160"/>
            <a:ext cx="3892884" cy="2064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A06571-A64B-BFA5-4F50-6ADD6CF6D3C8}"/>
              </a:ext>
            </a:extLst>
          </p:cNvPr>
          <p:cNvSpPr txBox="1"/>
          <p:nvPr/>
        </p:nvSpPr>
        <p:spPr>
          <a:xfrm>
            <a:off x="1897355" y="4754494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Train = 95%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AFF5B-CB6B-14A8-4681-53BCAFCB5A07}"/>
              </a:ext>
            </a:extLst>
          </p:cNvPr>
          <p:cNvSpPr txBox="1"/>
          <p:nvPr/>
        </p:nvSpPr>
        <p:spPr>
          <a:xfrm>
            <a:off x="9044104" y="110538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Val = 95%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76C72-7DB6-7E63-B1FF-A208BEDEE612}"/>
              </a:ext>
            </a:extLst>
          </p:cNvPr>
          <p:cNvSpPr txBox="1"/>
          <p:nvPr/>
        </p:nvSpPr>
        <p:spPr>
          <a:xfrm>
            <a:off x="9235331" y="3760237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Test = 85%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0BA9D9-429C-9CF4-B447-D45C82D9D4E2}"/>
              </a:ext>
            </a:extLst>
          </p:cNvPr>
          <p:cNvCxnSpPr>
            <a:cxnSpLocks/>
          </p:cNvCxnSpPr>
          <p:nvPr/>
        </p:nvCxnSpPr>
        <p:spPr>
          <a:xfrm>
            <a:off x="8488088" y="4430301"/>
            <a:ext cx="627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B6FBA7-A5D7-E8CE-149F-4C9F72E30E06}"/>
              </a:ext>
            </a:extLst>
          </p:cNvPr>
          <p:cNvSpPr txBox="1"/>
          <p:nvPr/>
        </p:nvSpPr>
        <p:spPr>
          <a:xfrm>
            <a:off x="9127393" y="4245635"/>
            <a:ext cx="281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Distribución cambió, curva ajustada sigue igual!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A1AF88-5428-DDF8-96F6-016C6F516400}"/>
              </a:ext>
            </a:extLst>
          </p:cNvPr>
          <p:cNvCxnSpPr>
            <a:stCxn id="29" idx="0"/>
          </p:cNvCxnSpPr>
          <p:nvPr/>
        </p:nvCxnSpPr>
        <p:spPr>
          <a:xfrm flipV="1">
            <a:off x="9778440" y="813302"/>
            <a:ext cx="0" cy="29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2B0476-77B7-DA68-6D4C-26CFB008C210}"/>
              </a:ext>
            </a:extLst>
          </p:cNvPr>
          <p:cNvSpPr txBox="1"/>
          <p:nvPr/>
        </p:nvSpPr>
        <p:spPr>
          <a:xfrm>
            <a:off x="8912728" y="184388"/>
            <a:ext cx="314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O" dirty="0"/>
              <a:t>omparación entre distribución</a:t>
            </a:r>
          </a:p>
          <a:p>
            <a:r>
              <a:rPr lang="en-US" dirty="0"/>
              <a:t>D</a:t>
            </a:r>
            <a:r>
              <a:rPr lang="en-CO" dirty="0"/>
              <a:t>e los datos y curva ajustada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94263-12AC-1316-D8F9-90D91D47F2DF}"/>
              </a:ext>
            </a:extLst>
          </p:cNvPr>
          <p:cNvCxnSpPr/>
          <p:nvPr/>
        </p:nvCxnSpPr>
        <p:spPr>
          <a:xfrm>
            <a:off x="10039739" y="5262465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40AEA7-EFB3-6E30-AC3A-A1C38BBA0596}"/>
              </a:ext>
            </a:extLst>
          </p:cNvPr>
          <p:cNvSpPr txBox="1"/>
          <p:nvPr/>
        </p:nvSpPr>
        <p:spPr>
          <a:xfrm>
            <a:off x="10356980" y="5043816"/>
            <a:ext cx="1236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400" dirty="0">
                <a:solidFill>
                  <a:schemeClr val="accent1"/>
                </a:solidFill>
              </a:rPr>
              <a:t>Error es mayor en curva con over fitting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DFD01F-8A5E-69FE-FDB2-778325A91C96}"/>
                  </a:ext>
                </a:extLst>
              </p:cNvPr>
              <p:cNvSpPr txBox="1"/>
              <p:nvPr/>
            </p:nvSpPr>
            <p:spPr>
              <a:xfrm>
                <a:off x="67538" y="5190726"/>
                <a:ext cx="6028462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sz="1600" dirty="0">
                    <a:solidFill>
                      <a:schemeClr val="accent1"/>
                    </a:solidFill>
                  </a:rPr>
                  <a:t>Cambios en las distribuciones de Train, Val, Test se mitigan aumentando la cantidad de datos: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O" sz="1600" dirty="0" smtClean="0">
                          <a:solidFill>
                            <a:schemeClr val="accent1"/>
                          </a:solidFill>
                        </a:rPr>
                        <m:t>AccTrain</m:t>
                      </m:r>
                      <m:r>
                        <a:rPr lang="en-CO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CO" sz="1600" dirty="0" smtClean="0">
                          <a:solidFill>
                            <a:schemeClr val="accent1"/>
                          </a:solidFill>
                        </a:rPr>
                        <m:t>Acc</m:t>
                      </m:r>
                      <m:r>
                        <m:rPr>
                          <m:nor/>
                        </m:rPr>
                        <a:rPr lang="es-ES" sz="1600" b="0" i="0" dirty="0" smtClean="0">
                          <a:solidFill>
                            <a:schemeClr val="accent1"/>
                          </a:solidFill>
                        </a:rPr>
                        <m:t>Val</m:t>
                      </m:r>
                      <m:r>
                        <a:rPr lang="en-CO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CO" sz="1600" dirty="0" smtClean="0">
                          <a:solidFill>
                            <a:schemeClr val="accent1"/>
                          </a:solidFill>
                        </a:rPr>
                        <m:t>Acc</m:t>
                      </m:r>
                      <m:r>
                        <m:rPr>
                          <m:nor/>
                        </m:rPr>
                        <a:rPr lang="es-ES" sz="1600" b="0" i="0" dirty="0" smtClean="0">
                          <a:solidFill>
                            <a:schemeClr val="accent1"/>
                          </a:solidFill>
                        </a:rPr>
                        <m:t>Test</m:t>
                      </m:r>
                    </m:oMath>
                  </m:oMathPara>
                </a14:m>
                <a:endParaRPr lang="en-CO" sz="1600" dirty="0">
                  <a:solidFill>
                    <a:schemeClr val="accent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CO" sz="1600" dirty="0">
                    <a:solidFill>
                      <a:srgbClr val="FF0000"/>
                    </a:solidFill>
                  </a:rPr>
                  <a:t>El supuesto fundamental para que ML funcione es que los datos en la vida real sigan la misma distribución que los datos de entrenamiento (Necesitamos MUCHOS datos para asegurar esto)</a:t>
                </a:r>
              </a:p>
              <a:p>
                <a:endParaRPr lang="en-C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DFD01F-8A5E-69FE-FDB2-778325A9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8" y="5190726"/>
                <a:ext cx="6028462" cy="1846659"/>
              </a:xfrm>
              <a:prstGeom prst="rect">
                <a:avLst/>
              </a:prstGeom>
              <a:blipFill>
                <a:blip r:embed="rId4"/>
                <a:stretch>
                  <a:fillRect l="-420" t="-685" r="-42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7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E693-A545-6B7E-BC0B-47A71793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3"/>
            <a:ext cx="10515600" cy="1325563"/>
          </a:xfrm>
        </p:spPr>
        <p:txBody>
          <a:bodyPr/>
          <a:lstStyle/>
          <a:p>
            <a:r>
              <a:rPr lang="en-CO" b="1" dirty="0">
                <a:solidFill>
                  <a:schemeClr val="accent1"/>
                </a:solidFill>
              </a:rPr>
              <a:t>Distribution Skew (Sesgo de distribución)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E039-8FF6-5D55-928D-359887F1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76"/>
            <a:ext cx="10515600" cy="4351338"/>
          </a:xfrm>
        </p:spPr>
        <p:txBody>
          <a:bodyPr/>
          <a:lstStyle/>
          <a:p>
            <a:r>
              <a:rPr lang="en-CO" dirty="0"/>
              <a:t>Qué pasa cuando las datos van cambiando en el tiempo?, </a:t>
            </a:r>
            <a:r>
              <a:rPr lang="en-US" dirty="0"/>
              <a:t>C</a:t>
            </a:r>
            <a:r>
              <a:rPr lang="en-CO" dirty="0"/>
              <a:t>ambios en el comportamiento de los clientes, temporada navideña… 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 </a:t>
            </a:r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929D384-477F-11B4-24D0-F4CEE1B1B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6" b="16191"/>
          <a:stretch/>
        </p:blipFill>
        <p:spPr>
          <a:xfrm>
            <a:off x="1635039" y="2645110"/>
            <a:ext cx="4192597" cy="2218046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FE31838-0377-AD73-7656-E0AE327C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66" y="2721929"/>
            <a:ext cx="3892884" cy="2064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93C02-B3FE-24E8-E6F4-3E46279D7074}"/>
              </a:ext>
            </a:extLst>
          </p:cNvPr>
          <p:cNvSpPr txBox="1"/>
          <p:nvPr/>
        </p:nvSpPr>
        <p:spPr>
          <a:xfrm>
            <a:off x="2239347" y="2352597"/>
            <a:ext cx="21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chemeClr val="accent2">
                    <a:lumMod val="75000"/>
                  </a:schemeClr>
                </a:solidFill>
              </a:rPr>
              <a:t>Distribución en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E82C0-99B1-4E7E-EA62-58B317E94A53}"/>
              </a:ext>
            </a:extLst>
          </p:cNvPr>
          <p:cNvSpPr txBox="1"/>
          <p:nvPr/>
        </p:nvSpPr>
        <p:spPr>
          <a:xfrm>
            <a:off x="6945086" y="2352597"/>
            <a:ext cx="21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chemeClr val="accent2">
                    <a:lumMod val="75000"/>
                  </a:schemeClr>
                </a:solidFill>
              </a:rPr>
              <a:t>Distribución en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94E93-05C8-183A-D67D-C9767CB8A5FC}"/>
              </a:ext>
            </a:extLst>
          </p:cNvPr>
          <p:cNvSpPr txBox="1"/>
          <p:nvPr/>
        </p:nvSpPr>
        <p:spPr>
          <a:xfrm>
            <a:off x="4861249" y="2677767"/>
            <a:ext cx="16017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O" dirty="0"/>
              <a:t>Mismo modelo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1B755-3BB7-01F5-10FE-E8AB7935CDBA}"/>
              </a:ext>
            </a:extLst>
          </p:cNvPr>
          <p:cNvCxnSpPr>
            <a:stCxn id="8" idx="1"/>
          </p:cNvCxnSpPr>
          <p:nvPr/>
        </p:nvCxnSpPr>
        <p:spPr>
          <a:xfrm flipH="1">
            <a:off x="3097763" y="2862433"/>
            <a:ext cx="176348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E1295-825B-F0B0-C756-1D177A16E20A}"/>
              </a:ext>
            </a:extLst>
          </p:cNvPr>
          <p:cNvCxnSpPr/>
          <p:nvPr/>
        </p:nvCxnSpPr>
        <p:spPr>
          <a:xfrm>
            <a:off x="6462970" y="2862433"/>
            <a:ext cx="98285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BBCF80-8B80-D3FC-FF71-29464B9025F5}"/>
              </a:ext>
            </a:extLst>
          </p:cNvPr>
          <p:cNvSpPr txBox="1"/>
          <p:nvPr/>
        </p:nvSpPr>
        <p:spPr>
          <a:xfrm>
            <a:off x="2948473" y="49980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= 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3412B-092F-26C1-F506-E80852008ECD}"/>
              </a:ext>
            </a:extLst>
          </p:cNvPr>
          <p:cNvSpPr txBox="1"/>
          <p:nvPr/>
        </p:nvSpPr>
        <p:spPr>
          <a:xfrm>
            <a:off x="7743986" y="49980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Acc = 75%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2577E-689E-9860-467E-A85B15677A6A}"/>
              </a:ext>
            </a:extLst>
          </p:cNvPr>
          <p:cNvSpPr txBox="1"/>
          <p:nvPr/>
        </p:nvSpPr>
        <p:spPr>
          <a:xfrm>
            <a:off x="4689255" y="4799882"/>
            <a:ext cx="247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rgbClr val="FF0000"/>
                </a:solidFill>
              </a:rPr>
              <a:t>Degradación del modelo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509EA-5355-262F-C446-D106AD62179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082117" y="5182759"/>
            <a:ext cx="36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F4FD25-65CF-0317-251D-ACF93B6B3B32}"/>
              </a:ext>
            </a:extLst>
          </p:cNvPr>
          <p:cNvSpPr txBox="1"/>
          <p:nvPr/>
        </p:nvSpPr>
        <p:spPr>
          <a:xfrm>
            <a:off x="1073909" y="5687028"/>
            <a:ext cx="105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>
                <a:solidFill>
                  <a:schemeClr val="accent1"/>
                </a:solidFill>
              </a:rPr>
              <a:t>Se puede mitigar monitoreando el Acc del modelo en el tiempo y re-entrenando con nuevos datos cuando baje demasiado  </a:t>
            </a:r>
          </a:p>
        </p:txBody>
      </p:sp>
    </p:spTree>
    <p:extLst>
      <p:ext uri="{BB962C8B-B14F-4D97-AF65-F5344CB8AC3E}">
        <p14:creationId xmlns:p14="http://schemas.microsoft.com/office/powerpoint/2010/main" val="23103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250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ML y estadística</vt:lpstr>
      <vt:lpstr>ML y estadística</vt:lpstr>
      <vt:lpstr>Distribution Skew (Sesgo de distribución)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y estadística</dc:title>
  <dc:creator>Francisco Reales Castro</dc:creator>
  <cp:lastModifiedBy>Francisco Reales Castro</cp:lastModifiedBy>
  <cp:revision>1</cp:revision>
  <dcterms:created xsi:type="dcterms:W3CDTF">2022-07-07T01:13:17Z</dcterms:created>
  <dcterms:modified xsi:type="dcterms:W3CDTF">2022-07-07T02:23:15Z</dcterms:modified>
</cp:coreProperties>
</file>