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FC4E-989A-5230-26FC-1B5B51DC9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E6190-AEC0-376A-8EEB-216D6B874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4BA0B-A1A2-AFBD-675B-14AD6514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E6CA-117B-F7B6-F27E-5F6291C9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F208-5AE5-6EBE-3A75-7DEA5B37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5859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923B-8979-CA4B-1882-A55BC3A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B6425-4964-11AF-F961-837EFBC58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676A-B450-8279-C022-1BCBC0DA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8A77-4C75-8C75-EF87-6F0C465E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EB79-4E79-C2E3-16A6-C7F751A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1764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F66B1-7F74-7F35-64A3-33C0E842C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22041-2D11-21D4-65B1-C9923C49E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BC26-C77B-6ED3-DF52-B1524464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8254-0765-F256-F936-DA920D1E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C8CC0-C131-FF88-16A6-C77FE208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3393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EF3A-F47B-193D-231B-CB8ACB0F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A881-B1C7-9B12-5BA3-1F6F7BD3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F6AE-3B1A-9B75-36D4-068C85DA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BB27-4F05-E906-A23C-46653512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7422-0D81-58E1-A593-7B6749F4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216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7C9E-CB7E-C8DC-0076-3D168AB4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7C04-048B-CAAB-A87D-BACE914F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A729D-E740-DB1D-7BA7-ED2D87CE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ECA7-DB65-2393-EC47-7BDB4EE8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DA24-BFCD-C97C-905E-3CC5A63F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9148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D8F3-C999-8308-6039-7F5798F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7F2B-355F-8ADE-C03B-CA3B5E91E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C247A-C02B-2B44-C632-8F7009BE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7551-2F43-9361-02D0-EB1618D4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37E96-6EBC-CA37-EF79-977656FA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7E99B-3E6A-8CE1-8260-680C5789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8737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8B44-FFEC-642C-14A6-97CF91C4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FEAE5-908A-69E8-DB5F-AB1D93FA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27EC-B51D-ECE9-5139-964416334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4DF68-F9A8-6FB0-9E31-14C256B28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016BB-7D32-1040-F05D-F7408DB49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9916D-EF8A-E98A-B3E6-60B1E249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B3DD9-47FC-6568-FAA5-82B5FB2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EF32C-4C55-0829-539A-A0539C7B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002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A6AB-84EF-02D4-8A3E-463A0618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0FD31-2F22-7666-82EF-3E9C24DD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ACD95-8198-734E-60D1-913C091D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9F84B-CCC9-AE4C-498D-8DDD9531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260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255FE-B2D8-B167-67B8-A29D3CDB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4B229-7C2F-C7B9-2F00-A174C0D7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ED5C0-060C-B09B-CAAA-3DC0E4EB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4858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AECA-61DF-AE1C-799F-E74F3DF4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7C03-C4CE-B87F-395A-D001DFE6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2119A-F564-C63B-E632-84969BEFE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5E9A6-401E-E43C-41BC-1690AD8E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78D16-5AE9-8DC3-2ADE-EB9FFFE2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3CEB1-0BBC-1D9B-71F4-C3DF1AF9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300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0617-A786-1BB8-C41F-8AE376F9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24E7D-3390-A942-D938-7AAB59A7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FF70-F92F-863F-CEF4-D6789981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A0094-63B3-DA9B-40FB-28B99117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4130E-5A35-2B17-640B-BD17E6C1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DD18-148A-3407-A61F-15AA3F9B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873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78F8-D3E8-2C72-19D0-0AD6051C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815E-AF60-764F-09A3-54D30D11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9433-8C32-A02D-34D5-C626778C8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0F8A-8A05-694B-81FC-67EF76BDA5AA}" type="datetimeFigureOut">
              <a:rPr lang="en-CO" smtClean="0"/>
              <a:t>23/04/22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2E7A-BD81-FA79-346F-9B510407E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1449-723C-917D-A907-314C0197A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7CAE-7C68-5645-9C6C-4F00740D805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9705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E18-132F-0B68-CA15-4298F0E0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O" dirty="0"/>
              <a:t>Utilicemos un modelo pre entrenado:</a:t>
            </a:r>
            <a:br>
              <a:rPr lang="en-CO" dirty="0"/>
            </a:br>
            <a:r>
              <a:rPr lang="en-CO" dirty="0"/>
              <a:t>VGG16 (2015)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C9E2D52-9C0D-8E10-4F86-A1015DD18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176" y="1650789"/>
            <a:ext cx="5161643" cy="3031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854AAF-0A33-3AC0-7B41-6A56CF04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21" y="4847255"/>
            <a:ext cx="9159551" cy="1850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701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0840-21A3-E3DE-4986-0600A3F2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Machine Learning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93BC-AEE8-1E91-47E1-F46BD3CD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Si las redes neuronales calculan los parametros de forma automática, ¿como hacemos para saber que patrones tiene en cuenta el sistema para lograr una clasificación?</a:t>
            </a:r>
          </a:p>
          <a:p>
            <a:endParaRPr lang="en-CO" dirty="0"/>
          </a:p>
          <a:p>
            <a:endParaRPr lang="en-CO" dirty="0"/>
          </a:p>
          <a:p>
            <a:r>
              <a:rPr lang="en-CO" dirty="0"/>
              <a:t>Detectar el problema del médico y la firma antes de poner en producción y que el problema sea mas grave</a:t>
            </a:r>
          </a:p>
        </p:txBody>
      </p:sp>
    </p:spTree>
    <p:extLst>
      <p:ext uri="{BB962C8B-B14F-4D97-AF65-F5344CB8AC3E}">
        <p14:creationId xmlns:p14="http://schemas.microsoft.com/office/powerpoint/2010/main" val="36097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D2E-897B-177B-E386-3F807237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GRAD-CAM (Gradient Class Activation 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8D0D-6EE7-5EC6-3076-66619AF6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b="1" dirty="0"/>
              <a:t>Idea: </a:t>
            </a:r>
            <a:r>
              <a:rPr lang="en-CO" dirty="0"/>
              <a:t>Mostrar los píxeles que más contribuyeron para que se diera determinada clasificación.</a:t>
            </a:r>
            <a:endParaRPr lang="en-CO" b="1" dirty="0"/>
          </a:p>
        </p:txBody>
      </p:sp>
      <p:pic>
        <p:nvPicPr>
          <p:cNvPr id="4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813B800-2570-6BAA-B0B4-94DFED51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74" y="3237722"/>
            <a:ext cx="2865051" cy="28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76E5-FA04-A736-AF4E-C95A1BDC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Recordemos un poco sobre el gradiente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4A303-EE32-138E-1AE6-A0420E50E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6" t="13368" r="7435" b="28307"/>
          <a:stretch/>
        </p:blipFill>
        <p:spPr>
          <a:xfrm>
            <a:off x="6361545" y="1463110"/>
            <a:ext cx="5197151" cy="253792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83AF2-8C55-2DA7-AD23-E71A1740A2F0}"/>
                  </a:ext>
                </a:extLst>
              </p:cNvPr>
              <p:cNvSpPr txBox="1"/>
              <p:nvPr/>
            </p:nvSpPr>
            <p:spPr>
              <a:xfrm>
                <a:off x="2314443" y="2058034"/>
                <a:ext cx="40979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83AF2-8C55-2DA7-AD23-E71A1740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43" y="2058034"/>
                <a:ext cx="409792" cy="526683"/>
              </a:xfrm>
              <a:prstGeom prst="rect">
                <a:avLst/>
              </a:prstGeom>
              <a:blipFill>
                <a:blip r:embed="rId3"/>
                <a:stretch>
                  <a:fillRect l="-15152" t="-4762" r="-12121" b="-1428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F58F427-4694-00E4-D801-A46A4871527C}"/>
              </a:ext>
            </a:extLst>
          </p:cNvPr>
          <p:cNvSpPr txBox="1"/>
          <p:nvPr/>
        </p:nvSpPr>
        <p:spPr>
          <a:xfrm>
            <a:off x="1017037" y="2136710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El gradiente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225A5-B5D9-8E68-9F3E-71700A4E01C7}"/>
              </a:ext>
            </a:extLst>
          </p:cNvPr>
          <p:cNvSpPr txBox="1"/>
          <p:nvPr/>
        </p:nvSpPr>
        <p:spPr>
          <a:xfrm>
            <a:off x="2799183" y="2136710"/>
            <a:ext cx="389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mide</a:t>
            </a:r>
            <a:r>
              <a:rPr lang="en-US" dirty="0"/>
              <a:t> que tan </a:t>
            </a:r>
            <a:r>
              <a:rPr lang="en-US" dirty="0" err="1"/>
              <a:t>pronunciado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cambio</a:t>
            </a:r>
            <a:endParaRPr lang="en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F17FB-A45A-A82A-0096-605CAFF2678F}"/>
              </a:ext>
            </a:extLst>
          </p:cNvPr>
          <p:cNvSpPr txBox="1"/>
          <p:nvPr/>
        </p:nvSpPr>
        <p:spPr>
          <a:xfrm>
            <a:off x="1017037" y="2732073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O" dirty="0"/>
              <a:t>l mover un poco </a:t>
            </a:r>
            <a:r>
              <a:rPr lang="en-CO" b="1" i="1" dirty="0"/>
              <a:t>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179067-87B9-7D49-B08F-67A423B0A570}"/>
                  </a:ext>
                </a:extLst>
              </p:cNvPr>
              <p:cNvSpPr txBox="1"/>
              <p:nvPr/>
            </p:nvSpPr>
            <p:spPr>
              <a:xfrm>
                <a:off x="1017037" y="4119091"/>
                <a:ext cx="6168906" cy="165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CO" dirty="0"/>
                  <a:t>Si esto es así, podriamos medir que tanto cambia la salida de la red neuronal con respecto a una característica de entrada: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O" dirty="0"/>
                  <a:t>  </a:t>
                </a:r>
              </a:p>
              <a:p>
                <a:pPr algn="just"/>
                <a:endParaRPr lang="en-CO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CO" dirty="0"/>
                  <a:t>Si el cambio es mayor, la característica tendría mayor importancia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179067-87B9-7D49-B08F-67A423B0A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4119091"/>
                <a:ext cx="6168906" cy="1651478"/>
              </a:xfrm>
              <a:prstGeom prst="rect">
                <a:avLst/>
              </a:prstGeom>
              <a:blipFill>
                <a:blip r:embed="rId4"/>
                <a:stretch>
                  <a:fillRect l="-1029" t="-1527" r="-823" b="-458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2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CCDD-8F80-A02A-A6CC-9922A6C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Recordemos la CNN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319F97E-5ED1-A904-5F98-E12B98E3E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962"/>
            <a:ext cx="10515600" cy="3629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455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D2E-897B-177B-E386-3F807237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GRAD-CAM (Gradient Class Activation 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8D0D-6EE7-5EC6-3076-66619AF6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Queremos hallar las características que mas aportan a la clasificación, pero para una CNN estas características están dadas por la imagen y sus convoluciones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5345ED7-00E9-9A09-93B4-F066B6EC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439" y="3142418"/>
            <a:ext cx="3327116" cy="868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4D96D-0A7D-A6D4-6697-CEE467F1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693" y="4015116"/>
            <a:ext cx="914918" cy="120603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BE306-F303-30A9-EA5B-1A2081989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889" y="4513254"/>
            <a:ext cx="2110217" cy="868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A61813-10A6-FEA8-CCFC-28FC6E35C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340" y="4876921"/>
            <a:ext cx="780402" cy="168403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88B4E24-C3DE-6BED-4184-4E6558C9C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612" y="5821397"/>
            <a:ext cx="2808773" cy="36477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F046107-3129-F569-686B-9E987FCD785F}"/>
              </a:ext>
            </a:extLst>
          </p:cNvPr>
          <p:cNvSpPr/>
          <p:nvPr/>
        </p:nvSpPr>
        <p:spPr>
          <a:xfrm>
            <a:off x="6755364" y="3060441"/>
            <a:ext cx="1101012" cy="10450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78832B-77E1-4605-4D7B-D4F8A7572D68}"/>
              </a:ext>
            </a:extLst>
          </p:cNvPr>
          <p:cNvCxnSpPr>
            <a:cxnSpLocks/>
            <a:stCxn id="15" idx="7"/>
            <a:endCxn id="18" idx="1"/>
          </p:cNvCxnSpPr>
          <p:nvPr/>
        </p:nvCxnSpPr>
        <p:spPr>
          <a:xfrm>
            <a:off x="7695137" y="3213482"/>
            <a:ext cx="525132" cy="10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67526B-02FB-DF83-A17F-0F351D68A82D}"/>
              </a:ext>
            </a:extLst>
          </p:cNvPr>
          <p:cNvSpPr txBox="1"/>
          <p:nvPr/>
        </p:nvSpPr>
        <p:spPr>
          <a:xfrm>
            <a:off x="8220269" y="2855725"/>
            <a:ext cx="32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dirty="0"/>
              <a:t>Cambio de la salida de la CNN para la clase ’C’ cuando variamos los ‘k’ mapas de características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7722B9-6A08-284B-E8C1-EA83A49568F7}"/>
              </a:ext>
            </a:extLst>
          </p:cNvPr>
          <p:cNvSpPr/>
          <p:nvPr/>
        </p:nvSpPr>
        <p:spPr>
          <a:xfrm>
            <a:off x="4354279" y="3194820"/>
            <a:ext cx="553623" cy="58423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4A824D-2623-8575-0601-855A3AB0E9B4}"/>
              </a:ext>
            </a:extLst>
          </p:cNvPr>
          <p:cNvCxnSpPr>
            <a:stCxn id="19" idx="2"/>
          </p:cNvCxnSpPr>
          <p:nvPr/>
        </p:nvCxnSpPr>
        <p:spPr>
          <a:xfrm flipH="1" flipV="1">
            <a:off x="3956180" y="3429000"/>
            <a:ext cx="398099" cy="5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65D67D-4A3D-0A79-3DFD-77E926A7775B}"/>
              </a:ext>
            </a:extLst>
          </p:cNvPr>
          <p:cNvSpPr txBox="1"/>
          <p:nvPr/>
        </p:nvSpPr>
        <p:spPr>
          <a:xfrm>
            <a:off x="2111595" y="3134803"/>
            <a:ext cx="18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Cambio promedio</a:t>
            </a:r>
          </a:p>
          <a:p>
            <a:r>
              <a:rPr lang="en-US" dirty="0"/>
              <a:t>P</a:t>
            </a:r>
            <a:r>
              <a:rPr lang="en-CO" dirty="0"/>
              <a:t>ara cada mapa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F1BD1F-9C23-C9FD-2447-265919005217}"/>
              </a:ext>
            </a:extLst>
          </p:cNvPr>
          <p:cNvSpPr/>
          <p:nvPr/>
        </p:nvSpPr>
        <p:spPr>
          <a:xfrm>
            <a:off x="4918036" y="4751338"/>
            <a:ext cx="372421" cy="364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DE0872-18B8-4D66-AF75-9F2059275CB6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4432439" y="4889791"/>
            <a:ext cx="485597" cy="4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C6DBAB-E164-8E95-8870-11266F6535B0}"/>
              </a:ext>
            </a:extLst>
          </p:cNvPr>
          <p:cNvSpPr txBox="1"/>
          <p:nvPr/>
        </p:nvSpPr>
        <p:spPr>
          <a:xfrm>
            <a:off x="1907853" y="4612987"/>
            <a:ext cx="2512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Imagen ponderada De acuerdo al cambio De su mapa de características</a:t>
            </a:r>
            <a:endParaRPr lang="en-CO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684281-1AED-51BD-FE52-6E5A3F8DFB50}"/>
              </a:ext>
            </a:extLst>
          </p:cNvPr>
          <p:cNvSpPr/>
          <p:nvPr/>
        </p:nvSpPr>
        <p:spPr>
          <a:xfrm>
            <a:off x="6195527" y="5665001"/>
            <a:ext cx="1499610" cy="665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B6B3D0-ECDA-A913-81A0-C0689136311D}"/>
              </a:ext>
            </a:extLst>
          </p:cNvPr>
          <p:cNvCxnSpPr>
            <a:stCxn id="31" idx="6"/>
          </p:cNvCxnSpPr>
          <p:nvPr/>
        </p:nvCxnSpPr>
        <p:spPr>
          <a:xfrm>
            <a:off x="7695137" y="5997503"/>
            <a:ext cx="627769" cy="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D3019F-FBB7-F139-AD12-5C5D2679DBB4}"/>
              </a:ext>
            </a:extLst>
          </p:cNvPr>
          <p:cNvSpPr txBox="1"/>
          <p:nvPr/>
        </p:nvSpPr>
        <p:spPr>
          <a:xfrm>
            <a:off x="8322906" y="5684993"/>
            <a:ext cx="254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Filtramos los valores negativos de la imágen</a:t>
            </a:r>
          </a:p>
        </p:txBody>
      </p:sp>
    </p:spTree>
    <p:extLst>
      <p:ext uri="{BB962C8B-B14F-4D97-AF65-F5344CB8AC3E}">
        <p14:creationId xmlns:p14="http://schemas.microsoft.com/office/powerpoint/2010/main" val="49033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222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Utilicemos un modelo pre entrenado: VGG16 (2015) </vt:lpstr>
      <vt:lpstr>Machine Learning Interpretable</vt:lpstr>
      <vt:lpstr>GRAD-CAM (Gradient Class Activation Map)</vt:lpstr>
      <vt:lpstr>Recordemos un poco sobre el gradiente</vt:lpstr>
      <vt:lpstr>Recordemos la CNN</vt:lpstr>
      <vt:lpstr>GRAD-CAM (Gradient Class Activation Map)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Utilicemos un modelo pre entrenado: VGG16 (2015) </dc:title>
  <dc:creator>Francisco Reales</dc:creator>
  <cp:lastModifiedBy>Francisco Reales</cp:lastModifiedBy>
  <cp:revision>1</cp:revision>
  <dcterms:created xsi:type="dcterms:W3CDTF">2022-04-23T12:03:43Z</dcterms:created>
  <dcterms:modified xsi:type="dcterms:W3CDTF">2022-04-23T13:05:19Z</dcterms:modified>
</cp:coreProperties>
</file>