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1"/>
    <p:restoredTop sz="94673"/>
  </p:normalViewPr>
  <p:slideViewPr>
    <p:cSldViewPr snapToGrid="0" snapToObjects="1">
      <p:cViewPr varScale="1">
        <p:scale>
          <a:sx n="137" d="100"/>
          <a:sy n="137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EC32-7AF6-D66E-73B7-717B9D1D2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EF07A-CD8F-BB01-71E9-50922668A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DEB64-719B-D16B-2F08-2DA284B8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41C-F37D-AA48-B6AD-E63142DE13B0}" type="datetimeFigureOut">
              <a:rPr lang="en-CO" smtClean="0"/>
              <a:t>24/04/22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BB7F-A55B-7429-5EBB-EFB50AB4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F4300-8728-A062-134F-C63F73C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D7F7-B51D-A946-A69A-DA005C29E5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6089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3554-75CB-23C1-4DE5-E0427130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B1E89-52E2-E9E7-163E-30DC7FBDD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DC26C-77B3-04E1-EEC5-D3B8C000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41C-F37D-AA48-B6AD-E63142DE13B0}" type="datetimeFigureOut">
              <a:rPr lang="en-CO" smtClean="0"/>
              <a:t>24/04/22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C43C-6EEA-54B2-F22A-9D24C035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6018-30B8-D4FB-1B5A-23071D78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D7F7-B51D-A946-A69A-DA005C29E5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3742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DA721-4B74-4C53-9246-3E67830E5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9B543-FB1A-5A8F-44A7-C928247CB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0BB22-D6AC-35F8-B04A-57A7BECB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41C-F37D-AA48-B6AD-E63142DE13B0}" type="datetimeFigureOut">
              <a:rPr lang="en-CO" smtClean="0"/>
              <a:t>24/04/22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98F19-702F-EFC0-1D97-21295D06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8C62-9BBD-4C5B-0075-C8D7A0BD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D7F7-B51D-A946-A69A-DA005C29E5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5350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2D18-4073-D946-A1FF-2E288F0E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1BD7-6947-3F2E-8103-850E3436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D920C-0685-95BA-216A-6998EB46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41C-F37D-AA48-B6AD-E63142DE13B0}" type="datetimeFigureOut">
              <a:rPr lang="en-CO" smtClean="0"/>
              <a:t>24/04/22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E844A-C985-2209-EFA1-7271BCFD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6B54A-7954-2443-49E2-389ACE5E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D7F7-B51D-A946-A69A-DA005C29E5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9905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9ACD-CEB8-E6C9-887D-1FB75364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05FC3-B8D8-B63C-7393-B35B902C3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92D7-EE6A-7695-26D1-25220F60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41C-F37D-AA48-B6AD-E63142DE13B0}" type="datetimeFigureOut">
              <a:rPr lang="en-CO" smtClean="0"/>
              <a:t>24/04/22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2B46-4DA1-37FA-0A3F-9C06DD4A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BCC39-78A4-3B90-7E80-272D3807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D7F7-B51D-A946-A69A-DA005C29E5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9082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1D82-2E0B-3AFA-497E-ACD2E94E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049C-80A9-4C29-3E67-BB49711F8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ABD31-D535-FE63-B877-3C66938FD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B05F1-422D-6D8E-D680-3812F05E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41C-F37D-AA48-B6AD-E63142DE13B0}" type="datetimeFigureOut">
              <a:rPr lang="en-CO" smtClean="0"/>
              <a:t>24/04/22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6D5B6-A56A-D57B-AA1D-FBF90E8E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3CF31-8BDA-420F-B784-41B24468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D7F7-B51D-A946-A69A-DA005C29E5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0352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9D74-5753-C4C0-CAC6-34E5069F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96925-19AD-A499-32E6-D39F67F5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412AB-2AEA-0D7E-5D14-DF9CF7399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89DAD-A0AA-3201-04F7-2E589AFB3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A3E78-7500-F8E0-F175-6AD369DED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957F0-06A9-0A2C-9FBB-00C85CEF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41C-F37D-AA48-B6AD-E63142DE13B0}" type="datetimeFigureOut">
              <a:rPr lang="en-CO" smtClean="0"/>
              <a:t>24/04/22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D38D79-CDE1-2877-F510-EF3FA020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94741-E773-94AF-D62F-7B03C124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D7F7-B51D-A946-A69A-DA005C29E5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4340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049C-AD07-1E8F-D43F-18E9CCCA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644BB-7284-64E4-6024-78571FB3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41C-F37D-AA48-B6AD-E63142DE13B0}" type="datetimeFigureOut">
              <a:rPr lang="en-CO" smtClean="0"/>
              <a:t>24/04/22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20B69-64D0-E0F9-244C-078D24DB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7A45D-3AB5-6243-F700-DB8A8D98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D7F7-B51D-A946-A69A-DA005C29E5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0784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7D840-11B3-3872-4CA3-A09D57FA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41C-F37D-AA48-B6AD-E63142DE13B0}" type="datetimeFigureOut">
              <a:rPr lang="en-CO" smtClean="0"/>
              <a:t>24/04/22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967FD-F25C-0F14-75F1-4193AFA3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66526-D3A7-1D42-B89B-E7EF154C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D7F7-B51D-A946-A69A-DA005C29E5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8855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56CB-7C01-3C9B-CC62-85A532B6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6D1E-B6AD-9DB7-6BEA-64CC4CFC8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C76EF-0EE7-98A7-A455-5C6D3F6CF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230AB-51B6-F50E-BE99-6DC73120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41C-F37D-AA48-B6AD-E63142DE13B0}" type="datetimeFigureOut">
              <a:rPr lang="en-CO" smtClean="0"/>
              <a:t>24/04/22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DD5F4-F43F-EBA8-11A4-C5E2E0FA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4FE63-EAAB-BD92-9FB7-E595B10E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D7F7-B51D-A946-A69A-DA005C29E5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9473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D6A8-013C-77DF-615B-78E820C9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0F0C5-C08B-19E6-A51C-F35B0F5E3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842B9-3961-67C2-2132-A6C416736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7DD-57BA-E393-84F1-34D32E53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D41C-F37D-AA48-B6AD-E63142DE13B0}" type="datetimeFigureOut">
              <a:rPr lang="en-CO" smtClean="0"/>
              <a:t>24/04/22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3A266-8457-7E41-5F67-B84E7F24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FE3C3-AF55-C8D3-7A74-E5D2228F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D7F7-B51D-A946-A69A-DA005C29E5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146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1DE7C-B0E2-7035-7C47-FC0FC61F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05945-2143-DF83-C83F-6EAC7C64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57AB-E6C0-EB28-A812-485FAC3D6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D41C-F37D-AA48-B6AD-E63142DE13B0}" type="datetimeFigureOut">
              <a:rPr lang="en-CO" smtClean="0"/>
              <a:t>24/04/22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CE8C-FD10-7910-3DF0-0AB7D9E55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4B0EE-9C2D-5888-805D-0518F17C0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3D7F7-B51D-A946-A69A-DA005C29E5D1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4680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fhub.de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82B1-17C1-3F50-78DE-1482B725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Si tenemos poquitas imágenes podríamos seguir utilizando DL?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E413C71-4BFF-EC35-A2F6-27B6F04A5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237" y="2315339"/>
            <a:ext cx="8176727" cy="28757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A8AE94-C622-001F-E30C-5880A22687E4}"/>
              </a:ext>
            </a:extLst>
          </p:cNvPr>
          <p:cNvSpPr txBox="1"/>
          <p:nvPr/>
        </p:nvSpPr>
        <p:spPr>
          <a:xfrm>
            <a:off x="838199" y="1874331"/>
            <a:ext cx="1061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Recordemos porqué DL necesita tantas imagenes para obtener un error de clasificación lo suficientemente bajo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2FFB7-C049-59BA-8201-AD4D24E7CC0A}"/>
              </a:ext>
            </a:extLst>
          </p:cNvPr>
          <p:cNvSpPr txBox="1"/>
          <p:nvPr/>
        </p:nvSpPr>
        <p:spPr>
          <a:xfrm>
            <a:off x="2911151" y="5262728"/>
            <a:ext cx="4376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O" dirty="0">
                <a:solidFill>
                  <a:schemeClr val="accent1"/>
                </a:solidFill>
              </a:rPr>
              <a:t>Se tienen que hallar los kernel de cada convolución que se realice para que den error mínimo (facilmente millones de parametros)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8A4A1-4DCB-0A87-7536-BACB26AF9123}"/>
              </a:ext>
            </a:extLst>
          </p:cNvPr>
          <p:cNvSpPr txBox="1"/>
          <p:nvPr/>
        </p:nvSpPr>
        <p:spPr>
          <a:xfrm>
            <a:off x="7746529" y="5262728"/>
            <a:ext cx="3710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O" dirty="0">
                <a:solidFill>
                  <a:schemeClr val="accent1"/>
                </a:solidFill>
              </a:rPr>
              <a:t>Se tienen que hallar los pesos para que den error mínimo (entre miles y pocos millones)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F62AB9-5EB6-0AD2-A694-81A2F446DEA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509935" y="5440744"/>
            <a:ext cx="401216" cy="42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75B3A7-A30F-FD17-1342-D49D7A79EDDC}"/>
              </a:ext>
            </a:extLst>
          </p:cNvPr>
          <p:cNvSpPr txBox="1"/>
          <p:nvPr/>
        </p:nvSpPr>
        <p:spPr>
          <a:xfrm>
            <a:off x="161671" y="4737918"/>
            <a:ext cx="25198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O" sz="1400" dirty="0">
                <a:solidFill>
                  <a:schemeClr val="accent2">
                    <a:lumMod val="75000"/>
                  </a:schemeClr>
                </a:solidFill>
              </a:rPr>
              <a:t>Y si pudieramos utilizar las capas de convolución de un modelo ya entrenado? </a:t>
            </a:r>
          </a:p>
          <a:p>
            <a:pPr algn="just"/>
            <a:endParaRPr lang="en-CO" sz="14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CO" sz="1400" dirty="0">
                <a:solidFill>
                  <a:schemeClr val="accent2">
                    <a:lumMod val="75000"/>
                  </a:schemeClr>
                </a:solidFill>
              </a:rPr>
              <a:t>Sólo tendriamos que hallar los pesos en la clasificación reduciendo la cantidad de imágenes necesarias</a:t>
            </a:r>
          </a:p>
        </p:txBody>
      </p:sp>
    </p:spTree>
    <p:extLst>
      <p:ext uri="{BB962C8B-B14F-4D97-AF65-F5344CB8AC3E}">
        <p14:creationId xmlns:p14="http://schemas.microsoft.com/office/powerpoint/2010/main" val="35811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701F-68A2-5B3D-1FA6-80F4FD6F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Transfer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DE41F-0073-5FC7-B4D0-2FE47A820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59"/>
            <a:ext cx="10515600" cy="4665404"/>
          </a:xfrm>
        </p:spPr>
        <p:txBody>
          <a:bodyPr/>
          <a:lstStyle/>
          <a:p>
            <a:r>
              <a:rPr lang="en-CO" b="1" dirty="0"/>
              <a:t>Idea: </a:t>
            </a:r>
            <a:r>
              <a:rPr lang="en-CO" dirty="0"/>
              <a:t>Utilizar las capas de convolución de un modelo </a:t>
            </a:r>
            <a:r>
              <a:rPr lang="en-CO" dirty="0">
                <a:solidFill>
                  <a:schemeClr val="accent1">
                    <a:lumMod val="75000"/>
                  </a:schemeClr>
                </a:solidFill>
              </a:rPr>
              <a:t>entrenado sobre una basta cantidad de imágenes de proposito general </a:t>
            </a:r>
            <a:r>
              <a:rPr lang="en-CO" dirty="0"/>
              <a:t>y sólo entrenar las capas de la red neuronal (F</a:t>
            </a:r>
            <a:r>
              <a:rPr lang="en-US" dirty="0" err="1"/>
              <a:t>i</a:t>
            </a:r>
            <a:r>
              <a:rPr lang="en-CO" dirty="0"/>
              <a:t>ne tuning)</a:t>
            </a:r>
            <a:endParaRPr lang="en-CO" b="1" dirty="0"/>
          </a:p>
        </p:txBody>
      </p:sp>
      <p:pic>
        <p:nvPicPr>
          <p:cNvPr id="7" name="Picture 6" descr="Diagram, text&#10;&#10;Description automatically generated">
            <a:extLst>
              <a:ext uri="{FF2B5EF4-FFF2-40B4-BE49-F238E27FC236}">
                <a16:creationId xmlns:a16="http://schemas.microsoft.com/office/drawing/2014/main" id="{0716E320-A50A-3530-47CF-BB59A272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618" y="2841659"/>
            <a:ext cx="5634764" cy="37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8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CA13-1651-9D16-BBFC-2A28B263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Cuales CNN pre-entrenadas podemos utilizar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55C840C-30AD-432E-5FF7-6ECF99458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302714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246968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974358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613962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83194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16183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Tamaño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Salida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Dataset entrenado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Tamaño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02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(224 , 224, 3)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imagenet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1,281,167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23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(224, 224, 3)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imagenet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1,281,167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7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MobileNetV2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(224, 224, 3)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imagenet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1,281,167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55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EfficientNetB7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(600, 600, 3)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imagenet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1,281,167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3769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38D7BAE-152E-EB0F-A918-389C9A8633B4}"/>
              </a:ext>
            </a:extLst>
          </p:cNvPr>
          <p:cNvSpPr txBox="1"/>
          <p:nvPr/>
        </p:nvSpPr>
        <p:spPr>
          <a:xfrm>
            <a:off x="838200" y="4292082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Y muchas más: </a:t>
            </a:r>
            <a:r>
              <a:rPr lang="en-US" dirty="0">
                <a:hlinkClick r:id="rId2"/>
              </a:rPr>
              <a:t>https://tfhub.dev</a:t>
            </a:r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47EAC33-5CD4-EE5E-0529-CA9CE0FD2CC9}"/>
              </a:ext>
            </a:extLst>
          </p:cNvPr>
          <p:cNvSpPr/>
          <p:nvPr/>
        </p:nvSpPr>
        <p:spPr>
          <a:xfrm rot="16200000">
            <a:off x="8074868" y="832984"/>
            <a:ext cx="251926" cy="630593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A9CBB56-39C9-F146-6B45-99746E4C9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855778"/>
              </p:ext>
            </p:extLst>
          </p:nvPr>
        </p:nvGraphicFramePr>
        <p:xfrm>
          <a:off x="6569454" y="4420630"/>
          <a:ext cx="3262754" cy="2103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1377">
                  <a:extLst>
                    <a:ext uri="{9D8B030D-6E8A-4147-A177-3AD203B41FA5}">
                      <a16:colId xmlns:a16="http://schemas.microsoft.com/office/drawing/2014/main" val="4294841939"/>
                    </a:ext>
                  </a:extLst>
                </a:gridCol>
                <a:gridCol w="1631377">
                  <a:extLst>
                    <a:ext uri="{9D8B030D-6E8A-4147-A177-3AD203B41FA5}">
                      <a16:colId xmlns:a16="http://schemas.microsoft.com/office/drawing/2014/main" val="2526893545"/>
                    </a:ext>
                  </a:extLst>
                </a:gridCol>
              </a:tblGrid>
              <a:tr h="584415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Accuracy en ImageNet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081123"/>
                  </a:ext>
                </a:extLst>
              </a:tr>
              <a:tr h="3385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O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057537"/>
                  </a:ext>
                </a:extLst>
              </a:tr>
              <a:tr h="33859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17050"/>
                  </a:ext>
                </a:extLst>
              </a:tr>
              <a:tr h="33859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MobileNetV2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524494"/>
                  </a:ext>
                </a:extLst>
              </a:tr>
              <a:tr h="338590"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EfficientNetB7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O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25074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B1F49F3-42C6-B2CD-8F57-29DE614D158D}"/>
              </a:ext>
            </a:extLst>
          </p:cNvPr>
          <p:cNvSpPr txBox="1"/>
          <p:nvPr/>
        </p:nvSpPr>
        <p:spPr>
          <a:xfrm>
            <a:off x="2427866" y="5010525"/>
            <a:ext cx="2907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O" dirty="0"/>
              <a:t>Si están entrenados sobre el mismo dataset podemos comparar su efectividad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DD42AD-9277-DA12-3494-2E425B99DF7B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5335203" y="5472190"/>
            <a:ext cx="1234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1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1ABC-F2BA-60F7-6352-43E0CA61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Cual es la difierencia entre estos modelos?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CE9463F-BDAE-0CC7-66EC-0137109C9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4211" b="-723"/>
          <a:stretch/>
        </p:blipFill>
        <p:spPr>
          <a:xfrm rot="16200000">
            <a:off x="5320393" y="-787270"/>
            <a:ext cx="1791478" cy="11147749"/>
          </a:xfrm>
        </p:spPr>
      </p:pic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F86B21A-1FF7-7C0F-02D8-EC6DECFA2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33"/>
          <a:stretch/>
        </p:blipFill>
        <p:spPr>
          <a:xfrm rot="16200000">
            <a:off x="5358485" y="-2887678"/>
            <a:ext cx="1715294" cy="110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236</Words>
  <Application>Microsoft Macintosh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Si tenemos poquitas imágenes podríamos seguir utilizando DL?</vt:lpstr>
      <vt:lpstr>Transfer Learning </vt:lpstr>
      <vt:lpstr>Cuales CNN pre-entrenadas podemos utilizar</vt:lpstr>
      <vt:lpstr>Cual es la difierencia entre estos modelos?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Reales</dc:creator>
  <cp:lastModifiedBy>Francisco Reales</cp:lastModifiedBy>
  <cp:revision>10</cp:revision>
  <dcterms:created xsi:type="dcterms:W3CDTF">2022-04-24T08:54:12Z</dcterms:created>
  <dcterms:modified xsi:type="dcterms:W3CDTF">2022-04-25T03:02:45Z</dcterms:modified>
</cp:coreProperties>
</file>