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59"/>
  </p:normalViewPr>
  <p:slideViewPr>
    <p:cSldViewPr snapToGrid="0" snapToObjects="1">
      <p:cViewPr>
        <p:scale>
          <a:sx n="92" d="100"/>
          <a:sy n="92" d="100"/>
        </p:scale>
        <p:origin x="32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7D1-B255-4D56-D698-B6917751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3521A-988E-5618-6E2D-9FD3F75C2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95F4-0CF3-6218-F295-3BAA58C6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40F2-16AF-BC05-1BC3-3004ED49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7E53-85DC-28E3-BCC4-C1D55ABF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4499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4EB6-7E84-6773-7993-0F6C1EF1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10D1-B387-ACFA-C1DF-0727B381B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7EDF-C31B-FF0E-C5B1-4F1DBFE7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3C6A-6E96-8AD5-AF61-5468BBAB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A0CC-D5C5-B450-B0E0-753B5519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352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C8D8F-889C-B731-82C7-4DF19880D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5F2DF-18FE-22E0-4106-BFB84D61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5C7A-E904-9279-DC93-080FB1D0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9F50-AA1D-82E4-35F1-40F70076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64886-23C6-754C-F22E-37F3BE63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4951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C406-644E-441F-87EF-B1A979BF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9CD18-C522-582F-EB7C-F0436951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CCBC7-E061-9C6A-FE2D-2DDAE76F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B523-8023-AD35-9A12-89202EA8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E4F2-0454-7EA9-EE72-AF7C178F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3767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2173-D707-D7D5-7C3E-04864181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1F3DC-2A1C-B085-8D76-F1B7BDFE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561FE-C20A-98F1-0B62-8F067CBA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9034-9093-482E-8438-339B25A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9E70-8878-9666-80C3-7B718E89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407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0074-E299-042D-2B18-85A20F1B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2156-FFAA-7842-118F-23CFD02A5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D1DF-10A6-86D0-EBBD-B22FA95DD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C3AF7-726B-7152-80E3-017E6974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8A373-95D6-5028-4872-07C55540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23B8C-A1CB-11E9-993F-E82B700F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0579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35A9-1D34-848A-7EB0-B79ED8FA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FAD15-BE9E-FD37-B136-C6F49ADB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D5D37-996F-06B3-C965-08FAE633A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F4249-DC69-3B1B-4905-4B9FA0209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066AC-B604-3EA6-A814-6EDDAA326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43355-A411-4A15-0CD6-2B9DBA2C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00DAC-A85B-DA3E-361A-9E556E29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44D0A-BC11-E217-94A6-6C08B41E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104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D097-C137-282E-9409-9740C641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A96A4-8370-5935-B18D-0769E27C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E7782-8A5E-2848-53E1-A42CC374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31997-7E66-BEDA-4C4F-DC3DF774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3345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061A1-CA78-0255-7002-40E69141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35788-4CC8-711E-905C-3D3299E3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AC6D6-693B-5C12-697A-FBD55233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770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AB64-6D13-5797-CC7A-0B0253D8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E3DC-5B8C-8F7F-63C3-89104CAB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637D-6249-B7C7-BC00-A1EF823E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A276A-170F-06AA-CD4F-E3EE7C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B9BE9-672A-8849-69C9-946E3593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061FC-35A1-6480-DED3-64C5CF0E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6652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2C08-3EA3-DCCC-C016-03828F38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10A08-5968-3FB4-76E1-E6828F1E0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AAE09-1B47-F845-33DD-657FA783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60BA-7AEF-0AA6-7F12-71545712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D4159-DC23-23D4-1F8B-54A4DE6F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708B-9D6F-80C6-1F53-C5CA2D4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0486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FC453-6647-2339-5BDA-76F093C7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347F-BE6E-7AB0-20F8-6A0E33B3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320D-8C94-6062-F675-C2F40FF7F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A01A-2192-FD48-B9B2-996E5770D4A4}" type="datetimeFigureOut">
              <a:rPr lang="en-CO" smtClean="0"/>
              <a:t>19/04/22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FC4A-B52E-8161-84B3-255A5EA01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ABFE-B825-3B8D-EAD6-4A4ABBB4E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F5A53-9B02-B544-A254-1B9778BB851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2197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DB75-2238-440B-18FB-9B2D84AEA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0413"/>
            <a:ext cx="9144000" cy="1802384"/>
          </a:xfrm>
        </p:spPr>
        <p:txBody>
          <a:bodyPr/>
          <a:lstStyle/>
          <a:p>
            <a:r>
              <a:rPr lang="en-CO" dirty="0"/>
              <a:t>OCR: reconocimiento de caracteres escritos a mano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D15A1990-4FC0-9410-E68C-8B573E22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14" y="2913508"/>
            <a:ext cx="10249772" cy="22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9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5AA1-DA5E-BE30-28A3-D2123F6A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Funciones de costo (loss function)</a:t>
            </a:r>
          </a:p>
        </p:txBody>
      </p:sp>
      <p:pic>
        <p:nvPicPr>
          <p:cNvPr id="5" name="Content Placeholder 4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A0258B13-91B7-380B-A1CB-0FF09E5AD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314602"/>
            <a:ext cx="4838700" cy="749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E5946-212B-5708-2BA0-C34055C78BEF}"/>
              </a:ext>
            </a:extLst>
          </p:cNvPr>
          <p:cNvSpPr txBox="1"/>
          <p:nvPr/>
        </p:nvSpPr>
        <p:spPr>
          <a:xfrm>
            <a:off x="1028700" y="1818521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b="1" dirty="0"/>
              <a:t>Error cuadratico medio(Least Mean Square)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755498E0-0F28-20B0-2587-C3A026A3D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280152"/>
            <a:ext cx="4838700" cy="923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ADC804-607C-CB67-B286-9F4C2CAE6E28}"/>
              </a:ext>
            </a:extLst>
          </p:cNvPr>
          <p:cNvSpPr txBox="1"/>
          <p:nvPr/>
        </p:nvSpPr>
        <p:spPr>
          <a:xfrm>
            <a:off x="1028700" y="3784071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b="1" dirty="0"/>
              <a:t>Error con categorical cross entropy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FA13F1-2B1B-F27D-3B62-8DD0A714182D}"/>
              </a:ext>
            </a:extLst>
          </p:cNvPr>
          <p:cNvCxnSpPr/>
          <p:nvPr/>
        </p:nvCxnSpPr>
        <p:spPr>
          <a:xfrm>
            <a:off x="6096000" y="2697933"/>
            <a:ext cx="1318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825E9E-997C-8FB2-204B-D244477396D1}"/>
              </a:ext>
            </a:extLst>
          </p:cNvPr>
          <p:cNvSpPr txBox="1"/>
          <p:nvPr/>
        </p:nvSpPr>
        <p:spPr>
          <a:xfrm>
            <a:off x="7643388" y="2275714"/>
            <a:ext cx="2243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Se utiliza mayormente para regresión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5C717D-8C7F-0857-8D36-1DE15F57A768}"/>
              </a:ext>
            </a:extLst>
          </p:cNvPr>
          <p:cNvCxnSpPr/>
          <p:nvPr/>
        </p:nvCxnSpPr>
        <p:spPr>
          <a:xfrm>
            <a:off x="6096000" y="4702116"/>
            <a:ext cx="1318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6BA120-7F72-4B4D-2596-82CA20C840B1}"/>
              </a:ext>
            </a:extLst>
          </p:cNvPr>
          <p:cNvSpPr txBox="1"/>
          <p:nvPr/>
        </p:nvSpPr>
        <p:spPr>
          <a:xfrm>
            <a:off x="7643388" y="4378950"/>
            <a:ext cx="224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Se utiliza para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183060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5AA1-DA5E-BE30-28A3-D2123F6A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Funciones de costo (loss function)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0D701720-8612-2619-82D9-699D42D3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9193"/>
            <a:ext cx="4849839" cy="92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07697C-A9A3-BC51-C377-5E1910BBCD39}"/>
              </a:ext>
            </a:extLst>
          </p:cNvPr>
          <p:cNvSpPr txBox="1"/>
          <p:nvPr/>
        </p:nvSpPr>
        <p:spPr>
          <a:xfrm>
            <a:off x="838200" y="1920388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b="1" dirty="0"/>
              <a:t>Error con categorical cross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8F9167-8A07-A648-1399-9489E9A0132A}"/>
                  </a:ext>
                </a:extLst>
              </p:cNvPr>
              <p:cNvSpPr txBox="1"/>
              <p:nvPr/>
            </p:nvSpPr>
            <p:spPr>
              <a:xfrm>
                <a:off x="6652210" y="2457548"/>
                <a:ext cx="20448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=[1,0,0,0]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8F9167-8A07-A648-1399-9489E9A01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210" y="2457548"/>
                <a:ext cx="2044855" cy="381515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EE52D3-10D3-E4CB-F01C-6CA9A7CA7EE3}"/>
                  </a:ext>
                </a:extLst>
              </p:cNvPr>
              <p:cNvSpPr txBox="1"/>
              <p:nvPr/>
            </p:nvSpPr>
            <p:spPr>
              <a:xfrm>
                <a:off x="6652210" y="3290500"/>
                <a:ext cx="2817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=[0.9,0.04,0.04,0.02]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EE52D3-10D3-E4CB-F01C-6CA9A7CA7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210" y="3290500"/>
                <a:ext cx="2817503" cy="276999"/>
              </a:xfrm>
              <a:prstGeom prst="rect">
                <a:avLst/>
              </a:prstGeom>
              <a:blipFill>
                <a:blip r:embed="rId4"/>
                <a:stretch>
                  <a:fillRect l="-1345" t="-4545" r="-2691" b="-36364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DE6B0D-C112-AF2D-6C5C-C9604353C019}"/>
              </a:ext>
            </a:extLst>
          </p:cNvPr>
          <p:cNvSpPr txBox="1"/>
          <p:nvPr/>
        </p:nvSpPr>
        <p:spPr>
          <a:xfrm>
            <a:off x="6652210" y="292116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Caso 1: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C86F85-104A-D165-D855-4509239FE7C6}"/>
              </a:ext>
            </a:extLst>
          </p:cNvPr>
          <p:cNvSpPr txBox="1"/>
          <p:nvPr/>
        </p:nvSpPr>
        <p:spPr>
          <a:xfrm>
            <a:off x="6652209" y="364960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Caso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78DC24-1145-9A0B-F519-892BCC7943CE}"/>
                  </a:ext>
                </a:extLst>
              </p:cNvPr>
              <p:cNvSpPr txBox="1"/>
              <p:nvPr/>
            </p:nvSpPr>
            <p:spPr>
              <a:xfrm>
                <a:off x="6652209" y="4000987"/>
                <a:ext cx="2432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=[0.2,0.5,0.2,0.1]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78DC24-1145-9A0B-F519-892BCC79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209" y="4000987"/>
                <a:ext cx="2432782" cy="276999"/>
              </a:xfrm>
              <a:prstGeom prst="rect">
                <a:avLst/>
              </a:prstGeom>
              <a:blipFill>
                <a:blip r:embed="rId5"/>
                <a:stretch>
                  <a:fillRect l="-1554" r="-2591" b="-3478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9F7C60-0900-4D9F-85E7-E0F32FCC5F2E}"/>
              </a:ext>
            </a:extLst>
          </p:cNvPr>
          <p:cNvCxnSpPr/>
          <p:nvPr/>
        </p:nvCxnSpPr>
        <p:spPr>
          <a:xfrm>
            <a:off x="9555480" y="3451858"/>
            <a:ext cx="92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A8561-4174-9332-9A48-BC37B195D330}"/>
              </a:ext>
            </a:extLst>
          </p:cNvPr>
          <p:cNvCxnSpPr/>
          <p:nvPr/>
        </p:nvCxnSpPr>
        <p:spPr>
          <a:xfrm>
            <a:off x="9315450" y="4154725"/>
            <a:ext cx="925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85E764-A8F4-62F9-00DF-40A0B3E9AFA7}"/>
              </a:ext>
            </a:extLst>
          </p:cNvPr>
          <p:cNvSpPr txBox="1"/>
          <p:nvPr/>
        </p:nvSpPr>
        <p:spPr>
          <a:xfrm>
            <a:off x="9226960" y="2615223"/>
            <a:ext cx="25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Salida de la red neuronal</a:t>
            </a:r>
            <a:endParaRPr lang="en-C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DD109-0467-4A95-C73F-B41B772A37F9}"/>
              </a:ext>
            </a:extLst>
          </p:cNvPr>
          <p:cNvSpPr txBox="1"/>
          <p:nvPr/>
        </p:nvSpPr>
        <p:spPr>
          <a:xfrm>
            <a:off x="483870" y="4428649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Error caso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D058FF-ADAE-25CC-B9E9-613B9B54547C}"/>
                  </a:ext>
                </a:extLst>
              </p:cNvPr>
              <p:cNvSpPr txBox="1"/>
              <p:nvPr/>
            </p:nvSpPr>
            <p:spPr>
              <a:xfrm>
                <a:off x="0" y="4797981"/>
                <a:ext cx="9315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O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O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𝟎𝟒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𝟎𝟒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𝟎𝟒𝟔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D058FF-ADAE-25CC-B9E9-613B9B545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97981"/>
                <a:ext cx="9315450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B081FD6-E06F-79AD-3D51-0DCCC4421EF8}"/>
              </a:ext>
            </a:extLst>
          </p:cNvPr>
          <p:cNvSpPr txBox="1"/>
          <p:nvPr/>
        </p:nvSpPr>
        <p:spPr>
          <a:xfrm>
            <a:off x="483870" y="5247154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Error caso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287666-1820-EA19-6C28-205CC063896A}"/>
                  </a:ext>
                </a:extLst>
              </p:cNvPr>
              <p:cNvSpPr txBox="1"/>
              <p:nvPr/>
            </p:nvSpPr>
            <p:spPr>
              <a:xfrm>
                <a:off x="-291419" y="5616486"/>
                <a:ext cx="9315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O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C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O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287666-1820-EA19-6C28-205CC0638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1419" y="5616486"/>
                <a:ext cx="931545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B17BCFB-18C9-D931-8653-19F8F903BC3A}"/>
              </a:ext>
            </a:extLst>
          </p:cNvPr>
          <p:cNvSpPr txBox="1"/>
          <p:nvPr/>
        </p:nvSpPr>
        <p:spPr>
          <a:xfrm>
            <a:off x="10541267" y="3136998"/>
            <a:ext cx="139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O" dirty="0"/>
              <a:t>lasificación </a:t>
            </a:r>
          </a:p>
          <a:p>
            <a:r>
              <a:rPr lang="en-US" dirty="0"/>
              <a:t>C</a:t>
            </a:r>
            <a:r>
              <a:rPr lang="en-CO" dirty="0"/>
              <a:t>orrecta!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8C08D0-D9FC-B361-0A69-34F846B0C059}"/>
              </a:ext>
            </a:extLst>
          </p:cNvPr>
          <p:cNvSpPr txBox="1"/>
          <p:nvPr/>
        </p:nvSpPr>
        <p:spPr>
          <a:xfrm>
            <a:off x="10541267" y="3831559"/>
            <a:ext cx="139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O" dirty="0"/>
              <a:t>lasificación </a:t>
            </a:r>
          </a:p>
          <a:p>
            <a:r>
              <a:rPr lang="en-US" dirty="0" err="1"/>
              <a:t>errada</a:t>
            </a:r>
            <a:r>
              <a:rPr lang="en-CO" dirty="0"/>
              <a:t>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EC4329-4F78-D18B-AB35-39A0C3F3A55B}"/>
              </a:ext>
            </a:extLst>
          </p:cNvPr>
          <p:cNvSpPr txBox="1"/>
          <p:nvPr/>
        </p:nvSpPr>
        <p:spPr>
          <a:xfrm>
            <a:off x="8488258" y="5477986"/>
            <a:ext cx="196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La equivocación </a:t>
            </a:r>
          </a:p>
          <a:p>
            <a:r>
              <a:rPr lang="en-US" dirty="0"/>
              <a:t>da un error mayor!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40736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5AA1-DA5E-BE30-28A3-D2123F6A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Funciones de costo (loss function)</a:t>
            </a:r>
          </a:p>
        </p:txBody>
      </p:sp>
      <p:pic>
        <p:nvPicPr>
          <p:cNvPr id="8" name="Content Placeholder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0BB3B7E-AD72-2E63-F5DE-AE0FBC2F4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38" b="57021"/>
          <a:stretch/>
        </p:blipFill>
        <p:spPr>
          <a:xfrm>
            <a:off x="1281547" y="1798754"/>
            <a:ext cx="4272452" cy="3260492"/>
          </a:xfrm>
        </p:spPr>
      </p:pic>
      <p:pic>
        <p:nvPicPr>
          <p:cNvPr id="17" name="Content Placeholder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891F309-CB14-E1FB-10CC-0F74D4E3B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33"/>
          <a:stretch/>
        </p:blipFill>
        <p:spPr>
          <a:xfrm>
            <a:off x="6638001" y="1690688"/>
            <a:ext cx="4272452" cy="41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8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5B8A-127D-518E-21B8-EB51E1E2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Como encontramos los pesos W óptimos?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4BEB-D869-75BA-CF23-BC840B7D0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140"/>
            <a:ext cx="10515600" cy="4351338"/>
          </a:xfrm>
        </p:spPr>
        <p:txBody>
          <a:bodyPr/>
          <a:lstStyle/>
          <a:p>
            <a:r>
              <a:rPr lang="en-CO" dirty="0"/>
              <a:t>1) Definimos la función de costo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  <a:p>
            <a:r>
              <a:rPr lang="en-CO" dirty="0"/>
              <a:t>2) Utilizamos algún método de optimización</a:t>
            </a:r>
          </a:p>
        </p:txBody>
      </p:sp>
      <p:pic>
        <p:nvPicPr>
          <p:cNvPr id="4" name="Content Placeholder 4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28F96860-FC5F-FAAE-1EF2-9B4A505A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3" y="2272315"/>
            <a:ext cx="4838700" cy="749300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4F6627A-2F07-7165-3045-9A023643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39" y="2174527"/>
            <a:ext cx="4440379" cy="84708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A7A901-BB82-19F3-7609-26B4D18FA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982" y="3836386"/>
            <a:ext cx="7680036" cy="24685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615D59-812A-6666-83E0-BE160C44433E}"/>
              </a:ext>
            </a:extLst>
          </p:cNvPr>
          <p:cNvCxnSpPr>
            <a:cxnSpLocks/>
          </p:cNvCxnSpPr>
          <p:nvPr/>
        </p:nvCxnSpPr>
        <p:spPr>
          <a:xfrm flipV="1">
            <a:off x="7938655" y="3592521"/>
            <a:ext cx="761999" cy="439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2A1D7F-B202-7A46-2B4D-13378EB7ED92}"/>
              </a:ext>
            </a:extLst>
          </p:cNvPr>
          <p:cNvSpPr txBox="1"/>
          <p:nvPr/>
        </p:nvSpPr>
        <p:spPr>
          <a:xfrm>
            <a:off x="8700654" y="32443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>
                <a:solidFill>
                  <a:schemeClr val="accent1"/>
                </a:solidFill>
              </a:rPr>
              <a:t>Método analítico</a:t>
            </a:r>
          </a:p>
        </p:txBody>
      </p:sp>
    </p:spTree>
    <p:extLst>
      <p:ext uri="{BB962C8B-B14F-4D97-AF65-F5344CB8AC3E}">
        <p14:creationId xmlns:p14="http://schemas.microsoft.com/office/powerpoint/2010/main" val="137424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5B8A-127D-518E-21B8-EB51E1E2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Mejor hallar </a:t>
            </a:r>
            <a:r>
              <a:rPr lang="es-ES_tradnl" b="1" dirty="0"/>
              <a:t>W</a:t>
            </a:r>
            <a:r>
              <a:rPr lang="es-ES_tradnl" dirty="0"/>
              <a:t> de forma iterativa:</a:t>
            </a:r>
            <a:br>
              <a:rPr lang="es-ES_tradnl" dirty="0"/>
            </a:br>
            <a:r>
              <a:rPr lang="es-ES_tradnl" b="1" dirty="0"/>
              <a:t>Descenso de gradiente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4BEB-D869-75BA-CF23-BC840B7D0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140"/>
            <a:ext cx="10515600" cy="4351338"/>
          </a:xfrm>
        </p:spPr>
        <p:txBody>
          <a:bodyPr/>
          <a:lstStyle/>
          <a:p>
            <a:endParaRPr lang="en-CO" dirty="0"/>
          </a:p>
          <a:p>
            <a:pPr marL="0" indent="0">
              <a:buNone/>
            </a:pPr>
            <a:endParaRPr lang="en-CO" dirty="0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93422AAC-A786-C7EF-17D1-804BAE28E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9" t="17382" r="8498" b="27282"/>
          <a:stretch/>
        </p:blipFill>
        <p:spPr>
          <a:xfrm>
            <a:off x="20782" y="2135226"/>
            <a:ext cx="7862263" cy="37388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9C5738-017C-DFFC-92F4-00B7E411B230}"/>
              </a:ext>
            </a:extLst>
          </p:cNvPr>
          <p:cNvSpPr txBox="1"/>
          <p:nvPr/>
        </p:nvSpPr>
        <p:spPr>
          <a:xfrm>
            <a:off x="7883045" y="2049413"/>
            <a:ext cx="4028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O" dirty="0"/>
              <a:t>Si el gradiente es grande, estamos </a:t>
            </a:r>
            <a:r>
              <a:rPr lang="en-US" dirty="0"/>
              <a:t>L</a:t>
            </a:r>
            <a:r>
              <a:rPr lang="en-CO" dirty="0"/>
              <a:t>ejos del mínimo, los pasos deberían </a:t>
            </a:r>
            <a:r>
              <a:rPr lang="en-US" dirty="0"/>
              <a:t>g</a:t>
            </a:r>
            <a:r>
              <a:rPr lang="en-CO" dirty="0"/>
              <a:t>randes también.</a:t>
            </a:r>
          </a:p>
          <a:p>
            <a:pPr algn="just"/>
            <a:endParaRPr lang="en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O" dirty="0"/>
              <a:t>Si estamos cerca de mínimo no podemos tomar pasos grandes porque nos pasariamos del mínimo </a:t>
            </a:r>
          </a:p>
          <a:p>
            <a:endParaRPr lang="en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D57CE-315D-14A1-AEF4-E2340781D79A}"/>
              </a:ext>
            </a:extLst>
          </p:cNvPr>
          <p:cNvSpPr txBox="1"/>
          <p:nvPr/>
        </p:nvSpPr>
        <p:spPr>
          <a:xfrm>
            <a:off x="8369067" y="4940421"/>
            <a:ext cx="369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Esto lo controlamos con la:</a:t>
            </a:r>
          </a:p>
          <a:p>
            <a:r>
              <a:rPr lang="en-CO" b="1" dirty="0"/>
              <a:t>Tasa de Aprendizaje (Learning Rate)</a:t>
            </a:r>
            <a:r>
              <a:rPr lang="en-CO" dirty="0"/>
              <a:t> 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C80C9-BBA1-BD1D-78FC-A1E1D884530D}"/>
              </a:ext>
            </a:extLst>
          </p:cNvPr>
          <p:cNvCxnSpPr>
            <a:cxnSpLocks/>
          </p:cNvCxnSpPr>
          <p:nvPr/>
        </p:nvCxnSpPr>
        <p:spPr>
          <a:xfrm>
            <a:off x="9897197" y="4091073"/>
            <a:ext cx="0" cy="736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4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200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OCR: reconocimiento de caracteres escritos a mano</vt:lpstr>
      <vt:lpstr>Funciones de costo (loss function)</vt:lpstr>
      <vt:lpstr>Funciones de costo (loss function)</vt:lpstr>
      <vt:lpstr>Funciones de costo (loss function)</vt:lpstr>
      <vt:lpstr>Como encontramos los pesos W óptimos?</vt:lpstr>
      <vt:lpstr>Mejor hallar W de forma iterativa: Descenso de gradiente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OCR: reconocimiento de caracteres escritos a mano</dc:title>
  <dc:creator>Francisco Reales</dc:creator>
  <cp:lastModifiedBy>Francisco Reales</cp:lastModifiedBy>
  <cp:revision>11</cp:revision>
  <dcterms:created xsi:type="dcterms:W3CDTF">2022-04-19T06:20:31Z</dcterms:created>
  <dcterms:modified xsi:type="dcterms:W3CDTF">2022-04-19T08:53:58Z</dcterms:modified>
</cp:coreProperties>
</file>