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2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EE135-012D-4B3D-9CA4-62CA0ADB0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A05D950-9B2B-469B-AB2E-1CD7772C4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7FFE650-C1F3-44DF-9051-07EC8FA9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6630-2824-4536-B3EB-FAE70B443F19}" type="datetimeFigureOut">
              <a:rPr lang="uk-UA" smtClean="0"/>
              <a:t>12.03.2018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8E3870E-D63D-476D-8752-6FF3C822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2795588-DEA3-4E03-8124-807A2633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8884-815F-4A02-9749-1A320BB479A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060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8C81A-E916-4C4D-A375-D2403F65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7AA0E779-281B-44D2-BE64-0052C08E7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D6C575C-1024-4F5D-929F-51B292A5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6630-2824-4536-B3EB-FAE70B443F19}" type="datetimeFigureOut">
              <a:rPr lang="uk-UA" smtClean="0"/>
              <a:t>12.03.2018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7191A64-5D78-4164-8A4F-4066BA7E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FF7BB8D-9166-4B3A-87AF-48FF0191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8884-815F-4A02-9749-1A320BB479A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18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88700E2C-16E2-453A-A8A3-DDF7A42DF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DFA5B8D1-546C-4D61-A3F4-76754E386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ECD3463-50D0-46AC-BC21-24199E48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6630-2824-4536-B3EB-FAE70B443F19}" type="datetimeFigureOut">
              <a:rPr lang="uk-UA" smtClean="0"/>
              <a:t>12.03.2018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E05B7B9-7C27-4BF9-84F9-DB17DC95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20D0701-E81B-45A7-A0D6-7CDE0CB4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8884-815F-4A02-9749-1A320BB479A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916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F91FC-6986-4A57-BDAB-05E7A90D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C7A63FB-75F6-4B8D-9256-933EA35C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8C435A3-43FF-4694-906B-238FE94D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6630-2824-4536-B3EB-FAE70B443F19}" type="datetimeFigureOut">
              <a:rPr lang="uk-UA" smtClean="0"/>
              <a:t>12.03.2018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DA2739E-47E4-4F54-B3CC-990D130A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66B82EF-EF7D-47AF-9A63-5C772B8A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8884-815F-4A02-9749-1A320BB479A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376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13164-0D62-4EE3-889E-56506052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D382F75-1A9B-4D82-A6F8-6F18B1CA6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5CF0D00-6AF6-4BA9-8CD8-9DB376B9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6630-2824-4536-B3EB-FAE70B443F19}" type="datetimeFigureOut">
              <a:rPr lang="uk-UA" smtClean="0"/>
              <a:t>12.03.2018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C177B07-1607-404B-8219-AABF42D8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066146A-2FB0-4C63-93F2-018D27DD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8884-815F-4A02-9749-1A320BB479A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546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1C2FA-B07D-484B-9757-7EE46204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E497876-312F-4132-9735-519F04EFE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05D3296-6695-43E6-835D-A41F4F79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7FEF54A-DBAE-4A10-AD0C-CAA79D5B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6630-2824-4536-B3EB-FAE70B443F19}" type="datetimeFigureOut">
              <a:rPr lang="uk-UA" smtClean="0"/>
              <a:t>12.03.2018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A960C492-571E-4D13-974B-947E41D3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8A6B75E8-C2A9-4A8F-B91B-CE1B92DF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8884-815F-4A02-9749-1A320BB479A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264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3E045-6F55-4156-95BA-7DC6C086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09424A9-6978-4C02-8A77-EAF1EC188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A4E69D38-F839-4554-B0FF-38C65C041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65BDC62-BBAB-4BB4-94CC-1785DCFD3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5D3091A7-9AB1-491A-A81A-E5E42478F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D0E14F81-7CB3-4102-B796-4528F5F7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6630-2824-4536-B3EB-FAE70B443F19}" type="datetimeFigureOut">
              <a:rPr lang="uk-UA" smtClean="0"/>
              <a:t>12.03.2018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0088E2C4-5C5D-4F42-884A-B4C4360B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BEFDF050-7686-4EBE-9571-C16F8D74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8884-815F-4A02-9749-1A320BB479A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45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3A343-57C5-4492-A35B-89EF1ABF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6B8EBD27-B119-4399-AFE4-5D0AB3A1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6630-2824-4536-B3EB-FAE70B443F19}" type="datetimeFigureOut">
              <a:rPr lang="uk-UA" smtClean="0"/>
              <a:t>12.03.2018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A53E6914-D28B-4990-9C23-77ECA9DB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64D69E6-2385-4F4C-B870-FCC9F5D4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8884-815F-4A02-9749-1A320BB479A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19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84499CAB-141D-4040-8D86-9315FCEA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6630-2824-4536-B3EB-FAE70B443F19}" type="datetimeFigureOut">
              <a:rPr lang="uk-UA" smtClean="0"/>
              <a:t>12.03.2018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611FF771-ECFE-4193-BA74-D0693ACF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E21833D-30EF-4FA9-A0CD-F4E13569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8884-815F-4A02-9749-1A320BB479A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523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6766E-8EDD-4FF2-AC45-C62ECD7C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8D78B2F-76B3-4F1F-8633-89BE498BE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6B205B72-9E99-4BE7-B048-E1777795A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CB96082-366D-407A-B457-D18EDFB1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6630-2824-4536-B3EB-FAE70B443F19}" type="datetimeFigureOut">
              <a:rPr lang="uk-UA" smtClean="0"/>
              <a:t>12.03.2018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C579F6B-5BD5-44DE-88C1-B82354D8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B002084-4244-487E-81F9-8A2F7E06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8884-815F-4A02-9749-1A320BB479A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226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2E94B-6505-42CE-A3ED-B1498BA8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17AA70AC-A04A-4F72-AFA8-9DA989CC0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E0987FE-174A-4191-81B6-447063788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2D02A01-1AA9-4150-892C-2572E340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6630-2824-4536-B3EB-FAE70B443F19}" type="datetimeFigureOut">
              <a:rPr lang="uk-UA" smtClean="0"/>
              <a:t>12.03.2018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94FA1B9F-1699-4D5D-9169-E4400B2F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0660D88-01AB-43AD-AC79-8EF768AB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8884-815F-4A02-9749-1A320BB479A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161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7F51F569-4863-4838-9B45-C86A01FB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7D9E4D7-FEEF-4142-839F-F74A48950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CFE4156-5539-4FBB-B888-DF65CDB81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A6630-2824-4536-B3EB-FAE70B443F19}" type="datetimeFigureOut">
              <a:rPr lang="uk-UA" smtClean="0"/>
              <a:t>12.03.2018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200E022-B50C-4C57-9E47-AE60922AA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1B8D0BD-16C2-4B28-948E-FDC953070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8884-815F-4A02-9749-1A320BB479A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762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B0B116-F0A9-4E94-A950-739A950229E1}"/>
              </a:ext>
            </a:extLst>
          </p:cNvPr>
          <p:cNvSpPr txBox="1"/>
          <p:nvPr/>
        </p:nvSpPr>
        <p:spPr>
          <a:xfrm>
            <a:off x="9191741" y="748725"/>
            <a:ext cx="3574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 project</a:t>
            </a:r>
            <a:endParaRPr lang="uk-UA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6CD65-8D83-4E19-866B-5E1F5B1539C9}"/>
              </a:ext>
            </a:extLst>
          </p:cNvPr>
          <p:cNvSpPr txBox="1"/>
          <p:nvPr/>
        </p:nvSpPr>
        <p:spPr>
          <a:xfrm>
            <a:off x="5053781" y="631168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UniGe 2018</a:t>
            </a:r>
            <a:endParaRPr lang="uk-U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3837A50B-44B6-48AE-95E0-819043D20D24}"/>
              </a:ext>
            </a:extLst>
          </p:cNvPr>
          <p:cNvSpPr/>
          <p:nvPr/>
        </p:nvSpPr>
        <p:spPr>
          <a:xfrm>
            <a:off x="7982373" y="4387129"/>
            <a:ext cx="405110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Contributors: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Viktoriya Bodnar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Yasser Aboua Haila</a:t>
            </a:r>
            <a:endParaRPr lang="uk-UA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2B14EC20-FB05-48FE-8DEA-8DDC0A64454A}"/>
              </a:ext>
            </a:extLst>
          </p:cNvPr>
          <p:cNvSpPr/>
          <p:nvPr/>
        </p:nvSpPr>
        <p:spPr>
          <a:xfrm>
            <a:off x="3366428" y="57309"/>
            <a:ext cx="88024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FIGHTING CRIME WITH BIG DATA</a:t>
            </a:r>
            <a:endParaRPr lang="uk-UA" sz="4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36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C42D2B-F790-4DE3-B265-44269A8688ED}"/>
              </a:ext>
            </a:extLst>
          </p:cNvPr>
          <p:cNvSpPr txBox="1"/>
          <p:nvPr/>
        </p:nvSpPr>
        <p:spPr>
          <a:xfrm>
            <a:off x="9453717" y="2816941"/>
            <a:ext cx="24945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you </a:t>
            </a:r>
          </a:p>
          <a:p>
            <a:r>
              <a:rPr lang="en-US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for attention!</a:t>
            </a:r>
            <a:endParaRPr lang="uk-UA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8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B9FF-8C35-40DB-946B-4E669D35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MOTIVATION and INSPIRATION</a:t>
            </a:r>
            <a:endParaRPr lang="uk-U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22E12B5-F604-4B5D-B8EA-00AF78BB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4933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Crime rising even more steeply</a:t>
            </a:r>
            <a:endParaRPr lang="uk-UA" sz="3600" dirty="0">
              <a:solidFill>
                <a:schemeClr val="bg1"/>
              </a:solidFill>
              <a:latin typeface="+mj-lt"/>
            </a:endParaRPr>
          </a:p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Intuition behind</a:t>
            </a:r>
          </a:p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Bigger picture</a:t>
            </a:r>
          </a:p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Store, use, analyze ----------------&gt; PREDICT</a:t>
            </a:r>
          </a:p>
        </p:txBody>
      </p:sp>
    </p:spTree>
    <p:extLst>
      <p:ext uri="{BB962C8B-B14F-4D97-AF65-F5344CB8AC3E}">
        <p14:creationId xmlns:p14="http://schemas.microsoft.com/office/powerpoint/2010/main" val="211686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5BBA5-8CF4-44F9-BBEC-5686A317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 DOMAIN</a:t>
            </a:r>
            <a:endParaRPr lang="uk-U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C5130-E147-44FF-9295-EE7BD27D0960}"/>
              </a:ext>
            </a:extLst>
          </p:cNvPr>
          <p:cNvSpPr txBox="1"/>
          <p:nvPr/>
        </p:nvSpPr>
        <p:spPr>
          <a:xfrm>
            <a:off x="486697" y="1969257"/>
            <a:ext cx="4175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Police departments</a:t>
            </a:r>
            <a:endParaRPr lang="uk-UA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02CA7-93D0-44FD-A101-795400174B5D}"/>
              </a:ext>
            </a:extLst>
          </p:cNvPr>
          <p:cNvSpPr txBox="1"/>
          <p:nvPr/>
        </p:nvSpPr>
        <p:spPr>
          <a:xfrm>
            <a:off x="575629" y="4513043"/>
            <a:ext cx="2895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Law agencies</a:t>
            </a:r>
            <a:endParaRPr lang="uk-UA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7356C-B1EA-4B9B-A9E1-491F961AE1E8}"/>
              </a:ext>
            </a:extLst>
          </p:cNvPr>
          <p:cNvSpPr txBox="1"/>
          <p:nvPr/>
        </p:nvSpPr>
        <p:spPr>
          <a:xfrm>
            <a:off x="8556175" y="1969257"/>
            <a:ext cx="2963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+mj-lt"/>
              </a:rPr>
              <a:t>Policy makers</a:t>
            </a:r>
            <a:endParaRPr lang="uk-UA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2F7AD-C6EB-4840-85C9-66017F1A3187}"/>
              </a:ext>
            </a:extLst>
          </p:cNvPr>
          <p:cNvSpPr txBox="1"/>
          <p:nvPr/>
        </p:nvSpPr>
        <p:spPr>
          <a:xfrm>
            <a:off x="6537952" y="5235677"/>
            <a:ext cx="5480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Statistical analysis centers</a:t>
            </a:r>
            <a:endParaRPr lang="uk-UA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784736C-9E78-45E6-9745-EC48B5537CF3}"/>
              </a:ext>
            </a:extLst>
          </p:cNvPr>
          <p:cNvSpPr/>
          <p:nvPr/>
        </p:nvSpPr>
        <p:spPr>
          <a:xfrm>
            <a:off x="4245077" y="2787445"/>
            <a:ext cx="3701846" cy="2109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B48E-15F5-43F8-A200-FF11FDADA99A}"/>
              </a:ext>
            </a:extLst>
          </p:cNvPr>
          <p:cNvSpPr txBox="1"/>
          <p:nvPr/>
        </p:nvSpPr>
        <p:spPr>
          <a:xfrm>
            <a:off x="4307593" y="3073871"/>
            <a:ext cx="3639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-&gt; Insert new crime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-&gt; Update crime details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-&gt; Find relevant information 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-&gt; Analyze relationships</a:t>
            </a:r>
          </a:p>
        </p:txBody>
      </p:sp>
      <p:cxnSp>
        <p:nvCxnSpPr>
          <p:cNvPr id="15" name="Сполучна лінія: уступом 14">
            <a:extLst>
              <a:ext uri="{FF2B5EF4-FFF2-40B4-BE49-F238E27FC236}">
                <a16:creationId xmlns:a16="http://schemas.microsoft.com/office/drawing/2014/main" id="{DF78F681-3701-4E9B-B485-C8C49020BA48}"/>
              </a:ext>
            </a:extLst>
          </p:cNvPr>
          <p:cNvCxnSpPr>
            <a:stCxn id="6" idx="2"/>
            <a:endCxn id="10" idx="1"/>
          </p:cNvCxnSpPr>
          <p:nvPr/>
        </p:nvCxnSpPr>
        <p:spPr>
          <a:xfrm rot="16200000" flipH="1">
            <a:off x="2827453" y="2424331"/>
            <a:ext cx="1164812" cy="1670436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получна лінія: уступом 16">
            <a:extLst>
              <a:ext uri="{FF2B5EF4-FFF2-40B4-BE49-F238E27FC236}">
                <a16:creationId xmlns:a16="http://schemas.microsoft.com/office/drawing/2014/main" id="{54BAFD19-23BC-4624-A38E-AE029E1570A2}"/>
              </a:ext>
            </a:extLst>
          </p:cNvPr>
          <p:cNvCxnSpPr>
            <a:stCxn id="8" idx="1"/>
            <a:endCxn id="10" idx="0"/>
          </p:cNvCxnSpPr>
          <p:nvPr/>
        </p:nvCxnSpPr>
        <p:spPr>
          <a:xfrm rot="10800000" flipV="1">
            <a:off x="6096001" y="2323199"/>
            <a:ext cx="2460175" cy="464245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получна лінія: уступом 18">
            <a:extLst>
              <a:ext uri="{FF2B5EF4-FFF2-40B4-BE49-F238E27FC236}">
                <a16:creationId xmlns:a16="http://schemas.microsoft.com/office/drawing/2014/main" id="{702D77D8-7841-492F-92C2-D70E0EAF1EAE}"/>
              </a:ext>
            </a:extLst>
          </p:cNvPr>
          <p:cNvCxnSpPr>
            <a:stCxn id="9" idx="0"/>
            <a:endCxn id="10" idx="3"/>
          </p:cNvCxnSpPr>
          <p:nvPr/>
        </p:nvCxnSpPr>
        <p:spPr>
          <a:xfrm rot="16200000" flipV="1">
            <a:off x="7915728" y="3873150"/>
            <a:ext cx="1393722" cy="1331331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получна лінія: уступом 22">
            <a:extLst>
              <a:ext uri="{FF2B5EF4-FFF2-40B4-BE49-F238E27FC236}">
                <a16:creationId xmlns:a16="http://schemas.microsoft.com/office/drawing/2014/main" id="{D1339C88-809E-4BD8-93E0-DC3C585C911C}"/>
              </a:ext>
            </a:extLst>
          </p:cNvPr>
          <p:cNvCxnSpPr>
            <a:stCxn id="7" idx="2"/>
            <a:endCxn id="10" idx="2"/>
          </p:cNvCxnSpPr>
          <p:nvPr/>
        </p:nvCxnSpPr>
        <p:spPr>
          <a:xfrm rot="5400000" flipH="1" flipV="1">
            <a:off x="3897451" y="3022380"/>
            <a:ext cx="324464" cy="4072634"/>
          </a:xfrm>
          <a:prstGeom prst="bentConnector3">
            <a:avLst>
              <a:gd name="adj1" fmla="val -70455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8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63F4F-D2D6-49FD-8DEF-69912C1D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endParaRPr lang="uk-U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A71ADDEB-55AC-4765-8F20-FE2F86215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88"/>
          <a:stretch/>
        </p:blipFill>
        <p:spPr>
          <a:xfrm>
            <a:off x="358679" y="4931038"/>
            <a:ext cx="4282811" cy="1630773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05CBCE-5E1D-4203-B111-801CCB181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59" y="1324923"/>
            <a:ext cx="6081287" cy="256054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9E4C35B-31AE-4CFB-B169-4A70C5983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81" y="4815372"/>
            <a:ext cx="3429297" cy="165368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9E8F2C1-46C6-4F82-A94F-1CB268034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16" y="4534715"/>
            <a:ext cx="2697714" cy="202709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78D2151-C6C3-4DAE-AA5E-1EEDB3CF34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881" y="851920"/>
            <a:ext cx="3657917" cy="22252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FF9EA8-4C4D-4179-B432-22ED45DA71A3}"/>
              </a:ext>
            </a:extLst>
          </p:cNvPr>
          <p:cNvSpPr txBox="1"/>
          <p:nvPr/>
        </p:nvSpPr>
        <p:spPr>
          <a:xfrm rot="20250680">
            <a:off x="1782857" y="1391511"/>
            <a:ext cx="3703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+mj-lt"/>
              </a:rPr>
              <a:t>VICTIMS</a:t>
            </a:r>
            <a:endParaRPr lang="uk-UA" sz="54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F12516-F126-4000-AC44-509906CD6399}"/>
              </a:ext>
            </a:extLst>
          </p:cNvPr>
          <p:cNvSpPr txBox="1"/>
          <p:nvPr/>
        </p:nvSpPr>
        <p:spPr>
          <a:xfrm rot="21332374">
            <a:off x="5632435" y="5330925"/>
            <a:ext cx="165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+mj-lt"/>
              </a:rPr>
              <a:t>CITIES</a:t>
            </a:r>
            <a:endParaRPr lang="uk-UA" sz="48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1769D3-1E97-4DFF-B6FC-77E966E3C665}"/>
              </a:ext>
            </a:extLst>
          </p:cNvPr>
          <p:cNvSpPr txBox="1"/>
          <p:nvPr/>
        </p:nvSpPr>
        <p:spPr>
          <a:xfrm rot="20653962">
            <a:off x="8323240" y="4816018"/>
            <a:ext cx="2754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+mj-lt"/>
              </a:rPr>
              <a:t>WEAPONS</a:t>
            </a:r>
            <a:endParaRPr lang="uk-UA" sz="4800" b="1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13F1F6-CED9-4F5C-9509-824A1DD48C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9" y="2743753"/>
            <a:ext cx="11621507" cy="20042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A4E71B-9D81-4091-88A4-E7B182A2F458}"/>
              </a:ext>
            </a:extLst>
          </p:cNvPr>
          <p:cNvSpPr txBox="1"/>
          <p:nvPr/>
        </p:nvSpPr>
        <p:spPr>
          <a:xfrm>
            <a:off x="4453663" y="3083527"/>
            <a:ext cx="2982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2060"/>
                </a:solidFill>
                <a:latin typeface="+mj-lt"/>
              </a:rPr>
              <a:t>CRIMES</a:t>
            </a:r>
            <a:endParaRPr lang="uk-UA" sz="72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A78E68-E7C1-4A7A-A2D9-91B5E07CE647}"/>
              </a:ext>
            </a:extLst>
          </p:cNvPr>
          <p:cNvSpPr txBox="1"/>
          <p:nvPr/>
        </p:nvSpPr>
        <p:spPr>
          <a:xfrm rot="2082715">
            <a:off x="7024117" y="1967487"/>
            <a:ext cx="4750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+mj-lt"/>
              </a:rPr>
              <a:t>POLICE DEPARTMENTS</a:t>
            </a:r>
            <a:endParaRPr lang="uk-UA" sz="40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DE5B6-EF92-4CF3-9564-C1057B794E04}"/>
              </a:ext>
            </a:extLst>
          </p:cNvPr>
          <p:cNvSpPr txBox="1"/>
          <p:nvPr/>
        </p:nvSpPr>
        <p:spPr>
          <a:xfrm rot="1448124">
            <a:off x="635351" y="5339386"/>
            <a:ext cx="4078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+mj-lt"/>
              </a:rPr>
              <a:t>CRIMINALS</a:t>
            </a:r>
            <a:endParaRPr lang="uk-UA" sz="54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4" name="Стрілка: вліво-вправо 23">
            <a:extLst>
              <a:ext uri="{FF2B5EF4-FFF2-40B4-BE49-F238E27FC236}">
                <a16:creationId xmlns:a16="http://schemas.microsoft.com/office/drawing/2014/main" id="{5CA5DDF9-FCD6-4999-88C1-9EB37991BA0F}"/>
              </a:ext>
            </a:extLst>
          </p:cNvPr>
          <p:cNvSpPr/>
          <p:nvPr/>
        </p:nvSpPr>
        <p:spPr>
          <a:xfrm rot="2259517">
            <a:off x="3726090" y="2416926"/>
            <a:ext cx="1774251" cy="471548"/>
          </a:xfrm>
          <a:prstGeom prst="left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Стрілка: вліво-вправо 24">
            <a:extLst>
              <a:ext uri="{FF2B5EF4-FFF2-40B4-BE49-F238E27FC236}">
                <a16:creationId xmlns:a16="http://schemas.microsoft.com/office/drawing/2014/main" id="{63F51C53-4D28-487F-AD1E-7AB9BBC22056}"/>
              </a:ext>
            </a:extLst>
          </p:cNvPr>
          <p:cNvSpPr/>
          <p:nvPr/>
        </p:nvSpPr>
        <p:spPr>
          <a:xfrm rot="19284173">
            <a:off x="2789833" y="4516737"/>
            <a:ext cx="2262950" cy="529612"/>
          </a:xfrm>
          <a:prstGeom prst="left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Стрілка: вліво-вправо 25">
            <a:extLst>
              <a:ext uri="{FF2B5EF4-FFF2-40B4-BE49-F238E27FC236}">
                <a16:creationId xmlns:a16="http://schemas.microsoft.com/office/drawing/2014/main" id="{95F6A338-27C7-4AF6-8156-A1B0F8BC89BE}"/>
              </a:ext>
            </a:extLst>
          </p:cNvPr>
          <p:cNvSpPr/>
          <p:nvPr/>
        </p:nvSpPr>
        <p:spPr>
          <a:xfrm rot="5400000">
            <a:off x="5682961" y="4509370"/>
            <a:ext cx="1094652" cy="435935"/>
          </a:xfrm>
          <a:prstGeom prst="left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Стрілка: вліво-вправо 26">
            <a:extLst>
              <a:ext uri="{FF2B5EF4-FFF2-40B4-BE49-F238E27FC236}">
                <a16:creationId xmlns:a16="http://schemas.microsoft.com/office/drawing/2014/main" id="{663A4FF2-40C4-43F2-9CC4-9E826FA7414E}"/>
              </a:ext>
            </a:extLst>
          </p:cNvPr>
          <p:cNvSpPr/>
          <p:nvPr/>
        </p:nvSpPr>
        <p:spPr>
          <a:xfrm rot="21355907">
            <a:off x="3768402" y="5779395"/>
            <a:ext cx="1851819" cy="430098"/>
          </a:xfrm>
          <a:prstGeom prst="left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Стрілка: вліво-вправо 27">
            <a:extLst>
              <a:ext uri="{FF2B5EF4-FFF2-40B4-BE49-F238E27FC236}">
                <a16:creationId xmlns:a16="http://schemas.microsoft.com/office/drawing/2014/main" id="{15573F81-6256-4708-B334-BFD8FCBD91A9}"/>
              </a:ext>
            </a:extLst>
          </p:cNvPr>
          <p:cNvSpPr/>
          <p:nvPr/>
        </p:nvSpPr>
        <p:spPr>
          <a:xfrm rot="8311399">
            <a:off x="6733447" y="2278662"/>
            <a:ext cx="1863787" cy="567329"/>
          </a:xfrm>
          <a:prstGeom prst="left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Стрілка: вліво-вправо 28">
            <a:extLst>
              <a:ext uri="{FF2B5EF4-FFF2-40B4-BE49-F238E27FC236}">
                <a16:creationId xmlns:a16="http://schemas.microsoft.com/office/drawing/2014/main" id="{FB8195E9-4423-4610-8159-61517EC16919}"/>
              </a:ext>
            </a:extLst>
          </p:cNvPr>
          <p:cNvSpPr/>
          <p:nvPr/>
        </p:nvSpPr>
        <p:spPr>
          <a:xfrm rot="2335362">
            <a:off x="7313190" y="4085990"/>
            <a:ext cx="2016580" cy="582562"/>
          </a:xfrm>
          <a:prstGeom prst="left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Стрілка: вліво-вправо 29">
            <a:extLst>
              <a:ext uri="{FF2B5EF4-FFF2-40B4-BE49-F238E27FC236}">
                <a16:creationId xmlns:a16="http://schemas.microsoft.com/office/drawing/2014/main" id="{1D9A0BE1-7049-405B-85B5-3E4B74D65273}"/>
              </a:ext>
            </a:extLst>
          </p:cNvPr>
          <p:cNvSpPr/>
          <p:nvPr/>
        </p:nvSpPr>
        <p:spPr>
          <a:xfrm rot="2582593">
            <a:off x="1934978" y="3910641"/>
            <a:ext cx="4035978" cy="382093"/>
          </a:xfrm>
          <a:prstGeom prst="left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Стрілка: вліво-вправо 31">
            <a:extLst>
              <a:ext uri="{FF2B5EF4-FFF2-40B4-BE49-F238E27FC236}">
                <a16:creationId xmlns:a16="http://schemas.microsoft.com/office/drawing/2014/main" id="{76C33CB5-9781-43A6-98B9-67131561BA53}"/>
              </a:ext>
            </a:extLst>
          </p:cNvPr>
          <p:cNvSpPr/>
          <p:nvPr/>
        </p:nvSpPr>
        <p:spPr>
          <a:xfrm rot="8019499">
            <a:off x="6837732" y="4167339"/>
            <a:ext cx="3442283" cy="425142"/>
          </a:xfrm>
          <a:prstGeom prst="left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Прямокутник 33">
            <a:extLst>
              <a:ext uri="{FF2B5EF4-FFF2-40B4-BE49-F238E27FC236}">
                <a16:creationId xmlns:a16="http://schemas.microsoft.com/office/drawing/2014/main" id="{0C57E0FC-39A4-4F0D-B029-88E8597587AD}"/>
              </a:ext>
            </a:extLst>
          </p:cNvPr>
          <p:cNvSpPr/>
          <p:nvPr/>
        </p:nvSpPr>
        <p:spPr>
          <a:xfrm>
            <a:off x="5436593" y="221393"/>
            <a:ext cx="1381638" cy="856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+mj-lt"/>
              </a:rPr>
              <a:t>.</a:t>
            </a:r>
            <a:r>
              <a:rPr lang="en-US" sz="4400" b="1" dirty="0">
                <a:solidFill>
                  <a:srgbClr val="002060"/>
                </a:solidFill>
                <a:latin typeface="+mj-lt"/>
              </a:rPr>
              <a:t>???</a:t>
            </a:r>
            <a:endParaRPr lang="uk-UA" sz="4400" b="1" dirty="0">
              <a:latin typeface="+mj-lt"/>
            </a:endParaRPr>
          </a:p>
        </p:txBody>
      </p:sp>
      <p:sp>
        <p:nvSpPr>
          <p:cNvPr id="33" name="Стрілка: угору-вниз 32">
            <a:extLst>
              <a:ext uri="{FF2B5EF4-FFF2-40B4-BE49-F238E27FC236}">
                <a16:creationId xmlns:a16="http://schemas.microsoft.com/office/drawing/2014/main" id="{5A4C14D9-A0C1-4BF8-82D7-1C16FC70EFC4}"/>
              </a:ext>
            </a:extLst>
          </p:cNvPr>
          <p:cNvSpPr/>
          <p:nvPr/>
        </p:nvSpPr>
        <p:spPr>
          <a:xfrm>
            <a:off x="6037599" y="860792"/>
            <a:ext cx="290162" cy="2243612"/>
          </a:xfrm>
          <a:prstGeom prst="up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072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DD7B5-5AD8-4B2E-8364-2A1443F0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TECHNOLOGY</a:t>
            </a:r>
            <a:endParaRPr lang="uk-U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C6B4E842-51A2-4AC7-91A8-C6A499B87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1663"/>
            <a:ext cx="5406832" cy="38082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0E1901-4E1B-4C60-BD83-EF1344E5E16E}"/>
              </a:ext>
            </a:extLst>
          </p:cNvPr>
          <p:cNvSpPr txBox="1"/>
          <p:nvPr/>
        </p:nvSpPr>
        <p:spPr>
          <a:xfrm>
            <a:off x="6371303" y="3017765"/>
            <a:ext cx="60592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Dynamic and flexible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~15000 tuples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Time and cost saving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Relationship significance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Identify patterns and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Easy SQL-like Cypher lang.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556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E9F69-D445-457D-84A3-4ECB5922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MODEL</a:t>
            </a:r>
            <a:endParaRPr lang="uk-U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CD15BBAA-97B8-4364-A3E6-EDB34E8AF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73393"/>
            <a:ext cx="10515600" cy="5351872"/>
          </a:xfrm>
        </p:spPr>
      </p:pic>
    </p:spTree>
    <p:extLst>
      <p:ext uri="{BB962C8B-B14F-4D97-AF65-F5344CB8AC3E}">
        <p14:creationId xmlns:p14="http://schemas.microsoft.com/office/powerpoint/2010/main" val="6010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BC4CA-6145-4286-AB2A-11440E0A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WORKLOAD </a:t>
            </a:r>
            <a:endParaRPr lang="uk-U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2B484B8-FC6B-4FBA-9785-E836E5676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35" y="1620622"/>
            <a:ext cx="10515600" cy="162549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OLTP + simple ‘analytical-style’ queries</a:t>
            </a:r>
          </a:p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Graph traversal </a:t>
            </a:r>
          </a:p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Interconnectivity of objects</a:t>
            </a:r>
          </a:p>
          <a:p>
            <a:pPr marL="0" indent="0">
              <a:buNone/>
            </a:pPr>
            <a:endParaRPr lang="uk-UA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4AB48-B6C3-4007-97A2-4130B050A986}"/>
              </a:ext>
            </a:extLst>
          </p:cNvPr>
          <p:cNvSpPr txBox="1"/>
          <p:nvPr/>
        </p:nvSpPr>
        <p:spPr>
          <a:xfrm>
            <a:off x="838200" y="4057110"/>
            <a:ext cx="3276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CRIMINALS - CITIES</a:t>
            </a:r>
            <a:endParaRPr lang="uk-UA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2A774-B9E4-4175-BDB0-87D2896E61DA}"/>
              </a:ext>
            </a:extLst>
          </p:cNvPr>
          <p:cNvSpPr txBox="1"/>
          <p:nvPr/>
        </p:nvSpPr>
        <p:spPr>
          <a:xfrm>
            <a:off x="8285810" y="2866348"/>
            <a:ext cx="349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CRIMINALS-VICTIMS</a:t>
            </a:r>
            <a:endParaRPr lang="uk-UA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DFC03-AAB3-4C4B-8D51-684403FDCCB2}"/>
              </a:ext>
            </a:extLst>
          </p:cNvPr>
          <p:cNvSpPr txBox="1"/>
          <p:nvPr/>
        </p:nvSpPr>
        <p:spPr>
          <a:xfrm>
            <a:off x="1327355" y="5575320"/>
            <a:ext cx="329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CRIMES-WEAPONS</a:t>
            </a:r>
            <a:endParaRPr lang="uk-UA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B5729-1CF3-4198-A67A-CF90B86A8BD5}"/>
              </a:ext>
            </a:extLst>
          </p:cNvPr>
          <p:cNvSpPr txBox="1"/>
          <p:nvPr/>
        </p:nvSpPr>
        <p:spPr>
          <a:xfrm>
            <a:off x="9370667" y="5347227"/>
            <a:ext cx="2405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CRIMES - PDS</a:t>
            </a:r>
            <a:endParaRPr lang="uk-UA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17BAE-B05C-41B2-95F8-9A24CE2F987E}"/>
              </a:ext>
            </a:extLst>
          </p:cNvPr>
          <p:cNvSpPr txBox="1"/>
          <p:nvPr/>
        </p:nvSpPr>
        <p:spPr>
          <a:xfrm>
            <a:off x="4464665" y="3814399"/>
            <a:ext cx="5107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CRIMINALS – VICTIMS - CITIES</a:t>
            </a:r>
            <a:endParaRPr lang="uk-UA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F1AC7-1006-496B-B6AF-51ACF5A5BD99}"/>
              </a:ext>
            </a:extLst>
          </p:cNvPr>
          <p:cNvSpPr txBox="1"/>
          <p:nvPr/>
        </p:nvSpPr>
        <p:spPr>
          <a:xfrm>
            <a:off x="5959372" y="5150852"/>
            <a:ext cx="2765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CRIMES - CITIES</a:t>
            </a:r>
            <a:endParaRPr lang="uk-UA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A2AD7CA-EFE0-460D-A470-1FD81777713D}"/>
              </a:ext>
            </a:extLst>
          </p:cNvPr>
          <p:cNvSpPr/>
          <p:nvPr/>
        </p:nvSpPr>
        <p:spPr>
          <a:xfrm>
            <a:off x="442452" y="4106786"/>
            <a:ext cx="280219" cy="242711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F4785BD4-5285-4043-BD46-BFC49162B3E5}"/>
              </a:ext>
            </a:extLst>
          </p:cNvPr>
          <p:cNvSpPr/>
          <p:nvPr/>
        </p:nvSpPr>
        <p:spPr>
          <a:xfrm>
            <a:off x="1327355" y="6176476"/>
            <a:ext cx="280219" cy="242711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B6A79A6-67E8-4F23-B584-E229EEA4D994}"/>
              </a:ext>
            </a:extLst>
          </p:cNvPr>
          <p:cNvSpPr/>
          <p:nvPr/>
        </p:nvSpPr>
        <p:spPr>
          <a:xfrm>
            <a:off x="5692877" y="5347227"/>
            <a:ext cx="266495" cy="217369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0BFDB89F-7E21-457B-9136-E8BCAA57FEE6}"/>
              </a:ext>
            </a:extLst>
          </p:cNvPr>
          <p:cNvSpPr/>
          <p:nvPr/>
        </p:nvSpPr>
        <p:spPr>
          <a:xfrm>
            <a:off x="9090448" y="3329767"/>
            <a:ext cx="280219" cy="242711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53261A92-5931-4886-97CF-5311285BAB9A}"/>
              </a:ext>
            </a:extLst>
          </p:cNvPr>
          <p:cNvSpPr/>
          <p:nvPr/>
        </p:nvSpPr>
        <p:spPr>
          <a:xfrm>
            <a:off x="9571704" y="4862738"/>
            <a:ext cx="280219" cy="242711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38A32F7-2BA1-49AC-9632-C0DE0795A56E}"/>
              </a:ext>
            </a:extLst>
          </p:cNvPr>
          <p:cNvSpPr/>
          <p:nvPr/>
        </p:nvSpPr>
        <p:spPr>
          <a:xfrm>
            <a:off x="6878074" y="4277819"/>
            <a:ext cx="280219" cy="242711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Полілінія: фігура 29">
            <a:extLst>
              <a:ext uri="{FF2B5EF4-FFF2-40B4-BE49-F238E27FC236}">
                <a16:creationId xmlns:a16="http://schemas.microsoft.com/office/drawing/2014/main" id="{96BB0694-CA9E-4DAB-A53C-9FCA4C770467}"/>
              </a:ext>
            </a:extLst>
          </p:cNvPr>
          <p:cNvSpPr/>
          <p:nvPr/>
        </p:nvSpPr>
        <p:spPr>
          <a:xfrm>
            <a:off x="1054716" y="5450287"/>
            <a:ext cx="3966860" cy="937147"/>
          </a:xfrm>
          <a:custGeom>
            <a:avLst/>
            <a:gdLst>
              <a:gd name="connsiteX0" fmla="*/ 493865 w 3966860"/>
              <a:gd name="connsiteY0" fmla="*/ 847274 h 937147"/>
              <a:gd name="connsiteX1" fmla="*/ 257890 w 3966860"/>
              <a:gd name="connsiteY1" fmla="*/ 109855 h 937147"/>
              <a:gd name="connsiteX2" fmla="*/ 3650019 w 3966860"/>
              <a:gd name="connsiteY2" fmla="*/ 80358 h 937147"/>
              <a:gd name="connsiteX3" fmla="*/ 3458290 w 3966860"/>
              <a:gd name="connsiteY3" fmla="*/ 847274 h 937147"/>
              <a:gd name="connsiteX4" fmla="*/ 449619 w 3966860"/>
              <a:gd name="connsiteY4" fmla="*/ 891519 h 9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6860" h="937147">
                <a:moveTo>
                  <a:pt x="493865" y="847274"/>
                </a:moveTo>
                <a:cubicBezTo>
                  <a:pt x="112864" y="542474"/>
                  <a:pt x="-268136" y="237674"/>
                  <a:pt x="257890" y="109855"/>
                </a:cubicBezTo>
                <a:cubicBezTo>
                  <a:pt x="783916" y="-17964"/>
                  <a:pt x="3116619" y="-42545"/>
                  <a:pt x="3650019" y="80358"/>
                </a:cubicBezTo>
                <a:cubicBezTo>
                  <a:pt x="4183419" y="203261"/>
                  <a:pt x="3991690" y="712080"/>
                  <a:pt x="3458290" y="847274"/>
                </a:cubicBezTo>
                <a:cubicBezTo>
                  <a:pt x="2924890" y="982468"/>
                  <a:pt x="1687254" y="936993"/>
                  <a:pt x="449619" y="891519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Полілінія: фігура 30">
            <a:extLst>
              <a:ext uri="{FF2B5EF4-FFF2-40B4-BE49-F238E27FC236}">
                <a16:creationId xmlns:a16="http://schemas.microsoft.com/office/drawing/2014/main" id="{3A9CC9FA-BAE8-4A01-A9DD-F2B25EAAD7ED}"/>
              </a:ext>
            </a:extLst>
          </p:cNvPr>
          <p:cNvSpPr/>
          <p:nvPr/>
        </p:nvSpPr>
        <p:spPr>
          <a:xfrm>
            <a:off x="7809202" y="2672291"/>
            <a:ext cx="4298002" cy="975640"/>
          </a:xfrm>
          <a:custGeom>
            <a:avLst/>
            <a:gdLst>
              <a:gd name="connsiteX0" fmla="*/ 1349546 w 4298002"/>
              <a:gd name="connsiteY0" fmla="*/ 808328 h 975640"/>
              <a:gd name="connsiteX1" fmla="*/ 184424 w 4298002"/>
              <a:gd name="connsiteY1" fmla="*/ 690341 h 975640"/>
              <a:gd name="connsiteX2" fmla="*/ 420398 w 4298002"/>
              <a:gd name="connsiteY2" fmla="*/ 56161 h 975640"/>
              <a:gd name="connsiteX3" fmla="*/ 4092746 w 4298002"/>
              <a:gd name="connsiteY3" fmla="*/ 129903 h 975640"/>
              <a:gd name="connsiteX4" fmla="*/ 3576553 w 4298002"/>
              <a:gd name="connsiteY4" fmla="*/ 926315 h 975640"/>
              <a:gd name="connsiteX5" fmla="*/ 1438037 w 4298002"/>
              <a:gd name="connsiteY5" fmla="*/ 823077 h 975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8002" h="975640">
                <a:moveTo>
                  <a:pt x="1349546" y="808328"/>
                </a:moveTo>
                <a:cubicBezTo>
                  <a:pt x="844414" y="812015"/>
                  <a:pt x="339282" y="815702"/>
                  <a:pt x="184424" y="690341"/>
                </a:cubicBezTo>
                <a:cubicBezTo>
                  <a:pt x="29566" y="564980"/>
                  <a:pt x="-230989" y="149567"/>
                  <a:pt x="420398" y="56161"/>
                </a:cubicBezTo>
                <a:cubicBezTo>
                  <a:pt x="1071785" y="-37245"/>
                  <a:pt x="3566720" y="-15123"/>
                  <a:pt x="4092746" y="129903"/>
                </a:cubicBezTo>
                <a:cubicBezTo>
                  <a:pt x="4618772" y="274929"/>
                  <a:pt x="4019004" y="810786"/>
                  <a:pt x="3576553" y="926315"/>
                </a:cubicBezTo>
                <a:cubicBezTo>
                  <a:pt x="3134102" y="1041844"/>
                  <a:pt x="2286069" y="932460"/>
                  <a:pt x="1438037" y="823077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Полілінія: фігура 31">
            <a:extLst>
              <a:ext uri="{FF2B5EF4-FFF2-40B4-BE49-F238E27FC236}">
                <a16:creationId xmlns:a16="http://schemas.microsoft.com/office/drawing/2014/main" id="{1A1E2C8C-235A-40C9-9113-63BC04C986BE}"/>
              </a:ext>
            </a:extLst>
          </p:cNvPr>
          <p:cNvSpPr/>
          <p:nvPr/>
        </p:nvSpPr>
        <p:spPr>
          <a:xfrm>
            <a:off x="9095101" y="4999703"/>
            <a:ext cx="2970993" cy="1287859"/>
          </a:xfrm>
          <a:custGeom>
            <a:avLst/>
            <a:gdLst>
              <a:gd name="connsiteX0" fmla="*/ 683080 w 2970993"/>
              <a:gd name="connsiteY0" fmla="*/ 0 h 1287859"/>
              <a:gd name="connsiteX1" fmla="*/ 2880589 w 2970993"/>
              <a:gd name="connsiteY1" fmla="*/ 368710 h 1287859"/>
              <a:gd name="connsiteX2" fmla="*/ 2305402 w 2970993"/>
              <a:gd name="connsiteY2" fmla="*/ 1238865 h 1287859"/>
              <a:gd name="connsiteX3" fmla="*/ 78396 w 2970993"/>
              <a:gd name="connsiteY3" fmla="*/ 1061884 h 1287859"/>
              <a:gd name="connsiteX4" fmla="*/ 565093 w 2970993"/>
              <a:gd name="connsiteY4" fmla="*/ 88491 h 128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0993" h="1287859">
                <a:moveTo>
                  <a:pt x="683080" y="0"/>
                </a:moveTo>
                <a:cubicBezTo>
                  <a:pt x="1646641" y="81116"/>
                  <a:pt x="2610202" y="162233"/>
                  <a:pt x="2880589" y="368710"/>
                </a:cubicBezTo>
                <a:cubicBezTo>
                  <a:pt x="3150976" y="575187"/>
                  <a:pt x="2772434" y="1123336"/>
                  <a:pt x="2305402" y="1238865"/>
                </a:cubicBezTo>
                <a:cubicBezTo>
                  <a:pt x="1838370" y="1354394"/>
                  <a:pt x="368447" y="1253613"/>
                  <a:pt x="78396" y="1061884"/>
                </a:cubicBezTo>
                <a:cubicBezTo>
                  <a:pt x="-211655" y="870155"/>
                  <a:pt x="383196" y="538317"/>
                  <a:pt x="565093" y="88491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Полілінія: фігура 32">
            <a:extLst>
              <a:ext uri="{FF2B5EF4-FFF2-40B4-BE49-F238E27FC236}">
                <a16:creationId xmlns:a16="http://schemas.microsoft.com/office/drawing/2014/main" id="{EAC1BF3A-6C10-491F-8C03-215E3DA77515}"/>
              </a:ext>
            </a:extLst>
          </p:cNvPr>
          <p:cNvSpPr/>
          <p:nvPr/>
        </p:nvSpPr>
        <p:spPr>
          <a:xfrm>
            <a:off x="4259762" y="3645781"/>
            <a:ext cx="5685831" cy="992313"/>
          </a:xfrm>
          <a:custGeom>
            <a:avLst/>
            <a:gdLst>
              <a:gd name="connsiteX0" fmla="*/ 2847989 w 5685831"/>
              <a:gd name="connsiteY0" fmla="*/ 719503 h 992313"/>
              <a:gd name="connsiteX1" fmla="*/ 488247 w 5685831"/>
              <a:gd name="connsiteY1" fmla="*/ 748999 h 992313"/>
              <a:gd name="connsiteX2" fmla="*/ 444002 w 5685831"/>
              <a:gd name="connsiteY2" fmla="*/ 55825 h 992313"/>
              <a:gd name="connsiteX3" fmla="*/ 5266724 w 5685831"/>
              <a:gd name="connsiteY3" fmla="*/ 144315 h 992313"/>
              <a:gd name="connsiteX4" fmla="*/ 5163486 w 5685831"/>
              <a:gd name="connsiteY4" fmla="*/ 955477 h 992313"/>
              <a:gd name="connsiteX5" fmla="*/ 2862737 w 5685831"/>
              <a:gd name="connsiteY5" fmla="*/ 778496 h 992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85831" h="992313">
                <a:moveTo>
                  <a:pt x="2847989" y="719503"/>
                </a:moveTo>
                <a:cubicBezTo>
                  <a:pt x="1868450" y="789557"/>
                  <a:pt x="888911" y="859612"/>
                  <a:pt x="488247" y="748999"/>
                </a:cubicBezTo>
                <a:cubicBezTo>
                  <a:pt x="87583" y="638386"/>
                  <a:pt x="-352411" y="156606"/>
                  <a:pt x="444002" y="55825"/>
                </a:cubicBezTo>
                <a:cubicBezTo>
                  <a:pt x="1240415" y="-44956"/>
                  <a:pt x="4480143" y="-5627"/>
                  <a:pt x="5266724" y="144315"/>
                </a:cubicBezTo>
                <a:cubicBezTo>
                  <a:pt x="6053305" y="294257"/>
                  <a:pt x="5564151" y="849780"/>
                  <a:pt x="5163486" y="955477"/>
                </a:cubicBezTo>
                <a:cubicBezTo>
                  <a:pt x="4762822" y="1061174"/>
                  <a:pt x="3812779" y="919835"/>
                  <a:pt x="2862737" y="778496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Полілінія: фігура 33">
            <a:extLst>
              <a:ext uri="{FF2B5EF4-FFF2-40B4-BE49-F238E27FC236}">
                <a16:creationId xmlns:a16="http://schemas.microsoft.com/office/drawing/2014/main" id="{76915035-A83F-49F2-8BEF-F46E10BC2EC9}"/>
              </a:ext>
            </a:extLst>
          </p:cNvPr>
          <p:cNvSpPr/>
          <p:nvPr/>
        </p:nvSpPr>
        <p:spPr>
          <a:xfrm>
            <a:off x="5547509" y="4794263"/>
            <a:ext cx="3395045" cy="1424522"/>
          </a:xfrm>
          <a:custGeom>
            <a:avLst/>
            <a:gdLst>
              <a:gd name="connsiteX0" fmla="*/ 233859 w 3395045"/>
              <a:gd name="connsiteY0" fmla="*/ 603647 h 1424522"/>
              <a:gd name="connsiteX1" fmla="*/ 307601 w 3395045"/>
              <a:gd name="connsiteY1" fmla="*/ 43208 h 1424522"/>
              <a:gd name="connsiteX2" fmla="*/ 3242530 w 3395045"/>
              <a:gd name="connsiteY2" fmla="*/ 190692 h 1424522"/>
              <a:gd name="connsiteX3" fmla="*/ 2696839 w 3395045"/>
              <a:gd name="connsiteY3" fmla="*/ 1400060 h 1424522"/>
              <a:gd name="connsiteX4" fmla="*/ 292852 w 3395045"/>
              <a:gd name="connsiteY4" fmla="*/ 810124 h 142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5045" h="1424522">
                <a:moveTo>
                  <a:pt x="233859" y="603647"/>
                </a:moveTo>
                <a:cubicBezTo>
                  <a:pt x="20007" y="357840"/>
                  <a:pt x="-193844" y="112034"/>
                  <a:pt x="307601" y="43208"/>
                </a:cubicBezTo>
                <a:cubicBezTo>
                  <a:pt x="809046" y="-25618"/>
                  <a:pt x="2844324" y="-35450"/>
                  <a:pt x="3242530" y="190692"/>
                </a:cubicBezTo>
                <a:cubicBezTo>
                  <a:pt x="3640736" y="416834"/>
                  <a:pt x="3188452" y="1296821"/>
                  <a:pt x="2696839" y="1400060"/>
                </a:cubicBezTo>
                <a:cubicBezTo>
                  <a:pt x="2205226" y="1503299"/>
                  <a:pt x="666478" y="1274698"/>
                  <a:pt x="292852" y="810124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Полілінія: фігура 34">
            <a:extLst>
              <a:ext uri="{FF2B5EF4-FFF2-40B4-BE49-F238E27FC236}">
                <a16:creationId xmlns:a16="http://schemas.microsoft.com/office/drawing/2014/main" id="{DAEDDAF1-E568-4BC3-BE44-712704F101A3}"/>
              </a:ext>
            </a:extLst>
          </p:cNvPr>
          <p:cNvSpPr/>
          <p:nvPr/>
        </p:nvSpPr>
        <p:spPr>
          <a:xfrm>
            <a:off x="526139" y="3864134"/>
            <a:ext cx="3675560" cy="1136011"/>
          </a:xfrm>
          <a:custGeom>
            <a:avLst/>
            <a:gdLst>
              <a:gd name="connsiteX0" fmla="*/ 88490 w 3675560"/>
              <a:gd name="connsiteY0" fmla="*/ 287913 h 1136011"/>
              <a:gd name="connsiteX1" fmla="*/ 3362632 w 3675560"/>
              <a:gd name="connsiteY1" fmla="*/ 37191 h 1136011"/>
              <a:gd name="connsiteX2" fmla="*/ 3259393 w 3675560"/>
              <a:gd name="connsiteY2" fmla="*/ 995836 h 1136011"/>
              <a:gd name="connsiteX3" fmla="*/ 855406 w 3675560"/>
              <a:gd name="connsiteY3" fmla="*/ 1069578 h 1136011"/>
              <a:gd name="connsiteX4" fmla="*/ 0 w 3675560"/>
              <a:gd name="connsiteY4" fmla="*/ 405900 h 113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5560" h="1136011">
                <a:moveTo>
                  <a:pt x="88490" y="287913"/>
                </a:moveTo>
                <a:cubicBezTo>
                  <a:pt x="1461319" y="103558"/>
                  <a:pt x="2834148" y="-80796"/>
                  <a:pt x="3362632" y="37191"/>
                </a:cubicBezTo>
                <a:cubicBezTo>
                  <a:pt x="3891116" y="155178"/>
                  <a:pt x="3677264" y="823772"/>
                  <a:pt x="3259393" y="995836"/>
                </a:cubicBezTo>
                <a:cubicBezTo>
                  <a:pt x="2841522" y="1167900"/>
                  <a:pt x="1398638" y="1167901"/>
                  <a:pt x="855406" y="1069578"/>
                </a:cubicBezTo>
                <a:cubicBezTo>
                  <a:pt x="312174" y="971255"/>
                  <a:pt x="68826" y="553384"/>
                  <a:pt x="0" y="405900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885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F87F2-4B32-47DF-9A46-F5254EC9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SCALABILITY ISSUES</a:t>
            </a:r>
            <a:endParaRPr lang="uk-U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73707DF-DDA2-4DF3-A481-2C9E5B0F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Partitioning – NP problem</a:t>
            </a:r>
          </a:p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Minimal cut point </a:t>
            </a:r>
          </a:p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Multi-Leader Replication</a:t>
            </a:r>
          </a:p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Asynchrony</a:t>
            </a:r>
          </a:p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Eventual consistency</a:t>
            </a:r>
          </a:p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CAP: focus on CA</a:t>
            </a:r>
          </a:p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Polyglot persistence</a:t>
            </a:r>
          </a:p>
          <a:p>
            <a:endParaRPr lang="uk-UA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149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C8503-C314-4426-99D9-BBD37115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EXTRAs</a:t>
            </a:r>
            <a:endParaRPr lang="uk-U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97369B1-20D3-478D-B696-A410ED886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E-Governance application target</a:t>
            </a:r>
          </a:p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Add, find, visualize, analyze</a:t>
            </a:r>
          </a:p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Good performance</a:t>
            </a:r>
          </a:p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Speeded up</a:t>
            </a:r>
          </a:p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Lightweight in memory usage</a:t>
            </a:r>
          </a:p>
        </p:txBody>
      </p:sp>
    </p:spTree>
    <p:extLst>
      <p:ext uri="{BB962C8B-B14F-4D97-AF65-F5344CB8AC3E}">
        <p14:creationId xmlns:p14="http://schemas.microsoft.com/office/powerpoint/2010/main" val="1337889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171</Words>
  <Application>Microsoft Office PowerPoint</Application>
  <PresentationFormat>Широкий екран</PresentationFormat>
  <Paragraphs>62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Calibri</vt:lpstr>
      <vt:lpstr>Calibri Light</vt:lpstr>
      <vt:lpstr>Courier New</vt:lpstr>
      <vt:lpstr>Тема Office</vt:lpstr>
      <vt:lpstr>Презентація PowerPoint</vt:lpstr>
      <vt:lpstr>MOTIVATION and INSPIRATION</vt:lpstr>
      <vt:lpstr>APPLICATION DOMAIN</vt:lpstr>
      <vt:lpstr>DATASET</vt:lpstr>
      <vt:lpstr>TECHNOLOGY</vt:lpstr>
      <vt:lpstr>DATA MODEL</vt:lpstr>
      <vt:lpstr>WORKLOAD </vt:lpstr>
      <vt:lpstr>SCALABILITY ISSUES</vt:lpstr>
      <vt:lpstr>EXTRAs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Viktoriya Bodnar</dc:creator>
  <cp:lastModifiedBy>Viktoriya Bodnar</cp:lastModifiedBy>
  <cp:revision>30</cp:revision>
  <dcterms:created xsi:type="dcterms:W3CDTF">2018-02-24T17:21:06Z</dcterms:created>
  <dcterms:modified xsi:type="dcterms:W3CDTF">2018-03-12T22:25:50Z</dcterms:modified>
</cp:coreProperties>
</file>