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89277" y="168909"/>
            <a:ext cx="496544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Database </a:t>
            </a:r>
            <a:r>
              <a:rPr dirty="0" spc="-10"/>
              <a:t>System </a:t>
            </a:r>
            <a:r>
              <a:rPr dirty="0" spc="-5"/>
              <a:t>Concepts - </a:t>
            </a:r>
            <a:r>
              <a:rPr dirty="0"/>
              <a:t>6</a:t>
            </a:r>
            <a:r>
              <a:rPr dirty="0" baseline="25641" sz="975"/>
              <a:t>th</a:t>
            </a:r>
            <a:r>
              <a:rPr dirty="0" baseline="25641" sz="975" spc="165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©Silberschatz, Korth and</a:t>
            </a:r>
            <a:r>
              <a:rPr dirty="0" spc="-30"/>
              <a:t> </a:t>
            </a:r>
            <a:r>
              <a:rPr dirty="0" spc="-5"/>
              <a:t>Sudarshan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1.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Database </a:t>
            </a:r>
            <a:r>
              <a:rPr dirty="0" spc="-10"/>
              <a:t>System </a:t>
            </a:r>
            <a:r>
              <a:rPr dirty="0" spc="-5"/>
              <a:t>Concepts - </a:t>
            </a:r>
            <a:r>
              <a:rPr dirty="0"/>
              <a:t>6</a:t>
            </a:r>
            <a:r>
              <a:rPr dirty="0" baseline="25641" sz="975"/>
              <a:t>th</a:t>
            </a:r>
            <a:r>
              <a:rPr dirty="0" baseline="25641" sz="975" spc="165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©Silberschatz, Korth and</a:t>
            </a:r>
            <a:r>
              <a:rPr dirty="0" spc="-30"/>
              <a:t> </a:t>
            </a:r>
            <a:r>
              <a:rPr dirty="0" spc="-5"/>
              <a:t>Sudarshan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1.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Database </a:t>
            </a:r>
            <a:r>
              <a:rPr dirty="0" spc="-10"/>
              <a:t>System </a:t>
            </a:r>
            <a:r>
              <a:rPr dirty="0" spc="-5"/>
              <a:t>Concepts - </a:t>
            </a:r>
            <a:r>
              <a:rPr dirty="0"/>
              <a:t>6</a:t>
            </a:r>
            <a:r>
              <a:rPr dirty="0" baseline="25641" sz="975"/>
              <a:t>th</a:t>
            </a:r>
            <a:r>
              <a:rPr dirty="0" baseline="25641" sz="975" spc="165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©Silberschatz, Korth and</a:t>
            </a:r>
            <a:r>
              <a:rPr dirty="0" spc="-30"/>
              <a:t> </a:t>
            </a:r>
            <a:r>
              <a:rPr dirty="0" spc="-5"/>
              <a:t>Sudarshan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1.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Database </a:t>
            </a:r>
            <a:r>
              <a:rPr dirty="0" spc="-10"/>
              <a:t>System </a:t>
            </a:r>
            <a:r>
              <a:rPr dirty="0" spc="-5"/>
              <a:t>Concepts - </a:t>
            </a:r>
            <a:r>
              <a:rPr dirty="0"/>
              <a:t>6</a:t>
            </a:r>
            <a:r>
              <a:rPr dirty="0" baseline="25641" sz="975"/>
              <a:t>th</a:t>
            </a:r>
            <a:r>
              <a:rPr dirty="0" baseline="25641" sz="975" spc="165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©Silberschatz, Korth and</a:t>
            </a:r>
            <a:r>
              <a:rPr dirty="0" spc="-30"/>
              <a:t> </a:t>
            </a:r>
            <a:r>
              <a:rPr dirty="0" spc="-5"/>
              <a:t>Sudarshan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1.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34667" y="1408175"/>
            <a:ext cx="243712" cy="24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Database </a:t>
            </a:r>
            <a:r>
              <a:rPr dirty="0" spc="-10"/>
              <a:t>System </a:t>
            </a:r>
            <a:r>
              <a:rPr dirty="0" spc="-5"/>
              <a:t>Concepts - </a:t>
            </a:r>
            <a:r>
              <a:rPr dirty="0"/>
              <a:t>6</a:t>
            </a:r>
            <a:r>
              <a:rPr dirty="0" baseline="25641" sz="975"/>
              <a:t>th</a:t>
            </a:r>
            <a:r>
              <a:rPr dirty="0" baseline="25641" sz="975" spc="165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©Silberschatz, Korth and</a:t>
            </a:r>
            <a:r>
              <a:rPr dirty="0" spc="-30"/>
              <a:t> </a:t>
            </a:r>
            <a:r>
              <a:rPr dirty="0" spc="-5"/>
              <a:t>Sudarshan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1.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664464" cy="8153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46146" y="168909"/>
            <a:ext cx="3251707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0292" y="2621204"/>
            <a:ext cx="7268845" cy="3070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8739" y="6656178"/>
            <a:ext cx="241173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Database </a:t>
            </a:r>
            <a:r>
              <a:rPr dirty="0" spc="-10"/>
              <a:t>System </a:t>
            </a:r>
            <a:r>
              <a:rPr dirty="0" spc="-5"/>
              <a:t>Concepts - </a:t>
            </a:r>
            <a:r>
              <a:rPr dirty="0"/>
              <a:t>6</a:t>
            </a:r>
            <a:r>
              <a:rPr dirty="0" baseline="25641" sz="975"/>
              <a:t>th</a:t>
            </a:r>
            <a:r>
              <a:rPr dirty="0" baseline="25641" sz="975" spc="165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843141" y="6657028"/>
            <a:ext cx="2219959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©Silberschatz, Korth and</a:t>
            </a:r>
            <a:r>
              <a:rPr dirty="0" spc="-30"/>
              <a:t> </a:t>
            </a:r>
            <a:r>
              <a:rPr dirty="0" spc="-5"/>
              <a:t>Sudarshan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569333" y="6657028"/>
            <a:ext cx="283845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1.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db-book.com/" TargetMode="Externa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9455" y="5633113"/>
            <a:ext cx="3484879" cy="84963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algn="ctr" marL="40005">
              <a:lnSpc>
                <a:spcPct val="100000"/>
              </a:lnSpc>
              <a:spcBef>
                <a:spcPts val="1060"/>
              </a:spcBef>
            </a:pPr>
            <a:r>
              <a:rPr dirty="0" sz="1600" spc="-5" b="1">
                <a:solidFill>
                  <a:srgbClr val="CC3300"/>
                </a:solidFill>
                <a:latin typeface="Arial"/>
                <a:cs typeface="Arial"/>
              </a:rPr>
              <a:t>Database </a:t>
            </a:r>
            <a:r>
              <a:rPr dirty="0" sz="1600" spc="-10" b="1">
                <a:solidFill>
                  <a:srgbClr val="CC3300"/>
                </a:solidFill>
                <a:latin typeface="Arial"/>
                <a:cs typeface="Arial"/>
              </a:rPr>
              <a:t>System </a:t>
            </a:r>
            <a:r>
              <a:rPr dirty="0" sz="1600" spc="-5" b="1">
                <a:solidFill>
                  <a:srgbClr val="CC3300"/>
                </a:solidFill>
                <a:latin typeface="Arial"/>
                <a:cs typeface="Arial"/>
              </a:rPr>
              <a:t>Concepts, </a:t>
            </a:r>
            <a:r>
              <a:rPr dirty="0" sz="1600" spc="5" b="1">
                <a:solidFill>
                  <a:srgbClr val="CC3300"/>
                </a:solidFill>
                <a:latin typeface="Arial"/>
                <a:cs typeface="Arial"/>
              </a:rPr>
              <a:t>6</a:t>
            </a:r>
            <a:r>
              <a:rPr dirty="0" baseline="26455" sz="1575" spc="7" b="1">
                <a:solidFill>
                  <a:srgbClr val="CC3300"/>
                </a:solidFill>
                <a:latin typeface="Arial"/>
                <a:cs typeface="Arial"/>
              </a:rPr>
              <a:t>th</a:t>
            </a:r>
            <a:r>
              <a:rPr dirty="0" baseline="26455" sz="1575" spc="284" b="1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CC3300"/>
                </a:solidFill>
                <a:latin typeface="Arial"/>
                <a:cs typeface="Arial"/>
              </a:rPr>
              <a:t>Ed</a:t>
            </a:r>
            <a:r>
              <a:rPr dirty="0" sz="1600" spc="-5">
                <a:solidFill>
                  <a:srgbClr val="CC3300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algn="ctr" marL="38100">
              <a:lnSpc>
                <a:spcPct val="100000"/>
              </a:lnSpc>
              <a:spcBef>
                <a:spcPts val="730"/>
              </a:spcBef>
            </a:pPr>
            <a:r>
              <a:rPr dirty="0" sz="1200" spc="-5" b="1">
                <a:solidFill>
                  <a:srgbClr val="CC3300"/>
                </a:solidFill>
                <a:latin typeface="Arial"/>
                <a:cs typeface="Arial"/>
              </a:rPr>
              <a:t>©Silberschatz, Korth and</a:t>
            </a:r>
            <a:r>
              <a:rPr dirty="0" sz="1200" b="1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CC3300"/>
                </a:solidFill>
                <a:latin typeface="Arial"/>
                <a:cs typeface="Arial"/>
              </a:rPr>
              <a:t>Sudarshan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200" spc="-5" b="1">
                <a:solidFill>
                  <a:srgbClr val="CC3300"/>
                </a:solidFill>
                <a:latin typeface="Arial"/>
                <a:cs typeface="Arial"/>
              </a:rPr>
              <a:t>See </a:t>
            </a:r>
            <a:r>
              <a:rPr dirty="0" u="sng" sz="1200" spc="-5" b="1">
                <a:solidFill>
                  <a:srgbClr val="FF9900"/>
                </a:solidFill>
                <a:uFill>
                  <a:solidFill>
                    <a:srgbClr val="FF9900"/>
                  </a:solidFill>
                </a:uFill>
                <a:latin typeface="Arial"/>
                <a:cs typeface="Arial"/>
                <a:hlinkClick r:id="rId2"/>
              </a:rPr>
              <a:t>www.db-book.com</a:t>
            </a:r>
            <a:r>
              <a:rPr dirty="0" sz="1200" spc="-5" b="1">
                <a:solidFill>
                  <a:srgbClr val="FF9900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200" spc="-5" b="1">
                <a:solidFill>
                  <a:srgbClr val="CC3300"/>
                </a:solidFill>
                <a:latin typeface="Arial"/>
                <a:cs typeface="Arial"/>
              </a:rPr>
              <a:t>for conditions </a:t>
            </a:r>
            <a:r>
              <a:rPr dirty="0" sz="1200" b="1">
                <a:solidFill>
                  <a:srgbClr val="CC3300"/>
                </a:solidFill>
                <a:latin typeface="Arial"/>
                <a:cs typeface="Arial"/>
              </a:rPr>
              <a:t>on</a:t>
            </a:r>
            <a:r>
              <a:rPr dirty="0" sz="1200" spc="60" b="1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CC3300"/>
                </a:solidFill>
                <a:latin typeface="Arial"/>
                <a:cs typeface="Arial"/>
              </a:rPr>
              <a:t>re-use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92936" cy="1700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45179" y="2727960"/>
            <a:ext cx="2483357" cy="9532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24761" y="1398269"/>
            <a:ext cx="6094730" cy="406146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  <a:spcBef>
                <a:spcPts val="2730"/>
              </a:spcBef>
            </a:pPr>
            <a:r>
              <a:rPr dirty="0" sz="3400" spc="-5" b="1">
                <a:solidFill>
                  <a:srgbClr val="CC3300"/>
                </a:solidFill>
                <a:latin typeface="Arial"/>
                <a:cs typeface="Arial"/>
              </a:rPr>
              <a:t>Lecture</a:t>
            </a:r>
            <a:r>
              <a:rPr dirty="0" sz="3400" b="1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CC3300"/>
                </a:solidFill>
                <a:latin typeface="Arial"/>
                <a:cs typeface="Arial"/>
              </a:rPr>
              <a:t>1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200" spc="-5" b="1">
                <a:solidFill>
                  <a:srgbClr val="004773"/>
                </a:solidFill>
                <a:latin typeface="Arial"/>
                <a:cs typeface="Arial"/>
              </a:rPr>
              <a:t>INT 306 Database Management</a:t>
            </a:r>
            <a:r>
              <a:rPr dirty="0" sz="2200" spc="75" b="1">
                <a:solidFill>
                  <a:srgbClr val="004773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004773"/>
                </a:solidFill>
                <a:latin typeface="Arial"/>
                <a:cs typeface="Arial"/>
              </a:rPr>
              <a:t>System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4026" y="168909"/>
            <a:ext cx="46259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Instances </a:t>
            </a:r>
            <a:r>
              <a:rPr dirty="0"/>
              <a:t>and</a:t>
            </a:r>
            <a:r>
              <a:rPr dirty="0" spc="-85"/>
              <a:t> </a:t>
            </a:r>
            <a:r>
              <a:rPr dirty="0" spc="-5"/>
              <a:t>Schemas</a:t>
            </a:r>
          </a:p>
        </p:txBody>
      </p:sp>
      <p:sp>
        <p:nvSpPr>
          <p:cNvPr id="3" name="object 3"/>
          <p:cNvSpPr/>
          <p:nvPr/>
        </p:nvSpPr>
        <p:spPr>
          <a:xfrm>
            <a:off x="1126540" y="1033272"/>
            <a:ext cx="234696" cy="243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9744" y="1293863"/>
            <a:ext cx="387845" cy="4534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26540" y="1362151"/>
            <a:ext cx="234696" cy="24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41119" y="1292352"/>
            <a:ext cx="1049274" cy="4549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84071" y="1711705"/>
            <a:ext cx="210311" cy="2164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84071" y="2284729"/>
            <a:ext cx="210311" cy="216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84071" y="2613609"/>
            <a:ext cx="210311" cy="2167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84071" y="2943479"/>
            <a:ext cx="210311" cy="2164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26540" y="3252851"/>
            <a:ext cx="234696" cy="2438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84071" y="3601846"/>
            <a:ext cx="210311" cy="2164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26540" y="3911472"/>
            <a:ext cx="234696" cy="2438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84071" y="4504309"/>
            <a:ext cx="210311" cy="2164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84071" y="4833492"/>
            <a:ext cx="210311" cy="2164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457071" y="927431"/>
            <a:ext cx="7571105" cy="437896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600" spc="-5">
                <a:latin typeface="Arial"/>
                <a:cs typeface="Arial"/>
              </a:rPr>
              <a:t>Similar to </a:t>
            </a:r>
            <a:r>
              <a:rPr dirty="0" sz="1600" spc="-10">
                <a:latin typeface="Arial"/>
                <a:cs typeface="Arial"/>
              </a:rPr>
              <a:t>types </a:t>
            </a:r>
            <a:r>
              <a:rPr dirty="0" sz="1600" spc="-5">
                <a:latin typeface="Arial"/>
                <a:cs typeface="Arial"/>
              </a:rPr>
              <a:t>and variables in programming</a:t>
            </a:r>
            <a:r>
              <a:rPr dirty="0" sz="1600" spc="5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languages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600" spc="-5" b="1">
                <a:solidFill>
                  <a:srgbClr val="000099"/>
                </a:solidFill>
                <a:latin typeface="Arial"/>
                <a:cs typeface="Arial"/>
              </a:rPr>
              <a:t>Schema </a:t>
            </a:r>
            <a:r>
              <a:rPr dirty="0" sz="1600" spc="-5">
                <a:latin typeface="Arial"/>
                <a:cs typeface="Arial"/>
              </a:rPr>
              <a:t>– the logical structure of the</a:t>
            </a:r>
            <a:r>
              <a:rPr dirty="0" sz="1600" spc="5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database</a:t>
            </a:r>
            <a:endParaRPr sz="1600">
              <a:latin typeface="Arial"/>
              <a:cs typeface="Arial"/>
            </a:endParaRPr>
          </a:p>
          <a:p>
            <a:pPr marL="413384" marR="248285">
              <a:lnSpc>
                <a:spcPct val="100000"/>
              </a:lnSpc>
              <a:spcBef>
                <a:spcPts val="675"/>
              </a:spcBef>
            </a:pPr>
            <a:r>
              <a:rPr dirty="0" sz="1600" spc="-5">
                <a:latin typeface="Arial"/>
                <a:cs typeface="Arial"/>
              </a:rPr>
              <a:t>Example: The database consists of information about a set of customers and  accounts and the relationship between</a:t>
            </a:r>
            <a:r>
              <a:rPr dirty="0" sz="1600" spc="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them</a:t>
            </a:r>
            <a:endParaRPr sz="1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670"/>
              </a:spcBef>
            </a:pPr>
            <a:r>
              <a:rPr dirty="0" sz="1600" spc="-5">
                <a:latin typeface="Arial"/>
                <a:cs typeface="Arial"/>
              </a:rPr>
              <a:t>Analogous to </a:t>
            </a:r>
            <a:r>
              <a:rPr dirty="0" sz="1600" spc="-10">
                <a:latin typeface="Arial"/>
                <a:cs typeface="Arial"/>
              </a:rPr>
              <a:t>type </a:t>
            </a:r>
            <a:r>
              <a:rPr dirty="0" sz="1600" spc="-5">
                <a:latin typeface="Arial"/>
                <a:cs typeface="Arial"/>
              </a:rPr>
              <a:t>information of a variable in a</a:t>
            </a:r>
            <a:r>
              <a:rPr dirty="0" sz="1600" spc="114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program</a:t>
            </a:r>
            <a:endParaRPr sz="1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675"/>
              </a:spcBef>
            </a:pPr>
            <a:r>
              <a:rPr dirty="0" sz="1600" spc="-10" b="1">
                <a:latin typeface="Arial"/>
                <a:cs typeface="Arial"/>
              </a:rPr>
              <a:t>Physical </a:t>
            </a:r>
            <a:r>
              <a:rPr dirty="0" sz="1600" spc="-5" b="1">
                <a:latin typeface="Arial"/>
                <a:cs typeface="Arial"/>
              </a:rPr>
              <a:t>schema</a:t>
            </a:r>
            <a:r>
              <a:rPr dirty="0" sz="1600" spc="-5">
                <a:latin typeface="Arial"/>
                <a:cs typeface="Arial"/>
              </a:rPr>
              <a:t>: database design at the physical</a:t>
            </a:r>
            <a:r>
              <a:rPr dirty="0" sz="1600" spc="114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level</a:t>
            </a:r>
            <a:endParaRPr sz="1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675"/>
              </a:spcBef>
            </a:pPr>
            <a:r>
              <a:rPr dirty="0" sz="1600" spc="-5" b="1">
                <a:latin typeface="Arial"/>
                <a:cs typeface="Arial"/>
              </a:rPr>
              <a:t>Logical schema</a:t>
            </a:r>
            <a:r>
              <a:rPr dirty="0" sz="1600" spc="-5">
                <a:latin typeface="Arial"/>
                <a:cs typeface="Arial"/>
              </a:rPr>
              <a:t>: database design at the logical</a:t>
            </a:r>
            <a:r>
              <a:rPr dirty="0" sz="1600" spc="5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level</a:t>
            </a:r>
            <a:endParaRPr sz="1600">
              <a:latin typeface="Arial"/>
              <a:cs typeface="Arial"/>
            </a:endParaRPr>
          </a:p>
          <a:p>
            <a:pPr marL="413384" marR="996950" indent="-401320">
              <a:lnSpc>
                <a:spcPct val="135000"/>
              </a:lnSpc>
            </a:pPr>
            <a:r>
              <a:rPr dirty="0" sz="1600" spc="-5" b="1">
                <a:solidFill>
                  <a:srgbClr val="000099"/>
                </a:solidFill>
                <a:latin typeface="Arial"/>
                <a:cs typeface="Arial"/>
              </a:rPr>
              <a:t>Instance </a:t>
            </a:r>
            <a:r>
              <a:rPr dirty="0" sz="1600" spc="-5">
                <a:latin typeface="Arial"/>
                <a:cs typeface="Arial"/>
              </a:rPr>
              <a:t>– the actual content of the database at a particular point in time  Analogous to the value of a</a:t>
            </a:r>
            <a:r>
              <a:rPr dirty="0" sz="1600" spc="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variable</a:t>
            </a:r>
            <a:endParaRPr sz="1600">
              <a:latin typeface="Arial"/>
              <a:cs typeface="Arial"/>
            </a:endParaRPr>
          </a:p>
          <a:p>
            <a:pPr marL="12700" marR="248285">
              <a:lnSpc>
                <a:spcPct val="100000"/>
              </a:lnSpc>
              <a:spcBef>
                <a:spcPts val="670"/>
              </a:spcBef>
            </a:pPr>
            <a:r>
              <a:rPr dirty="0" sz="1600" spc="-10" b="1">
                <a:solidFill>
                  <a:srgbClr val="000099"/>
                </a:solidFill>
                <a:latin typeface="Arial"/>
                <a:cs typeface="Arial"/>
              </a:rPr>
              <a:t>Physical </a:t>
            </a:r>
            <a:r>
              <a:rPr dirty="0" sz="1600" spc="-5" b="1">
                <a:solidFill>
                  <a:srgbClr val="000099"/>
                </a:solidFill>
                <a:latin typeface="Arial"/>
                <a:cs typeface="Arial"/>
              </a:rPr>
              <a:t>Data Independence </a:t>
            </a:r>
            <a:r>
              <a:rPr dirty="0" sz="1600" spc="-5">
                <a:latin typeface="Arial"/>
                <a:cs typeface="Arial"/>
              </a:rPr>
              <a:t>– the ability to modify the physical schema without  changing the logical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schema</a:t>
            </a:r>
            <a:endParaRPr sz="1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675"/>
              </a:spcBef>
            </a:pPr>
            <a:r>
              <a:rPr dirty="0" sz="1600" spc="-5">
                <a:latin typeface="Arial"/>
                <a:cs typeface="Arial"/>
              </a:rPr>
              <a:t>Applications depend on the logical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schema</a:t>
            </a:r>
            <a:endParaRPr sz="1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670"/>
              </a:spcBef>
            </a:pPr>
            <a:r>
              <a:rPr dirty="0" sz="1600" spc="-5">
                <a:latin typeface="Arial"/>
                <a:cs typeface="Arial"/>
              </a:rPr>
              <a:t>In general, the interfaces between the various levels and components</a:t>
            </a:r>
            <a:r>
              <a:rPr dirty="0" sz="1600" spc="1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should</a:t>
            </a:r>
            <a:endParaRPr sz="1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be </a:t>
            </a:r>
            <a:r>
              <a:rPr dirty="0" sz="1600" spc="-10">
                <a:latin typeface="Arial"/>
                <a:cs typeface="Arial"/>
              </a:rPr>
              <a:t>well </a:t>
            </a:r>
            <a:r>
              <a:rPr dirty="0" sz="1600" spc="-5">
                <a:latin typeface="Arial"/>
                <a:cs typeface="Arial"/>
              </a:rPr>
              <a:t>defined so that changes in some parts do not seriously influence</a:t>
            </a:r>
            <a:r>
              <a:rPr dirty="0" sz="1600" spc="18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others.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Database </a:t>
            </a:r>
            <a:r>
              <a:rPr dirty="0" spc="-10"/>
              <a:t>System </a:t>
            </a:r>
            <a:r>
              <a:rPr dirty="0" spc="-5"/>
              <a:t>Concepts - </a:t>
            </a:r>
            <a:r>
              <a:rPr dirty="0"/>
              <a:t>6</a:t>
            </a:r>
            <a:r>
              <a:rPr dirty="0" baseline="25641" sz="975"/>
              <a:t>th</a:t>
            </a:r>
            <a:r>
              <a:rPr dirty="0" baseline="25641" sz="975" spc="165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©Silberschatz, Korth and</a:t>
            </a:r>
            <a:r>
              <a:rPr dirty="0" spc="-30"/>
              <a:t> </a:t>
            </a:r>
            <a:r>
              <a:rPr dirty="0" spc="-5"/>
              <a:t>Sudarshan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9179" y="168909"/>
            <a:ext cx="241808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dirty="0" spc="-85"/>
              <a:t> </a:t>
            </a:r>
            <a:r>
              <a:rPr dirty="0" spc="-5"/>
              <a:t>Models</a:t>
            </a:r>
          </a:p>
        </p:txBody>
      </p:sp>
      <p:sp>
        <p:nvSpPr>
          <p:cNvPr id="3" name="object 3"/>
          <p:cNvSpPr/>
          <p:nvPr/>
        </p:nvSpPr>
        <p:spPr>
          <a:xfrm>
            <a:off x="947318" y="1140917"/>
            <a:ext cx="265175" cy="274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4492" y="1481327"/>
            <a:ext cx="234695" cy="243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04492" y="1796795"/>
            <a:ext cx="234695" cy="243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04492" y="2112264"/>
            <a:ext cx="234695" cy="2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04492" y="2427427"/>
            <a:ext cx="234695" cy="24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47318" y="2773933"/>
            <a:ext cx="265175" cy="274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47318" y="3144266"/>
            <a:ext cx="265175" cy="2743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47318" y="3514293"/>
            <a:ext cx="265175" cy="2746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47318" y="3885310"/>
            <a:ext cx="265175" cy="2743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47318" y="4255642"/>
            <a:ext cx="265175" cy="2743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04492" y="4551298"/>
            <a:ext cx="234695" cy="2438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04492" y="4811598"/>
            <a:ext cx="234695" cy="2441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277492" y="1077677"/>
            <a:ext cx="6639559" cy="398780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collection of tools for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describing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330"/>
              </a:spcBef>
            </a:pPr>
            <a:r>
              <a:rPr dirty="0" sz="1800" spc="-5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413384" marR="4393565">
              <a:lnSpc>
                <a:spcPct val="114999"/>
              </a:lnSpc>
            </a:pPr>
            <a:r>
              <a:rPr dirty="0" sz="1800" spc="-5">
                <a:latin typeface="Arial"/>
                <a:cs typeface="Arial"/>
              </a:rPr>
              <a:t>Data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relationships  Data semantics  Data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constraints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 spc="-5">
                <a:latin typeface="Arial"/>
                <a:cs typeface="Arial"/>
              </a:rPr>
              <a:t>Relational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 spc="-5">
                <a:latin typeface="Arial"/>
                <a:cs typeface="Arial"/>
              </a:rPr>
              <a:t>Entity-Relationship data model (mainly </a:t>
            </a:r>
            <a:r>
              <a:rPr dirty="0" sz="1800">
                <a:latin typeface="Arial"/>
                <a:cs typeface="Arial"/>
              </a:rPr>
              <a:t>for </a:t>
            </a:r>
            <a:r>
              <a:rPr dirty="0" sz="1800" spc="-5">
                <a:latin typeface="Arial"/>
                <a:cs typeface="Arial"/>
              </a:rPr>
              <a:t>database</a:t>
            </a:r>
            <a:r>
              <a:rPr dirty="0" sz="1800" spc="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design)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800" spc="-5">
                <a:latin typeface="Arial"/>
                <a:cs typeface="Arial"/>
              </a:rPr>
              <a:t>Object-based data models (Object-oriented </a:t>
            </a:r>
            <a:r>
              <a:rPr dirty="0" sz="1800" spc="-10">
                <a:latin typeface="Arial"/>
                <a:cs typeface="Arial"/>
              </a:rPr>
              <a:t>and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Object-relational)</a:t>
            </a:r>
            <a:endParaRPr sz="1800">
              <a:latin typeface="Arial"/>
              <a:cs typeface="Arial"/>
            </a:endParaRPr>
          </a:p>
          <a:p>
            <a:pPr marL="12700" marR="3141345">
              <a:lnSpc>
                <a:spcPct val="135000"/>
              </a:lnSpc>
              <a:tabLst>
                <a:tab pos="2868930" algn="l"/>
              </a:tabLst>
            </a:pPr>
            <a:r>
              <a:rPr dirty="0" sz="1800" spc="-5">
                <a:latin typeface="Arial"/>
                <a:cs typeface="Arial"/>
              </a:rPr>
              <a:t>S</a:t>
            </a:r>
            <a:r>
              <a:rPr dirty="0" sz="1800" spc="-15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mistructur</a:t>
            </a:r>
            <a:r>
              <a:rPr dirty="0" sz="1800" spc="-15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d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</a:t>
            </a:r>
            <a:r>
              <a:rPr dirty="0" sz="1800" spc="-15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ta </a:t>
            </a:r>
            <a:r>
              <a:rPr dirty="0" sz="1800" spc="-5">
                <a:latin typeface="Arial"/>
                <a:cs typeface="Arial"/>
              </a:rPr>
              <a:t>mo</a:t>
            </a:r>
            <a:r>
              <a:rPr dirty="0" sz="1800" spc="-15">
                <a:latin typeface="Arial"/>
                <a:cs typeface="Arial"/>
              </a:rPr>
              <a:t>d</a:t>
            </a:r>
            <a:r>
              <a:rPr dirty="0" sz="1800" spc="-5">
                <a:latin typeface="Arial"/>
                <a:cs typeface="Arial"/>
              </a:rPr>
              <a:t>el</a:t>
            </a:r>
            <a:r>
              <a:rPr dirty="0" sz="1800">
                <a:latin typeface="Arial"/>
                <a:cs typeface="Arial"/>
              </a:rPr>
              <a:t>	(</a:t>
            </a:r>
            <a:r>
              <a:rPr dirty="0" sz="1800" spc="-10">
                <a:latin typeface="Arial"/>
                <a:cs typeface="Arial"/>
              </a:rPr>
              <a:t>X</a:t>
            </a:r>
            <a:r>
              <a:rPr dirty="0" sz="1800">
                <a:latin typeface="Arial"/>
                <a:cs typeface="Arial"/>
              </a:rPr>
              <a:t>ML)  </a:t>
            </a:r>
            <a:r>
              <a:rPr dirty="0" sz="1800" spc="-5">
                <a:latin typeface="Arial"/>
                <a:cs typeface="Arial"/>
              </a:rPr>
              <a:t>Other older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models: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ts val="2080"/>
              </a:lnSpc>
            </a:pPr>
            <a:r>
              <a:rPr dirty="0" sz="1800" spc="-10">
                <a:latin typeface="Arial"/>
                <a:cs typeface="Arial"/>
              </a:rPr>
              <a:t>Network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ts val="2105"/>
              </a:lnSpc>
            </a:pPr>
            <a:r>
              <a:rPr dirty="0" sz="1800" spc="-5">
                <a:latin typeface="Arial"/>
                <a:cs typeface="Arial"/>
              </a:rPr>
              <a:t>Hierarchical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Database </a:t>
            </a:r>
            <a:r>
              <a:rPr dirty="0" spc="-10"/>
              <a:t>System </a:t>
            </a:r>
            <a:r>
              <a:rPr dirty="0" spc="-5"/>
              <a:t>Concepts - </a:t>
            </a:r>
            <a:r>
              <a:rPr dirty="0"/>
              <a:t>6</a:t>
            </a:r>
            <a:r>
              <a:rPr dirty="0" baseline="25641" sz="975"/>
              <a:t>th</a:t>
            </a:r>
            <a:r>
              <a:rPr dirty="0" baseline="25641" sz="975" spc="165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©Silberschatz, Korth and</a:t>
            </a:r>
            <a:r>
              <a:rPr dirty="0" spc="-30"/>
              <a:t> </a:t>
            </a:r>
            <a:r>
              <a:rPr dirty="0" spc="-5"/>
              <a:t>Sudarshan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1604" y="168909"/>
            <a:ext cx="32505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Relational</a:t>
            </a:r>
            <a:r>
              <a:rPr dirty="0" spc="-60"/>
              <a:t> </a:t>
            </a:r>
            <a:r>
              <a:rPr dirty="0" spc="-5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905865" y="1143000"/>
            <a:ext cx="265175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5865" y="1513332"/>
            <a:ext cx="265175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36370" y="1025143"/>
            <a:ext cx="4734560" cy="76644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800" spc="-5">
                <a:latin typeface="Arial"/>
                <a:cs typeface="Arial"/>
              </a:rPr>
              <a:t>Relational model (Chapter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2)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 spc="-5">
                <a:latin typeface="Arial"/>
                <a:cs typeface="Arial"/>
              </a:rPr>
              <a:t>Example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tabular data in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relational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55664" y="1604263"/>
            <a:ext cx="862330" cy="643890"/>
          </a:xfrm>
          <a:custGeom>
            <a:avLst/>
            <a:gdLst/>
            <a:ahLst/>
            <a:cxnLst/>
            <a:rect l="l" t="t" r="r" b="b"/>
            <a:pathLst>
              <a:path w="862329" h="643889">
                <a:moveTo>
                  <a:pt x="38353" y="567563"/>
                </a:moveTo>
                <a:lnTo>
                  <a:pt x="0" y="643636"/>
                </a:lnTo>
                <a:lnTo>
                  <a:pt x="83819" y="628650"/>
                </a:lnTo>
                <a:lnTo>
                  <a:pt x="70586" y="610870"/>
                </a:lnTo>
                <a:lnTo>
                  <a:pt x="54737" y="610870"/>
                </a:lnTo>
                <a:lnTo>
                  <a:pt x="47116" y="600583"/>
                </a:lnTo>
                <a:lnTo>
                  <a:pt x="57293" y="593010"/>
                </a:lnTo>
                <a:lnTo>
                  <a:pt x="38353" y="567563"/>
                </a:lnTo>
                <a:close/>
              </a:path>
              <a:path w="862329" h="643889">
                <a:moveTo>
                  <a:pt x="57293" y="593010"/>
                </a:moveTo>
                <a:lnTo>
                  <a:pt x="47116" y="600583"/>
                </a:lnTo>
                <a:lnTo>
                  <a:pt x="54737" y="610870"/>
                </a:lnTo>
                <a:lnTo>
                  <a:pt x="64936" y="603278"/>
                </a:lnTo>
                <a:lnTo>
                  <a:pt x="57293" y="593010"/>
                </a:lnTo>
                <a:close/>
              </a:path>
              <a:path w="862329" h="643889">
                <a:moveTo>
                  <a:pt x="64936" y="603278"/>
                </a:moveTo>
                <a:lnTo>
                  <a:pt x="54737" y="610870"/>
                </a:lnTo>
                <a:lnTo>
                  <a:pt x="70586" y="610870"/>
                </a:lnTo>
                <a:lnTo>
                  <a:pt x="64936" y="603278"/>
                </a:lnTo>
                <a:close/>
              </a:path>
              <a:path w="862329" h="643889">
                <a:moveTo>
                  <a:pt x="854202" y="0"/>
                </a:moveTo>
                <a:lnTo>
                  <a:pt x="57293" y="593010"/>
                </a:lnTo>
                <a:lnTo>
                  <a:pt x="64936" y="603278"/>
                </a:lnTo>
                <a:lnTo>
                  <a:pt x="861821" y="10160"/>
                </a:lnTo>
                <a:lnTo>
                  <a:pt x="854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938009" y="1351279"/>
            <a:ext cx="8261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Col</a:t>
            </a:r>
            <a:r>
              <a:rPr dirty="0" sz="1600" spc="-5">
                <a:latin typeface="Arial"/>
                <a:cs typeface="Arial"/>
              </a:rPr>
              <a:t>umns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71744" y="1632457"/>
            <a:ext cx="1513205" cy="635635"/>
          </a:xfrm>
          <a:custGeom>
            <a:avLst/>
            <a:gdLst/>
            <a:ahLst/>
            <a:cxnLst/>
            <a:rect l="l" t="t" r="r" b="b"/>
            <a:pathLst>
              <a:path w="1513204" h="635635">
                <a:moveTo>
                  <a:pt x="55879" y="564895"/>
                </a:moveTo>
                <a:lnTo>
                  <a:pt x="0" y="629157"/>
                </a:lnTo>
                <a:lnTo>
                  <a:pt x="84962" y="635253"/>
                </a:lnTo>
                <a:lnTo>
                  <a:pt x="74831" y="610742"/>
                </a:lnTo>
                <a:lnTo>
                  <a:pt x="61086" y="610742"/>
                </a:lnTo>
                <a:lnTo>
                  <a:pt x="56260" y="599058"/>
                </a:lnTo>
                <a:lnTo>
                  <a:pt x="67999" y="594214"/>
                </a:lnTo>
                <a:lnTo>
                  <a:pt x="55879" y="564895"/>
                </a:lnTo>
                <a:close/>
              </a:path>
              <a:path w="1513204" h="635635">
                <a:moveTo>
                  <a:pt x="67999" y="594214"/>
                </a:moveTo>
                <a:lnTo>
                  <a:pt x="56260" y="599058"/>
                </a:lnTo>
                <a:lnTo>
                  <a:pt x="61086" y="610742"/>
                </a:lnTo>
                <a:lnTo>
                  <a:pt x="72828" y="605897"/>
                </a:lnTo>
                <a:lnTo>
                  <a:pt x="67999" y="594214"/>
                </a:lnTo>
                <a:close/>
              </a:path>
              <a:path w="1513204" h="635635">
                <a:moveTo>
                  <a:pt x="72828" y="605897"/>
                </a:moveTo>
                <a:lnTo>
                  <a:pt x="61086" y="610742"/>
                </a:lnTo>
                <a:lnTo>
                  <a:pt x="74831" y="610742"/>
                </a:lnTo>
                <a:lnTo>
                  <a:pt x="72828" y="605897"/>
                </a:lnTo>
                <a:close/>
              </a:path>
              <a:path w="1513204" h="635635">
                <a:moveTo>
                  <a:pt x="1507871" y="0"/>
                </a:moveTo>
                <a:lnTo>
                  <a:pt x="67999" y="594214"/>
                </a:lnTo>
                <a:lnTo>
                  <a:pt x="72828" y="605897"/>
                </a:lnTo>
                <a:lnTo>
                  <a:pt x="1512697" y="11683"/>
                </a:lnTo>
                <a:lnTo>
                  <a:pt x="1507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13916" y="2258567"/>
            <a:ext cx="5526024" cy="3745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776209" y="2619882"/>
            <a:ext cx="5308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Ro</a:t>
            </a:r>
            <a:r>
              <a:rPr dirty="0" sz="1600" spc="-20">
                <a:latin typeface="Arial"/>
                <a:cs typeface="Arial"/>
              </a:rPr>
              <a:t>w</a:t>
            </a:r>
            <a:r>
              <a:rPr dirty="0" sz="1600" spc="-5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67371" y="2751454"/>
            <a:ext cx="527685" cy="76200"/>
          </a:xfrm>
          <a:custGeom>
            <a:avLst/>
            <a:gdLst/>
            <a:ahLst/>
            <a:cxnLst/>
            <a:rect l="l" t="t" r="r" b="b"/>
            <a:pathLst>
              <a:path w="527684" h="76200">
                <a:moveTo>
                  <a:pt x="74168" y="0"/>
                </a:moveTo>
                <a:lnTo>
                  <a:pt x="0" y="42037"/>
                </a:lnTo>
                <a:lnTo>
                  <a:pt x="78104" y="76073"/>
                </a:lnTo>
                <a:lnTo>
                  <a:pt x="76501" y="45085"/>
                </a:lnTo>
                <a:lnTo>
                  <a:pt x="63753" y="45085"/>
                </a:lnTo>
                <a:lnTo>
                  <a:pt x="63119" y="32385"/>
                </a:lnTo>
                <a:lnTo>
                  <a:pt x="75809" y="31724"/>
                </a:lnTo>
                <a:lnTo>
                  <a:pt x="74168" y="0"/>
                </a:lnTo>
                <a:close/>
              </a:path>
              <a:path w="527684" h="76200">
                <a:moveTo>
                  <a:pt x="75809" y="31724"/>
                </a:moveTo>
                <a:lnTo>
                  <a:pt x="63119" y="32385"/>
                </a:lnTo>
                <a:lnTo>
                  <a:pt x="63753" y="45085"/>
                </a:lnTo>
                <a:lnTo>
                  <a:pt x="76467" y="44423"/>
                </a:lnTo>
                <a:lnTo>
                  <a:pt x="75809" y="31724"/>
                </a:lnTo>
                <a:close/>
              </a:path>
              <a:path w="527684" h="76200">
                <a:moveTo>
                  <a:pt x="76467" y="44423"/>
                </a:moveTo>
                <a:lnTo>
                  <a:pt x="63753" y="45085"/>
                </a:lnTo>
                <a:lnTo>
                  <a:pt x="76501" y="45085"/>
                </a:lnTo>
                <a:lnTo>
                  <a:pt x="76467" y="44423"/>
                </a:lnTo>
                <a:close/>
              </a:path>
              <a:path w="527684" h="76200">
                <a:moveTo>
                  <a:pt x="526923" y="8255"/>
                </a:moveTo>
                <a:lnTo>
                  <a:pt x="75809" y="31724"/>
                </a:lnTo>
                <a:lnTo>
                  <a:pt x="76467" y="44423"/>
                </a:lnTo>
                <a:lnTo>
                  <a:pt x="527684" y="20955"/>
                </a:lnTo>
                <a:lnTo>
                  <a:pt x="526923" y="8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158608" y="2840863"/>
            <a:ext cx="554990" cy="2417445"/>
          </a:xfrm>
          <a:custGeom>
            <a:avLst/>
            <a:gdLst/>
            <a:ahLst/>
            <a:cxnLst/>
            <a:rect l="l" t="t" r="r" b="b"/>
            <a:pathLst>
              <a:path w="554990" h="2417445">
                <a:moveTo>
                  <a:pt x="0" y="2334387"/>
                </a:moveTo>
                <a:lnTo>
                  <a:pt x="20955" y="2416937"/>
                </a:lnTo>
                <a:lnTo>
                  <a:pt x="69915" y="2356231"/>
                </a:lnTo>
                <a:lnTo>
                  <a:pt x="40640" y="2356231"/>
                </a:lnTo>
                <a:lnTo>
                  <a:pt x="28321" y="2353564"/>
                </a:lnTo>
                <a:lnTo>
                  <a:pt x="31027" y="2341164"/>
                </a:lnTo>
                <a:lnTo>
                  <a:pt x="0" y="2334387"/>
                </a:lnTo>
                <a:close/>
              </a:path>
              <a:path w="554990" h="2417445">
                <a:moveTo>
                  <a:pt x="31027" y="2341164"/>
                </a:moveTo>
                <a:lnTo>
                  <a:pt x="28321" y="2353564"/>
                </a:lnTo>
                <a:lnTo>
                  <a:pt x="40640" y="2356231"/>
                </a:lnTo>
                <a:lnTo>
                  <a:pt x="43342" y="2343854"/>
                </a:lnTo>
                <a:lnTo>
                  <a:pt x="31027" y="2341164"/>
                </a:lnTo>
                <a:close/>
              </a:path>
              <a:path w="554990" h="2417445">
                <a:moveTo>
                  <a:pt x="43342" y="2343854"/>
                </a:moveTo>
                <a:lnTo>
                  <a:pt x="40640" y="2356231"/>
                </a:lnTo>
                <a:lnTo>
                  <a:pt x="69915" y="2356231"/>
                </a:lnTo>
                <a:lnTo>
                  <a:pt x="74422" y="2350643"/>
                </a:lnTo>
                <a:lnTo>
                  <a:pt x="43342" y="2343854"/>
                </a:lnTo>
                <a:close/>
              </a:path>
              <a:path w="554990" h="2417445">
                <a:moveTo>
                  <a:pt x="542036" y="0"/>
                </a:moveTo>
                <a:lnTo>
                  <a:pt x="31027" y="2341164"/>
                </a:lnTo>
                <a:lnTo>
                  <a:pt x="43342" y="2343854"/>
                </a:lnTo>
                <a:lnTo>
                  <a:pt x="554482" y="2794"/>
                </a:lnTo>
                <a:lnTo>
                  <a:pt x="5420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Database </a:t>
            </a:r>
            <a:r>
              <a:rPr dirty="0" spc="-10"/>
              <a:t>System </a:t>
            </a:r>
            <a:r>
              <a:rPr dirty="0" spc="-5"/>
              <a:t>Concepts - </a:t>
            </a:r>
            <a:r>
              <a:rPr dirty="0"/>
              <a:t>6</a:t>
            </a:r>
            <a:r>
              <a:rPr dirty="0" baseline="25641" sz="975"/>
              <a:t>th</a:t>
            </a:r>
            <a:r>
              <a:rPr dirty="0" baseline="25641" sz="975" spc="165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©Silberschatz, Korth and</a:t>
            </a:r>
            <a:r>
              <a:rPr dirty="0" spc="-30"/>
              <a:t> </a:t>
            </a:r>
            <a:r>
              <a:rPr dirty="0" spc="-5"/>
              <a:t>Sudarshan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426" y="168909"/>
            <a:ext cx="584708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Sample </a:t>
            </a:r>
            <a:r>
              <a:rPr dirty="0" spc="-5"/>
              <a:t>Relational</a:t>
            </a:r>
            <a:r>
              <a:rPr dirty="0" spc="-105"/>
              <a:t> </a:t>
            </a:r>
            <a:r>
              <a:rPr dirty="0"/>
              <a:t>Database</a:t>
            </a:r>
          </a:p>
        </p:txBody>
      </p:sp>
      <p:sp>
        <p:nvSpPr>
          <p:cNvPr id="3" name="object 3"/>
          <p:cNvSpPr/>
          <p:nvPr/>
        </p:nvSpPr>
        <p:spPr>
          <a:xfrm>
            <a:off x="2775204" y="1408175"/>
            <a:ext cx="4169664" cy="4986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Database </a:t>
            </a:r>
            <a:r>
              <a:rPr dirty="0" spc="-10"/>
              <a:t>System </a:t>
            </a:r>
            <a:r>
              <a:rPr dirty="0" spc="-5"/>
              <a:t>Concepts - </a:t>
            </a:r>
            <a:r>
              <a:rPr dirty="0"/>
              <a:t>6</a:t>
            </a:r>
            <a:r>
              <a:rPr dirty="0" baseline="25641" sz="975"/>
              <a:t>th</a:t>
            </a:r>
            <a:r>
              <a:rPr dirty="0" baseline="25641" sz="975" spc="165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©Silberschatz, Korth and</a:t>
            </a:r>
            <a:r>
              <a:rPr dirty="0" spc="-30"/>
              <a:t> </a:t>
            </a:r>
            <a:r>
              <a:rPr dirty="0" spc="-5"/>
              <a:t>Sudarshan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1317" y="168909"/>
            <a:ext cx="6811009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 Manipulation Language</a:t>
            </a:r>
            <a:r>
              <a:rPr dirty="0" spc="-195"/>
              <a:t> </a:t>
            </a:r>
            <a:r>
              <a:rPr dirty="0"/>
              <a:t>(DML)</a:t>
            </a:r>
          </a:p>
        </p:txBody>
      </p:sp>
      <p:sp>
        <p:nvSpPr>
          <p:cNvPr id="3" name="object 3"/>
          <p:cNvSpPr/>
          <p:nvPr/>
        </p:nvSpPr>
        <p:spPr>
          <a:xfrm>
            <a:off x="905865" y="1143000"/>
            <a:ext cx="265175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3344" y="1812035"/>
            <a:ext cx="234696" cy="243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5865" y="2157679"/>
            <a:ext cx="265175" cy="274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63344" y="2552954"/>
            <a:ext cx="234696" cy="2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63344" y="3197682"/>
            <a:ext cx="234696" cy="24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05865" y="3818254"/>
            <a:ext cx="265175" cy="2743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36370" y="1121155"/>
            <a:ext cx="7024370" cy="2974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779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Language for accessing and manipulating the data organized by the  appropriate data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 spc="-5">
                <a:latin typeface="Arial"/>
                <a:cs typeface="Arial"/>
              </a:rPr>
              <a:t>DML also </a:t>
            </a:r>
            <a:r>
              <a:rPr dirty="0" sz="1800" spc="-15">
                <a:latin typeface="Arial"/>
                <a:cs typeface="Arial"/>
              </a:rPr>
              <a:t>known </a:t>
            </a:r>
            <a:r>
              <a:rPr dirty="0" sz="1800" spc="-5">
                <a:latin typeface="Arial"/>
                <a:cs typeface="Arial"/>
              </a:rPr>
              <a:t>as query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language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 spc="-15">
                <a:latin typeface="Arial"/>
                <a:cs typeface="Arial"/>
              </a:rPr>
              <a:t>Two </a:t>
            </a:r>
            <a:r>
              <a:rPr dirty="0" sz="1800" spc="-5">
                <a:latin typeface="Arial"/>
                <a:cs typeface="Arial"/>
              </a:rPr>
              <a:t>classes of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languages</a:t>
            </a:r>
            <a:endParaRPr sz="1800">
              <a:latin typeface="Arial"/>
              <a:cs typeface="Arial"/>
            </a:endParaRPr>
          </a:p>
          <a:p>
            <a:pPr marL="413384" marR="5080">
              <a:lnSpc>
                <a:spcPct val="100000"/>
              </a:lnSpc>
              <a:spcBef>
                <a:spcPts val="760"/>
              </a:spcBef>
            </a:pPr>
            <a:r>
              <a:rPr dirty="0" sz="1800" spc="-5" b="1">
                <a:solidFill>
                  <a:srgbClr val="000099"/>
                </a:solidFill>
                <a:latin typeface="Arial"/>
                <a:cs typeface="Arial"/>
              </a:rPr>
              <a:t>Procedural </a:t>
            </a:r>
            <a:r>
              <a:rPr dirty="0" sz="1800">
                <a:latin typeface="Arial"/>
                <a:cs typeface="Arial"/>
              </a:rPr>
              <a:t>– </a:t>
            </a:r>
            <a:r>
              <a:rPr dirty="0" sz="1800" spc="-5">
                <a:latin typeface="Arial"/>
                <a:cs typeface="Arial"/>
              </a:rPr>
              <a:t>user specifies </a:t>
            </a:r>
            <a:r>
              <a:rPr dirty="0" sz="1800" spc="-15">
                <a:latin typeface="Arial"/>
                <a:cs typeface="Arial"/>
              </a:rPr>
              <a:t>what </a:t>
            </a:r>
            <a:r>
              <a:rPr dirty="0" sz="1800" spc="-5">
                <a:latin typeface="Arial"/>
                <a:cs typeface="Arial"/>
              </a:rPr>
              <a:t>data is required and how </a:t>
            </a:r>
            <a:r>
              <a:rPr dirty="0" sz="1800">
                <a:latin typeface="Arial"/>
                <a:cs typeface="Arial"/>
              </a:rPr>
              <a:t>to get  </a:t>
            </a:r>
            <a:r>
              <a:rPr dirty="0" sz="1800" spc="-5">
                <a:latin typeface="Arial"/>
                <a:cs typeface="Arial"/>
              </a:rPr>
              <a:t>those data</a:t>
            </a:r>
            <a:endParaRPr sz="1800">
              <a:latin typeface="Arial"/>
              <a:cs typeface="Arial"/>
            </a:endParaRPr>
          </a:p>
          <a:p>
            <a:pPr marL="413384" marR="634365">
              <a:lnSpc>
                <a:spcPct val="100000"/>
              </a:lnSpc>
              <a:spcBef>
                <a:spcPts val="755"/>
              </a:spcBef>
            </a:pPr>
            <a:r>
              <a:rPr dirty="0" sz="1800" spc="-10" b="1">
                <a:solidFill>
                  <a:srgbClr val="000099"/>
                </a:solidFill>
                <a:latin typeface="Arial"/>
                <a:cs typeface="Arial"/>
              </a:rPr>
              <a:t>Declarative </a:t>
            </a:r>
            <a:r>
              <a:rPr dirty="0" sz="1800" spc="-5" b="1">
                <a:solidFill>
                  <a:srgbClr val="000099"/>
                </a:solidFill>
                <a:latin typeface="Arial"/>
                <a:cs typeface="Arial"/>
              </a:rPr>
              <a:t>(nonprocedural) </a:t>
            </a:r>
            <a:r>
              <a:rPr dirty="0" sz="1800">
                <a:latin typeface="Arial"/>
                <a:cs typeface="Arial"/>
              </a:rPr>
              <a:t>– </a:t>
            </a:r>
            <a:r>
              <a:rPr dirty="0" sz="1800" spc="-5">
                <a:latin typeface="Arial"/>
                <a:cs typeface="Arial"/>
              </a:rPr>
              <a:t>user specifies </a:t>
            </a:r>
            <a:r>
              <a:rPr dirty="0" sz="1800" spc="-15">
                <a:latin typeface="Arial"/>
                <a:cs typeface="Arial"/>
              </a:rPr>
              <a:t>what </a:t>
            </a:r>
            <a:r>
              <a:rPr dirty="0" sz="1800" spc="-5">
                <a:latin typeface="Arial"/>
                <a:cs typeface="Arial"/>
              </a:rPr>
              <a:t>data is  required </a:t>
            </a:r>
            <a:r>
              <a:rPr dirty="0" sz="1800" spc="-10">
                <a:latin typeface="Arial"/>
                <a:cs typeface="Arial"/>
              </a:rPr>
              <a:t>without </a:t>
            </a:r>
            <a:r>
              <a:rPr dirty="0" sz="1800" spc="-5">
                <a:latin typeface="Arial"/>
                <a:cs typeface="Arial"/>
              </a:rPr>
              <a:t>specifying how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get those</a:t>
            </a:r>
            <a:r>
              <a:rPr dirty="0" sz="1800" spc="114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SQL </a:t>
            </a:r>
            <a:r>
              <a:rPr dirty="0" sz="1800" spc="-5">
                <a:latin typeface="Arial"/>
                <a:cs typeface="Arial"/>
              </a:rPr>
              <a:t>is the </a:t>
            </a:r>
            <a:r>
              <a:rPr dirty="0" sz="1800">
                <a:latin typeface="Arial"/>
                <a:cs typeface="Arial"/>
              </a:rPr>
              <a:t>most </a:t>
            </a:r>
            <a:r>
              <a:rPr dirty="0" sz="1800" spc="-10">
                <a:latin typeface="Arial"/>
                <a:cs typeface="Arial"/>
              </a:rPr>
              <a:t>widely </a:t>
            </a:r>
            <a:r>
              <a:rPr dirty="0" sz="1800" spc="-5">
                <a:latin typeface="Arial"/>
                <a:cs typeface="Arial"/>
              </a:rPr>
              <a:t>used query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language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Database </a:t>
            </a:r>
            <a:r>
              <a:rPr dirty="0" spc="-10"/>
              <a:t>System </a:t>
            </a:r>
            <a:r>
              <a:rPr dirty="0" spc="-5"/>
              <a:t>Concepts - </a:t>
            </a:r>
            <a:r>
              <a:rPr dirty="0"/>
              <a:t>6</a:t>
            </a:r>
            <a:r>
              <a:rPr dirty="0" baseline="25641" sz="975"/>
              <a:t>th</a:t>
            </a:r>
            <a:r>
              <a:rPr dirty="0" baseline="25641" sz="975" spc="165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©Silberschatz, Korth and</a:t>
            </a:r>
            <a:r>
              <a:rPr dirty="0" spc="-30"/>
              <a:t> </a:t>
            </a:r>
            <a:r>
              <a:rPr dirty="0" spc="-5"/>
              <a:t>Sudarshan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3746" y="175387"/>
            <a:ext cx="61347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 Definition Language</a:t>
            </a:r>
            <a:r>
              <a:rPr dirty="0" spc="-180"/>
              <a:t> </a:t>
            </a:r>
            <a:r>
              <a:rPr dirty="0"/>
              <a:t>(DDL)</a:t>
            </a:r>
          </a:p>
        </p:txBody>
      </p:sp>
      <p:sp>
        <p:nvSpPr>
          <p:cNvPr id="3" name="object 3"/>
          <p:cNvSpPr/>
          <p:nvPr/>
        </p:nvSpPr>
        <p:spPr>
          <a:xfrm>
            <a:off x="905865" y="1152397"/>
            <a:ext cx="234696" cy="243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36370" y="1046124"/>
            <a:ext cx="5013960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6364" marR="5080" indent="-114300">
              <a:lnSpc>
                <a:spcPct val="135000"/>
              </a:lnSpc>
              <a:spcBef>
                <a:spcPts val="100"/>
              </a:spcBef>
              <a:tabLst>
                <a:tab pos="1497965" algn="l"/>
              </a:tabLst>
            </a:pPr>
            <a:r>
              <a:rPr dirty="0" sz="1600" spc="-5">
                <a:latin typeface="Arial"/>
                <a:cs typeface="Arial"/>
              </a:rPr>
              <a:t>Specification notation for defining the database schema  Example:	</a:t>
            </a:r>
            <a:r>
              <a:rPr dirty="0" sz="1600" spc="-5" b="1">
                <a:latin typeface="Arial"/>
                <a:cs typeface="Arial"/>
              </a:rPr>
              <a:t>create table </a:t>
            </a:r>
            <a:r>
              <a:rPr dirty="0" sz="1600" spc="-5">
                <a:latin typeface="Arial"/>
                <a:cs typeface="Arial"/>
              </a:rPr>
              <a:t>instructor</a:t>
            </a:r>
            <a:r>
              <a:rPr dirty="0" sz="1600" spc="6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(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650" y="1705101"/>
            <a:ext cx="53149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ID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Arial"/>
                <a:cs typeface="Arial"/>
              </a:rPr>
              <a:t>na</a:t>
            </a:r>
            <a:r>
              <a:rPr dirty="0" sz="1600" spc="-15">
                <a:latin typeface="Arial"/>
                <a:cs typeface="Arial"/>
              </a:rPr>
              <a:t>m</a:t>
            </a:r>
            <a:r>
              <a:rPr dirty="0" sz="1600" spc="-5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2741" y="1705101"/>
            <a:ext cx="118999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480" marR="5080" indent="-18415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char</a:t>
            </a:r>
            <a:r>
              <a:rPr dirty="0" sz="1600" spc="-5">
                <a:latin typeface="Arial"/>
                <a:cs typeface="Arial"/>
              </a:rPr>
              <a:t>(5),  </a:t>
            </a:r>
            <a:r>
              <a:rPr dirty="0" sz="1600" spc="-45" b="1">
                <a:latin typeface="Arial"/>
                <a:cs typeface="Arial"/>
              </a:rPr>
              <a:t>v</a:t>
            </a:r>
            <a:r>
              <a:rPr dirty="0" sz="1600" spc="-5" b="1">
                <a:latin typeface="Arial"/>
                <a:cs typeface="Arial"/>
              </a:rPr>
              <a:t>archa</a:t>
            </a:r>
            <a:r>
              <a:rPr dirty="0" sz="1600" b="1">
                <a:latin typeface="Arial"/>
                <a:cs typeface="Arial"/>
              </a:rPr>
              <a:t>r</a:t>
            </a:r>
            <a:r>
              <a:rPr dirty="0" sz="1600" spc="-5">
                <a:latin typeface="Arial"/>
                <a:cs typeface="Arial"/>
              </a:rPr>
              <a:t>(20</a:t>
            </a:r>
            <a:r>
              <a:rPr dirty="0" sz="1600">
                <a:latin typeface="Arial"/>
                <a:cs typeface="Arial"/>
              </a:rPr>
              <a:t>)</a:t>
            </a:r>
            <a:r>
              <a:rPr dirty="0" sz="1600" spc="-5" b="1"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5650" y="2193162"/>
            <a:ext cx="22993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dept_name</a:t>
            </a:r>
            <a:r>
              <a:rPr dirty="0" sz="1600" spc="425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varchar</a:t>
            </a:r>
            <a:r>
              <a:rPr dirty="0" sz="1600" spc="-10">
                <a:latin typeface="Arial"/>
                <a:cs typeface="Arial"/>
              </a:rPr>
              <a:t>(20),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5865" y="2821558"/>
            <a:ext cx="234696" cy="243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05865" y="3157092"/>
            <a:ext cx="234696" cy="243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63344" y="3506089"/>
            <a:ext cx="210312" cy="2164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63344" y="3835272"/>
            <a:ext cx="210312" cy="2164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63344" y="5396179"/>
            <a:ext cx="210312" cy="2164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236370" y="2352683"/>
            <a:ext cx="7065645" cy="3272154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071370">
              <a:lnSpc>
                <a:spcPct val="100000"/>
              </a:lnSpc>
              <a:spcBef>
                <a:spcPts val="760"/>
              </a:spcBef>
              <a:tabLst>
                <a:tab pos="3240405" algn="l"/>
              </a:tabLst>
            </a:pPr>
            <a:r>
              <a:rPr dirty="0" sz="1600" spc="-5">
                <a:latin typeface="Arial"/>
                <a:cs typeface="Arial"/>
              </a:rPr>
              <a:t>salary	</a:t>
            </a:r>
            <a:r>
              <a:rPr dirty="0" sz="1600" spc="-5" b="1">
                <a:latin typeface="Arial"/>
                <a:cs typeface="Arial"/>
              </a:rPr>
              <a:t>numeric</a:t>
            </a:r>
            <a:r>
              <a:rPr dirty="0" sz="1600" spc="-5">
                <a:latin typeface="Arial"/>
                <a:cs typeface="Arial"/>
              </a:rPr>
              <a:t>(8,2))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600" spc="-5">
                <a:latin typeface="Arial"/>
                <a:cs typeface="Arial"/>
              </a:rPr>
              <a:t>DDL compiler generates a set of table templates stored in a </a:t>
            </a:r>
            <a:r>
              <a:rPr dirty="0" sz="1800" spc="-5" b="1">
                <a:solidFill>
                  <a:srgbClr val="0066CC"/>
                </a:solidFill>
                <a:latin typeface="Arial"/>
                <a:cs typeface="Arial"/>
              </a:rPr>
              <a:t>data</a:t>
            </a:r>
            <a:r>
              <a:rPr dirty="0" sz="1800" spc="220" b="1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66CC"/>
                </a:solidFill>
                <a:latin typeface="Arial"/>
                <a:cs typeface="Arial"/>
              </a:rPr>
              <a:t>dictionary</a:t>
            </a:r>
            <a:endParaRPr sz="1800">
              <a:latin typeface="Arial"/>
              <a:cs typeface="Arial"/>
            </a:endParaRPr>
          </a:p>
          <a:p>
            <a:pPr marL="413384" marR="1984375" indent="-401320">
              <a:lnSpc>
                <a:spcPct val="135000"/>
              </a:lnSpc>
              <a:spcBef>
                <a:spcPts val="10"/>
              </a:spcBef>
            </a:pPr>
            <a:r>
              <a:rPr dirty="0" sz="1600" spc="-5">
                <a:latin typeface="Arial"/>
                <a:cs typeface="Arial"/>
              </a:rPr>
              <a:t>Data dictionary contains metadata (i.e., data about data)  Database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schema</a:t>
            </a:r>
            <a:endParaRPr sz="1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675"/>
              </a:spcBef>
            </a:pPr>
            <a:r>
              <a:rPr dirty="0" sz="1600" spc="-5">
                <a:latin typeface="Arial"/>
                <a:cs typeface="Arial"/>
              </a:rPr>
              <a:t>Integrity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constraints</a:t>
            </a:r>
            <a:endParaRPr sz="16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670"/>
              </a:spcBef>
            </a:pPr>
            <a:r>
              <a:rPr dirty="0" sz="1200">
                <a:solidFill>
                  <a:srgbClr val="33CC33"/>
                </a:solidFill>
                <a:latin typeface="Webdings"/>
                <a:cs typeface="Webdings"/>
              </a:rPr>
              <a:t></a:t>
            </a:r>
            <a:r>
              <a:rPr dirty="0" sz="1200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Arial"/>
                <a:cs typeface="Arial"/>
              </a:rPr>
              <a:t>Primary key (ID uniquely identifies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instructors)</a:t>
            </a:r>
            <a:endParaRPr sz="16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675"/>
              </a:spcBef>
            </a:pPr>
            <a:r>
              <a:rPr dirty="0" sz="1200">
                <a:solidFill>
                  <a:srgbClr val="33CC33"/>
                </a:solidFill>
                <a:latin typeface="Webdings"/>
                <a:cs typeface="Webdings"/>
              </a:rPr>
              <a:t></a:t>
            </a:r>
            <a:r>
              <a:rPr dirty="0" sz="1200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Arial"/>
                <a:cs typeface="Arial"/>
              </a:rPr>
              <a:t>Referential integrity (</a:t>
            </a:r>
            <a:r>
              <a:rPr dirty="0" sz="1600" spc="-5" b="1">
                <a:latin typeface="Arial"/>
                <a:cs typeface="Arial"/>
              </a:rPr>
              <a:t>references </a:t>
            </a:r>
            <a:r>
              <a:rPr dirty="0" sz="1600" spc="-5">
                <a:latin typeface="Arial"/>
                <a:cs typeface="Arial"/>
              </a:rPr>
              <a:t>constraint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5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SQL)</a:t>
            </a:r>
            <a:endParaRPr sz="16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670"/>
              </a:spcBef>
              <a:tabLst>
                <a:tab pos="1099185" algn="l"/>
              </a:tabLst>
            </a:pPr>
            <a:r>
              <a:rPr dirty="0" sz="1600" spc="-5">
                <a:solidFill>
                  <a:srgbClr val="FF9900"/>
                </a:solidFill>
                <a:latin typeface="Times New Roman"/>
                <a:cs typeface="Times New Roman"/>
              </a:rPr>
              <a:t>–	</a:t>
            </a:r>
            <a:r>
              <a:rPr dirty="0" sz="1600" spc="-5">
                <a:latin typeface="Arial"/>
                <a:cs typeface="Arial"/>
              </a:rPr>
              <a:t>e.g. dept_name value in any instructor tuple must appear</a:t>
            </a:r>
            <a:r>
              <a:rPr dirty="0" sz="1600" spc="1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  <a:p>
            <a:pPr marL="1099185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department</a:t>
            </a:r>
            <a:r>
              <a:rPr dirty="0" sz="1600" spc="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relation</a:t>
            </a:r>
            <a:endParaRPr sz="1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675"/>
              </a:spcBef>
            </a:pPr>
            <a:r>
              <a:rPr dirty="0" sz="1600" spc="-5">
                <a:latin typeface="Arial"/>
                <a:cs typeface="Arial"/>
              </a:rPr>
              <a:t>Authorization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Database </a:t>
            </a:r>
            <a:r>
              <a:rPr dirty="0" spc="-10"/>
              <a:t>System </a:t>
            </a:r>
            <a:r>
              <a:rPr dirty="0" spc="-5"/>
              <a:t>Concepts - </a:t>
            </a:r>
            <a:r>
              <a:rPr dirty="0"/>
              <a:t>6</a:t>
            </a:r>
            <a:r>
              <a:rPr dirty="0" baseline="25641" sz="975"/>
              <a:t>th</a:t>
            </a:r>
            <a:r>
              <a:rPr dirty="0" baseline="25641" sz="975" spc="165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©Silberschatz, Korth and</a:t>
            </a:r>
            <a:r>
              <a:rPr dirty="0" spc="-30"/>
              <a:t> </a:t>
            </a:r>
            <a:r>
              <a:rPr dirty="0" spc="-5"/>
              <a:t>Sudarshan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7105" y="175387"/>
            <a:ext cx="57080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 Control Language</a:t>
            </a:r>
            <a:r>
              <a:rPr dirty="0" spc="-165"/>
              <a:t> </a:t>
            </a:r>
            <a:r>
              <a:rPr dirty="0"/>
              <a:t>(DCL)</a:t>
            </a:r>
          </a:p>
        </p:txBody>
      </p:sp>
      <p:sp>
        <p:nvSpPr>
          <p:cNvPr id="3" name="object 3"/>
          <p:cNvSpPr/>
          <p:nvPr/>
        </p:nvSpPr>
        <p:spPr>
          <a:xfrm>
            <a:off x="905865" y="1152397"/>
            <a:ext cx="234696" cy="243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5865" y="1481582"/>
            <a:ext cx="234696" cy="243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5865" y="1810461"/>
            <a:ext cx="234696" cy="24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36370" y="1046124"/>
            <a:ext cx="6233160" cy="1013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DCL includes statements </a:t>
            </a:r>
            <a:r>
              <a:rPr dirty="0" sz="1600" spc="-10">
                <a:latin typeface="Arial"/>
                <a:cs typeface="Arial"/>
              </a:rPr>
              <a:t>which </a:t>
            </a:r>
            <a:r>
              <a:rPr dirty="0" sz="1600" spc="-5">
                <a:latin typeface="Arial"/>
                <a:cs typeface="Arial"/>
              </a:rPr>
              <a:t>control access to data and database.  Privilege can be granted to user using GRANT</a:t>
            </a:r>
            <a:r>
              <a:rPr dirty="0" sz="1600" spc="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statement.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600" spc="-5">
                <a:latin typeface="Arial"/>
                <a:cs typeface="Arial"/>
              </a:rPr>
              <a:t>REVOKE command is used to take back the</a:t>
            </a:r>
            <a:r>
              <a:rPr dirty="0" sz="1600" spc="5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privileges.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Database </a:t>
            </a:r>
            <a:r>
              <a:rPr dirty="0" spc="-10"/>
              <a:t>System </a:t>
            </a:r>
            <a:r>
              <a:rPr dirty="0" spc="-5"/>
              <a:t>Concepts - </a:t>
            </a:r>
            <a:r>
              <a:rPr dirty="0"/>
              <a:t>6</a:t>
            </a:r>
            <a:r>
              <a:rPr dirty="0" baseline="25641" sz="975"/>
              <a:t>th</a:t>
            </a:r>
            <a:r>
              <a:rPr dirty="0" baseline="25641" sz="975" spc="165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©Silberschatz, Korth and</a:t>
            </a:r>
            <a:r>
              <a:rPr dirty="0" spc="-30"/>
              <a:t> </a:t>
            </a:r>
            <a:r>
              <a:rPr dirty="0" spc="-5"/>
              <a:t>Sudarshan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0646" y="132333"/>
            <a:ext cx="8623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SQL</a:t>
            </a:r>
          </a:p>
        </p:txBody>
      </p:sp>
      <p:sp>
        <p:nvSpPr>
          <p:cNvPr id="3" name="object 3"/>
          <p:cNvSpPr/>
          <p:nvPr/>
        </p:nvSpPr>
        <p:spPr>
          <a:xfrm>
            <a:off x="590092" y="1174750"/>
            <a:ext cx="265175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7292" y="1569466"/>
            <a:ext cx="234696" cy="243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20292" y="1056893"/>
            <a:ext cx="5999480" cy="76644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800" b="1">
                <a:solidFill>
                  <a:srgbClr val="000099"/>
                </a:solidFill>
                <a:latin typeface="Arial"/>
                <a:cs typeface="Arial"/>
              </a:rPr>
              <a:t>SQL</a:t>
            </a:r>
            <a:r>
              <a:rPr dirty="0" sz="1800">
                <a:latin typeface="Arial"/>
                <a:cs typeface="Arial"/>
              </a:rPr>
              <a:t>: </a:t>
            </a:r>
            <a:r>
              <a:rPr dirty="0" sz="1800" spc="-10">
                <a:latin typeface="Arial"/>
                <a:cs typeface="Arial"/>
              </a:rPr>
              <a:t>widely </a:t>
            </a:r>
            <a:r>
              <a:rPr dirty="0" sz="1800" spc="-5">
                <a:latin typeface="Arial"/>
                <a:cs typeface="Arial"/>
              </a:rPr>
              <a:t>used non-procedural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language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 spc="-5">
                <a:latin typeface="Arial"/>
                <a:cs typeface="Arial"/>
              </a:rPr>
              <a:t>Example: Find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name </a:t>
            </a:r>
            <a:r>
              <a:rPr dirty="0" sz="1800">
                <a:latin typeface="Arial"/>
                <a:cs typeface="Arial"/>
              </a:rPr>
              <a:t>of the </a:t>
            </a:r>
            <a:r>
              <a:rPr dirty="0" sz="1800" spc="-5">
                <a:latin typeface="Arial"/>
                <a:cs typeface="Arial"/>
              </a:rPr>
              <a:t>instructor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>
                <a:latin typeface="Arial"/>
                <a:cs typeface="Arial"/>
              </a:rPr>
              <a:t>ID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22222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1741" y="1797253"/>
            <a:ext cx="68897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select  from  </a:t>
            </a:r>
            <a:r>
              <a:rPr dirty="0" sz="1800" spc="35" b="1">
                <a:latin typeface="Arial"/>
                <a:cs typeface="Arial"/>
              </a:rPr>
              <a:t>w</a:t>
            </a:r>
            <a:r>
              <a:rPr dirty="0" sz="1800" spc="-10" b="1">
                <a:latin typeface="Arial"/>
                <a:cs typeface="Arial"/>
              </a:rPr>
              <a:t>h</a:t>
            </a:r>
            <a:r>
              <a:rPr dirty="0" sz="1800" spc="-5" b="1">
                <a:latin typeface="Arial"/>
                <a:cs typeface="Arial"/>
              </a:rPr>
              <a:t>e</a:t>
            </a:r>
            <a:r>
              <a:rPr dirty="0" sz="1800" spc="-15" b="1">
                <a:latin typeface="Arial"/>
                <a:cs typeface="Arial"/>
              </a:rPr>
              <a:t>r</a:t>
            </a:r>
            <a:r>
              <a:rPr dirty="0" sz="1800" spc="-5" b="1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6523" y="1797253"/>
            <a:ext cx="225171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Arial"/>
                <a:cs typeface="Arial"/>
              </a:rPr>
              <a:t>instructor  instructor.ID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‘22222’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47292" y="2763011"/>
            <a:ext cx="234696" cy="243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90092" y="4398213"/>
            <a:ext cx="265175" cy="274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47292" y="4793615"/>
            <a:ext cx="234696" cy="243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47292" y="5163946"/>
            <a:ext cx="234696" cy="243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0" rIns="0" bIns="0" rtlCol="0" vert="horz">
            <a:spAutoFit/>
          </a:bodyPr>
          <a:lstStyle/>
          <a:p>
            <a:pPr marL="413384">
              <a:lnSpc>
                <a:spcPct val="100000"/>
              </a:lnSpc>
              <a:spcBef>
                <a:spcPts val="850"/>
              </a:spcBef>
            </a:pPr>
            <a:r>
              <a:rPr dirty="0" spc="-5"/>
              <a:t>Example: Find </a:t>
            </a:r>
            <a:r>
              <a:rPr dirty="0"/>
              <a:t>the ID </a:t>
            </a:r>
            <a:r>
              <a:rPr dirty="0" spc="-5"/>
              <a:t>and </a:t>
            </a:r>
            <a:r>
              <a:rPr dirty="0" spc="-10"/>
              <a:t>building </a:t>
            </a:r>
            <a:r>
              <a:rPr dirty="0"/>
              <a:t>of </a:t>
            </a:r>
            <a:r>
              <a:rPr dirty="0" spc="-5"/>
              <a:t>instructors in </a:t>
            </a:r>
            <a:r>
              <a:rPr dirty="0"/>
              <a:t>the </a:t>
            </a:r>
            <a:r>
              <a:rPr dirty="0" spc="-5"/>
              <a:t>Physics</a:t>
            </a:r>
            <a:r>
              <a:rPr dirty="0" spc="120"/>
              <a:t> </a:t>
            </a:r>
            <a:r>
              <a:rPr dirty="0" spc="-5"/>
              <a:t>dept.</a:t>
            </a:r>
          </a:p>
          <a:p>
            <a:pPr marL="381000">
              <a:lnSpc>
                <a:spcPct val="100000"/>
              </a:lnSpc>
              <a:spcBef>
                <a:spcPts val="755"/>
              </a:spcBef>
            </a:pPr>
            <a:r>
              <a:rPr dirty="0" spc="-5" b="1">
                <a:latin typeface="Arial"/>
                <a:cs typeface="Arial"/>
              </a:rPr>
              <a:t>select </a:t>
            </a:r>
            <a:r>
              <a:rPr dirty="0" spc="-5"/>
              <a:t>instructor.ID,</a:t>
            </a:r>
            <a:r>
              <a:rPr dirty="0" spc="10"/>
              <a:t> </a:t>
            </a:r>
            <a:r>
              <a:rPr dirty="0" spc="-10"/>
              <a:t>department.building</a:t>
            </a: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dirty="0" spc="-5" b="1">
                <a:latin typeface="Arial"/>
                <a:cs typeface="Arial"/>
              </a:rPr>
              <a:t>from </a:t>
            </a:r>
            <a:r>
              <a:rPr dirty="0" spc="-5"/>
              <a:t>instructor,</a:t>
            </a:r>
            <a:r>
              <a:rPr dirty="0" spc="5"/>
              <a:t> </a:t>
            </a:r>
            <a:r>
              <a:rPr dirty="0" spc="-5"/>
              <a:t>department</a:t>
            </a:r>
          </a:p>
          <a:p>
            <a:pPr marL="413384">
              <a:lnSpc>
                <a:spcPct val="100000"/>
              </a:lnSpc>
            </a:pPr>
            <a:r>
              <a:rPr dirty="0" b="1">
                <a:latin typeface="Arial"/>
                <a:cs typeface="Arial"/>
              </a:rPr>
              <a:t>where </a:t>
            </a:r>
            <a:r>
              <a:rPr dirty="0" spc="-5"/>
              <a:t>instructor.dept </a:t>
            </a:r>
            <a:r>
              <a:rPr dirty="0" spc="-10"/>
              <a:t>name </a:t>
            </a:r>
            <a:r>
              <a:rPr dirty="0"/>
              <a:t>=</a:t>
            </a:r>
            <a:r>
              <a:rPr dirty="0" spc="10"/>
              <a:t> </a:t>
            </a:r>
            <a:r>
              <a:rPr dirty="0" spc="-5"/>
              <a:t>“physics”</a:t>
            </a: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dirty="0" spc="-5"/>
              <a:t>Application programs </a:t>
            </a:r>
            <a:r>
              <a:rPr dirty="0" spc="-10"/>
              <a:t>generally </a:t>
            </a:r>
            <a:r>
              <a:rPr dirty="0" spc="-5"/>
              <a:t>access databases through </a:t>
            </a:r>
            <a:r>
              <a:rPr dirty="0" spc="-10"/>
              <a:t>one</a:t>
            </a:r>
            <a:r>
              <a:rPr dirty="0" spc="105"/>
              <a:t> </a:t>
            </a:r>
            <a:r>
              <a:rPr dirty="0"/>
              <a:t>of</a:t>
            </a: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dirty="0" spc="-5"/>
              <a:t>Language </a:t>
            </a:r>
            <a:r>
              <a:rPr dirty="0" spc="-10"/>
              <a:t>extensions </a:t>
            </a:r>
            <a:r>
              <a:rPr dirty="0"/>
              <a:t>to </a:t>
            </a:r>
            <a:r>
              <a:rPr dirty="0" spc="-5"/>
              <a:t>allow embedded</a:t>
            </a:r>
            <a:r>
              <a:rPr dirty="0" spc="95"/>
              <a:t> </a:t>
            </a:r>
            <a:r>
              <a:rPr dirty="0"/>
              <a:t>SQL</a:t>
            </a:r>
          </a:p>
          <a:p>
            <a:pPr marL="413384" marR="79375">
              <a:lnSpc>
                <a:spcPct val="100000"/>
              </a:lnSpc>
              <a:spcBef>
                <a:spcPts val="755"/>
              </a:spcBef>
            </a:pPr>
            <a:r>
              <a:rPr dirty="0" spc="-5"/>
              <a:t>Application program interface (e.g., ODBC/JDBC) </a:t>
            </a:r>
            <a:r>
              <a:rPr dirty="0" spc="-15"/>
              <a:t>which </a:t>
            </a:r>
            <a:r>
              <a:rPr dirty="0" spc="-5"/>
              <a:t>allow </a:t>
            </a:r>
            <a:r>
              <a:rPr dirty="0"/>
              <a:t>SQL  </a:t>
            </a:r>
            <a:r>
              <a:rPr dirty="0" spc="-5"/>
              <a:t>queries </a:t>
            </a:r>
            <a:r>
              <a:rPr dirty="0"/>
              <a:t>to </a:t>
            </a:r>
            <a:r>
              <a:rPr dirty="0" spc="-5"/>
              <a:t>be sent </a:t>
            </a:r>
            <a:r>
              <a:rPr dirty="0"/>
              <a:t>to </a:t>
            </a:r>
            <a:r>
              <a:rPr dirty="0" spc="-5"/>
              <a:t>a</a:t>
            </a:r>
            <a:r>
              <a:rPr dirty="0" spc="10"/>
              <a:t> </a:t>
            </a:r>
            <a:r>
              <a:rPr dirty="0" spc="-5"/>
              <a:t>database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Database </a:t>
            </a:r>
            <a:r>
              <a:rPr dirty="0" spc="-10"/>
              <a:t>System </a:t>
            </a:r>
            <a:r>
              <a:rPr dirty="0" spc="-5"/>
              <a:t>Concepts - </a:t>
            </a:r>
            <a:r>
              <a:rPr dirty="0"/>
              <a:t>6</a:t>
            </a:r>
            <a:r>
              <a:rPr dirty="0" baseline="25641" sz="975"/>
              <a:t>th</a:t>
            </a:r>
            <a:r>
              <a:rPr dirty="0" baseline="25641" sz="975" spc="165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©Silberschatz, Korth and</a:t>
            </a:r>
            <a:r>
              <a:rPr dirty="0" spc="-30"/>
              <a:t> </a:t>
            </a:r>
            <a:r>
              <a:rPr dirty="0" spc="-5"/>
              <a:t>Sudarshan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8744" y="168909"/>
            <a:ext cx="32969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Database</a:t>
            </a:r>
            <a:r>
              <a:rPr dirty="0" spc="-125"/>
              <a:t> </a:t>
            </a:r>
            <a:r>
              <a:rPr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918667" y="1867789"/>
            <a:ext cx="265175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75917" y="2537205"/>
            <a:ext cx="234696" cy="243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75917" y="3181857"/>
            <a:ext cx="234696" cy="243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8667" y="4447032"/>
            <a:ext cx="265175" cy="2743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5967" y="1105280"/>
            <a:ext cx="7688580" cy="3620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process of designing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general </a:t>
            </a:r>
            <a:r>
              <a:rPr dirty="0" sz="1800">
                <a:latin typeface="Arial"/>
                <a:cs typeface="Arial"/>
              </a:rPr>
              <a:t>structure of the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database: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370"/>
              </a:spcBef>
              <a:tabLst>
                <a:tab pos="2172335" algn="l"/>
              </a:tabLst>
            </a:pPr>
            <a:r>
              <a:rPr dirty="0" sz="1800" spc="-5">
                <a:latin typeface="Arial"/>
                <a:cs typeface="Arial"/>
              </a:rPr>
              <a:t>Logical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Design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	</a:t>
            </a:r>
            <a:r>
              <a:rPr dirty="0" sz="1800" spc="-5">
                <a:latin typeface="Arial"/>
                <a:cs typeface="Arial"/>
              </a:rPr>
              <a:t>Deciding on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database schema. Database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design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requires </a:t>
            </a:r>
            <a:r>
              <a:rPr dirty="0" sz="1800" spc="-5">
                <a:latin typeface="Arial"/>
                <a:cs typeface="Arial"/>
              </a:rPr>
              <a:t>that </a:t>
            </a:r>
            <a:r>
              <a:rPr dirty="0" sz="1800" spc="-25">
                <a:latin typeface="Arial"/>
                <a:cs typeface="Arial"/>
              </a:rPr>
              <a:t>we </a:t>
            </a:r>
            <a:r>
              <a:rPr dirty="0" sz="1800" spc="-5">
                <a:latin typeface="Arial"/>
                <a:cs typeface="Arial"/>
              </a:rPr>
              <a:t>find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“good” collection of relation</a:t>
            </a:r>
            <a:r>
              <a:rPr dirty="0" sz="1800" spc="1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schemas.</a:t>
            </a:r>
            <a:endParaRPr sz="1800">
              <a:latin typeface="Arial"/>
              <a:cs typeface="Arial"/>
            </a:endParaRPr>
          </a:p>
          <a:p>
            <a:pPr marL="756285" marR="874394">
              <a:lnSpc>
                <a:spcPct val="100000"/>
              </a:lnSpc>
              <a:spcBef>
                <a:spcPts val="760"/>
              </a:spcBef>
            </a:pPr>
            <a:r>
              <a:rPr dirty="0" sz="1800" spc="-5">
                <a:latin typeface="Arial"/>
                <a:cs typeface="Arial"/>
              </a:rPr>
              <a:t>Business decision </a:t>
            </a:r>
            <a:r>
              <a:rPr dirty="0" sz="1800">
                <a:latin typeface="Arial"/>
                <a:cs typeface="Arial"/>
              </a:rPr>
              <a:t>– What </a:t>
            </a:r>
            <a:r>
              <a:rPr dirty="0" sz="1800" spc="-5">
                <a:latin typeface="Arial"/>
                <a:cs typeface="Arial"/>
              </a:rPr>
              <a:t>attributes should </a:t>
            </a:r>
            <a:r>
              <a:rPr dirty="0" sz="1800" spc="-25">
                <a:latin typeface="Arial"/>
                <a:cs typeface="Arial"/>
              </a:rPr>
              <a:t>we </a:t>
            </a:r>
            <a:r>
              <a:rPr dirty="0" sz="1800" spc="-5">
                <a:latin typeface="Arial"/>
                <a:cs typeface="Arial"/>
              </a:rPr>
              <a:t>record in </a:t>
            </a:r>
            <a:r>
              <a:rPr dirty="0" sz="1800">
                <a:latin typeface="Arial"/>
                <a:cs typeface="Arial"/>
              </a:rPr>
              <a:t>the  </a:t>
            </a:r>
            <a:r>
              <a:rPr dirty="0" sz="1800" spc="-5">
                <a:latin typeface="Arial"/>
                <a:cs typeface="Arial"/>
              </a:rPr>
              <a:t>database?</a:t>
            </a:r>
            <a:endParaRPr sz="1800">
              <a:latin typeface="Arial"/>
              <a:cs typeface="Arial"/>
            </a:endParaRPr>
          </a:p>
          <a:p>
            <a:pPr marL="756285" marR="5080">
              <a:lnSpc>
                <a:spcPct val="100000"/>
              </a:lnSpc>
              <a:spcBef>
                <a:spcPts val="755"/>
              </a:spcBef>
            </a:pPr>
            <a:r>
              <a:rPr dirty="0" sz="1800" spc="-5">
                <a:latin typeface="Arial"/>
                <a:cs typeface="Arial"/>
              </a:rPr>
              <a:t>Computer Science decision </a:t>
            </a:r>
            <a:r>
              <a:rPr dirty="0" sz="1800">
                <a:latin typeface="Arial"/>
                <a:cs typeface="Arial"/>
              </a:rPr>
              <a:t>– What </a:t>
            </a:r>
            <a:r>
              <a:rPr dirty="0" sz="1800" spc="-5">
                <a:latin typeface="Arial"/>
                <a:cs typeface="Arial"/>
              </a:rPr>
              <a:t>relation schemas should </a:t>
            </a:r>
            <a:r>
              <a:rPr dirty="0" sz="1800" spc="-25">
                <a:latin typeface="Arial"/>
                <a:cs typeface="Arial"/>
              </a:rPr>
              <a:t>we  </a:t>
            </a:r>
            <a:r>
              <a:rPr dirty="0" sz="1800" spc="-5">
                <a:latin typeface="Arial"/>
                <a:cs typeface="Arial"/>
              </a:rPr>
              <a:t>have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how should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attributes be distributed among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various  relation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schemas?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375"/>
              </a:spcBef>
            </a:pPr>
            <a:r>
              <a:rPr dirty="0" sz="1800" spc="-10">
                <a:latin typeface="Arial"/>
                <a:cs typeface="Arial"/>
              </a:rPr>
              <a:t>Physical </a:t>
            </a:r>
            <a:r>
              <a:rPr dirty="0" sz="1800" spc="-5">
                <a:latin typeface="Arial"/>
                <a:cs typeface="Arial"/>
              </a:rPr>
              <a:t>Design </a:t>
            </a:r>
            <a:r>
              <a:rPr dirty="0" sz="1800">
                <a:latin typeface="Arial"/>
                <a:cs typeface="Arial"/>
              </a:rPr>
              <a:t>– </a:t>
            </a:r>
            <a:r>
              <a:rPr dirty="0" sz="1800" spc="-5">
                <a:latin typeface="Arial"/>
                <a:cs typeface="Arial"/>
              </a:rPr>
              <a:t>Deciding on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physical layout </a:t>
            </a:r>
            <a:r>
              <a:rPr dirty="0" sz="1800">
                <a:latin typeface="Arial"/>
                <a:cs typeface="Arial"/>
              </a:rPr>
              <a:t>of the</a:t>
            </a:r>
            <a:r>
              <a:rPr dirty="0" sz="1800" spc="1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Database </a:t>
            </a:r>
            <a:r>
              <a:rPr dirty="0" spc="-10"/>
              <a:t>System </a:t>
            </a:r>
            <a:r>
              <a:rPr dirty="0" spc="-5"/>
              <a:t>Concepts - </a:t>
            </a:r>
            <a:r>
              <a:rPr dirty="0"/>
              <a:t>6</a:t>
            </a:r>
            <a:r>
              <a:rPr dirty="0" baseline="25641" sz="975"/>
              <a:t>th</a:t>
            </a:r>
            <a:r>
              <a:rPr dirty="0" baseline="25641" sz="975" spc="165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©Silberschatz, Korth and</a:t>
            </a:r>
            <a:r>
              <a:rPr dirty="0" spc="-30"/>
              <a:t> </a:t>
            </a:r>
            <a:r>
              <a:rPr dirty="0" spc="-5"/>
              <a:t>Sudarshan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7201" y="168909"/>
            <a:ext cx="56203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History of Database</a:t>
            </a:r>
            <a:r>
              <a:rPr dirty="0" spc="-125"/>
              <a:t> </a:t>
            </a:r>
            <a:r>
              <a:rPr dirty="0" spc="-5"/>
              <a:t>Systems</a:t>
            </a:r>
          </a:p>
        </p:txBody>
      </p:sp>
      <p:sp>
        <p:nvSpPr>
          <p:cNvPr id="3" name="object 3"/>
          <p:cNvSpPr/>
          <p:nvPr/>
        </p:nvSpPr>
        <p:spPr>
          <a:xfrm>
            <a:off x="905865" y="1143000"/>
            <a:ext cx="265175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3344" y="1537716"/>
            <a:ext cx="234696" cy="243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63344" y="2278633"/>
            <a:ext cx="234696" cy="243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05865" y="2624582"/>
            <a:ext cx="265175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63344" y="3019298"/>
            <a:ext cx="234696" cy="243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63344" y="3389325"/>
            <a:ext cx="234696" cy="244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63344" y="3760342"/>
            <a:ext cx="234696" cy="2438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63344" y="5241925"/>
            <a:ext cx="234696" cy="2438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36370" y="1025143"/>
            <a:ext cx="6154420" cy="447040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800" spc="-5">
                <a:latin typeface="Arial"/>
                <a:cs typeface="Arial"/>
              </a:rPr>
              <a:t>1950s and early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1960s: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 spc="-5">
                <a:latin typeface="Arial"/>
                <a:cs typeface="Arial"/>
              </a:rPr>
              <a:t>Data processing using magnetic tapes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storage</a:t>
            </a:r>
            <a:endParaRPr sz="1800">
              <a:latin typeface="Arial"/>
              <a:cs typeface="Arial"/>
            </a:endParaRPr>
          </a:p>
          <a:p>
            <a:pPr marL="413384" marR="1454150" indent="114300">
              <a:lnSpc>
                <a:spcPts val="2920"/>
              </a:lnSpc>
              <a:spcBef>
                <a:spcPts val="220"/>
              </a:spcBef>
            </a:pPr>
            <a:r>
              <a:rPr dirty="0" sz="1350" spc="5">
                <a:solidFill>
                  <a:srgbClr val="33CC33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Tapes provided only sequential access  Punched cards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 spc="-5">
                <a:latin typeface="Arial"/>
                <a:cs typeface="Arial"/>
              </a:rPr>
              <a:t>Late 1960s and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1970s: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 spc="-5">
                <a:latin typeface="Arial"/>
                <a:cs typeface="Arial"/>
              </a:rPr>
              <a:t>Hard disks </a:t>
            </a:r>
            <a:r>
              <a:rPr dirty="0" sz="1800" spc="-10">
                <a:latin typeface="Arial"/>
                <a:cs typeface="Arial"/>
              </a:rPr>
              <a:t>allowed </a:t>
            </a:r>
            <a:r>
              <a:rPr dirty="0" sz="1800" spc="-5">
                <a:latin typeface="Arial"/>
                <a:cs typeface="Arial"/>
              </a:rPr>
              <a:t>direct access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dirty="0" sz="1800" spc="-10">
                <a:latin typeface="Arial"/>
                <a:cs typeface="Arial"/>
              </a:rPr>
              <a:t>Network and </a:t>
            </a:r>
            <a:r>
              <a:rPr dirty="0" sz="1800" spc="-5">
                <a:latin typeface="Arial"/>
                <a:cs typeface="Arial"/>
              </a:rPr>
              <a:t>hierarchical data models </a:t>
            </a:r>
            <a:r>
              <a:rPr dirty="0" sz="1800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widespread</a:t>
            </a:r>
            <a:r>
              <a:rPr dirty="0" sz="1800" spc="1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use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Ted </a:t>
            </a:r>
            <a:r>
              <a:rPr dirty="0" sz="1800" spc="-5">
                <a:latin typeface="Arial"/>
                <a:cs typeface="Arial"/>
              </a:rPr>
              <a:t>Codd defines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relational data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760"/>
              </a:spcBef>
            </a:pPr>
            <a:r>
              <a:rPr dirty="0" sz="1350" spc="5">
                <a:solidFill>
                  <a:srgbClr val="33CC33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Would </a:t>
            </a:r>
            <a:r>
              <a:rPr dirty="0" sz="1800" spc="-15">
                <a:latin typeface="Arial"/>
                <a:cs typeface="Arial"/>
              </a:rPr>
              <a:t>win </a:t>
            </a:r>
            <a:r>
              <a:rPr dirty="0" sz="1800">
                <a:latin typeface="Arial"/>
                <a:cs typeface="Arial"/>
              </a:rPr>
              <a:t>the ACM Turing </a:t>
            </a:r>
            <a:r>
              <a:rPr dirty="0" sz="1800" spc="-10">
                <a:latin typeface="Arial"/>
                <a:cs typeface="Arial"/>
              </a:rPr>
              <a:t>Award </a:t>
            </a:r>
            <a:r>
              <a:rPr dirty="0" sz="1800">
                <a:latin typeface="Arial"/>
                <a:cs typeface="Arial"/>
              </a:rPr>
              <a:t>for this</a:t>
            </a:r>
            <a:r>
              <a:rPr dirty="0" sz="1800" spc="14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work</a:t>
            </a:r>
            <a:endParaRPr sz="18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755"/>
              </a:spcBef>
            </a:pPr>
            <a:r>
              <a:rPr dirty="0" sz="1350" spc="5">
                <a:solidFill>
                  <a:srgbClr val="33CC33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IBM </a:t>
            </a:r>
            <a:r>
              <a:rPr dirty="0" sz="1800" spc="-5">
                <a:latin typeface="Arial"/>
                <a:cs typeface="Arial"/>
              </a:rPr>
              <a:t>Research begins System R</a:t>
            </a:r>
            <a:r>
              <a:rPr dirty="0" sz="1800" spc="1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prototype</a:t>
            </a:r>
            <a:endParaRPr sz="18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755"/>
              </a:spcBef>
            </a:pPr>
            <a:r>
              <a:rPr dirty="0" sz="1350" spc="5">
                <a:solidFill>
                  <a:srgbClr val="33CC33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UC Berkeley begins Ingres</a:t>
            </a:r>
            <a:r>
              <a:rPr dirty="0" sz="1800" spc="1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prototype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dirty="0" sz="1800" spc="-5">
                <a:latin typeface="Arial"/>
                <a:cs typeface="Arial"/>
              </a:rPr>
              <a:t>High-performance (for the era) transaction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Database </a:t>
            </a:r>
            <a:r>
              <a:rPr dirty="0" spc="-10"/>
              <a:t>System </a:t>
            </a:r>
            <a:r>
              <a:rPr dirty="0" spc="-5"/>
              <a:t>Concepts - </a:t>
            </a:r>
            <a:r>
              <a:rPr dirty="0"/>
              <a:t>6</a:t>
            </a:r>
            <a:r>
              <a:rPr dirty="0" baseline="25641" sz="975"/>
              <a:t>th</a:t>
            </a:r>
            <a:r>
              <a:rPr dirty="0" baseline="25641" sz="975" spc="165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©Silberschatz, Korth and</a:t>
            </a:r>
            <a:r>
              <a:rPr dirty="0" spc="-30"/>
              <a:t> </a:t>
            </a:r>
            <a:r>
              <a:rPr dirty="0" spc="-5"/>
              <a:t>Sudarshan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4813" y="117805"/>
            <a:ext cx="75609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Database </a:t>
            </a:r>
            <a:r>
              <a:rPr dirty="0" spc="-5"/>
              <a:t>Management </a:t>
            </a:r>
            <a:r>
              <a:rPr dirty="0"/>
              <a:t>System</a:t>
            </a:r>
            <a:r>
              <a:rPr dirty="0" spc="-130"/>
              <a:t> </a:t>
            </a:r>
            <a:r>
              <a:rPr dirty="0"/>
              <a:t>(DBMS)</a:t>
            </a:r>
          </a:p>
        </p:txBody>
      </p:sp>
      <p:sp>
        <p:nvSpPr>
          <p:cNvPr id="3" name="object 3"/>
          <p:cNvSpPr/>
          <p:nvPr/>
        </p:nvSpPr>
        <p:spPr>
          <a:xfrm>
            <a:off x="905865" y="1143000"/>
            <a:ext cx="265175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3344" y="1537716"/>
            <a:ext cx="234696" cy="243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63344" y="1908048"/>
            <a:ext cx="234696" cy="243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63344" y="2278633"/>
            <a:ext cx="234696" cy="2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05865" y="2624582"/>
            <a:ext cx="265175" cy="274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63344" y="3019298"/>
            <a:ext cx="234696" cy="243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63344" y="3389325"/>
            <a:ext cx="234696" cy="244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63344" y="3760342"/>
            <a:ext cx="234696" cy="2438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63344" y="4130675"/>
            <a:ext cx="234696" cy="2438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63344" y="4500956"/>
            <a:ext cx="234696" cy="2441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63344" y="4871592"/>
            <a:ext cx="234696" cy="2438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63344" y="5241925"/>
            <a:ext cx="234696" cy="2438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05865" y="5587898"/>
            <a:ext cx="265175" cy="2743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05865" y="5958535"/>
            <a:ext cx="265175" cy="2743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36370" y="1025143"/>
            <a:ext cx="6747509" cy="5211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3384" marR="1052195" indent="-401320">
              <a:lnSpc>
                <a:spcPct val="135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DBMS contains information about a particular enterprise  Collection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interrelated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 spc="-5">
                <a:latin typeface="Arial"/>
                <a:cs typeface="Arial"/>
              </a:rPr>
              <a:t>Set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programs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access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12700" marR="394335" indent="400685">
              <a:lnSpc>
                <a:spcPct val="135000"/>
              </a:lnSpc>
            </a:pPr>
            <a:r>
              <a:rPr dirty="0" sz="1800" spc="-5">
                <a:latin typeface="Arial"/>
                <a:cs typeface="Arial"/>
              </a:rPr>
              <a:t>An environment that </a:t>
            </a:r>
            <a:r>
              <a:rPr dirty="0" sz="1800" spc="-1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both convenient and efficient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use  Database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Applications: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dirty="0" sz="1800" spc="-5">
                <a:latin typeface="Arial"/>
                <a:cs typeface="Arial"/>
              </a:rPr>
              <a:t>Banking: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transactions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 spc="-5">
                <a:latin typeface="Arial"/>
                <a:cs typeface="Arial"/>
              </a:rPr>
              <a:t>Airlines: reservations,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schedules</a:t>
            </a:r>
            <a:endParaRPr sz="1800">
              <a:latin typeface="Arial"/>
              <a:cs typeface="Arial"/>
            </a:endParaRPr>
          </a:p>
          <a:p>
            <a:pPr marL="413384" marR="2390775">
              <a:lnSpc>
                <a:spcPct val="135000"/>
              </a:lnSpc>
              <a:tabLst>
                <a:tab pos="1783714" algn="l"/>
              </a:tabLst>
            </a:pPr>
            <a:r>
              <a:rPr dirty="0" sz="1800" spc="-5">
                <a:latin typeface="Arial"/>
                <a:cs typeface="Arial"/>
              </a:rPr>
              <a:t>Universities:	registration, grades  Sales: customers, products,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purchases</a:t>
            </a:r>
            <a:endParaRPr sz="1800">
              <a:latin typeface="Arial"/>
              <a:cs typeface="Arial"/>
            </a:endParaRPr>
          </a:p>
          <a:p>
            <a:pPr marL="413384" marR="5080">
              <a:lnSpc>
                <a:spcPct val="135000"/>
              </a:lnSpc>
              <a:tabLst>
                <a:tab pos="2406015" algn="l"/>
              </a:tabLst>
            </a:pPr>
            <a:r>
              <a:rPr dirty="0" sz="1800" spc="-5">
                <a:latin typeface="Arial"/>
                <a:cs typeface="Arial"/>
              </a:rPr>
              <a:t>Online retailers: order tracking, customized recommendations  Manufacturing: production, </a:t>
            </a:r>
            <a:r>
              <a:rPr dirty="0" sz="1800" spc="-10">
                <a:latin typeface="Arial"/>
                <a:cs typeface="Arial"/>
              </a:rPr>
              <a:t>inventory, </a:t>
            </a:r>
            <a:r>
              <a:rPr dirty="0" sz="1800" spc="-5">
                <a:latin typeface="Arial"/>
                <a:cs typeface="Arial"/>
              </a:rPr>
              <a:t>orders, supply chain  Human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resources:	</a:t>
            </a:r>
            <a:r>
              <a:rPr dirty="0" sz="1800" spc="-10">
                <a:latin typeface="Arial"/>
                <a:cs typeface="Arial"/>
              </a:rPr>
              <a:t>employee </a:t>
            </a:r>
            <a:r>
              <a:rPr dirty="0" sz="1800" spc="-5">
                <a:latin typeface="Arial"/>
                <a:cs typeface="Arial"/>
              </a:rPr>
              <a:t>records, salaries, </a:t>
            </a:r>
            <a:r>
              <a:rPr dirty="0" sz="1800">
                <a:latin typeface="Arial"/>
                <a:cs typeface="Arial"/>
              </a:rPr>
              <a:t>tax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deductions</a:t>
            </a:r>
            <a:endParaRPr sz="1800">
              <a:latin typeface="Arial"/>
              <a:cs typeface="Arial"/>
            </a:endParaRPr>
          </a:p>
          <a:p>
            <a:pPr marL="12700" marR="2701925">
              <a:lnSpc>
                <a:spcPts val="2920"/>
              </a:lnSpc>
              <a:spcBef>
                <a:spcPts val="220"/>
              </a:spcBef>
            </a:pPr>
            <a:r>
              <a:rPr dirty="0" sz="1800" spc="-5">
                <a:latin typeface="Arial"/>
                <a:cs typeface="Arial"/>
              </a:rPr>
              <a:t>Databases can be </a:t>
            </a:r>
            <a:r>
              <a:rPr dirty="0" sz="1800">
                <a:latin typeface="Arial"/>
                <a:cs typeface="Arial"/>
              </a:rPr>
              <a:t>very </a:t>
            </a:r>
            <a:r>
              <a:rPr dirty="0" sz="1800" spc="-5">
                <a:latin typeface="Arial"/>
                <a:cs typeface="Arial"/>
              </a:rPr>
              <a:t>large.  Databases touch all aspects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our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lives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Database </a:t>
            </a:r>
            <a:r>
              <a:rPr dirty="0" spc="-10"/>
              <a:t>System </a:t>
            </a:r>
            <a:r>
              <a:rPr dirty="0" spc="-5"/>
              <a:t>Concepts - </a:t>
            </a:r>
            <a:r>
              <a:rPr dirty="0"/>
              <a:t>6</a:t>
            </a:r>
            <a:r>
              <a:rPr dirty="0" baseline="25641" sz="975"/>
              <a:t>th</a:t>
            </a:r>
            <a:r>
              <a:rPr dirty="0" baseline="25641" sz="975" spc="165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©Silberschatz, Korth and</a:t>
            </a:r>
            <a:r>
              <a:rPr dirty="0" spc="-30"/>
              <a:t> </a:t>
            </a:r>
            <a:r>
              <a:rPr dirty="0" spc="-5"/>
              <a:t>Sudarshan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83870">
              <a:lnSpc>
                <a:spcPct val="100000"/>
              </a:lnSpc>
              <a:spcBef>
                <a:spcPts val="100"/>
              </a:spcBef>
            </a:pPr>
            <a:r>
              <a:rPr dirty="0"/>
              <a:t>History</a:t>
            </a:r>
            <a:r>
              <a:rPr dirty="0" spc="-95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905865" y="1115567"/>
            <a:ext cx="265175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3344" y="1482852"/>
            <a:ext cx="234696" cy="243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63344" y="2168347"/>
            <a:ext cx="234696" cy="24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63344" y="2511805"/>
            <a:ext cx="234696" cy="2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05865" y="2830322"/>
            <a:ext cx="265175" cy="274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63344" y="3197682"/>
            <a:ext cx="234696" cy="244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63344" y="3540886"/>
            <a:ext cx="234696" cy="2438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63344" y="3883786"/>
            <a:ext cx="234696" cy="2438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05865" y="4202303"/>
            <a:ext cx="265175" cy="2743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63344" y="4569282"/>
            <a:ext cx="234696" cy="2441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63344" y="4912740"/>
            <a:ext cx="234696" cy="2438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05865" y="5231257"/>
            <a:ext cx="265175" cy="2743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63344" y="5598566"/>
            <a:ext cx="234696" cy="2438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36370" y="1025143"/>
            <a:ext cx="6811009" cy="517017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800" spc="-5">
                <a:latin typeface="Arial"/>
                <a:cs typeface="Arial"/>
              </a:rPr>
              <a:t>1980s: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540"/>
              </a:spcBef>
            </a:pPr>
            <a:r>
              <a:rPr dirty="0" sz="1800" spc="-5">
                <a:latin typeface="Arial"/>
                <a:cs typeface="Arial"/>
              </a:rPr>
              <a:t>Research relational prototypes evolve into commercial</a:t>
            </a:r>
            <a:r>
              <a:rPr dirty="0" sz="1800" spc="114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marL="413384" marR="2163445" indent="114300">
              <a:lnSpc>
                <a:spcPct val="125000"/>
              </a:lnSpc>
            </a:pPr>
            <a:r>
              <a:rPr dirty="0" sz="1350" spc="5">
                <a:solidFill>
                  <a:srgbClr val="33CC33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SQL </a:t>
            </a:r>
            <a:r>
              <a:rPr dirty="0" sz="1800" spc="-5">
                <a:latin typeface="Arial"/>
                <a:cs typeface="Arial"/>
              </a:rPr>
              <a:t>becomes industrial standard  Parallel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distributed database systems  Object-oriented database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800" spc="-5">
                <a:latin typeface="Arial"/>
                <a:cs typeface="Arial"/>
              </a:rPr>
              <a:t>1990s:</a:t>
            </a:r>
            <a:endParaRPr sz="1800">
              <a:latin typeface="Arial"/>
              <a:cs typeface="Arial"/>
            </a:endParaRPr>
          </a:p>
          <a:p>
            <a:pPr marL="413384" marR="1107440">
              <a:lnSpc>
                <a:spcPts val="2700"/>
              </a:lnSpc>
              <a:spcBef>
                <a:spcPts val="180"/>
              </a:spcBef>
            </a:pPr>
            <a:r>
              <a:rPr dirty="0" sz="1800" spc="-5">
                <a:latin typeface="Arial"/>
                <a:cs typeface="Arial"/>
              </a:rPr>
              <a:t>Large decision support and data-mining applications  Large multi-terabyte data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warehouses</a:t>
            </a:r>
            <a:endParaRPr sz="1800">
              <a:latin typeface="Arial"/>
              <a:cs typeface="Arial"/>
            </a:endParaRPr>
          </a:p>
          <a:p>
            <a:pPr marL="12700" marR="3303904" indent="400685">
              <a:lnSpc>
                <a:spcPts val="2700"/>
              </a:lnSpc>
            </a:pPr>
            <a:r>
              <a:rPr dirty="0" sz="1800" spc="-5">
                <a:latin typeface="Arial"/>
                <a:cs typeface="Arial"/>
              </a:rPr>
              <a:t>Emergence </a:t>
            </a:r>
            <a:r>
              <a:rPr dirty="0" sz="1800">
                <a:latin typeface="Arial"/>
                <a:cs typeface="Arial"/>
              </a:rPr>
              <a:t>of Web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commerce  Early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2000s: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360"/>
              </a:spcBef>
            </a:pPr>
            <a:r>
              <a:rPr dirty="0" sz="1800" spc="-5">
                <a:latin typeface="Arial"/>
                <a:cs typeface="Arial"/>
              </a:rPr>
              <a:t>XML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XQuery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standards</a:t>
            </a:r>
            <a:endParaRPr sz="1800">
              <a:latin typeface="Arial"/>
              <a:cs typeface="Arial"/>
            </a:endParaRPr>
          </a:p>
          <a:p>
            <a:pPr marL="12700" marR="2798445" indent="400685">
              <a:lnSpc>
                <a:spcPct val="125000"/>
              </a:lnSpc>
              <a:spcBef>
                <a:spcPts val="5"/>
              </a:spcBef>
            </a:pPr>
            <a:r>
              <a:rPr dirty="0" sz="1800" spc="-5">
                <a:latin typeface="Arial"/>
                <a:cs typeface="Arial"/>
              </a:rPr>
              <a:t>Automated database administration  Later 2000s: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540"/>
              </a:spcBef>
            </a:pPr>
            <a:r>
              <a:rPr dirty="0" sz="1800" spc="-5">
                <a:latin typeface="Arial"/>
                <a:cs typeface="Arial"/>
              </a:rPr>
              <a:t>Giant data storage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540"/>
              </a:spcBef>
            </a:pPr>
            <a:r>
              <a:rPr dirty="0" sz="1350" spc="5">
                <a:solidFill>
                  <a:srgbClr val="33CC33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Google BigTable, Yahoo PNuts, Amazon,</a:t>
            </a:r>
            <a:r>
              <a:rPr dirty="0" sz="1800" spc="1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Database </a:t>
            </a:r>
            <a:r>
              <a:rPr dirty="0" spc="-10"/>
              <a:t>System </a:t>
            </a:r>
            <a:r>
              <a:rPr dirty="0" spc="-5"/>
              <a:t>Concepts - </a:t>
            </a:r>
            <a:r>
              <a:rPr dirty="0"/>
              <a:t>6</a:t>
            </a:r>
            <a:r>
              <a:rPr dirty="0" baseline="25641" sz="975"/>
              <a:t>th</a:t>
            </a:r>
            <a:r>
              <a:rPr dirty="0" baseline="25641" sz="975" spc="165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©Silberschatz, Korth and</a:t>
            </a:r>
            <a:r>
              <a:rPr dirty="0" spc="-30"/>
              <a:t> </a:t>
            </a:r>
            <a:r>
              <a:rPr dirty="0" spc="-5"/>
              <a:t>Sudarshan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7339" y="62484"/>
            <a:ext cx="6486906" cy="899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17370" y="168909"/>
            <a:ext cx="597979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CC3300"/>
                </a:solidFill>
                <a:latin typeface="Arial"/>
                <a:cs typeface="Arial"/>
              </a:rPr>
              <a:t>Database </a:t>
            </a:r>
            <a:r>
              <a:rPr dirty="0" sz="3200" spc="-5" b="1">
                <a:solidFill>
                  <a:srgbClr val="CC3300"/>
                </a:solidFill>
                <a:latin typeface="Arial"/>
                <a:cs typeface="Arial"/>
              </a:rPr>
              <a:t>Management</a:t>
            </a:r>
            <a:r>
              <a:rPr dirty="0" sz="3200" spc="-100" b="1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CC3300"/>
                </a:solidFill>
                <a:latin typeface="Arial"/>
                <a:cs typeface="Arial"/>
              </a:rPr>
              <a:t>System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828800"/>
            <a:ext cx="7467600" cy="3755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-12700" y="0"/>
            <a:ext cx="1365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888888"/>
                </a:solidFill>
                <a:latin typeface="Tahoma"/>
                <a:cs typeface="Tahoma"/>
              </a:rPr>
              <a:t>3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Database </a:t>
            </a:r>
            <a:r>
              <a:rPr dirty="0" spc="-10"/>
              <a:t>System </a:t>
            </a:r>
            <a:r>
              <a:rPr dirty="0" spc="-5"/>
              <a:t>Concepts - </a:t>
            </a:r>
            <a:r>
              <a:rPr dirty="0"/>
              <a:t>6</a:t>
            </a:r>
            <a:r>
              <a:rPr dirty="0" baseline="25641" sz="975"/>
              <a:t>th</a:t>
            </a:r>
            <a:r>
              <a:rPr dirty="0" baseline="25641" sz="975" spc="165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©Silberschatz, Korth and</a:t>
            </a:r>
            <a:r>
              <a:rPr dirty="0" spc="-30"/>
              <a:t> </a:t>
            </a:r>
            <a:r>
              <a:rPr dirty="0" spc="-5"/>
              <a:t>Sudarshan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98217" y="5673344"/>
            <a:ext cx="42957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ahoma"/>
                <a:cs typeface="Tahoma"/>
              </a:rPr>
              <a:t>Database Systems: </a:t>
            </a:r>
            <a:r>
              <a:rPr dirty="0" sz="1000" spc="-10">
                <a:latin typeface="Tahoma"/>
                <a:cs typeface="Tahoma"/>
              </a:rPr>
              <a:t>Design, </a:t>
            </a:r>
            <a:r>
              <a:rPr dirty="0" sz="1000" spc="-5">
                <a:latin typeface="Tahoma"/>
                <a:cs typeface="Tahoma"/>
              </a:rPr>
              <a:t>Implementation, &amp; Management: Rob &amp;</a:t>
            </a:r>
            <a:r>
              <a:rPr dirty="0" sz="1000" spc="10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Coronel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9194" y="1252473"/>
            <a:ext cx="49993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ahoma"/>
                <a:cs typeface="Tahoma"/>
              </a:rPr>
              <a:t>- manages </a:t>
            </a:r>
            <a:r>
              <a:rPr dirty="0" sz="1600" spc="-10">
                <a:latin typeface="Tahoma"/>
                <a:cs typeface="Tahoma"/>
              </a:rPr>
              <a:t>interaction between end users </a:t>
            </a:r>
            <a:r>
              <a:rPr dirty="0" sz="1600" spc="-5">
                <a:latin typeface="Tahoma"/>
                <a:cs typeface="Tahoma"/>
              </a:rPr>
              <a:t>and</a:t>
            </a:r>
            <a:r>
              <a:rPr dirty="0" sz="1600" spc="9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database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3673" y="168909"/>
            <a:ext cx="56889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University Database</a:t>
            </a:r>
            <a:r>
              <a:rPr dirty="0" spc="-125"/>
              <a:t> </a:t>
            </a:r>
            <a:r>
              <a:rPr dirty="0" spc="-5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905865" y="1143000"/>
            <a:ext cx="265175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3344" y="1537716"/>
            <a:ext cx="234696" cy="243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63344" y="1908048"/>
            <a:ext cx="234696" cy="243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63344" y="2278633"/>
            <a:ext cx="234696" cy="2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05865" y="2898901"/>
            <a:ext cx="265175" cy="274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36370" y="1025143"/>
            <a:ext cx="6966584" cy="242633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800" spc="-5">
                <a:latin typeface="Arial"/>
                <a:cs typeface="Arial"/>
              </a:rPr>
              <a:t>Application program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examples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 spc="-5">
                <a:latin typeface="Arial"/>
                <a:cs typeface="Arial"/>
              </a:rPr>
              <a:t>Add new students, instructors, and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courses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 spc="-5">
                <a:latin typeface="Arial"/>
                <a:cs typeface="Arial"/>
              </a:rPr>
              <a:t>Register students </a:t>
            </a:r>
            <a:r>
              <a:rPr dirty="0" sz="1800">
                <a:latin typeface="Arial"/>
                <a:cs typeface="Arial"/>
              </a:rPr>
              <a:t>for </a:t>
            </a:r>
            <a:r>
              <a:rPr dirty="0" sz="1800" spc="-5">
                <a:latin typeface="Arial"/>
                <a:cs typeface="Arial"/>
              </a:rPr>
              <a:t>courses, and generate class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rosters</a:t>
            </a:r>
            <a:endParaRPr sz="1800">
              <a:latin typeface="Arial"/>
              <a:cs typeface="Arial"/>
            </a:endParaRPr>
          </a:p>
          <a:p>
            <a:pPr marL="413384" marR="5080">
              <a:lnSpc>
                <a:spcPct val="100000"/>
              </a:lnSpc>
              <a:spcBef>
                <a:spcPts val="760"/>
              </a:spcBef>
            </a:pPr>
            <a:r>
              <a:rPr dirty="0" sz="1800" spc="-5">
                <a:latin typeface="Arial"/>
                <a:cs typeface="Arial"/>
              </a:rPr>
              <a:t>Assign grades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students, compute grade point averages </a:t>
            </a:r>
            <a:r>
              <a:rPr dirty="0" sz="1800">
                <a:latin typeface="Arial"/>
                <a:cs typeface="Arial"/>
              </a:rPr>
              <a:t>(GPA)  </a:t>
            </a:r>
            <a:r>
              <a:rPr dirty="0" sz="1800" spc="-5">
                <a:latin typeface="Arial"/>
                <a:cs typeface="Arial"/>
              </a:rPr>
              <a:t>and generate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transcripts</a:t>
            </a:r>
            <a:endParaRPr sz="1800">
              <a:latin typeface="Arial"/>
              <a:cs typeface="Arial"/>
            </a:endParaRPr>
          </a:p>
          <a:p>
            <a:pPr marL="12700" marR="15367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In </a:t>
            </a:r>
            <a:r>
              <a:rPr dirty="0" sz="1800" spc="-5">
                <a:latin typeface="Arial"/>
                <a:cs typeface="Arial"/>
              </a:rPr>
              <a:t>the early </a:t>
            </a:r>
            <a:r>
              <a:rPr dirty="0" sz="1800" spc="-10">
                <a:latin typeface="Arial"/>
                <a:cs typeface="Arial"/>
              </a:rPr>
              <a:t>days, </a:t>
            </a:r>
            <a:r>
              <a:rPr dirty="0" sz="1800" spc="-5">
                <a:latin typeface="Arial"/>
                <a:cs typeface="Arial"/>
              </a:rPr>
              <a:t>database applications </a:t>
            </a:r>
            <a:r>
              <a:rPr dirty="0" sz="1800" spc="-15">
                <a:latin typeface="Arial"/>
                <a:cs typeface="Arial"/>
              </a:rPr>
              <a:t>were </a:t>
            </a:r>
            <a:r>
              <a:rPr dirty="0" sz="1800" spc="-5">
                <a:latin typeface="Arial"/>
                <a:cs typeface="Arial"/>
              </a:rPr>
              <a:t>built directly on </a:t>
            </a:r>
            <a:r>
              <a:rPr dirty="0" sz="1800">
                <a:latin typeface="Arial"/>
                <a:cs typeface="Arial"/>
              </a:rPr>
              <a:t>top of  </a:t>
            </a:r>
            <a:r>
              <a:rPr dirty="0" sz="1800" spc="-5">
                <a:latin typeface="Arial"/>
                <a:cs typeface="Arial"/>
              </a:rPr>
              <a:t>file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Database </a:t>
            </a:r>
            <a:r>
              <a:rPr dirty="0" spc="-10"/>
              <a:t>System </a:t>
            </a:r>
            <a:r>
              <a:rPr dirty="0" spc="-5"/>
              <a:t>Concepts - </a:t>
            </a:r>
            <a:r>
              <a:rPr dirty="0"/>
              <a:t>6</a:t>
            </a:r>
            <a:r>
              <a:rPr dirty="0" baseline="25641" sz="975"/>
              <a:t>th</a:t>
            </a:r>
            <a:r>
              <a:rPr dirty="0" baseline="25641" sz="975" spc="165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©Silberschatz, Korth and</a:t>
            </a:r>
            <a:r>
              <a:rPr dirty="0" spc="-30"/>
              <a:t> </a:t>
            </a:r>
            <a:r>
              <a:rPr dirty="0" spc="-5"/>
              <a:t>Sudarshan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779" y="232917"/>
            <a:ext cx="77577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Drawbacks of using file </a:t>
            </a:r>
            <a:r>
              <a:rPr dirty="0" sz="2800" spc="-10"/>
              <a:t>systems </a:t>
            </a:r>
            <a:r>
              <a:rPr dirty="0" sz="2800" spc="-5"/>
              <a:t>to store</a:t>
            </a:r>
            <a:r>
              <a:rPr dirty="0" sz="2800" spc="160"/>
              <a:t> </a:t>
            </a:r>
            <a:r>
              <a:rPr dirty="0" sz="2800" spc="-5"/>
              <a:t>data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375917" y="1521841"/>
            <a:ext cx="234696" cy="243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75917" y="2262200"/>
            <a:ext cx="234696" cy="244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75917" y="3003550"/>
            <a:ext cx="234696" cy="243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75917" y="3373831"/>
            <a:ext cx="234696" cy="24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49729" y="1379600"/>
            <a:ext cx="6602730" cy="326326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800" spc="-5">
                <a:latin typeface="Arial"/>
                <a:cs typeface="Arial"/>
              </a:rPr>
              <a:t>Data redundancy and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inconsistency</a:t>
            </a:r>
            <a:endParaRPr sz="18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755"/>
              </a:spcBef>
            </a:pPr>
            <a:r>
              <a:rPr dirty="0" sz="1350" spc="5">
                <a:solidFill>
                  <a:srgbClr val="33CC33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Multiple file </a:t>
            </a:r>
            <a:r>
              <a:rPr dirty="0" sz="1800">
                <a:latin typeface="Arial"/>
                <a:cs typeface="Arial"/>
              </a:rPr>
              <a:t>formats, </a:t>
            </a:r>
            <a:r>
              <a:rPr dirty="0" sz="1800" spc="-5">
                <a:latin typeface="Arial"/>
                <a:cs typeface="Arial"/>
              </a:rPr>
              <a:t>duplication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information in different</a:t>
            </a:r>
            <a:r>
              <a:rPr dirty="0" sz="1800" spc="-1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files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 spc="-5">
                <a:latin typeface="Arial"/>
                <a:cs typeface="Arial"/>
              </a:rPr>
              <a:t>Difficulty </a:t>
            </a:r>
            <a:r>
              <a:rPr dirty="0" sz="1800">
                <a:latin typeface="Arial"/>
                <a:cs typeface="Arial"/>
              </a:rPr>
              <a:t>in </a:t>
            </a:r>
            <a:r>
              <a:rPr dirty="0" sz="1800" spc="-5">
                <a:latin typeface="Arial"/>
                <a:cs typeface="Arial"/>
              </a:rPr>
              <a:t>accessing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12700" marR="574675" indent="114300">
              <a:lnSpc>
                <a:spcPct val="135000"/>
              </a:lnSpc>
              <a:spcBef>
                <a:spcPts val="5"/>
              </a:spcBef>
            </a:pPr>
            <a:r>
              <a:rPr dirty="0" sz="1350" spc="5">
                <a:solidFill>
                  <a:srgbClr val="33CC33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Need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write </a:t>
            </a:r>
            <a:r>
              <a:rPr dirty="0" sz="1800" spc="-5">
                <a:latin typeface="Arial"/>
                <a:cs typeface="Arial"/>
              </a:rPr>
              <a:t>a new program </a:t>
            </a:r>
            <a:r>
              <a:rPr dirty="0" sz="1800">
                <a:latin typeface="Arial"/>
                <a:cs typeface="Arial"/>
              </a:rPr>
              <a:t>to carry </a:t>
            </a:r>
            <a:r>
              <a:rPr dirty="0" sz="1800" spc="-5">
                <a:latin typeface="Arial"/>
                <a:cs typeface="Arial"/>
              </a:rPr>
              <a:t>out each new </a:t>
            </a:r>
            <a:r>
              <a:rPr dirty="0" sz="1800">
                <a:latin typeface="Arial"/>
                <a:cs typeface="Arial"/>
              </a:rPr>
              <a:t>task  </a:t>
            </a:r>
            <a:r>
              <a:rPr dirty="0" sz="1800" spc="-5">
                <a:latin typeface="Arial"/>
                <a:cs typeface="Arial"/>
              </a:rPr>
              <a:t>Data isolation </a:t>
            </a:r>
            <a:r>
              <a:rPr dirty="0" sz="1800">
                <a:latin typeface="Arial"/>
                <a:cs typeface="Arial"/>
              </a:rPr>
              <a:t>— </a:t>
            </a:r>
            <a:r>
              <a:rPr dirty="0" sz="1800" spc="-5">
                <a:latin typeface="Arial"/>
                <a:cs typeface="Arial"/>
              </a:rPr>
              <a:t>multiple files and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formats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 spc="-5">
                <a:latin typeface="Arial"/>
                <a:cs typeface="Arial"/>
              </a:rPr>
              <a:t>Integrity problems</a:t>
            </a:r>
            <a:endParaRPr sz="1800">
              <a:latin typeface="Arial"/>
              <a:cs typeface="Arial"/>
            </a:endParaRPr>
          </a:p>
          <a:p>
            <a:pPr marL="355600" marR="337820" indent="-229235">
              <a:lnSpc>
                <a:spcPct val="100000"/>
              </a:lnSpc>
              <a:spcBef>
                <a:spcPts val="760"/>
              </a:spcBef>
              <a:tabLst>
                <a:tab pos="2462530" algn="l"/>
              </a:tabLst>
            </a:pPr>
            <a:r>
              <a:rPr dirty="0" sz="1350" spc="5">
                <a:solidFill>
                  <a:srgbClr val="33CC33"/>
                </a:solidFill>
                <a:latin typeface="Webdings"/>
                <a:cs typeface="Webdings"/>
              </a:rPr>
              <a:t></a:t>
            </a:r>
            <a:r>
              <a:rPr dirty="0" sz="1350" spc="120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Integrity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constraints	(e.g., account balance </a:t>
            </a:r>
            <a:r>
              <a:rPr dirty="0" sz="1800">
                <a:latin typeface="Arial"/>
                <a:cs typeface="Arial"/>
              </a:rPr>
              <a:t>&gt; </a:t>
            </a:r>
            <a:r>
              <a:rPr dirty="0" sz="1800" spc="-10">
                <a:latin typeface="Arial"/>
                <a:cs typeface="Arial"/>
              </a:rPr>
              <a:t>0) </a:t>
            </a:r>
            <a:r>
              <a:rPr dirty="0" sz="1800" spc="-5">
                <a:latin typeface="Arial"/>
                <a:cs typeface="Arial"/>
              </a:rPr>
              <a:t>become  “buried” in </a:t>
            </a:r>
            <a:r>
              <a:rPr dirty="0" sz="1800" spc="-10">
                <a:latin typeface="Arial"/>
                <a:cs typeface="Arial"/>
              </a:rPr>
              <a:t>program </a:t>
            </a:r>
            <a:r>
              <a:rPr dirty="0" sz="1800" spc="-5">
                <a:latin typeface="Arial"/>
                <a:cs typeface="Arial"/>
              </a:rPr>
              <a:t>code rather than </a:t>
            </a:r>
            <a:r>
              <a:rPr dirty="0" sz="1800" spc="-10">
                <a:latin typeface="Arial"/>
                <a:cs typeface="Arial"/>
              </a:rPr>
              <a:t>being </a:t>
            </a:r>
            <a:r>
              <a:rPr dirty="0" sz="1800">
                <a:latin typeface="Arial"/>
                <a:cs typeface="Arial"/>
              </a:rPr>
              <a:t>stated</a:t>
            </a:r>
            <a:r>
              <a:rPr dirty="0" sz="1800" spc="1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explicitly</a:t>
            </a:r>
            <a:endParaRPr sz="18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755"/>
              </a:spcBef>
            </a:pPr>
            <a:r>
              <a:rPr dirty="0" sz="1350" spc="5">
                <a:solidFill>
                  <a:srgbClr val="33CC33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Hard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add new constraints or change existing</a:t>
            </a:r>
            <a:r>
              <a:rPr dirty="0" sz="1800" spc="1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ones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Database </a:t>
            </a:r>
            <a:r>
              <a:rPr dirty="0" spc="-10"/>
              <a:t>System </a:t>
            </a:r>
            <a:r>
              <a:rPr dirty="0" spc="-5"/>
              <a:t>Concepts - </a:t>
            </a:r>
            <a:r>
              <a:rPr dirty="0"/>
              <a:t>6</a:t>
            </a:r>
            <a:r>
              <a:rPr dirty="0" baseline="25641" sz="975"/>
              <a:t>th</a:t>
            </a:r>
            <a:r>
              <a:rPr dirty="0" baseline="25641" sz="975" spc="165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©Silberschatz, Korth and</a:t>
            </a:r>
            <a:r>
              <a:rPr dirty="0" spc="-30"/>
              <a:t> </a:t>
            </a:r>
            <a:r>
              <a:rPr dirty="0" spc="-5"/>
              <a:t>Sudarshan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684" y="253695"/>
            <a:ext cx="771207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Drawbacks of </a:t>
            </a:r>
            <a:r>
              <a:rPr dirty="0" sz="2400" spc="-5"/>
              <a:t>using </a:t>
            </a:r>
            <a:r>
              <a:rPr dirty="0" sz="2400"/>
              <a:t>file </a:t>
            </a:r>
            <a:r>
              <a:rPr dirty="0" sz="2400" spc="-5"/>
              <a:t>systems </a:t>
            </a:r>
            <a:r>
              <a:rPr dirty="0" sz="2400"/>
              <a:t>to store </a:t>
            </a:r>
            <a:r>
              <a:rPr dirty="0" sz="2400" spc="-5"/>
              <a:t>data</a:t>
            </a:r>
            <a:r>
              <a:rPr dirty="0" sz="2400" spc="-55"/>
              <a:t> </a:t>
            </a:r>
            <a:r>
              <a:rPr dirty="0" sz="2400" spc="-5"/>
              <a:t>(Cont.)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279271" y="1468247"/>
            <a:ext cx="210312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79271" y="2943732"/>
            <a:ext cx="210312" cy="216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79271" y="4504690"/>
            <a:ext cx="210312" cy="2164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09040" y="1342161"/>
            <a:ext cx="7639684" cy="441960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756285">
              <a:lnSpc>
                <a:spcPct val="100000"/>
              </a:lnSpc>
              <a:spcBef>
                <a:spcPts val="770"/>
              </a:spcBef>
            </a:pPr>
            <a:r>
              <a:rPr dirty="0" sz="1600" spc="-5">
                <a:latin typeface="Arial"/>
                <a:cs typeface="Arial"/>
              </a:rPr>
              <a:t>Atomicity of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updates</a:t>
            </a:r>
            <a:endParaRPr sz="1600">
              <a:latin typeface="Arial"/>
              <a:cs typeface="Arial"/>
            </a:endParaRPr>
          </a:p>
          <a:p>
            <a:pPr marL="1099185" marR="10160" indent="-228600">
              <a:lnSpc>
                <a:spcPct val="100000"/>
              </a:lnSpc>
              <a:spcBef>
                <a:spcPts val="675"/>
              </a:spcBef>
            </a:pPr>
            <a:r>
              <a:rPr dirty="0" sz="1200">
                <a:solidFill>
                  <a:srgbClr val="33CC33"/>
                </a:solidFill>
                <a:latin typeface="Webdings"/>
                <a:cs typeface="Webdings"/>
              </a:rPr>
              <a:t></a:t>
            </a:r>
            <a:r>
              <a:rPr dirty="0" sz="1200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Arial"/>
                <a:cs typeface="Arial"/>
              </a:rPr>
              <a:t>Failures may leave database in an inconsistent state </a:t>
            </a:r>
            <a:r>
              <a:rPr dirty="0" sz="1600" spc="-10">
                <a:latin typeface="Arial"/>
                <a:cs typeface="Arial"/>
              </a:rPr>
              <a:t>with </a:t>
            </a:r>
            <a:r>
              <a:rPr dirty="0" sz="1600" spc="-5">
                <a:latin typeface="Arial"/>
                <a:cs typeface="Arial"/>
              </a:rPr>
              <a:t>partial updates  carried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out</a:t>
            </a:r>
            <a:endParaRPr sz="1600">
              <a:latin typeface="Arial"/>
              <a:cs typeface="Arial"/>
            </a:endParaRPr>
          </a:p>
          <a:p>
            <a:pPr marL="1099185" marR="271780" indent="-228600">
              <a:lnSpc>
                <a:spcPct val="100000"/>
              </a:lnSpc>
              <a:spcBef>
                <a:spcPts val="670"/>
              </a:spcBef>
            </a:pPr>
            <a:r>
              <a:rPr dirty="0" sz="1200">
                <a:solidFill>
                  <a:srgbClr val="33CC33"/>
                </a:solidFill>
                <a:latin typeface="Webdings"/>
                <a:cs typeface="Webdings"/>
              </a:rPr>
              <a:t></a:t>
            </a:r>
            <a:r>
              <a:rPr dirty="0" sz="1200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Arial"/>
                <a:cs typeface="Arial"/>
              </a:rPr>
              <a:t>Example: Transfer of funds from one account to another should either  complete or not happen at</a:t>
            </a:r>
            <a:r>
              <a:rPr dirty="0" sz="1600" spc="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all</a:t>
            </a:r>
            <a:endParaRPr sz="16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675"/>
              </a:spcBef>
            </a:pPr>
            <a:r>
              <a:rPr dirty="0" sz="1600" spc="-5">
                <a:latin typeface="Arial"/>
                <a:cs typeface="Arial"/>
              </a:rPr>
              <a:t>Concurrent access by multiple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users</a:t>
            </a:r>
            <a:endParaRPr sz="16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670"/>
              </a:spcBef>
            </a:pPr>
            <a:r>
              <a:rPr dirty="0" sz="1200">
                <a:solidFill>
                  <a:srgbClr val="33CC33"/>
                </a:solidFill>
                <a:latin typeface="Webdings"/>
                <a:cs typeface="Webdings"/>
              </a:rPr>
              <a:t></a:t>
            </a:r>
            <a:r>
              <a:rPr dirty="0" sz="1200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Arial"/>
                <a:cs typeface="Arial"/>
              </a:rPr>
              <a:t>Concurrent access needed for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performance</a:t>
            </a:r>
            <a:endParaRPr sz="16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675"/>
              </a:spcBef>
            </a:pPr>
            <a:r>
              <a:rPr dirty="0" sz="1200">
                <a:solidFill>
                  <a:srgbClr val="33CC33"/>
                </a:solidFill>
                <a:latin typeface="Webdings"/>
                <a:cs typeface="Webdings"/>
              </a:rPr>
              <a:t></a:t>
            </a:r>
            <a:r>
              <a:rPr dirty="0" sz="1200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Arial"/>
                <a:cs typeface="Arial"/>
              </a:rPr>
              <a:t>Uncontrolled concurrent </a:t>
            </a:r>
            <a:r>
              <a:rPr dirty="0" sz="1600">
                <a:latin typeface="Arial"/>
                <a:cs typeface="Arial"/>
              </a:rPr>
              <a:t>accesses </a:t>
            </a:r>
            <a:r>
              <a:rPr dirty="0" sz="1600" spc="-5">
                <a:latin typeface="Arial"/>
                <a:cs typeface="Arial"/>
              </a:rPr>
              <a:t>can lead to</a:t>
            </a:r>
            <a:r>
              <a:rPr dirty="0" sz="1600" spc="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inconsistencies</a:t>
            </a:r>
            <a:endParaRPr sz="1600">
              <a:latin typeface="Arial"/>
              <a:cs typeface="Arial"/>
            </a:endParaRPr>
          </a:p>
          <a:p>
            <a:pPr marL="1442085" marR="5080" indent="-228600">
              <a:lnSpc>
                <a:spcPct val="100000"/>
              </a:lnSpc>
              <a:spcBef>
                <a:spcPts val="675"/>
              </a:spcBef>
              <a:tabLst>
                <a:tab pos="1442085" algn="l"/>
              </a:tabLst>
            </a:pPr>
            <a:r>
              <a:rPr dirty="0" sz="1600" spc="-5">
                <a:solidFill>
                  <a:srgbClr val="FF9900"/>
                </a:solidFill>
                <a:latin typeface="Times New Roman"/>
                <a:cs typeface="Times New Roman"/>
              </a:rPr>
              <a:t>–	</a:t>
            </a:r>
            <a:r>
              <a:rPr dirty="0" sz="1600" spc="-5">
                <a:latin typeface="Arial"/>
                <a:cs typeface="Arial"/>
              </a:rPr>
              <a:t>Example: </a:t>
            </a:r>
            <a:r>
              <a:rPr dirty="0" sz="1600" spc="-10">
                <a:latin typeface="Arial"/>
                <a:cs typeface="Arial"/>
              </a:rPr>
              <a:t>Two </a:t>
            </a:r>
            <a:r>
              <a:rPr dirty="0" sz="1600" spc="-5">
                <a:latin typeface="Arial"/>
                <a:cs typeface="Arial"/>
              </a:rPr>
              <a:t>people reading a balance (say 100) and updating </a:t>
            </a:r>
            <a:r>
              <a:rPr dirty="0" sz="1600">
                <a:latin typeface="Arial"/>
                <a:cs typeface="Arial"/>
              </a:rPr>
              <a:t>it </a:t>
            </a:r>
            <a:r>
              <a:rPr dirty="0" sz="1600" spc="-5">
                <a:latin typeface="Arial"/>
                <a:cs typeface="Arial"/>
              </a:rPr>
              <a:t>by  withdrawing money (say 50 each) at the same</a:t>
            </a:r>
            <a:r>
              <a:rPr dirty="0" sz="1600" spc="8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time</a:t>
            </a:r>
            <a:endParaRPr sz="16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670"/>
              </a:spcBef>
            </a:pPr>
            <a:r>
              <a:rPr dirty="0" sz="1600" spc="-5">
                <a:latin typeface="Arial"/>
                <a:cs typeface="Arial"/>
              </a:rPr>
              <a:t>Security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problems</a:t>
            </a:r>
            <a:endParaRPr sz="16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670"/>
              </a:spcBef>
            </a:pPr>
            <a:r>
              <a:rPr dirty="0" sz="1200">
                <a:solidFill>
                  <a:srgbClr val="33CC33"/>
                </a:solidFill>
                <a:latin typeface="Webdings"/>
                <a:cs typeface="Webdings"/>
              </a:rPr>
              <a:t></a:t>
            </a:r>
            <a:r>
              <a:rPr dirty="0" sz="1200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Arial"/>
                <a:cs typeface="Arial"/>
              </a:rPr>
              <a:t>Hard to provide user access to some, but not </a:t>
            </a:r>
            <a:r>
              <a:rPr dirty="0" sz="1600">
                <a:latin typeface="Arial"/>
                <a:cs typeface="Arial"/>
              </a:rPr>
              <a:t>all,</a:t>
            </a:r>
            <a:r>
              <a:rPr dirty="0" sz="1600" spc="6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Database </a:t>
            </a: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systems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offer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solutions to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all the </a:t>
            </a: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above</a:t>
            </a:r>
            <a:r>
              <a:rPr dirty="0" sz="1800" spc="6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problems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Database </a:t>
            </a:r>
            <a:r>
              <a:rPr dirty="0" spc="-10"/>
              <a:t>System </a:t>
            </a:r>
            <a:r>
              <a:rPr dirty="0" spc="-5"/>
              <a:t>Concepts - </a:t>
            </a:r>
            <a:r>
              <a:rPr dirty="0"/>
              <a:t>6</a:t>
            </a:r>
            <a:r>
              <a:rPr dirty="0" baseline="25641" sz="975"/>
              <a:t>th</a:t>
            </a:r>
            <a:r>
              <a:rPr dirty="0" baseline="25641" sz="975" spc="165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©Silberschatz, Korth and</a:t>
            </a:r>
            <a:r>
              <a:rPr dirty="0" spc="-30"/>
              <a:t> </a:t>
            </a:r>
            <a:r>
              <a:rPr dirty="0" spc="-5"/>
              <a:t>Sudarshan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0245" y="168909"/>
            <a:ext cx="41541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Levels </a:t>
            </a:r>
            <a:r>
              <a:rPr dirty="0"/>
              <a:t>of</a:t>
            </a:r>
            <a:r>
              <a:rPr dirty="0" spc="-105"/>
              <a:t> </a:t>
            </a:r>
            <a:r>
              <a:rPr dirty="0"/>
              <a:t>Abstraction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918667" y="1127125"/>
            <a:ext cx="265175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8667" y="1497457"/>
            <a:ext cx="265175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8667" y="4076700"/>
            <a:ext cx="265175" cy="274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48867" y="1009268"/>
            <a:ext cx="7201534" cy="3894454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800" spc="-5" b="1">
                <a:solidFill>
                  <a:srgbClr val="000099"/>
                </a:solidFill>
                <a:latin typeface="Arial"/>
                <a:cs typeface="Arial"/>
              </a:rPr>
              <a:t>Physical </a:t>
            </a:r>
            <a:r>
              <a:rPr dirty="0" sz="1800" spc="-10" b="1">
                <a:solidFill>
                  <a:srgbClr val="000099"/>
                </a:solidFill>
                <a:latin typeface="Arial"/>
                <a:cs typeface="Arial"/>
              </a:rPr>
              <a:t>level: </a:t>
            </a:r>
            <a:r>
              <a:rPr dirty="0" sz="1800" spc="-5">
                <a:latin typeface="Arial"/>
                <a:cs typeface="Arial"/>
              </a:rPr>
              <a:t>describes how a record (e.g., customer) is</a:t>
            </a:r>
            <a:r>
              <a:rPr dirty="0" sz="1800" spc="1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stored.</a:t>
            </a:r>
            <a:endParaRPr sz="1800">
              <a:latin typeface="Arial"/>
              <a:cs typeface="Arial"/>
            </a:endParaRPr>
          </a:p>
          <a:p>
            <a:pPr marL="12700" marR="8255">
              <a:lnSpc>
                <a:spcPct val="100000"/>
              </a:lnSpc>
              <a:spcBef>
                <a:spcPts val="755"/>
              </a:spcBef>
            </a:pPr>
            <a:r>
              <a:rPr dirty="0" sz="1800" spc="-5" b="1">
                <a:solidFill>
                  <a:srgbClr val="000099"/>
                </a:solidFill>
                <a:latin typeface="Arial"/>
                <a:cs typeface="Arial"/>
              </a:rPr>
              <a:t>Logical </a:t>
            </a:r>
            <a:r>
              <a:rPr dirty="0" sz="1800" spc="-10" b="1">
                <a:solidFill>
                  <a:srgbClr val="000099"/>
                </a:solidFill>
                <a:latin typeface="Arial"/>
                <a:cs typeface="Arial"/>
              </a:rPr>
              <a:t>level: </a:t>
            </a:r>
            <a:r>
              <a:rPr dirty="0" sz="1800" spc="-5">
                <a:latin typeface="Arial"/>
                <a:cs typeface="Arial"/>
              </a:rPr>
              <a:t>describes data stored in database, and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relationships  among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5">
                <a:latin typeface="Arial"/>
                <a:cs typeface="Arial"/>
              </a:rPr>
              <a:t> data.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 spc="-5" b="1">
                <a:latin typeface="Arial"/>
                <a:cs typeface="Arial"/>
              </a:rPr>
              <a:t>type </a:t>
            </a:r>
            <a:r>
              <a:rPr dirty="0" sz="1800" spc="-5">
                <a:latin typeface="Arial"/>
                <a:cs typeface="Arial"/>
              </a:rPr>
              <a:t>instructor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record</a:t>
            </a:r>
            <a:endParaRPr sz="1800">
              <a:latin typeface="Arial"/>
              <a:cs typeface="Arial"/>
            </a:endParaRPr>
          </a:p>
          <a:p>
            <a:pPr marL="1490980">
              <a:lnSpc>
                <a:spcPct val="100000"/>
              </a:lnSpc>
              <a:spcBef>
                <a:spcPts val="760"/>
              </a:spcBef>
            </a:pPr>
            <a:r>
              <a:rPr dirty="0" sz="1800" spc="-5">
                <a:latin typeface="Arial"/>
                <a:cs typeface="Arial"/>
              </a:rPr>
              <a:t>ID </a:t>
            </a:r>
            <a:r>
              <a:rPr dirty="0" sz="1800">
                <a:latin typeface="Arial"/>
                <a:cs typeface="Arial"/>
              </a:rPr>
              <a:t>: </a:t>
            </a:r>
            <a:r>
              <a:rPr dirty="0" sz="1800" spc="-5">
                <a:latin typeface="Arial"/>
                <a:cs typeface="Arial"/>
              </a:rPr>
              <a:t>string;</a:t>
            </a:r>
            <a:endParaRPr sz="1800">
              <a:latin typeface="Arial"/>
              <a:cs typeface="Arial"/>
            </a:endParaRPr>
          </a:p>
          <a:p>
            <a:pPr marL="1490980" marR="3745865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name </a:t>
            </a:r>
            <a:r>
              <a:rPr dirty="0" sz="1800">
                <a:latin typeface="Arial"/>
                <a:cs typeface="Arial"/>
              </a:rPr>
              <a:t>: </a:t>
            </a:r>
            <a:r>
              <a:rPr dirty="0" sz="1800" spc="-5">
                <a:latin typeface="Arial"/>
                <a:cs typeface="Arial"/>
              </a:rPr>
              <a:t>string;  </a:t>
            </a:r>
            <a:r>
              <a:rPr dirty="0" sz="1800" spc="-10">
                <a:latin typeface="Arial"/>
                <a:cs typeface="Arial"/>
              </a:rPr>
              <a:t>dept_name </a:t>
            </a:r>
            <a:r>
              <a:rPr dirty="0" sz="1800">
                <a:latin typeface="Arial"/>
                <a:cs typeface="Arial"/>
              </a:rPr>
              <a:t>: </a:t>
            </a:r>
            <a:r>
              <a:rPr dirty="0" sz="1800" spc="-5">
                <a:latin typeface="Arial"/>
                <a:cs typeface="Arial"/>
              </a:rPr>
              <a:t>string;  salary </a:t>
            </a:r>
            <a:r>
              <a:rPr dirty="0" sz="1800">
                <a:latin typeface="Arial"/>
                <a:cs typeface="Arial"/>
              </a:rPr>
              <a:t>:</a:t>
            </a:r>
            <a:r>
              <a:rPr dirty="0" sz="1800" spc="-5">
                <a:latin typeface="Arial"/>
                <a:cs typeface="Arial"/>
              </a:rPr>
              <a:t> integer;</a:t>
            </a:r>
            <a:endParaRPr sz="1800">
              <a:latin typeface="Arial"/>
              <a:cs typeface="Arial"/>
            </a:endParaRPr>
          </a:p>
          <a:p>
            <a:pPr marL="1213485">
              <a:lnSpc>
                <a:spcPct val="100000"/>
              </a:lnSpc>
              <a:spcBef>
                <a:spcPts val="760"/>
              </a:spcBef>
            </a:pPr>
            <a:r>
              <a:rPr dirty="0" sz="1800" b="1">
                <a:latin typeface="Arial"/>
                <a:cs typeface="Arial"/>
              </a:rPr>
              <a:t>end</a:t>
            </a:r>
            <a:r>
              <a:rPr dirty="0" sz="180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55"/>
              </a:spcBef>
              <a:tabLst>
                <a:tab pos="6145530" algn="l"/>
              </a:tabLst>
            </a:pPr>
            <a:r>
              <a:rPr dirty="0" sz="1800" spc="-5" b="1">
                <a:solidFill>
                  <a:srgbClr val="000099"/>
                </a:solidFill>
                <a:latin typeface="Arial"/>
                <a:cs typeface="Arial"/>
              </a:rPr>
              <a:t>View </a:t>
            </a:r>
            <a:r>
              <a:rPr dirty="0" sz="1800" spc="-10" b="1">
                <a:solidFill>
                  <a:srgbClr val="000099"/>
                </a:solidFill>
                <a:latin typeface="Arial"/>
                <a:cs typeface="Arial"/>
              </a:rPr>
              <a:t>level: </a:t>
            </a:r>
            <a:r>
              <a:rPr dirty="0" sz="1800" spc="-5">
                <a:latin typeface="Arial"/>
                <a:cs typeface="Arial"/>
              </a:rPr>
              <a:t>application programs hide details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1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types.	</a:t>
            </a:r>
            <a:r>
              <a:rPr dirty="0" sz="1800" spc="-15">
                <a:latin typeface="Arial"/>
                <a:cs typeface="Arial"/>
              </a:rPr>
              <a:t>Views </a:t>
            </a:r>
            <a:r>
              <a:rPr dirty="0" sz="1800" spc="-5">
                <a:latin typeface="Arial"/>
                <a:cs typeface="Arial"/>
              </a:rPr>
              <a:t>can  also hide information </a:t>
            </a:r>
            <a:r>
              <a:rPr dirty="0" sz="1800">
                <a:latin typeface="Arial"/>
                <a:cs typeface="Arial"/>
              </a:rPr>
              <a:t>(such </a:t>
            </a:r>
            <a:r>
              <a:rPr dirty="0" sz="1800" spc="-5">
                <a:latin typeface="Arial"/>
                <a:cs typeface="Arial"/>
              </a:rPr>
              <a:t>as an </a:t>
            </a:r>
            <a:r>
              <a:rPr dirty="0" sz="1800" spc="-10">
                <a:latin typeface="Arial"/>
                <a:cs typeface="Arial"/>
              </a:rPr>
              <a:t>employee’s salary) </a:t>
            </a:r>
            <a:r>
              <a:rPr dirty="0" sz="1800">
                <a:latin typeface="Arial"/>
                <a:cs typeface="Arial"/>
              </a:rPr>
              <a:t>for </a:t>
            </a:r>
            <a:r>
              <a:rPr dirty="0" sz="1800" spc="-5">
                <a:latin typeface="Arial"/>
                <a:cs typeface="Arial"/>
              </a:rPr>
              <a:t>security  purposes.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Database </a:t>
            </a:r>
            <a:r>
              <a:rPr dirty="0" spc="-10"/>
              <a:t>System </a:t>
            </a:r>
            <a:r>
              <a:rPr dirty="0" spc="-5"/>
              <a:t>Concepts - </a:t>
            </a:r>
            <a:r>
              <a:rPr dirty="0"/>
              <a:t>6</a:t>
            </a:r>
            <a:r>
              <a:rPr dirty="0" baseline="25641" sz="975"/>
              <a:t>th</a:t>
            </a:r>
            <a:r>
              <a:rPr dirty="0" baseline="25641" sz="975" spc="165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©Silberschatz, Korth and</a:t>
            </a:r>
            <a:r>
              <a:rPr dirty="0" spc="-30"/>
              <a:t> </a:t>
            </a:r>
            <a:r>
              <a:rPr dirty="0" spc="-5"/>
              <a:t>Sudarshan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82600">
              <a:lnSpc>
                <a:spcPct val="100000"/>
              </a:lnSpc>
              <a:spcBef>
                <a:spcPts val="100"/>
              </a:spcBef>
            </a:pPr>
            <a:r>
              <a:rPr dirty="0"/>
              <a:t>Three </a:t>
            </a:r>
            <a:r>
              <a:rPr dirty="0" spc="-5"/>
              <a:t>Tier</a:t>
            </a:r>
            <a:r>
              <a:rPr dirty="0" spc="-110"/>
              <a:t> </a:t>
            </a:r>
            <a:r>
              <a:rPr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7503" y="1202563"/>
            <a:ext cx="42976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An architecture for a database</a:t>
            </a:r>
            <a:r>
              <a:rPr dirty="0" sz="2000" spc="-1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1795272"/>
            <a:ext cx="7402068" cy="4334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Database </a:t>
            </a:r>
            <a:r>
              <a:rPr dirty="0" spc="-10"/>
              <a:t>System </a:t>
            </a:r>
            <a:r>
              <a:rPr dirty="0" spc="-5"/>
              <a:t>Concepts - </a:t>
            </a:r>
            <a:r>
              <a:rPr dirty="0"/>
              <a:t>6</a:t>
            </a:r>
            <a:r>
              <a:rPr dirty="0" baseline="25641" sz="975"/>
              <a:t>th</a:t>
            </a:r>
            <a:r>
              <a:rPr dirty="0" baseline="25641" sz="975" spc="165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©Silberschatz, Korth and</a:t>
            </a:r>
            <a:r>
              <a:rPr dirty="0" spc="-30"/>
              <a:t> </a:t>
            </a:r>
            <a:r>
              <a:rPr dirty="0" spc="-5"/>
              <a:t>Sudarshan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6384" y="168909"/>
            <a:ext cx="29610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Users of</a:t>
            </a:r>
            <a:r>
              <a:rPr dirty="0" spc="-110"/>
              <a:t> </a:t>
            </a:r>
            <a:r>
              <a:rPr dirty="0"/>
              <a:t>DBMS</a:t>
            </a:r>
          </a:p>
        </p:txBody>
      </p:sp>
      <p:sp>
        <p:nvSpPr>
          <p:cNvPr id="3" name="object 3"/>
          <p:cNvSpPr/>
          <p:nvPr/>
        </p:nvSpPr>
        <p:spPr>
          <a:xfrm>
            <a:off x="1126540" y="1033272"/>
            <a:ext cx="234696" cy="243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26540" y="1362151"/>
            <a:ext cx="234696" cy="244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26540" y="1691894"/>
            <a:ext cx="234696" cy="243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26540" y="2021077"/>
            <a:ext cx="234696" cy="2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57071" y="927431"/>
            <a:ext cx="4050665" cy="134239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600" spc="-5">
                <a:latin typeface="Arial"/>
                <a:cs typeface="Arial"/>
              </a:rPr>
              <a:t>Data Base Administrator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600" spc="-5">
                <a:latin typeface="Arial"/>
                <a:cs typeface="Arial"/>
              </a:rPr>
              <a:t>Database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Designer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600" spc="-5">
                <a:latin typeface="Arial"/>
                <a:cs typeface="Arial"/>
              </a:rPr>
              <a:t>End User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600" spc="-5">
                <a:latin typeface="Arial"/>
                <a:cs typeface="Arial"/>
              </a:rPr>
              <a:t>System Analyst and Application Programmer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Database </a:t>
            </a:r>
            <a:r>
              <a:rPr dirty="0" spc="-10"/>
              <a:t>System </a:t>
            </a:r>
            <a:r>
              <a:rPr dirty="0" spc="-5"/>
              <a:t>Concepts - </a:t>
            </a:r>
            <a:r>
              <a:rPr dirty="0"/>
              <a:t>6</a:t>
            </a:r>
            <a:r>
              <a:rPr dirty="0" baseline="25641" sz="975"/>
              <a:t>th</a:t>
            </a:r>
            <a:r>
              <a:rPr dirty="0" baseline="25641" sz="975" spc="165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©Silberschatz, Korth and</a:t>
            </a:r>
            <a:r>
              <a:rPr dirty="0" spc="-30"/>
              <a:t> </a:t>
            </a:r>
            <a:r>
              <a:rPr dirty="0" spc="-5"/>
              <a:t>Sudarshan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99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Marilyn Turnamian</dc:creator>
  <dc:title>Chapter 1:  Introduction</dc:title>
  <dcterms:created xsi:type="dcterms:W3CDTF">2018-08-26T15:57:03Z</dcterms:created>
  <dcterms:modified xsi:type="dcterms:W3CDTF">2018-08-26T15:57:03Z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2018-08-26T00:00:00Z</vt:filetime>
  </property>
</Properties>
</file>