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 u="heavy">
                <a:solidFill>
                  <a:srgbClr val="C55A1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 u="heavy">
                <a:solidFill>
                  <a:srgbClr val="C55A1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 u="heavy">
                <a:solidFill>
                  <a:srgbClr val="C55A1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86328" y="9142"/>
            <a:ext cx="5490972" cy="6737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515600" y="0"/>
            <a:ext cx="1676399" cy="641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5580" y="2488768"/>
            <a:ext cx="6720839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 u="heavy">
                <a:solidFill>
                  <a:srgbClr val="C55A1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8720" y="3318935"/>
            <a:ext cx="8289290" cy="1393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9845" y="2141601"/>
            <a:ext cx="7055484" cy="130048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3175">
              <a:lnSpc>
                <a:spcPts val="5015"/>
              </a:lnSpc>
              <a:spcBef>
                <a:spcPts val="105"/>
              </a:spcBef>
            </a:pPr>
            <a:r>
              <a:rPr dirty="0" u="none" sz="4400" spc="-210">
                <a:solidFill>
                  <a:srgbClr val="1F3863"/>
                </a:solidFill>
              </a:rPr>
              <a:t>INT</a:t>
            </a:r>
            <a:r>
              <a:rPr dirty="0" u="none" sz="4400" spc="-434">
                <a:solidFill>
                  <a:srgbClr val="1F3863"/>
                </a:solidFill>
              </a:rPr>
              <a:t> </a:t>
            </a:r>
            <a:r>
              <a:rPr dirty="0" u="none" sz="4400" spc="-100">
                <a:solidFill>
                  <a:srgbClr val="1F3863"/>
                </a:solidFill>
              </a:rPr>
              <a:t>306</a:t>
            </a:r>
            <a:endParaRPr sz="4400"/>
          </a:p>
          <a:p>
            <a:pPr algn="ctr">
              <a:lnSpc>
                <a:spcPts val="5015"/>
              </a:lnSpc>
            </a:pPr>
            <a:r>
              <a:rPr dirty="0" u="none" sz="4400" spc="-235">
                <a:solidFill>
                  <a:srgbClr val="1F3863"/>
                </a:solidFill>
              </a:rPr>
              <a:t>Database </a:t>
            </a:r>
            <a:r>
              <a:rPr dirty="0" u="none" sz="4400" spc="-170">
                <a:solidFill>
                  <a:srgbClr val="1F3863"/>
                </a:solidFill>
              </a:rPr>
              <a:t>Management</a:t>
            </a:r>
            <a:r>
              <a:rPr dirty="0" u="none" sz="4400" spc="-615">
                <a:solidFill>
                  <a:srgbClr val="1F3863"/>
                </a:solidFill>
              </a:rPr>
              <a:t> </a:t>
            </a:r>
            <a:r>
              <a:rPr dirty="0" u="none" sz="4400" spc="-235">
                <a:solidFill>
                  <a:srgbClr val="1F3863"/>
                </a:solidFill>
              </a:rPr>
              <a:t>Systems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26695" rIns="0" bIns="0" rtlCol="0" vert="horz">
            <a:spAutoFit/>
          </a:bodyPr>
          <a:lstStyle/>
          <a:p>
            <a:pPr algn="ctr" marR="6985">
              <a:lnSpc>
                <a:spcPct val="100000"/>
              </a:lnSpc>
              <a:spcBef>
                <a:spcPts val="1785"/>
              </a:spcBef>
            </a:pPr>
            <a:r>
              <a:rPr dirty="0" spc="-195"/>
              <a:t>Lecture</a:t>
            </a:r>
            <a:r>
              <a:rPr dirty="0" spc="-229"/>
              <a:t> </a:t>
            </a:r>
            <a:r>
              <a:rPr dirty="0" spc="-215"/>
              <a:t>2</a:t>
            </a:r>
          </a:p>
          <a:p>
            <a:pPr algn="ctr">
              <a:lnSpc>
                <a:spcPct val="100000"/>
              </a:lnSpc>
              <a:spcBef>
                <a:spcPts val="920"/>
              </a:spcBef>
            </a:pPr>
            <a:r>
              <a:rPr dirty="0" sz="2400" i="1">
                <a:solidFill>
                  <a:srgbClr val="000000"/>
                </a:solidFill>
                <a:latin typeface="Trebuchet MS"/>
                <a:cs typeface="Trebuchet MS"/>
              </a:rPr>
              <a:t>‘</a:t>
            </a:r>
            <a:r>
              <a:rPr dirty="0" sz="2400" spc="-385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65" i="1">
                <a:solidFill>
                  <a:srgbClr val="000000"/>
                </a:solidFill>
                <a:latin typeface="Trebuchet MS"/>
                <a:cs typeface="Trebuchet MS"/>
              </a:rPr>
              <a:t>Let’s</a:t>
            </a:r>
            <a:r>
              <a:rPr dirty="0" sz="2400" spc="-310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65" i="1">
                <a:solidFill>
                  <a:srgbClr val="000000"/>
                </a:solidFill>
                <a:latin typeface="Trebuchet MS"/>
                <a:cs typeface="Trebuchet MS"/>
              </a:rPr>
              <a:t>move</a:t>
            </a:r>
            <a:r>
              <a:rPr dirty="0" sz="2400" spc="-275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85" i="1">
                <a:solidFill>
                  <a:srgbClr val="000000"/>
                </a:solidFill>
                <a:latin typeface="Trebuchet MS"/>
                <a:cs typeface="Trebuchet MS"/>
              </a:rPr>
              <a:t>toward</a:t>
            </a:r>
            <a:r>
              <a:rPr dirty="0" sz="2400" spc="-254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85" i="1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400" spc="-275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25" i="1">
                <a:solidFill>
                  <a:srgbClr val="000000"/>
                </a:solidFill>
                <a:latin typeface="Trebuchet MS"/>
                <a:cs typeface="Trebuchet MS"/>
              </a:rPr>
              <a:t>better</a:t>
            </a:r>
            <a:r>
              <a:rPr dirty="0" sz="2400" spc="-315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45" i="1">
                <a:solidFill>
                  <a:srgbClr val="000000"/>
                </a:solidFill>
                <a:latin typeface="Trebuchet MS"/>
                <a:cs typeface="Trebuchet MS"/>
              </a:rPr>
              <a:t>way</a:t>
            </a:r>
            <a:r>
              <a:rPr dirty="0" sz="2400" spc="-215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65" i="1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dirty="0" sz="2400" spc="-275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90" i="1">
                <a:solidFill>
                  <a:srgbClr val="000000"/>
                </a:solidFill>
                <a:latin typeface="Trebuchet MS"/>
                <a:cs typeface="Trebuchet MS"/>
              </a:rPr>
              <a:t>store</a:t>
            </a:r>
            <a:r>
              <a:rPr dirty="0" sz="2400" spc="-305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45" i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400" spc="-229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45" i="1">
                <a:solidFill>
                  <a:srgbClr val="000000"/>
                </a:solidFill>
                <a:latin typeface="Trebuchet MS"/>
                <a:cs typeface="Trebuchet MS"/>
              </a:rPr>
              <a:t>manage</a:t>
            </a:r>
            <a:r>
              <a:rPr dirty="0" sz="2400" spc="-210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85" i="1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400" spc="-290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90" i="1">
                <a:solidFill>
                  <a:srgbClr val="000000"/>
                </a:solidFill>
                <a:latin typeface="Trebuchet MS"/>
                <a:cs typeface="Trebuchet MS"/>
              </a:rPr>
              <a:t>data’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15600" y="0"/>
            <a:ext cx="1676399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dirty="0" spc="-320"/>
              <a:t>Database</a:t>
            </a:r>
            <a:r>
              <a:rPr dirty="0" spc="-635"/>
              <a:t> </a:t>
            </a:r>
            <a:r>
              <a:rPr dirty="0" spc="-365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0524743" y="0"/>
            <a:ext cx="1667255" cy="63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8530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 spc="-340"/>
              <a:t>Two </a:t>
            </a:r>
            <a:r>
              <a:rPr dirty="0" u="none" sz="4400" spc="-270"/>
              <a:t>tier </a:t>
            </a:r>
            <a:r>
              <a:rPr dirty="0" u="none" sz="4400" spc="-195"/>
              <a:t>and</a:t>
            </a:r>
            <a:r>
              <a:rPr dirty="0" u="none" sz="4400" spc="-1005"/>
              <a:t> </a:t>
            </a:r>
            <a:r>
              <a:rPr dirty="0" u="none" sz="4400" spc="-275"/>
              <a:t>Three </a:t>
            </a:r>
            <a:r>
              <a:rPr dirty="0" u="none" sz="4400" spc="-270"/>
              <a:t>tier </a:t>
            </a:r>
            <a:r>
              <a:rPr dirty="0" u="none" sz="4400" spc="-280"/>
              <a:t>architecture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432304" y="1764792"/>
            <a:ext cx="7754111" cy="4867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9169" y="1215389"/>
            <a:ext cx="9791700" cy="81280"/>
          </a:xfrm>
          <a:custGeom>
            <a:avLst/>
            <a:gdLst/>
            <a:ahLst/>
            <a:cxnLst/>
            <a:rect l="l" t="t" r="r" b="b"/>
            <a:pathLst>
              <a:path w="9791700" h="81280">
                <a:moveTo>
                  <a:pt x="0" y="80772"/>
                </a:moveTo>
                <a:lnTo>
                  <a:pt x="9791700" y="0"/>
                </a:lnTo>
              </a:path>
            </a:pathLst>
          </a:custGeom>
          <a:ln w="19811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515600" y="0"/>
            <a:ext cx="1676399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7390130" cy="1301115"/>
          </a:xfrm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 u="none" sz="4400" spc="-254"/>
              <a:t>Data</a:t>
            </a:r>
            <a:r>
              <a:rPr dirty="0" u="none" sz="4400" spc="-465"/>
              <a:t> </a:t>
            </a:r>
            <a:r>
              <a:rPr dirty="0" u="none" sz="4400" spc="-245"/>
              <a:t>Independence-Achievement  </a:t>
            </a:r>
            <a:r>
              <a:rPr dirty="0" u="none" sz="4400" spc="-204"/>
              <a:t>of </a:t>
            </a:r>
            <a:r>
              <a:rPr dirty="0" u="none" sz="4400" spc="-300"/>
              <a:t>Layered </a:t>
            </a:r>
            <a:r>
              <a:rPr dirty="0" u="none" sz="4400" spc="-270"/>
              <a:t>Architecture </a:t>
            </a:r>
            <a:r>
              <a:rPr dirty="0" u="none" sz="4400" spc="-204"/>
              <a:t>of</a:t>
            </a:r>
            <a:r>
              <a:rPr dirty="0" u="none" sz="4400" spc="-890"/>
              <a:t> </a:t>
            </a:r>
            <a:r>
              <a:rPr dirty="0" u="none" sz="4400" spc="45"/>
              <a:t>DBMS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360025" cy="27139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dirty="0" sz="2800" spc="-200">
                <a:latin typeface="Arial"/>
                <a:cs typeface="Arial"/>
              </a:rPr>
              <a:t>Two </a:t>
            </a:r>
            <a:r>
              <a:rPr dirty="0" sz="2800" spc="-125">
                <a:latin typeface="Arial"/>
                <a:cs typeface="Arial"/>
              </a:rPr>
              <a:t>kinds </a:t>
            </a:r>
            <a:r>
              <a:rPr dirty="0" sz="2800" spc="-10">
                <a:latin typeface="Arial"/>
                <a:cs typeface="Arial"/>
              </a:rPr>
              <a:t>of </a:t>
            </a:r>
            <a:r>
              <a:rPr dirty="0" sz="2800" spc="-110">
                <a:latin typeface="Arial"/>
                <a:cs typeface="Arial"/>
              </a:rPr>
              <a:t>data</a:t>
            </a:r>
            <a:r>
              <a:rPr dirty="0" sz="2800" spc="-229">
                <a:latin typeface="Arial"/>
                <a:cs typeface="Arial"/>
              </a:rPr>
              <a:t> </a:t>
            </a:r>
            <a:r>
              <a:rPr dirty="0" sz="2800" spc="-114">
                <a:latin typeface="Arial"/>
                <a:cs typeface="Arial"/>
              </a:rPr>
              <a:t>independence:</a:t>
            </a:r>
            <a:endParaRPr sz="2800">
              <a:latin typeface="Arial"/>
              <a:cs typeface="Arial"/>
            </a:endParaRPr>
          </a:p>
          <a:p>
            <a:pPr algn="just" marL="241300" marR="7620" indent="-228600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70" b="1">
                <a:latin typeface="Trebuchet MS"/>
                <a:cs typeface="Trebuchet MS"/>
              </a:rPr>
              <a:t>Logical </a:t>
            </a:r>
            <a:r>
              <a:rPr dirty="0" sz="2800" spc="-110" b="1">
                <a:latin typeface="Trebuchet MS"/>
                <a:cs typeface="Trebuchet MS"/>
              </a:rPr>
              <a:t>Data </a:t>
            </a:r>
            <a:r>
              <a:rPr dirty="0" sz="2800" spc="-155" b="1">
                <a:latin typeface="Trebuchet MS"/>
                <a:cs typeface="Trebuchet MS"/>
              </a:rPr>
              <a:t>Independence</a:t>
            </a:r>
            <a:r>
              <a:rPr dirty="0" sz="2800" spc="-155">
                <a:latin typeface="Arial"/>
                <a:cs typeface="Arial"/>
              </a:rPr>
              <a:t>: </a:t>
            </a:r>
            <a:r>
              <a:rPr dirty="0" sz="2800" spc="-200">
                <a:latin typeface="Arial"/>
                <a:cs typeface="Arial"/>
              </a:rPr>
              <a:t>The </a:t>
            </a:r>
            <a:r>
              <a:rPr dirty="0" sz="2800" spc="-120">
                <a:latin typeface="Arial"/>
                <a:cs typeface="Arial"/>
              </a:rPr>
              <a:t>capacity </a:t>
            </a:r>
            <a:r>
              <a:rPr dirty="0" sz="2800" spc="25">
                <a:latin typeface="Arial"/>
                <a:cs typeface="Arial"/>
              </a:rPr>
              <a:t>to </a:t>
            </a:r>
            <a:r>
              <a:rPr dirty="0" sz="2800" spc="-175">
                <a:latin typeface="Arial"/>
                <a:cs typeface="Arial"/>
              </a:rPr>
              <a:t>change </a:t>
            </a:r>
            <a:r>
              <a:rPr dirty="0" sz="2800" spc="-40">
                <a:latin typeface="Arial"/>
                <a:cs typeface="Arial"/>
              </a:rPr>
              <a:t>the </a:t>
            </a:r>
            <a:r>
              <a:rPr dirty="0" sz="2800" spc="-105">
                <a:latin typeface="Arial"/>
                <a:cs typeface="Arial"/>
              </a:rPr>
              <a:t>conceptual  </a:t>
            </a:r>
            <a:r>
              <a:rPr dirty="0" sz="2800" spc="-185">
                <a:latin typeface="Arial"/>
                <a:cs typeface="Arial"/>
              </a:rPr>
              <a:t>schema </a:t>
            </a:r>
            <a:r>
              <a:rPr dirty="0" sz="2800" spc="5">
                <a:latin typeface="Arial"/>
                <a:cs typeface="Arial"/>
              </a:rPr>
              <a:t>without </a:t>
            </a:r>
            <a:r>
              <a:rPr dirty="0" sz="2800" spc="-140">
                <a:latin typeface="Arial"/>
                <a:cs typeface="Arial"/>
              </a:rPr>
              <a:t>having </a:t>
            </a:r>
            <a:r>
              <a:rPr dirty="0" sz="2800" spc="25">
                <a:latin typeface="Arial"/>
                <a:cs typeface="Arial"/>
              </a:rPr>
              <a:t>to </a:t>
            </a:r>
            <a:r>
              <a:rPr dirty="0" sz="2800" spc="-175">
                <a:latin typeface="Arial"/>
                <a:cs typeface="Arial"/>
              </a:rPr>
              <a:t>change </a:t>
            </a:r>
            <a:r>
              <a:rPr dirty="0" sz="2800" spc="-40">
                <a:latin typeface="Arial"/>
                <a:cs typeface="Arial"/>
              </a:rPr>
              <a:t>the </a:t>
            </a:r>
            <a:r>
              <a:rPr dirty="0" sz="2800" spc="-85">
                <a:latin typeface="Arial"/>
                <a:cs typeface="Arial"/>
              </a:rPr>
              <a:t>external </a:t>
            </a:r>
            <a:r>
              <a:rPr dirty="0" sz="2800" spc="-200">
                <a:latin typeface="Arial"/>
                <a:cs typeface="Arial"/>
              </a:rPr>
              <a:t>schemas </a:t>
            </a:r>
            <a:r>
              <a:rPr dirty="0" sz="2800" spc="-130">
                <a:latin typeface="Arial"/>
                <a:cs typeface="Arial"/>
              </a:rPr>
              <a:t>and </a:t>
            </a:r>
            <a:r>
              <a:rPr dirty="0" sz="2800" spc="-15">
                <a:latin typeface="Arial"/>
                <a:cs typeface="Arial"/>
              </a:rPr>
              <a:t>their  </a:t>
            </a:r>
            <a:r>
              <a:rPr dirty="0" sz="2800" spc="-80">
                <a:latin typeface="Arial"/>
                <a:cs typeface="Arial"/>
              </a:rPr>
              <a:t>application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130">
                <a:latin typeface="Arial"/>
                <a:cs typeface="Arial"/>
              </a:rPr>
              <a:t>programs.</a:t>
            </a:r>
            <a:endParaRPr sz="2800">
              <a:latin typeface="Arial"/>
              <a:cs typeface="Arial"/>
            </a:endParaRPr>
          </a:p>
          <a:p>
            <a:pPr algn="just" marL="241300" marR="5080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65" b="1">
                <a:latin typeface="Trebuchet MS"/>
                <a:cs typeface="Trebuchet MS"/>
              </a:rPr>
              <a:t>Physical </a:t>
            </a:r>
            <a:r>
              <a:rPr dirty="0" sz="2800" spc="-114" b="1">
                <a:latin typeface="Trebuchet MS"/>
                <a:cs typeface="Trebuchet MS"/>
              </a:rPr>
              <a:t>Data </a:t>
            </a:r>
            <a:r>
              <a:rPr dirty="0" sz="2800" spc="-155" b="1">
                <a:latin typeface="Trebuchet MS"/>
                <a:cs typeface="Trebuchet MS"/>
              </a:rPr>
              <a:t>Independence</a:t>
            </a:r>
            <a:r>
              <a:rPr dirty="0" sz="2800" spc="-155">
                <a:latin typeface="Arial"/>
                <a:cs typeface="Arial"/>
              </a:rPr>
              <a:t>: </a:t>
            </a:r>
            <a:r>
              <a:rPr dirty="0" sz="2800" spc="-204">
                <a:latin typeface="Arial"/>
                <a:cs typeface="Arial"/>
              </a:rPr>
              <a:t>The </a:t>
            </a:r>
            <a:r>
              <a:rPr dirty="0" sz="2800" spc="-114">
                <a:latin typeface="Arial"/>
                <a:cs typeface="Arial"/>
              </a:rPr>
              <a:t>capacity </a:t>
            </a:r>
            <a:r>
              <a:rPr dirty="0" sz="2800" spc="25">
                <a:latin typeface="Arial"/>
                <a:cs typeface="Arial"/>
              </a:rPr>
              <a:t>to </a:t>
            </a:r>
            <a:r>
              <a:rPr dirty="0" sz="2800" spc="-175">
                <a:latin typeface="Arial"/>
                <a:cs typeface="Arial"/>
              </a:rPr>
              <a:t>change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50">
                <a:latin typeface="Arial"/>
                <a:cs typeface="Arial"/>
              </a:rPr>
              <a:t>internal  </a:t>
            </a:r>
            <a:r>
              <a:rPr dirty="0" sz="2800" spc="-190">
                <a:latin typeface="Arial"/>
                <a:cs typeface="Arial"/>
              </a:rPr>
              <a:t>schema </a:t>
            </a:r>
            <a:r>
              <a:rPr dirty="0" sz="2800" spc="5">
                <a:latin typeface="Arial"/>
                <a:cs typeface="Arial"/>
              </a:rPr>
              <a:t>without </a:t>
            </a:r>
            <a:r>
              <a:rPr dirty="0" sz="2800" spc="-140">
                <a:latin typeface="Arial"/>
                <a:cs typeface="Arial"/>
              </a:rPr>
              <a:t>having </a:t>
            </a:r>
            <a:r>
              <a:rPr dirty="0" sz="2800" spc="25">
                <a:latin typeface="Arial"/>
                <a:cs typeface="Arial"/>
              </a:rPr>
              <a:t>to </a:t>
            </a:r>
            <a:r>
              <a:rPr dirty="0" sz="2800" spc="-175">
                <a:latin typeface="Arial"/>
                <a:cs typeface="Arial"/>
              </a:rPr>
              <a:t>change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105">
                <a:latin typeface="Arial"/>
                <a:cs typeface="Arial"/>
              </a:rPr>
              <a:t>conceptual</a:t>
            </a:r>
            <a:r>
              <a:rPr dirty="0" sz="2800" spc="-420">
                <a:latin typeface="Arial"/>
                <a:cs typeface="Arial"/>
              </a:rPr>
              <a:t> </a:t>
            </a:r>
            <a:r>
              <a:rPr dirty="0" sz="2800" spc="-170">
                <a:latin typeface="Arial"/>
                <a:cs typeface="Arial"/>
              </a:rPr>
              <a:t>schema.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15600" y="0"/>
            <a:ext cx="1676399" cy="63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3366" y="1611630"/>
            <a:ext cx="9791700" cy="79375"/>
          </a:xfrm>
          <a:custGeom>
            <a:avLst/>
            <a:gdLst/>
            <a:ahLst/>
            <a:cxnLst/>
            <a:rect l="l" t="t" r="r" b="b"/>
            <a:pathLst>
              <a:path w="9791700" h="79375">
                <a:moveTo>
                  <a:pt x="0" y="79248"/>
                </a:moveTo>
                <a:lnTo>
                  <a:pt x="9791700" y="0"/>
                </a:lnTo>
              </a:path>
            </a:pathLst>
          </a:custGeom>
          <a:ln w="19812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351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 spc="-254"/>
              <a:t>Data</a:t>
            </a:r>
            <a:r>
              <a:rPr dirty="0" u="none" sz="4400" spc="-459"/>
              <a:t> </a:t>
            </a:r>
            <a:r>
              <a:rPr dirty="0" u="none" sz="4400" spc="-225"/>
              <a:t>Independence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60660" cy="326961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just" marL="241300" marR="8255" indent="-228600">
              <a:lnSpc>
                <a:spcPts val="3030"/>
              </a:lnSpc>
              <a:spcBef>
                <a:spcPts val="475"/>
              </a:spcBef>
              <a:buChar char="•"/>
              <a:tabLst>
                <a:tab pos="241300" algn="l"/>
              </a:tabLst>
            </a:pPr>
            <a:r>
              <a:rPr dirty="0" sz="2800" spc="-204">
                <a:latin typeface="Arial"/>
                <a:cs typeface="Arial"/>
              </a:rPr>
              <a:t>The </a:t>
            </a:r>
            <a:r>
              <a:rPr dirty="0" sz="2800" spc="-190">
                <a:latin typeface="Arial"/>
                <a:cs typeface="Arial"/>
              </a:rPr>
              <a:t>processes  </a:t>
            </a:r>
            <a:r>
              <a:rPr dirty="0" sz="2800" spc="-5">
                <a:latin typeface="Arial"/>
                <a:cs typeface="Arial"/>
              </a:rPr>
              <a:t>of </a:t>
            </a:r>
            <a:r>
              <a:rPr dirty="0" sz="2800" spc="-80">
                <a:latin typeface="Arial"/>
                <a:cs typeface="Arial"/>
              </a:rPr>
              <a:t>transforming </a:t>
            </a:r>
            <a:r>
              <a:rPr dirty="0" sz="2800" spc="-125">
                <a:latin typeface="Arial"/>
                <a:cs typeface="Arial"/>
              </a:rPr>
              <a:t>requests </a:t>
            </a:r>
            <a:r>
              <a:rPr dirty="0" sz="2800" spc="-130">
                <a:latin typeface="Arial"/>
                <a:cs typeface="Arial"/>
              </a:rPr>
              <a:t>and </a:t>
            </a:r>
            <a:r>
              <a:rPr dirty="0" sz="2800" spc="-100">
                <a:latin typeface="Arial"/>
                <a:cs typeface="Arial"/>
              </a:rPr>
              <a:t>results </a:t>
            </a:r>
            <a:r>
              <a:rPr dirty="0" sz="2800" spc="-85">
                <a:latin typeface="Arial"/>
                <a:cs typeface="Arial"/>
              </a:rPr>
              <a:t>between </a:t>
            </a:r>
            <a:r>
              <a:rPr dirty="0" sz="2800" spc="-35">
                <a:latin typeface="Arial"/>
                <a:cs typeface="Arial"/>
              </a:rPr>
              <a:t>the  </a:t>
            </a:r>
            <a:r>
              <a:rPr dirty="0" sz="2800" spc="-135">
                <a:latin typeface="Arial"/>
                <a:cs typeface="Arial"/>
              </a:rPr>
              <a:t>levels </a:t>
            </a:r>
            <a:r>
              <a:rPr dirty="0" sz="2800" spc="-130">
                <a:latin typeface="Arial"/>
                <a:cs typeface="Arial"/>
              </a:rPr>
              <a:t>are </a:t>
            </a:r>
            <a:r>
              <a:rPr dirty="0" sz="2800" spc="-114">
                <a:latin typeface="Arial"/>
                <a:cs typeface="Arial"/>
              </a:rPr>
              <a:t>called</a:t>
            </a:r>
            <a:r>
              <a:rPr dirty="0" sz="2800" spc="-185">
                <a:latin typeface="Arial"/>
                <a:cs typeface="Arial"/>
              </a:rPr>
              <a:t> </a:t>
            </a:r>
            <a:r>
              <a:rPr dirty="0" sz="2800" spc="-145" b="1">
                <a:latin typeface="Trebuchet MS"/>
                <a:cs typeface="Trebuchet MS"/>
              </a:rPr>
              <a:t>mappings.</a:t>
            </a:r>
            <a:endParaRPr sz="2800">
              <a:latin typeface="Trebuchet MS"/>
              <a:cs typeface="Trebuchet MS"/>
            </a:endParaRPr>
          </a:p>
          <a:p>
            <a:pPr algn="just" marL="241300" marR="5080" indent="-228600">
              <a:lnSpc>
                <a:spcPct val="90000"/>
              </a:lnSpc>
              <a:spcBef>
                <a:spcPts val="955"/>
              </a:spcBef>
              <a:buChar char="•"/>
              <a:tabLst>
                <a:tab pos="241300" algn="l"/>
              </a:tabLst>
            </a:pPr>
            <a:r>
              <a:rPr dirty="0" sz="2800" spc="-125">
                <a:latin typeface="Arial"/>
                <a:cs typeface="Arial"/>
              </a:rPr>
              <a:t>When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85">
                <a:latin typeface="Arial"/>
                <a:cs typeface="Arial"/>
              </a:rPr>
              <a:t>schema </a:t>
            </a:r>
            <a:r>
              <a:rPr dirty="0" sz="2800" spc="-40">
                <a:latin typeface="Arial"/>
                <a:cs typeface="Arial"/>
              </a:rPr>
              <a:t>at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50">
                <a:latin typeface="Arial"/>
                <a:cs typeface="Arial"/>
              </a:rPr>
              <a:t>lower </a:t>
            </a:r>
            <a:r>
              <a:rPr dirty="0" sz="2800" spc="-100">
                <a:latin typeface="Arial"/>
                <a:cs typeface="Arial"/>
              </a:rPr>
              <a:t>level </a:t>
            </a:r>
            <a:r>
              <a:rPr dirty="0" sz="2800" spc="-150">
                <a:latin typeface="Arial"/>
                <a:cs typeface="Arial"/>
              </a:rPr>
              <a:t>is </a:t>
            </a:r>
            <a:r>
              <a:rPr dirty="0" sz="2800" spc="-155">
                <a:latin typeface="Arial"/>
                <a:cs typeface="Arial"/>
              </a:rPr>
              <a:t>changed, </a:t>
            </a:r>
            <a:r>
              <a:rPr dirty="0" sz="2800" spc="-75">
                <a:latin typeface="Arial"/>
                <a:cs typeface="Arial"/>
              </a:rPr>
              <a:t>only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130" b="1">
                <a:latin typeface="Trebuchet MS"/>
                <a:cs typeface="Trebuchet MS"/>
              </a:rPr>
              <a:t>mappings  </a:t>
            </a:r>
            <a:r>
              <a:rPr dirty="0" sz="2800" spc="-85">
                <a:latin typeface="Arial"/>
                <a:cs typeface="Arial"/>
              </a:rPr>
              <a:t>between </a:t>
            </a:r>
            <a:r>
              <a:rPr dirty="0" sz="2800" spc="-55">
                <a:latin typeface="Arial"/>
                <a:cs typeface="Arial"/>
              </a:rPr>
              <a:t>this </a:t>
            </a:r>
            <a:r>
              <a:rPr dirty="0" sz="2800" spc="-185">
                <a:latin typeface="Arial"/>
                <a:cs typeface="Arial"/>
              </a:rPr>
              <a:t>schema </a:t>
            </a:r>
            <a:r>
              <a:rPr dirty="0" sz="2800" spc="-135">
                <a:latin typeface="Arial"/>
                <a:cs typeface="Arial"/>
              </a:rPr>
              <a:t>and </a:t>
            </a:r>
            <a:r>
              <a:rPr dirty="0" sz="2800" spc="-95">
                <a:latin typeface="Arial"/>
                <a:cs typeface="Arial"/>
              </a:rPr>
              <a:t>higher-level </a:t>
            </a:r>
            <a:r>
              <a:rPr dirty="0" sz="2800" spc="-204">
                <a:latin typeface="Arial"/>
                <a:cs typeface="Arial"/>
              </a:rPr>
              <a:t>schemas </a:t>
            </a:r>
            <a:r>
              <a:rPr dirty="0" sz="2800" spc="-130">
                <a:latin typeface="Arial"/>
                <a:cs typeface="Arial"/>
              </a:rPr>
              <a:t>need </a:t>
            </a:r>
            <a:r>
              <a:rPr dirty="0" sz="2800" spc="20">
                <a:latin typeface="Arial"/>
                <a:cs typeface="Arial"/>
              </a:rPr>
              <a:t>to </a:t>
            </a:r>
            <a:r>
              <a:rPr dirty="0" sz="2800" spc="-135">
                <a:latin typeface="Arial"/>
                <a:cs typeface="Arial"/>
              </a:rPr>
              <a:t>be </a:t>
            </a:r>
            <a:r>
              <a:rPr dirty="0" sz="2800" spc="-165">
                <a:latin typeface="Arial"/>
                <a:cs typeface="Arial"/>
              </a:rPr>
              <a:t>changed </a:t>
            </a:r>
            <a:r>
              <a:rPr dirty="0" sz="2800" spc="-20">
                <a:latin typeface="Arial"/>
                <a:cs typeface="Arial"/>
              </a:rPr>
              <a:t>in 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295">
                <a:latin typeface="Arial"/>
                <a:cs typeface="Arial"/>
              </a:rPr>
              <a:t>DBMS </a:t>
            </a:r>
            <a:r>
              <a:rPr dirty="0" sz="2800" spc="-5">
                <a:latin typeface="Arial"/>
                <a:cs typeface="Arial"/>
              </a:rPr>
              <a:t>that </a:t>
            </a:r>
            <a:r>
              <a:rPr dirty="0" sz="2800" spc="-25">
                <a:latin typeface="Arial"/>
                <a:cs typeface="Arial"/>
              </a:rPr>
              <a:t>fully </a:t>
            </a:r>
            <a:r>
              <a:rPr dirty="0" sz="2800" spc="-95">
                <a:latin typeface="Arial"/>
                <a:cs typeface="Arial"/>
              </a:rPr>
              <a:t>supports </a:t>
            </a:r>
            <a:r>
              <a:rPr dirty="0" sz="2800" spc="-110">
                <a:latin typeface="Arial"/>
                <a:cs typeface="Arial"/>
              </a:rPr>
              <a:t>data </a:t>
            </a:r>
            <a:r>
              <a:rPr dirty="0" sz="2800" spc="-114">
                <a:latin typeface="Arial"/>
                <a:cs typeface="Arial"/>
              </a:rPr>
              <a:t>independence. </a:t>
            </a:r>
            <a:r>
              <a:rPr dirty="0" sz="2800" spc="-204">
                <a:latin typeface="Arial"/>
                <a:cs typeface="Arial"/>
              </a:rPr>
              <a:t>The </a:t>
            </a:r>
            <a:r>
              <a:rPr dirty="0" sz="2800" spc="-95">
                <a:latin typeface="Arial"/>
                <a:cs typeface="Arial"/>
              </a:rPr>
              <a:t>higher-level  </a:t>
            </a:r>
            <a:r>
              <a:rPr dirty="0" sz="2800" spc="-204">
                <a:latin typeface="Arial"/>
                <a:cs typeface="Arial"/>
              </a:rPr>
              <a:t>schemas </a:t>
            </a:r>
            <a:r>
              <a:rPr dirty="0" sz="2800" spc="-130">
                <a:latin typeface="Arial"/>
                <a:cs typeface="Arial"/>
              </a:rPr>
              <a:t>themselves are </a:t>
            </a:r>
            <a:r>
              <a:rPr dirty="0" sz="2800" spc="-95" i="1">
                <a:latin typeface="Trebuchet MS"/>
                <a:cs typeface="Trebuchet MS"/>
              </a:rPr>
              <a:t>unchanged</a:t>
            </a:r>
            <a:r>
              <a:rPr dirty="0" sz="2800" spc="-95">
                <a:latin typeface="Arial"/>
                <a:cs typeface="Arial"/>
              </a:rPr>
              <a:t>. </a:t>
            </a:r>
            <a:r>
              <a:rPr dirty="0" sz="2800" spc="-170">
                <a:latin typeface="Arial"/>
                <a:cs typeface="Arial"/>
              </a:rPr>
              <a:t>Hence,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80">
                <a:latin typeface="Arial"/>
                <a:cs typeface="Arial"/>
              </a:rPr>
              <a:t>application  </a:t>
            </a:r>
            <a:r>
              <a:rPr dirty="0" sz="2800" spc="-135">
                <a:latin typeface="Arial"/>
                <a:cs typeface="Arial"/>
              </a:rPr>
              <a:t>programs </a:t>
            </a:r>
            <a:r>
              <a:rPr dirty="0" sz="2800" spc="-130">
                <a:latin typeface="Arial"/>
                <a:cs typeface="Arial"/>
              </a:rPr>
              <a:t>need </a:t>
            </a:r>
            <a:r>
              <a:rPr dirty="0" sz="2800" spc="-10">
                <a:latin typeface="Arial"/>
                <a:cs typeface="Arial"/>
              </a:rPr>
              <a:t>not </a:t>
            </a:r>
            <a:r>
              <a:rPr dirty="0" sz="2800" spc="-135">
                <a:latin typeface="Arial"/>
                <a:cs typeface="Arial"/>
              </a:rPr>
              <a:t>be </a:t>
            </a:r>
            <a:r>
              <a:rPr dirty="0" sz="2800" spc="-165">
                <a:latin typeface="Arial"/>
                <a:cs typeface="Arial"/>
              </a:rPr>
              <a:t>changed</a:t>
            </a:r>
            <a:r>
              <a:rPr dirty="0" sz="2800" spc="445">
                <a:latin typeface="Arial"/>
                <a:cs typeface="Arial"/>
              </a:rPr>
              <a:t> </a:t>
            </a:r>
            <a:r>
              <a:rPr dirty="0" sz="2800" spc="-155">
                <a:latin typeface="Arial"/>
                <a:cs typeface="Arial"/>
              </a:rPr>
              <a:t>since </a:t>
            </a:r>
            <a:r>
              <a:rPr dirty="0" sz="2800" spc="-65">
                <a:latin typeface="Arial"/>
                <a:cs typeface="Arial"/>
              </a:rPr>
              <a:t>they refer </a:t>
            </a:r>
            <a:r>
              <a:rPr dirty="0" sz="2800" spc="20">
                <a:latin typeface="Arial"/>
                <a:cs typeface="Arial"/>
              </a:rPr>
              <a:t>to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90">
                <a:latin typeface="Arial"/>
                <a:cs typeface="Arial"/>
              </a:rPr>
              <a:t>external  </a:t>
            </a:r>
            <a:r>
              <a:rPr dirty="0" sz="2800" spc="-190">
                <a:latin typeface="Arial"/>
                <a:cs typeface="Arial"/>
              </a:rPr>
              <a:t>schemas.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15600" y="0"/>
            <a:ext cx="1676399" cy="63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933" y="1372361"/>
            <a:ext cx="9791700" cy="79375"/>
          </a:xfrm>
          <a:custGeom>
            <a:avLst/>
            <a:gdLst/>
            <a:ahLst/>
            <a:cxnLst/>
            <a:rect l="l" t="t" r="r" b="b"/>
            <a:pathLst>
              <a:path w="9791700" h="79375">
                <a:moveTo>
                  <a:pt x="0" y="79248"/>
                </a:moveTo>
                <a:lnTo>
                  <a:pt x="9791700" y="0"/>
                </a:lnTo>
              </a:path>
            </a:pathLst>
          </a:custGeom>
          <a:ln w="19812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5899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 spc="-204"/>
              <a:t>Components of</a:t>
            </a:r>
            <a:r>
              <a:rPr dirty="0" u="none" sz="4400" spc="-640"/>
              <a:t> </a:t>
            </a:r>
            <a:r>
              <a:rPr dirty="0" u="none" sz="4400" spc="-235"/>
              <a:t>Database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7572" y="1827276"/>
            <a:ext cx="2173605" cy="1304925"/>
          </a:xfrm>
          <a:prstGeom prst="rect">
            <a:avLst/>
          </a:prstGeom>
          <a:solidFill>
            <a:srgbClr val="AD5A20"/>
          </a:solidFill>
        </p:spPr>
        <p:txBody>
          <a:bodyPr wrap="square" lIns="0" tIns="351155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2765"/>
              </a:spcBef>
            </a:pPr>
            <a:r>
              <a:rPr dirty="0" sz="3300" spc="-155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7203" y="1827276"/>
            <a:ext cx="2173605" cy="1304925"/>
          </a:xfrm>
          <a:prstGeom prst="rect">
            <a:avLst/>
          </a:prstGeom>
          <a:solidFill>
            <a:srgbClr val="E07E4D"/>
          </a:solidFill>
        </p:spPr>
        <p:txBody>
          <a:bodyPr wrap="square" lIns="0" tIns="351155" rIns="0" bIns="0" rtlCol="0" vert="horz">
            <a:spAutoFit/>
          </a:bodyPr>
          <a:lstStyle/>
          <a:p>
            <a:pPr marL="323215">
              <a:lnSpc>
                <a:spcPct val="100000"/>
              </a:lnSpc>
              <a:spcBef>
                <a:spcPts val="2765"/>
              </a:spcBef>
            </a:pPr>
            <a:r>
              <a:rPr dirty="0" sz="3300" spc="-13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7572" y="3349752"/>
            <a:ext cx="2173605" cy="1303020"/>
          </a:xfrm>
          <a:prstGeom prst="rect">
            <a:avLst/>
          </a:prstGeom>
          <a:solidFill>
            <a:srgbClr val="EFB49D"/>
          </a:solidFill>
        </p:spPr>
        <p:txBody>
          <a:bodyPr wrap="square" lIns="0" tIns="350520" rIns="0" bIns="0" rtlCol="0" vert="horz">
            <a:spAutoFit/>
          </a:bodyPr>
          <a:lstStyle/>
          <a:p>
            <a:pPr marL="690245">
              <a:lnSpc>
                <a:spcPct val="100000"/>
              </a:lnSpc>
              <a:spcBef>
                <a:spcPts val="2760"/>
              </a:spcBef>
            </a:pPr>
            <a:r>
              <a:rPr dirty="0" sz="3300" spc="-19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7203" y="3349752"/>
            <a:ext cx="2173605" cy="1303020"/>
          </a:xfrm>
          <a:prstGeom prst="rect">
            <a:avLst/>
          </a:prstGeom>
          <a:solidFill>
            <a:srgbClr val="EFB49D"/>
          </a:solidFill>
        </p:spPr>
        <p:txBody>
          <a:bodyPr wrap="square" lIns="0" tIns="350520" rIns="0" bIns="0" rtlCol="0" vert="horz">
            <a:spAutoFit/>
          </a:bodyPr>
          <a:lstStyle/>
          <a:p>
            <a:pPr marL="614045">
              <a:lnSpc>
                <a:spcPct val="100000"/>
              </a:lnSpc>
              <a:spcBef>
                <a:spcPts val="2760"/>
              </a:spcBef>
            </a:pPr>
            <a:r>
              <a:rPr dirty="0" sz="3300" spc="-24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0779" y="4872228"/>
            <a:ext cx="2173605" cy="1304925"/>
          </a:xfrm>
          <a:prstGeom prst="rect">
            <a:avLst/>
          </a:prstGeom>
          <a:solidFill>
            <a:srgbClr val="E07E4D"/>
          </a:solidFill>
        </p:spPr>
        <p:txBody>
          <a:bodyPr wrap="square" lIns="0" tIns="3524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2775"/>
              </a:spcBef>
            </a:pPr>
            <a:r>
              <a:rPr dirty="0" sz="3300" spc="-185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1575" y="1797761"/>
            <a:ext cx="5021580" cy="77978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5"/>
              </a:spcBef>
              <a:buChar char="•"/>
              <a:tabLst>
                <a:tab pos="241935" algn="l"/>
              </a:tabLst>
            </a:pPr>
            <a:r>
              <a:rPr dirty="0" sz="2600" spc="-170">
                <a:latin typeface="Arial"/>
                <a:cs typeface="Arial"/>
              </a:rPr>
              <a:t>Five </a:t>
            </a:r>
            <a:r>
              <a:rPr dirty="0" sz="2600" spc="-55">
                <a:latin typeface="Arial"/>
                <a:cs typeface="Arial"/>
              </a:rPr>
              <a:t>major </a:t>
            </a:r>
            <a:r>
              <a:rPr dirty="0" sz="2600" spc="-105">
                <a:latin typeface="Arial"/>
                <a:cs typeface="Arial"/>
              </a:rPr>
              <a:t>components </a:t>
            </a:r>
            <a:r>
              <a:rPr dirty="0" sz="2600" spc="-30">
                <a:latin typeface="Arial"/>
                <a:cs typeface="Arial"/>
              </a:rPr>
              <a:t>in</a:t>
            </a:r>
            <a:r>
              <a:rPr dirty="0" sz="2600" spc="-290">
                <a:latin typeface="Arial"/>
                <a:cs typeface="Arial"/>
              </a:rPr>
              <a:t> </a:t>
            </a:r>
            <a:r>
              <a:rPr dirty="0" sz="2600" spc="-140">
                <a:latin typeface="Arial"/>
                <a:cs typeface="Arial"/>
              </a:rPr>
              <a:t>database  </a:t>
            </a:r>
            <a:r>
              <a:rPr dirty="0" sz="2600" spc="-155">
                <a:latin typeface="Arial"/>
                <a:cs typeface="Arial"/>
              </a:rPr>
              <a:t>system</a:t>
            </a:r>
            <a:r>
              <a:rPr dirty="0" sz="2600" spc="-180">
                <a:latin typeface="Arial"/>
                <a:cs typeface="Arial"/>
              </a:rPr>
              <a:t> </a:t>
            </a:r>
            <a:r>
              <a:rPr dirty="0" sz="2600" spc="-70">
                <a:latin typeface="Arial"/>
                <a:cs typeface="Arial"/>
              </a:rPr>
              <a:t>environment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1575" y="2638170"/>
            <a:ext cx="502412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  <a:tab pos="2097405" algn="l"/>
                <a:tab pos="2708275" algn="l"/>
                <a:tab pos="3329304" algn="l"/>
                <a:tab pos="4194810" algn="l"/>
              </a:tabLst>
            </a:pPr>
            <a:r>
              <a:rPr dirty="0" sz="2600" spc="-160" b="1">
                <a:latin typeface="Trebuchet MS"/>
                <a:cs typeface="Trebuchet MS"/>
              </a:rPr>
              <a:t>Ha</a:t>
            </a:r>
            <a:r>
              <a:rPr dirty="0" sz="2600" spc="-150" b="1">
                <a:latin typeface="Trebuchet MS"/>
                <a:cs typeface="Trebuchet MS"/>
              </a:rPr>
              <a:t>r</a:t>
            </a:r>
            <a:r>
              <a:rPr dirty="0" sz="2600" spc="-90" b="1">
                <a:latin typeface="Trebuchet MS"/>
                <a:cs typeface="Trebuchet MS"/>
              </a:rPr>
              <a:t>d</a:t>
            </a:r>
            <a:r>
              <a:rPr dirty="0" sz="2600" spc="-155" b="1">
                <a:latin typeface="Trebuchet MS"/>
                <a:cs typeface="Trebuchet MS"/>
              </a:rPr>
              <a:t>w</a:t>
            </a:r>
            <a:r>
              <a:rPr dirty="0" sz="2600" spc="-160" b="1">
                <a:latin typeface="Trebuchet MS"/>
                <a:cs typeface="Trebuchet MS"/>
              </a:rPr>
              <a:t>a</a:t>
            </a:r>
            <a:r>
              <a:rPr dirty="0" sz="2600" spc="-160" b="1">
                <a:latin typeface="Trebuchet MS"/>
                <a:cs typeface="Trebuchet MS"/>
              </a:rPr>
              <a:t>r</a:t>
            </a:r>
            <a:r>
              <a:rPr dirty="0" sz="2600" spc="-195" b="1">
                <a:latin typeface="Trebuchet MS"/>
                <a:cs typeface="Trebuchet MS"/>
              </a:rPr>
              <a:t>e</a:t>
            </a:r>
            <a:r>
              <a:rPr dirty="0" sz="2600" spc="-240" b="1">
                <a:latin typeface="Trebuchet MS"/>
                <a:cs typeface="Trebuchet MS"/>
              </a:rPr>
              <a:t>:</a:t>
            </a:r>
            <a:r>
              <a:rPr dirty="0" sz="2600" b="1">
                <a:latin typeface="Trebuchet MS"/>
                <a:cs typeface="Trebuchet MS"/>
              </a:rPr>
              <a:t>	</a:t>
            </a:r>
            <a:r>
              <a:rPr dirty="0" sz="2600" spc="40">
                <a:latin typeface="Arial"/>
                <a:cs typeface="Arial"/>
              </a:rPr>
              <a:t>It</a:t>
            </a:r>
            <a:r>
              <a:rPr dirty="0" sz="2600">
                <a:latin typeface="Arial"/>
                <a:cs typeface="Arial"/>
              </a:rPr>
              <a:t>	</a:t>
            </a:r>
            <a:r>
              <a:rPr dirty="0" sz="2600" spc="-135">
                <a:latin typeface="Arial"/>
                <a:cs typeface="Arial"/>
              </a:rPr>
              <a:t>is</a:t>
            </a:r>
            <a:r>
              <a:rPr dirty="0" sz="2600">
                <a:latin typeface="Arial"/>
                <a:cs typeface="Arial"/>
              </a:rPr>
              <a:t>	</a:t>
            </a:r>
            <a:r>
              <a:rPr dirty="0" sz="2600" spc="-30">
                <a:latin typeface="Arial"/>
                <a:cs typeface="Arial"/>
              </a:rPr>
              <a:t>the</a:t>
            </a:r>
            <a:r>
              <a:rPr dirty="0" sz="2600">
                <a:latin typeface="Arial"/>
                <a:cs typeface="Arial"/>
              </a:rPr>
              <a:t>	</a:t>
            </a:r>
            <a:r>
              <a:rPr dirty="0" sz="2600" spc="-215">
                <a:latin typeface="Arial"/>
                <a:cs typeface="Arial"/>
              </a:rPr>
              <a:t>a</a:t>
            </a:r>
            <a:r>
              <a:rPr dirty="0" sz="2600" spc="-65">
                <a:latin typeface="Arial"/>
                <a:cs typeface="Arial"/>
              </a:rPr>
              <a:t>ctual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0428" y="2994482"/>
            <a:ext cx="4795520" cy="77978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dirty="0" sz="2600" spc="-70">
                <a:latin typeface="Arial"/>
                <a:cs typeface="Arial"/>
              </a:rPr>
              <a:t>computer </a:t>
            </a:r>
            <a:r>
              <a:rPr dirty="0" sz="2600" spc="-155">
                <a:latin typeface="Arial"/>
                <a:cs typeface="Arial"/>
              </a:rPr>
              <a:t>system </a:t>
            </a:r>
            <a:r>
              <a:rPr dirty="0" sz="2600" spc="-160">
                <a:latin typeface="Arial"/>
                <a:cs typeface="Arial"/>
              </a:rPr>
              <a:t>used </a:t>
            </a:r>
            <a:r>
              <a:rPr dirty="0" sz="2600" spc="-10">
                <a:latin typeface="Arial"/>
                <a:cs typeface="Arial"/>
              </a:rPr>
              <a:t>for </a:t>
            </a:r>
            <a:r>
              <a:rPr dirty="0" sz="2600" spc="-125">
                <a:latin typeface="Arial"/>
                <a:cs typeface="Arial"/>
              </a:rPr>
              <a:t>keeping  </a:t>
            </a:r>
            <a:r>
              <a:rPr dirty="0" sz="2600" spc="-120">
                <a:latin typeface="Arial"/>
                <a:cs typeface="Arial"/>
              </a:rPr>
              <a:t>and </a:t>
            </a:r>
            <a:r>
              <a:rPr dirty="0" sz="2600" spc="-185">
                <a:latin typeface="Arial"/>
                <a:cs typeface="Arial"/>
              </a:rPr>
              <a:t>accessing </a:t>
            </a:r>
            <a:r>
              <a:rPr dirty="0" sz="2600" spc="-30">
                <a:latin typeface="Arial"/>
                <a:cs typeface="Arial"/>
              </a:rPr>
              <a:t>the </a:t>
            </a:r>
            <a:r>
              <a:rPr dirty="0" sz="2600" spc="-130">
                <a:latin typeface="Arial"/>
                <a:cs typeface="Arial"/>
              </a:rPr>
              <a:t>database.</a:t>
            </a:r>
            <a:r>
              <a:rPr dirty="0" sz="2600" spc="-355">
                <a:latin typeface="Arial"/>
                <a:cs typeface="Arial"/>
              </a:rPr>
              <a:t> </a:t>
            </a:r>
            <a:r>
              <a:rPr dirty="0" sz="2600" spc="-275">
                <a:latin typeface="Arial"/>
                <a:cs typeface="Arial"/>
              </a:rPr>
              <a:t>DBMS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0428" y="3708272"/>
            <a:ext cx="479488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6385" algn="l"/>
                <a:tab pos="2873375" algn="l"/>
                <a:tab pos="3406775" algn="l"/>
              </a:tabLst>
            </a:pPr>
            <a:r>
              <a:rPr dirty="0" sz="2600" spc="-95">
                <a:latin typeface="Arial"/>
                <a:cs typeface="Arial"/>
              </a:rPr>
              <a:t>hardware	</a:t>
            </a:r>
            <a:r>
              <a:rPr dirty="0" sz="2600" spc="-140">
                <a:latin typeface="Arial"/>
                <a:cs typeface="Arial"/>
              </a:rPr>
              <a:t>consists	</a:t>
            </a:r>
            <a:r>
              <a:rPr dirty="0" sz="2600" spc="-15">
                <a:latin typeface="Arial"/>
                <a:cs typeface="Arial"/>
              </a:rPr>
              <a:t>of	</a:t>
            </a:r>
            <a:r>
              <a:rPr dirty="0" sz="2600" spc="-135">
                <a:latin typeface="Arial"/>
                <a:cs typeface="Arial"/>
              </a:rPr>
              <a:t>secondary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1575" y="3976725"/>
            <a:ext cx="5021580" cy="99568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795"/>
              </a:spcBef>
            </a:pPr>
            <a:r>
              <a:rPr dirty="0" sz="2600" spc="-125">
                <a:latin typeface="Arial"/>
                <a:cs typeface="Arial"/>
              </a:rPr>
              <a:t>storage </a:t>
            </a:r>
            <a:r>
              <a:rPr dirty="0" sz="2600" spc="-145">
                <a:latin typeface="Arial"/>
                <a:cs typeface="Arial"/>
              </a:rPr>
              <a:t>devices </a:t>
            </a:r>
            <a:r>
              <a:rPr dirty="0" sz="2600" spc="-80">
                <a:latin typeface="Arial"/>
                <a:cs typeface="Arial"/>
              </a:rPr>
              <a:t>like </a:t>
            </a:r>
            <a:r>
              <a:rPr dirty="0" sz="2600" spc="-90">
                <a:latin typeface="Arial"/>
                <a:cs typeface="Arial"/>
              </a:rPr>
              <a:t>hard</a:t>
            </a:r>
            <a:r>
              <a:rPr dirty="0" sz="2600" spc="-265">
                <a:latin typeface="Arial"/>
                <a:cs typeface="Arial"/>
              </a:rPr>
              <a:t> </a:t>
            </a:r>
            <a:r>
              <a:rPr dirty="0" sz="2600" spc="-140">
                <a:latin typeface="Arial"/>
                <a:cs typeface="Arial"/>
              </a:rPr>
              <a:t>disks.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935" algn="l"/>
                <a:tab pos="1745614" algn="l"/>
                <a:tab pos="2115820" algn="l"/>
                <a:tab pos="2494915" algn="l"/>
                <a:tab pos="3117215" algn="l"/>
                <a:tab pos="4107815" algn="l"/>
              </a:tabLst>
            </a:pPr>
            <a:r>
              <a:rPr dirty="0" sz="2600" spc="-95" b="1">
                <a:latin typeface="Trebuchet MS"/>
                <a:cs typeface="Trebuchet MS"/>
              </a:rPr>
              <a:t>Soft</a:t>
            </a:r>
            <a:r>
              <a:rPr dirty="0" sz="2600" spc="-185" b="1">
                <a:latin typeface="Trebuchet MS"/>
                <a:cs typeface="Trebuchet MS"/>
              </a:rPr>
              <a:t>w</a:t>
            </a:r>
            <a:r>
              <a:rPr dirty="0" sz="2600" spc="-160" b="1">
                <a:latin typeface="Trebuchet MS"/>
                <a:cs typeface="Trebuchet MS"/>
              </a:rPr>
              <a:t>a</a:t>
            </a:r>
            <a:r>
              <a:rPr dirty="0" sz="2600" spc="-160" b="1">
                <a:latin typeface="Trebuchet MS"/>
                <a:cs typeface="Trebuchet MS"/>
              </a:rPr>
              <a:t>r</a:t>
            </a:r>
            <a:r>
              <a:rPr dirty="0" sz="2600" spc="-210" b="1">
                <a:latin typeface="Trebuchet MS"/>
                <a:cs typeface="Trebuchet MS"/>
              </a:rPr>
              <a:t>e</a:t>
            </a:r>
            <a:r>
              <a:rPr dirty="0" sz="2600" spc="-240" b="1">
                <a:latin typeface="Trebuchet MS"/>
                <a:cs typeface="Trebuchet MS"/>
              </a:rPr>
              <a:t>:</a:t>
            </a:r>
            <a:r>
              <a:rPr dirty="0" sz="2600" b="1">
                <a:latin typeface="Trebuchet MS"/>
                <a:cs typeface="Trebuchet MS"/>
              </a:rPr>
              <a:t>	</a:t>
            </a:r>
            <a:r>
              <a:rPr dirty="0" sz="2600" spc="40">
                <a:latin typeface="Arial"/>
                <a:cs typeface="Arial"/>
              </a:rPr>
              <a:t>It</a:t>
            </a:r>
            <a:r>
              <a:rPr dirty="0" sz="2600">
                <a:latin typeface="Arial"/>
                <a:cs typeface="Arial"/>
              </a:rPr>
              <a:t>	</a:t>
            </a:r>
            <a:r>
              <a:rPr dirty="0" sz="2600" spc="-95">
                <a:latin typeface="Arial"/>
                <a:cs typeface="Arial"/>
              </a:rPr>
              <a:t>i</a:t>
            </a:r>
            <a:r>
              <a:rPr dirty="0" sz="2600" spc="-185">
                <a:latin typeface="Arial"/>
                <a:cs typeface="Arial"/>
              </a:rPr>
              <a:t>s</a:t>
            </a:r>
            <a:r>
              <a:rPr dirty="0" sz="2600">
                <a:latin typeface="Arial"/>
                <a:cs typeface="Arial"/>
              </a:rPr>
              <a:t>	</a:t>
            </a:r>
            <a:r>
              <a:rPr dirty="0" sz="2600" spc="135">
                <a:latin typeface="Arial"/>
                <a:cs typeface="Arial"/>
              </a:rPr>
              <a:t>t</a:t>
            </a:r>
            <a:r>
              <a:rPr dirty="0" sz="2600" spc="-120">
                <a:latin typeface="Arial"/>
                <a:cs typeface="Arial"/>
              </a:rPr>
              <a:t>h</a:t>
            </a:r>
            <a:r>
              <a:rPr dirty="0" sz="2600" spc="-114">
                <a:latin typeface="Arial"/>
                <a:cs typeface="Arial"/>
              </a:rPr>
              <a:t>e</a:t>
            </a:r>
            <a:r>
              <a:rPr dirty="0" sz="2600">
                <a:latin typeface="Arial"/>
                <a:cs typeface="Arial"/>
              </a:rPr>
              <a:t>	</a:t>
            </a:r>
            <a:r>
              <a:rPr dirty="0" sz="2600" spc="-215">
                <a:latin typeface="Arial"/>
                <a:cs typeface="Arial"/>
              </a:rPr>
              <a:t>a</a:t>
            </a:r>
            <a:r>
              <a:rPr dirty="0" sz="2600" spc="-65">
                <a:latin typeface="Arial"/>
                <a:cs typeface="Arial"/>
              </a:rPr>
              <a:t>ctual</a:t>
            </a:r>
            <a:r>
              <a:rPr dirty="0" sz="2600">
                <a:latin typeface="Arial"/>
                <a:cs typeface="Arial"/>
              </a:rPr>
              <a:t>	</a:t>
            </a:r>
            <a:r>
              <a:rPr dirty="0" sz="2600" spc="-175">
                <a:latin typeface="Arial"/>
                <a:cs typeface="Arial"/>
              </a:rPr>
              <a:t>DB</a:t>
            </a:r>
            <a:r>
              <a:rPr dirty="0" sz="2600" spc="-215">
                <a:latin typeface="Arial"/>
                <a:cs typeface="Arial"/>
              </a:rPr>
              <a:t>M</a:t>
            </a:r>
            <a:r>
              <a:rPr dirty="0" sz="2600" spc="-535">
                <a:latin typeface="Arial"/>
                <a:cs typeface="Arial"/>
              </a:rPr>
              <a:t>S</a:t>
            </a:r>
            <a:r>
              <a:rPr dirty="0" sz="2600" spc="-65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0428" y="4906517"/>
            <a:ext cx="479615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2725" algn="l"/>
                <a:tab pos="2216150" algn="l"/>
                <a:tab pos="3563620" algn="l"/>
              </a:tabLst>
            </a:pPr>
            <a:r>
              <a:rPr dirty="0" sz="2600" spc="-260">
                <a:latin typeface="Arial"/>
                <a:cs typeface="Arial"/>
              </a:rPr>
              <a:t>B</a:t>
            </a:r>
            <a:r>
              <a:rPr dirty="0" sz="2600" spc="-229">
                <a:latin typeface="Arial"/>
                <a:cs typeface="Arial"/>
              </a:rPr>
              <a:t>e</a:t>
            </a:r>
            <a:r>
              <a:rPr dirty="0" sz="2600" spc="35">
                <a:latin typeface="Arial"/>
                <a:cs typeface="Arial"/>
              </a:rPr>
              <a:t>t</a:t>
            </a:r>
            <a:r>
              <a:rPr dirty="0" sz="2600" spc="60">
                <a:latin typeface="Arial"/>
                <a:cs typeface="Arial"/>
              </a:rPr>
              <a:t>w</a:t>
            </a:r>
            <a:r>
              <a:rPr dirty="0" sz="2600" spc="-155">
                <a:latin typeface="Arial"/>
                <a:cs typeface="Arial"/>
              </a:rPr>
              <a:t>e</a:t>
            </a:r>
            <a:r>
              <a:rPr dirty="0" sz="2600" spc="-170">
                <a:latin typeface="Arial"/>
                <a:cs typeface="Arial"/>
              </a:rPr>
              <a:t>e</a:t>
            </a:r>
            <a:r>
              <a:rPr dirty="0" sz="2600" spc="-80">
                <a:latin typeface="Arial"/>
                <a:cs typeface="Arial"/>
              </a:rPr>
              <a:t>n</a:t>
            </a:r>
            <a:r>
              <a:rPr dirty="0" sz="2600">
                <a:latin typeface="Arial"/>
                <a:cs typeface="Arial"/>
              </a:rPr>
              <a:t>	</a:t>
            </a:r>
            <a:r>
              <a:rPr dirty="0" sz="2600" spc="-30">
                <a:latin typeface="Arial"/>
                <a:cs typeface="Arial"/>
              </a:rPr>
              <a:t>the</a:t>
            </a:r>
            <a:r>
              <a:rPr dirty="0" sz="2600">
                <a:latin typeface="Arial"/>
                <a:cs typeface="Arial"/>
              </a:rPr>
              <a:t>	</a:t>
            </a:r>
            <a:r>
              <a:rPr dirty="0" sz="2600" spc="-85">
                <a:latin typeface="Arial"/>
                <a:cs typeface="Arial"/>
              </a:rPr>
              <a:t>p</a:t>
            </a:r>
            <a:r>
              <a:rPr dirty="0" sz="2600" spc="-140">
                <a:latin typeface="Arial"/>
                <a:cs typeface="Arial"/>
              </a:rPr>
              <a:t>h</a:t>
            </a:r>
            <a:r>
              <a:rPr dirty="0" sz="2600" spc="-155">
                <a:latin typeface="Arial"/>
                <a:cs typeface="Arial"/>
              </a:rPr>
              <a:t>y</a:t>
            </a:r>
            <a:r>
              <a:rPr dirty="0" sz="2600" spc="-190">
                <a:latin typeface="Arial"/>
                <a:cs typeface="Arial"/>
              </a:rPr>
              <a:t>s</a:t>
            </a:r>
            <a:r>
              <a:rPr dirty="0" sz="2600" spc="-95">
                <a:latin typeface="Arial"/>
                <a:cs typeface="Arial"/>
              </a:rPr>
              <a:t>i</a:t>
            </a:r>
            <a:r>
              <a:rPr dirty="0" sz="2600" spc="-225">
                <a:latin typeface="Arial"/>
                <a:cs typeface="Arial"/>
              </a:rPr>
              <a:t>c</a:t>
            </a:r>
            <a:r>
              <a:rPr dirty="0" sz="2600" spc="-90">
                <a:latin typeface="Arial"/>
                <a:cs typeface="Arial"/>
              </a:rPr>
              <a:t>al</a:t>
            </a:r>
            <a:r>
              <a:rPr dirty="0" sz="2600">
                <a:latin typeface="Arial"/>
                <a:cs typeface="Arial"/>
              </a:rPr>
              <a:t>	</a:t>
            </a:r>
            <a:r>
              <a:rPr dirty="0" sz="2600" spc="-145">
                <a:latin typeface="Arial"/>
                <a:cs typeface="Arial"/>
              </a:rPr>
              <a:t>d</a:t>
            </a:r>
            <a:r>
              <a:rPr dirty="0" sz="2600" spc="-165">
                <a:latin typeface="Arial"/>
                <a:cs typeface="Arial"/>
              </a:rPr>
              <a:t>a</a:t>
            </a:r>
            <a:r>
              <a:rPr dirty="0" sz="2600" spc="110">
                <a:latin typeface="Arial"/>
                <a:cs typeface="Arial"/>
              </a:rPr>
              <a:t>t</a:t>
            </a:r>
            <a:r>
              <a:rPr dirty="0" sz="2600" spc="-140">
                <a:latin typeface="Arial"/>
                <a:cs typeface="Arial"/>
              </a:rPr>
              <a:t>a</a:t>
            </a:r>
            <a:r>
              <a:rPr dirty="0" sz="2600" spc="-155">
                <a:latin typeface="Arial"/>
                <a:cs typeface="Arial"/>
              </a:rPr>
              <a:t>b</a:t>
            </a:r>
            <a:r>
              <a:rPr dirty="0" sz="2600" spc="-215">
                <a:latin typeface="Arial"/>
                <a:cs typeface="Arial"/>
              </a:rPr>
              <a:t>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0428" y="5263083"/>
            <a:ext cx="4792980" cy="77914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dirty="0" sz="2600" spc="-30">
                <a:latin typeface="Arial"/>
                <a:cs typeface="Arial"/>
              </a:rPr>
              <a:t>itself </a:t>
            </a:r>
            <a:r>
              <a:rPr dirty="0" sz="2600" spc="-120">
                <a:latin typeface="Arial"/>
                <a:cs typeface="Arial"/>
              </a:rPr>
              <a:t>and </a:t>
            </a:r>
            <a:r>
              <a:rPr dirty="0" sz="2600" spc="-35">
                <a:latin typeface="Arial"/>
                <a:cs typeface="Arial"/>
              </a:rPr>
              <a:t>the </a:t>
            </a:r>
            <a:r>
              <a:rPr dirty="0" sz="2600" spc="-170">
                <a:latin typeface="Arial"/>
                <a:cs typeface="Arial"/>
              </a:rPr>
              <a:t>users </a:t>
            </a:r>
            <a:r>
              <a:rPr dirty="0" sz="2600" spc="-10">
                <a:latin typeface="Arial"/>
                <a:cs typeface="Arial"/>
              </a:rPr>
              <a:t>of </a:t>
            </a:r>
            <a:r>
              <a:rPr dirty="0" sz="2600" spc="-155">
                <a:latin typeface="Arial"/>
                <a:cs typeface="Arial"/>
              </a:rPr>
              <a:t>system </a:t>
            </a:r>
            <a:r>
              <a:rPr dirty="0" sz="2600" spc="-135">
                <a:latin typeface="Arial"/>
                <a:cs typeface="Arial"/>
              </a:rPr>
              <a:t>is </a:t>
            </a:r>
            <a:r>
              <a:rPr dirty="0" sz="2600" spc="-200">
                <a:latin typeface="Arial"/>
                <a:cs typeface="Arial"/>
              </a:rPr>
              <a:t>a  </a:t>
            </a:r>
            <a:r>
              <a:rPr dirty="0" sz="2600" spc="-100">
                <a:latin typeface="Arial"/>
                <a:cs typeface="Arial"/>
              </a:rPr>
              <a:t>layer </a:t>
            </a:r>
            <a:r>
              <a:rPr dirty="0" sz="2600" spc="-5">
                <a:latin typeface="Arial"/>
                <a:cs typeface="Arial"/>
              </a:rPr>
              <a:t>of </a:t>
            </a:r>
            <a:r>
              <a:rPr dirty="0" sz="2600" spc="-70">
                <a:latin typeface="Arial"/>
                <a:cs typeface="Arial"/>
              </a:rPr>
              <a:t>software, </a:t>
            </a:r>
            <a:r>
              <a:rPr dirty="0" sz="2600" spc="-105">
                <a:latin typeface="Arial"/>
                <a:cs typeface="Arial"/>
              </a:rPr>
              <a:t>called</a:t>
            </a:r>
            <a:r>
              <a:rPr dirty="0" sz="2600" spc="-415">
                <a:latin typeface="Arial"/>
                <a:cs typeface="Arial"/>
              </a:rPr>
              <a:t> </a:t>
            </a:r>
            <a:r>
              <a:rPr dirty="0" sz="2600" spc="-229">
                <a:latin typeface="Arial"/>
                <a:cs typeface="Arial"/>
              </a:rPr>
              <a:t>DBMS.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515600" y="0"/>
            <a:ext cx="1676399" cy="659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9169" y="1215389"/>
            <a:ext cx="9791700" cy="81280"/>
          </a:xfrm>
          <a:custGeom>
            <a:avLst/>
            <a:gdLst/>
            <a:ahLst/>
            <a:cxnLst/>
            <a:rect l="l" t="t" r="r" b="b"/>
            <a:pathLst>
              <a:path w="9791700" h="81280">
                <a:moveTo>
                  <a:pt x="0" y="80772"/>
                </a:moveTo>
                <a:lnTo>
                  <a:pt x="9791700" y="0"/>
                </a:lnTo>
              </a:path>
            </a:pathLst>
          </a:custGeom>
          <a:ln w="19811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5899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 spc="-204"/>
              <a:t>Components of</a:t>
            </a:r>
            <a:r>
              <a:rPr dirty="0" u="none" sz="4400" spc="-640"/>
              <a:t> </a:t>
            </a:r>
            <a:r>
              <a:rPr dirty="0" u="none" sz="4400" spc="-235"/>
              <a:t>Database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46250"/>
            <a:ext cx="4972685" cy="397510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41300" marR="5080" indent="-228600">
              <a:lnSpc>
                <a:spcPct val="701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25" b="1">
                <a:latin typeface="Trebuchet MS"/>
                <a:cs typeface="Trebuchet MS"/>
              </a:rPr>
              <a:t>Data: </a:t>
            </a:r>
            <a:r>
              <a:rPr dirty="0" sz="2400" spc="-140">
                <a:latin typeface="Arial"/>
                <a:cs typeface="Arial"/>
              </a:rPr>
              <a:t>Data </a:t>
            </a:r>
            <a:r>
              <a:rPr dirty="0" sz="2400" spc="-125">
                <a:latin typeface="Arial"/>
                <a:cs typeface="Arial"/>
              </a:rPr>
              <a:t>acts </a:t>
            </a:r>
            <a:r>
              <a:rPr dirty="0" sz="2400" spc="-225">
                <a:latin typeface="Arial"/>
                <a:cs typeface="Arial"/>
              </a:rPr>
              <a:t>as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85">
                <a:latin typeface="Arial"/>
                <a:cs typeface="Arial"/>
              </a:rPr>
              <a:t>bridge</a:t>
            </a:r>
            <a:r>
              <a:rPr dirty="0" sz="2400" spc="-229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between 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 spc="-105">
                <a:latin typeface="Arial"/>
                <a:cs typeface="Arial"/>
              </a:rPr>
              <a:t>machine </a:t>
            </a:r>
            <a:r>
              <a:rPr dirty="0" sz="2400" spc="-100">
                <a:latin typeface="Arial"/>
                <a:cs typeface="Arial"/>
              </a:rPr>
              <a:t>components </a:t>
            </a:r>
            <a:r>
              <a:rPr dirty="0" sz="2400" spc="-110">
                <a:latin typeface="Arial"/>
                <a:cs typeface="Arial"/>
              </a:rPr>
              <a:t>and </a:t>
            </a:r>
            <a:r>
              <a:rPr dirty="0" sz="2400" spc="-114">
                <a:latin typeface="Arial"/>
                <a:cs typeface="Arial"/>
              </a:rPr>
              <a:t>user  </a:t>
            </a:r>
            <a:r>
              <a:rPr dirty="0" sz="2400" spc="-95">
                <a:latin typeface="Arial"/>
                <a:cs typeface="Arial"/>
              </a:rPr>
              <a:t>components.</a:t>
            </a:r>
            <a:endParaRPr sz="2400">
              <a:latin typeface="Arial"/>
              <a:cs typeface="Arial"/>
            </a:endParaRPr>
          </a:p>
          <a:p>
            <a:pPr algn="just" marL="241300" marR="40830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35" b="1">
                <a:latin typeface="Trebuchet MS"/>
                <a:cs typeface="Trebuchet MS"/>
              </a:rPr>
              <a:t>Users: </a:t>
            </a:r>
            <a:r>
              <a:rPr dirty="0" sz="2400" spc="-135">
                <a:latin typeface="Arial"/>
                <a:cs typeface="Arial"/>
              </a:rPr>
              <a:t>There </a:t>
            </a:r>
            <a:r>
              <a:rPr dirty="0" sz="2400" spc="-110">
                <a:latin typeface="Arial"/>
                <a:cs typeface="Arial"/>
              </a:rPr>
              <a:t>are </a:t>
            </a:r>
            <a:r>
              <a:rPr dirty="0" sz="2400" spc="-75">
                <a:latin typeface="Arial"/>
                <a:cs typeface="Arial"/>
              </a:rPr>
              <a:t>number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150">
                <a:latin typeface="Arial"/>
                <a:cs typeface="Arial"/>
              </a:rPr>
              <a:t>users  </a:t>
            </a:r>
            <a:r>
              <a:rPr dirty="0" sz="2400" spc="-55">
                <a:latin typeface="Arial"/>
                <a:cs typeface="Arial"/>
              </a:rPr>
              <a:t>who </a:t>
            </a:r>
            <a:r>
              <a:rPr dirty="0" sz="2400" spc="-160">
                <a:latin typeface="Arial"/>
                <a:cs typeface="Arial"/>
              </a:rPr>
              <a:t>can </a:t>
            </a:r>
            <a:r>
              <a:rPr dirty="0" sz="2400" spc="-204">
                <a:latin typeface="Arial"/>
                <a:cs typeface="Arial"/>
              </a:rPr>
              <a:t>access </a:t>
            </a:r>
            <a:r>
              <a:rPr dirty="0" sz="2400" spc="-20">
                <a:latin typeface="Arial"/>
                <a:cs typeface="Arial"/>
              </a:rPr>
              <a:t>or </a:t>
            </a:r>
            <a:r>
              <a:rPr dirty="0" sz="2400" spc="-50">
                <a:latin typeface="Arial"/>
                <a:cs typeface="Arial"/>
              </a:rPr>
              <a:t>retrieve </a:t>
            </a:r>
            <a:r>
              <a:rPr dirty="0" sz="2400" spc="-95">
                <a:latin typeface="Arial"/>
                <a:cs typeface="Arial"/>
              </a:rPr>
              <a:t>data </a:t>
            </a:r>
            <a:r>
              <a:rPr dirty="0" sz="2400" spc="-80">
                <a:latin typeface="Arial"/>
                <a:cs typeface="Arial"/>
              </a:rPr>
              <a:t>on  </a:t>
            </a:r>
            <a:r>
              <a:rPr dirty="0" sz="2400" spc="-110">
                <a:latin typeface="Arial"/>
                <a:cs typeface="Arial"/>
              </a:rPr>
              <a:t>demand </a:t>
            </a:r>
            <a:r>
              <a:rPr dirty="0" sz="2400" spc="-125">
                <a:latin typeface="Arial"/>
                <a:cs typeface="Arial"/>
              </a:rPr>
              <a:t>using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 spc="-85">
                <a:latin typeface="Arial"/>
                <a:cs typeface="Arial"/>
              </a:rPr>
              <a:t>applications</a:t>
            </a:r>
            <a:r>
              <a:rPr dirty="0" sz="2400" spc="-310">
                <a:latin typeface="Arial"/>
                <a:cs typeface="Arial"/>
              </a:rPr>
              <a:t> </a:t>
            </a:r>
            <a:r>
              <a:rPr dirty="0" sz="2400" spc="-110">
                <a:latin typeface="Arial"/>
                <a:cs typeface="Arial"/>
              </a:rPr>
              <a:t>and 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85">
                <a:latin typeface="Arial"/>
                <a:cs typeface="Arial"/>
              </a:rPr>
              <a:t>interfaces </a:t>
            </a:r>
            <a:r>
              <a:rPr dirty="0" sz="2400" spc="-70">
                <a:latin typeface="Arial"/>
                <a:cs typeface="Arial"/>
              </a:rPr>
              <a:t>provided </a:t>
            </a:r>
            <a:r>
              <a:rPr dirty="0" sz="2400" spc="-105">
                <a:latin typeface="Arial"/>
                <a:cs typeface="Arial"/>
              </a:rPr>
              <a:t>by</a:t>
            </a:r>
            <a:r>
              <a:rPr dirty="0" sz="2400" spc="-365">
                <a:latin typeface="Arial"/>
                <a:cs typeface="Arial"/>
              </a:rPr>
              <a:t> </a:t>
            </a:r>
            <a:r>
              <a:rPr dirty="0" sz="2400" spc="-215">
                <a:latin typeface="Arial"/>
                <a:cs typeface="Arial"/>
              </a:rPr>
              <a:t>DBMS.</a:t>
            </a:r>
            <a:endParaRPr sz="2400">
              <a:latin typeface="Arial"/>
              <a:cs typeface="Arial"/>
            </a:endParaRPr>
          </a:p>
          <a:p>
            <a:pPr marL="241300" marR="78105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60" b="1">
                <a:latin typeface="Trebuchet MS"/>
                <a:cs typeface="Trebuchet MS"/>
              </a:rPr>
              <a:t>Procedures: </a:t>
            </a:r>
            <a:r>
              <a:rPr dirty="0" sz="2400" spc="35">
                <a:latin typeface="Arial"/>
                <a:cs typeface="Arial"/>
              </a:rPr>
              <a:t>It </a:t>
            </a:r>
            <a:r>
              <a:rPr dirty="0" sz="2400" spc="-95">
                <a:latin typeface="Arial"/>
                <a:cs typeface="Arial"/>
              </a:rPr>
              <a:t>refers </a:t>
            </a:r>
            <a:r>
              <a:rPr dirty="0" sz="2400" spc="15">
                <a:latin typeface="Arial"/>
                <a:cs typeface="Arial"/>
              </a:rPr>
              <a:t>to </a:t>
            </a:r>
            <a:r>
              <a:rPr dirty="0" sz="2400" spc="-30">
                <a:latin typeface="Arial"/>
                <a:cs typeface="Arial"/>
              </a:rPr>
              <a:t>the  </a:t>
            </a:r>
            <a:r>
              <a:rPr dirty="0" sz="2400" spc="-60">
                <a:latin typeface="Arial"/>
                <a:cs typeface="Arial"/>
              </a:rPr>
              <a:t>instructions </a:t>
            </a:r>
            <a:r>
              <a:rPr dirty="0" sz="2400" spc="-114">
                <a:latin typeface="Arial"/>
                <a:cs typeface="Arial"/>
              </a:rPr>
              <a:t>and </a:t>
            </a:r>
            <a:r>
              <a:rPr dirty="0" sz="2400" spc="-85">
                <a:latin typeface="Arial"/>
                <a:cs typeface="Arial"/>
              </a:rPr>
              <a:t>rules </a:t>
            </a:r>
            <a:r>
              <a:rPr dirty="0" sz="2400" spc="-5">
                <a:latin typeface="Arial"/>
                <a:cs typeface="Arial"/>
              </a:rPr>
              <a:t>that </a:t>
            </a:r>
            <a:r>
              <a:rPr dirty="0" sz="2400" spc="-105">
                <a:latin typeface="Arial"/>
                <a:cs typeface="Arial"/>
              </a:rPr>
              <a:t>govern</a:t>
            </a:r>
            <a:r>
              <a:rPr dirty="0" sz="2400" spc="-42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  </a:t>
            </a:r>
            <a:r>
              <a:rPr dirty="0" sz="2400" spc="-130">
                <a:latin typeface="Arial"/>
                <a:cs typeface="Arial"/>
              </a:rPr>
              <a:t>design </a:t>
            </a:r>
            <a:r>
              <a:rPr dirty="0" sz="2400" spc="-110">
                <a:latin typeface="Arial"/>
                <a:cs typeface="Arial"/>
              </a:rPr>
              <a:t>and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 spc="-165">
                <a:latin typeface="Arial"/>
                <a:cs typeface="Arial"/>
              </a:rPr>
              <a:t>use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 spc="-120">
                <a:latin typeface="Arial"/>
                <a:cs typeface="Arial"/>
              </a:rPr>
              <a:t>database.  </a:t>
            </a:r>
            <a:r>
              <a:rPr dirty="0" sz="2400" spc="-175">
                <a:latin typeface="Arial"/>
                <a:cs typeface="Arial"/>
              </a:rPr>
              <a:t>The </a:t>
            </a:r>
            <a:r>
              <a:rPr dirty="0" sz="2400" spc="-150">
                <a:latin typeface="Arial"/>
                <a:cs typeface="Arial"/>
              </a:rPr>
              <a:t>users </a:t>
            </a:r>
            <a:r>
              <a:rPr dirty="0" sz="2400" spc="-10">
                <a:latin typeface="Arial"/>
                <a:cs typeface="Arial"/>
              </a:rPr>
              <a:t>of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145">
                <a:latin typeface="Arial"/>
                <a:cs typeface="Arial"/>
              </a:rPr>
              <a:t>system </a:t>
            </a:r>
            <a:r>
              <a:rPr dirty="0" sz="2400" spc="-114">
                <a:latin typeface="Arial"/>
                <a:cs typeface="Arial"/>
              </a:rPr>
              <a:t>and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55">
                <a:latin typeface="Arial"/>
                <a:cs typeface="Arial"/>
              </a:rPr>
              <a:t>staff  </a:t>
            </a:r>
            <a:r>
              <a:rPr dirty="0" sz="2400" spc="-5">
                <a:latin typeface="Arial"/>
                <a:cs typeface="Arial"/>
              </a:rPr>
              <a:t>that </a:t>
            </a:r>
            <a:r>
              <a:rPr dirty="0" sz="2400" spc="-150">
                <a:latin typeface="Arial"/>
                <a:cs typeface="Arial"/>
              </a:rPr>
              <a:t>manage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130">
                <a:latin typeface="Arial"/>
                <a:cs typeface="Arial"/>
              </a:rPr>
              <a:t>database </a:t>
            </a:r>
            <a:r>
              <a:rPr dirty="0" sz="2400" spc="-85">
                <a:latin typeface="Arial"/>
                <a:cs typeface="Arial"/>
              </a:rPr>
              <a:t>requires  documented </a:t>
            </a:r>
            <a:r>
              <a:rPr dirty="0" sz="2400" spc="-105">
                <a:latin typeface="Arial"/>
                <a:cs typeface="Arial"/>
              </a:rPr>
              <a:t>procedures </a:t>
            </a:r>
            <a:r>
              <a:rPr dirty="0" sz="2400" spc="-75">
                <a:latin typeface="Arial"/>
                <a:cs typeface="Arial"/>
              </a:rPr>
              <a:t>on </a:t>
            </a:r>
            <a:r>
              <a:rPr dirty="0" sz="2400" spc="-65">
                <a:latin typeface="Arial"/>
                <a:cs typeface="Arial"/>
              </a:rPr>
              <a:t>how </a:t>
            </a:r>
            <a:r>
              <a:rPr dirty="0" sz="2400" spc="20">
                <a:latin typeface="Arial"/>
                <a:cs typeface="Arial"/>
              </a:rPr>
              <a:t>to  </a:t>
            </a:r>
            <a:r>
              <a:rPr dirty="0" sz="2400" spc="-165">
                <a:latin typeface="Arial"/>
                <a:cs typeface="Arial"/>
              </a:rPr>
              <a:t>use </a:t>
            </a:r>
            <a:r>
              <a:rPr dirty="0" sz="2400" spc="-20">
                <a:latin typeface="Arial"/>
                <a:cs typeface="Arial"/>
              </a:rPr>
              <a:t>or </a:t>
            </a:r>
            <a:r>
              <a:rPr dirty="0" sz="2400" spc="-40">
                <a:latin typeface="Arial"/>
                <a:cs typeface="Arial"/>
              </a:rPr>
              <a:t>run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295">
                <a:latin typeface="Arial"/>
                <a:cs typeface="Arial"/>
              </a:rPr>
              <a:t> </a:t>
            </a:r>
            <a:r>
              <a:rPr dirty="0" sz="2400" spc="-130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200" y="2241804"/>
            <a:ext cx="5181600" cy="3518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515600" y="0"/>
            <a:ext cx="1676399" cy="632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9169" y="1215389"/>
            <a:ext cx="9791700" cy="81280"/>
          </a:xfrm>
          <a:custGeom>
            <a:avLst/>
            <a:gdLst/>
            <a:ahLst/>
            <a:cxnLst/>
            <a:rect l="l" t="t" r="r" b="b"/>
            <a:pathLst>
              <a:path w="9791700" h="81280">
                <a:moveTo>
                  <a:pt x="0" y="80772"/>
                </a:moveTo>
                <a:lnTo>
                  <a:pt x="9791700" y="0"/>
                </a:lnTo>
              </a:path>
            </a:pathLst>
          </a:custGeom>
          <a:ln w="19811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0927" y="2482850"/>
            <a:ext cx="8021320" cy="0"/>
          </a:xfrm>
          <a:custGeom>
            <a:avLst/>
            <a:gdLst/>
            <a:ahLst/>
            <a:cxnLst/>
            <a:rect l="l" t="t" r="r" b="b"/>
            <a:pathLst>
              <a:path w="8021320" h="0">
                <a:moveTo>
                  <a:pt x="0" y="0"/>
                </a:moveTo>
                <a:lnTo>
                  <a:pt x="8020812" y="0"/>
                </a:lnTo>
              </a:path>
            </a:pathLst>
          </a:custGeom>
          <a:ln w="57911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8482" y="1620392"/>
            <a:ext cx="808037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560"/>
              <a:t>Structure</a:t>
            </a:r>
            <a:r>
              <a:rPr dirty="0" u="none" spc="-1080"/>
              <a:t> </a:t>
            </a:r>
            <a:r>
              <a:rPr dirty="0" u="none" spc="-440"/>
              <a:t>and</a:t>
            </a:r>
            <a:r>
              <a:rPr dirty="0" u="none" spc="-1065"/>
              <a:t> </a:t>
            </a:r>
            <a:r>
              <a:rPr dirty="0" u="none" spc="-505"/>
              <a:t>Components</a:t>
            </a:r>
            <a:r>
              <a:rPr dirty="0" u="none" spc="-1075"/>
              <a:t> </a:t>
            </a:r>
            <a:r>
              <a:rPr dirty="0" u="none" spc="-409"/>
              <a:t>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9639" y="2534488"/>
            <a:ext cx="176403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350">
                <a:solidFill>
                  <a:srgbClr val="C55A11"/>
                </a:solidFill>
                <a:latin typeface="Trebuchet MS"/>
                <a:cs typeface="Trebuchet MS"/>
              </a:rPr>
              <a:t>D</a:t>
            </a:r>
            <a:r>
              <a:rPr dirty="0" sz="6000" spc="-495">
                <a:solidFill>
                  <a:srgbClr val="C55A11"/>
                </a:solidFill>
                <a:latin typeface="Trebuchet MS"/>
                <a:cs typeface="Trebuchet MS"/>
              </a:rPr>
              <a:t>B</a:t>
            </a:r>
            <a:r>
              <a:rPr dirty="0" sz="6000" spc="465">
                <a:solidFill>
                  <a:srgbClr val="C55A11"/>
                </a:solidFill>
                <a:latin typeface="Trebuchet MS"/>
                <a:cs typeface="Trebuchet MS"/>
              </a:rPr>
              <a:t>M</a:t>
            </a:r>
            <a:r>
              <a:rPr dirty="0" sz="6000" spc="-170">
                <a:solidFill>
                  <a:srgbClr val="C55A11"/>
                </a:solidFill>
                <a:latin typeface="Trebuchet MS"/>
                <a:cs typeface="Trebuchet MS"/>
              </a:rPr>
              <a:t>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1703" y="3397250"/>
            <a:ext cx="1699260" cy="0"/>
          </a:xfrm>
          <a:custGeom>
            <a:avLst/>
            <a:gdLst/>
            <a:ahLst/>
            <a:cxnLst/>
            <a:rect l="l" t="t" r="r" b="b"/>
            <a:pathLst>
              <a:path w="1699259" h="0">
                <a:moveTo>
                  <a:pt x="0" y="0"/>
                </a:moveTo>
                <a:lnTo>
                  <a:pt x="1699259" y="0"/>
                </a:lnTo>
              </a:path>
            </a:pathLst>
          </a:custGeom>
          <a:ln w="57912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15600" y="0"/>
            <a:ext cx="1676399" cy="61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7828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 spc="-235"/>
              <a:t>Storage</a:t>
            </a:r>
            <a:r>
              <a:rPr dirty="0" u="none" sz="4400" spc="-465"/>
              <a:t> </a:t>
            </a:r>
            <a:r>
              <a:rPr dirty="0" u="none" sz="4400" spc="-170"/>
              <a:t>Management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722485" cy="421068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0" b="1">
                <a:solidFill>
                  <a:srgbClr val="2E5496"/>
                </a:solidFill>
                <a:latin typeface="Trebuchet MS"/>
                <a:cs typeface="Trebuchet MS"/>
              </a:rPr>
              <a:t>Storage manager </a:t>
            </a:r>
            <a:r>
              <a:rPr dirty="0" sz="2800" spc="-145">
                <a:latin typeface="Arial"/>
                <a:cs typeface="Arial"/>
              </a:rPr>
              <a:t>is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14">
                <a:latin typeface="Arial"/>
                <a:cs typeface="Arial"/>
              </a:rPr>
              <a:t>program </a:t>
            </a:r>
            <a:r>
              <a:rPr dirty="0" sz="2800" spc="-90">
                <a:latin typeface="Arial"/>
                <a:cs typeface="Arial"/>
              </a:rPr>
              <a:t>module </a:t>
            </a:r>
            <a:r>
              <a:rPr dirty="0" sz="2800" spc="-5">
                <a:latin typeface="Arial"/>
                <a:cs typeface="Arial"/>
              </a:rPr>
              <a:t>that </a:t>
            </a:r>
            <a:r>
              <a:rPr dirty="0" sz="2800" spc="-114">
                <a:latin typeface="Arial"/>
                <a:cs typeface="Arial"/>
              </a:rPr>
              <a:t>provides </a:t>
            </a:r>
            <a:r>
              <a:rPr dirty="0" sz="2800" spc="-35">
                <a:latin typeface="Arial"/>
                <a:cs typeface="Arial"/>
              </a:rPr>
              <a:t>the</a:t>
            </a:r>
            <a:r>
              <a:rPr dirty="0" sz="2800" spc="-250">
                <a:latin typeface="Arial"/>
                <a:cs typeface="Arial"/>
              </a:rPr>
              <a:t> </a:t>
            </a:r>
            <a:r>
              <a:rPr dirty="0" sz="2800" spc="-80">
                <a:latin typeface="Arial"/>
                <a:cs typeface="Arial"/>
              </a:rPr>
              <a:t>interface  </a:t>
            </a:r>
            <a:r>
              <a:rPr dirty="0" sz="2800" spc="-85">
                <a:latin typeface="Arial"/>
                <a:cs typeface="Arial"/>
              </a:rPr>
              <a:t>between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80">
                <a:latin typeface="Arial"/>
                <a:cs typeface="Arial"/>
              </a:rPr>
              <a:t>low-level </a:t>
            </a:r>
            <a:r>
              <a:rPr dirty="0" sz="2800" spc="-110">
                <a:latin typeface="Arial"/>
                <a:cs typeface="Arial"/>
              </a:rPr>
              <a:t>data </a:t>
            </a:r>
            <a:r>
              <a:rPr dirty="0" sz="2800" spc="-95">
                <a:latin typeface="Arial"/>
                <a:cs typeface="Arial"/>
              </a:rPr>
              <a:t>stored </a:t>
            </a:r>
            <a:r>
              <a:rPr dirty="0" sz="2800" spc="-35">
                <a:latin typeface="Arial"/>
                <a:cs typeface="Arial"/>
              </a:rPr>
              <a:t>in the </a:t>
            </a:r>
            <a:r>
              <a:rPr dirty="0" sz="2800" spc="-155">
                <a:latin typeface="Arial"/>
                <a:cs typeface="Arial"/>
              </a:rPr>
              <a:t>database </a:t>
            </a:r>
            <a:r>
              <a:rPr dirty="0" sz="2800" spc="-135">
                <a:latin typeface="Arial"/>
                <a:cs typeface="Arial"/>
              </a:rPr>
              <a:t>and </a:t>
            </a:r>
            <a:r>
              <a:rPr dirty="0" sz="2800" spc="-35">
                <a:latin typeface="Arial"/>
                <a:cs typeface="Arial"/>
              </a:rPr>
              <a:t>the  </a:t>
            </a:r>
            <a:r>
              <a:rPr dirty="0" sz="2800" spc="-80">
                <a:latin typeface="Arial"/>
                <a:cs typeface="Arial"/>
              </a:rPr>
              <a:t>application </a:t>
            </a:r>
            <a:r>
              <a:rPr dirty="0" sz="2800" spc="-135">
                <a:latin typeface="Arial"/>
                <a:cs typeface="Arial"/>
              </a:rPr>
              <a:t>programs and </a:t>
            </a:r>
            <a:r>
              <a:rPr dirty="0" sz="2800" spc="-114">
                <a:latin typeface="Arial"/>
                <a:cs typeface="Arial"/>
              </a:rPr>
              <a:t>queries </a:t>
            </a:r>
            <a:r>
              <a:rPr dirty="0" sz="2800" spc="-70">
                <a:latin typeface="Arial"/>
                <a:cs typeface="Arial"/>
              </a:rPr>
              <a:t>submitted </a:t>
            </a:r>
            <a:r>
              <a:rPr dirty="0" sz="2800" spc="20">
                <a:latin typeface="Arial"/>
                <a:cs typeface="Arial"/>
              </a:rPr>
              <a:t>to </a:t>
            </a:r>
            <a:r>
              <a:rPr dirty="0" sz="2800" spc="-35">
                <a:latin typeface="Arial"/>
                <a:cs typeface="Arial"/>
              </a:rPr>
              <a:t>the</a:t>
            </a:r>
            <a:r>
              <a:rPr dirty="0" sz="2800" spc="-345">
                <a:latin typeface="Arial"/>
                <a:cs typeface="Arial"/>
              </a:rPr>
              <a:t> </a:t>
            </a:r>
            <a:r>
              <a:rPr dirty="0" sz="2800" spc="-155">
                <a:latin typeface="Arial"/>
                <a:cs typeface="Arial"/>
              </a:rPr>
              <a:t>system.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dirty="0" sz="2800" spc="-204">
                <a:latin typeface="Arial"/>
                <a:cs typeface="Arial"/>
              </a:rPr>
              <a:t>The </a:t>
            </a:r>
            <a:r>
              <a:rPr dirty="0" sz="2800" spc="-140">
                <a:latin typeface="Arial"/>
                <a:cs typeface="Arial"/>
              </a:rPr>
              <a:t>storage </a:t>
            </a:r>
            <a:r>
              <a:rPr dirty="0" sz="2800" spc="-145">
                <a:latin typeface="Arial"/>
                <a:cs typeface="Arial"/>
              </a:rPr>
              <a:t>manager is </a:t>
            </a:r>
            <a:r>
              <a:rPr dirty="0" sz="2800" spc="-120">
                <a:latin typeface="Arial"/>
                <a:cs typeface="Arial"/>
              </a:rPr>
              <a:t>responsible </a:t>
            </a:r>
            <a:r>
              <a:rPr dirty="0" sz="2800" spc="20">
                <a:latin typeface="Arial"/>
                <a:cs typeface="Arial"/>
              </a:rPr>
              <a:t>to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55">
                <a:latin typeface="Arial"/>
                <a:cs typeface="Arial"/>
              </a:rPr>
              <a:t>following</a:t>
            </a:r>
            <a:r>
              <a:rPr dirty="0" sz="2800" spc="-315">
                <a:latin typeface="Arial"/>
                <a:cs typeface="Arial"/>
              </a:rPr>
              <a:t> </a:t>
            </a:r>
            <a:r>
              <a:rPr dirty="0" sz="2800" spc="-155">
                <a:latin typeface="Arial"/>
                <a:cs typeface="Arial"/>
              </a:rPr>
              <a:t>tasks:</a:t>
            </a:r>
            <a:endParaRPr sz="28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699135" algn="l"/>
              </a:tabLst>
            </a:pPr>
            <a:r>
              <a:rPr dirty="0" sz="2400" spc="-55">
                <a:latin typeface="Arial"/>
                <a:cs typeface="Arial"/>
              </a:rPr>
              <a:t>Interaction </a:t>
            </a:r>
            <a:r>
              <a:rPr dirty="0" sz="2400" spc="15">
                <a:latin typeface="Arial"/>
                <a:cs typeface="Arial"/>
              </a:rPr>
              <a:t>with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15">
                <a:latin typeface="Arial"/>
                <a:cs typeface="Arial"/>
              </a:rPr>
              <a:t>file</a:t>
            </a:r>
            <a:r>
              <a:rPr dirty="0" sz="2400" spc="-484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manager</a:t>
            </a:r>
            <a:endParaRPr sz="24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dirty="0" sz="2400" spc="-75">
                <a:latin typeface="Arial"/>
                <a:cs typeface="Arial"/>
              </a:rPr>
              <a:t>Efficient </a:t>
            </a:r>
            <a:r>
              <a:rPr dirty="0" sz="2400" spc="-70">
                <a:latin typeface="Arial"/>
                <a:cs typeface="Arial"/>
              </a:rPr>
              <a:t>storing, </a:t>
            </a:r>
            <a:r>
              <a:rPr dirty="0" sz="2400" spc="-50">
                <a:latin typeface="Arial"/>
                <a:cs typeface="Arial"/>
              </a:rPr>
              <a:t>retrieving </a:t>
            </a:r>
            <a:r>
              <a:rPr dirty="0" sz="2400" spc="-114">
                <a:latin typeface="Arial"/>
                <a:cs typeface="Arial"/>
              </a:rPr>
              <a:t>and </a:t>
            </a:r>
            <a:r>
              <a:rPr dirty="0" sz="2400" spc="-75">
                <a:latin typeface="Arial"/>
                <a:cs typeface="Arial"/>
              </a:rPr>
              <a:t>updating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-420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241300" algn="l"/>
              </a:tabLst>
            </a:pPr>
            <a:r>
              <a:rPr dirty="0" sz="2800" spc="-185">
                <a:latin typeface="Arial"/>
                <a:cs typeface="Arial"/>
              </a:rPr>
              <a:t>Issues:</a:t>
            </a:r>
            <a:endParaRPr sz="28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9135" algn="l"/>
              </a:tabLst>
            </a:pPr>
            <a:r>
              <a:rPr dirty="0" sz="2400" spc="-150">
                <a:latin typeface="Arial"/>
                <a:cs typeface="Arial"/>
              </a:rPr>
              <a:t>Storage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204"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dirty="0" sz="2400" spc="-125">
                <a:latin typeface="Arial"/>
                <a:cs typeface="Arial"/>
              </a:rPr>
              <a:t>File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90">
                <a:latin typeface="Arial"/>
                <a:cs typeface="Arial"/>
              </a:rPr>
              <a:t>organization</a:t>
            </a:r>
            <a:endParaRPr sz="24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dirty="0" sz="2400" spc="-105">
                <a:latin typeface="Arial"/>
                <a:cs typeface="Arial"/>
              </a:rPr>
              <a:t>Indexing </a:t>
            </a:r>
            <a:r>
              <a:rPr dirty="0" sz="2400" spc="-110">
                <a:latin typeface="Arial"/>
                <a:cs typeface="Arial"/>
              </a:rPr>
              <a:t>and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 spc="-130">
                <a:latin typeface="Arial"/>
                <a:cs typeface="Arial"/>
              </a:rPr>
              <a:t>hashing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15600" y="0"/>
            <a:ext cx="1676399" cy="61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9169" y="1215389"/>
            <a:ext cx="9791700" cy="81280"/>
          </a:xfrm>
          <a:custGeom>
            <a:avLst/>
            <a:gdLst/>
            <a:ahLst/>
            <a:cxnLst/>
            <a:rect l="l" t="t" r="r" b="b"/>
            <a:pathLst>
              <a:path w="9791700" h="81280">
                <a:moveTo>
                  <a:pt x="0" y="80772"/>
                </a:moveTo>
                <a:lnTo>
                  <a:pt x="9791700" y="0"/>
                </a:lnTo>
              </a:path>
            </a:pathLst>
          </a:custGeom>
          <a:ln w="19811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423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 spc="-185"/>
              <a:t>Query</a:t>
            </a:r>
            <a:r>
              <a:rPr dirty="0" u="none" sz="4400" spc="-520"/>
              <a:t> </a:t>
            </a:r>
            <a:r>
              <a:rPr dirty="0" u="none" sz="4400" spc="-215"/>
              <a:t>Processing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295275" cy="156146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800" spc="-114">
                <a:latin typeface="Arial"/>
                <a:cs typeface="Arial"/>
              </a:rPr>
              <a:t>1.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114">
                <a:latin typeface="Arial"/>
                <a:cs typeface="Arial"/>
              </a:rPr>
              <a:t>2.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800" spc="-114">
                <a:latin typeface="Arial"/>
                <a:cs typeface="Arial"/>
              </a:rPr>
              <a:t>3.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594" y="1706841"/>
            <a:ext cx="3321050" cy="1561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10"/>
              </a:spcBef>
            </a:pPr>
            <a:r>
              <a:rPr dirty="0" sz="2800" spc="-195">
                <a:latin typeface="Arial"/>
                <a:cs typeface="Arial"/>
              </a:rPr>
              <a:t>Parsing </a:t>
            </a:r>
            <a:r>
              <a:rPr dirty="0" sz="2800" spc="-135">
                <a:latin typeface="Arial"/>
                <a:cs typeface="Arial"/>
              </a:rPr>
              <a:t>and </a:t>
            </a:r>
            <a:r>
              <a:rPr dirty="0" sz="2800" spc="-70">
                <a:latin typeface="Arial"/>
                <a:cs typeface="Arial"/>
              </a:rPr>
              <a:t>translation  </a:t>
            </a:r>
            <a:r>
              <a:rPr dirty="0" sz="2800" spc="-80">
                <a:latin typeface="Arial"/>
                <a:cs typeface="Arial"/>
              </a:rPr>
              <a:t>Optimization  </a:t>
            </a:r>
            <a:r>
              <a:rPr dirty="0" sz="2800" spc="-130">
                <a:latin typeface="Arial"/>
                <a:cs typeface="Arial"/>
              </a:rPr>
              <a:t>Evaluation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60520" y="2426207"/>
            <a:ext cx="6774180" cy="406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15600" y="0"/>
            <a:ext cx="1676399" cy="61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9169" y="1215389"/>
            <a:ext cx="9791700" cy="81280"/>
          </a:xfrm>
          <a:custGeom>
            <a:avLst/>
            <a:gdLst/>
            <a:ahLst/>
            <a:cxnLst/>
            <a:rect l="l" t="t" r="r" b="b"/>
            <a:pathLst>
              <a:path w="9791700" h="81280">
                <a:moveTo>
                  <a:pt x="0" y="80772"/>
                </a:moveTo>
                <a:lnTo>
                  <a:pt x="9791700" y="0"/>
                </a:lnTo>
              </a:path>
            </a:pathLst>
          </a:custGeom>
          <a:ln w="19811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4648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 spc="-185"/>
              <a:t>Query </a:t>
            </a:r>
            <a:r>
              <a:rPr dirty="0" u="none" sz="4400" spc="-215"/>
              <a:t>Processing</a:t>
            </a:r>
            <a:r>
              <a:rPr dirty="0" u="none" sz="4400" spc="-760"/>
              <a:t> </a:t>
            </a:r>
            <a:r>
              <a:rPr dirty="0" u="none" sz="4400" spc="-305"/>
              <a:t>(Cont.)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10109200" cy="412940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dirty="0" sz="2800" spc="-65">
                <a:latin typeface="Arial"/>
                <a:cs typeface="Arial"/>
              </a:rPr>
              <a:t>Alternative </a:t>
            </a:r>
            <a:r>
              <a:rPr dirty="0" sz="2800" spc="-195">
                <a:latin typeface="Arial"/>
                <a:cs typeface="Arial"/>
              </a:rPr>
              <a:t>ways </a:t>
            </a:r>
            <a:r>
              <a:rPr dirty="0" sz="2800" spc="-10">
                <a:latin typeface="Arial"/>
                <a:cs typeface="Arial"/>
              </a:rPr>
              <a:t>of </a:t>
            </a:r>
            <a:r>
              <a:rPr dirty="0" sz="2800" spc="-105">
                <a:latin typeface="Arial"/>
                <a:cs typeface="Arial"/>
              </a:rPr>
              <a:t>evaluating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30">
                <a:latin typeface="Arial"/>
                <a:cs typeface="Arial"/>
              </a:rPr>
              <a:t>given</a:t>
            </a:r>
            <a:r>
              <a:rPr dirty="0" sz="2800" spc="-300">
                <a:latin typeface="Arial"/>
                <a:cs typeface="Arial"/>
              </a:rPr>
              <a:t> </a:t>
            </a:r>
            <a:r>
              <a:rPr dirty="0" sz="2800" spc="-95">
                <a:latin typeface="Arial"/>
                <a:cs typeface="Arial"/>
              </a:rPr>
              <a:t>query</a:t>
            </a:r>
            <a:endParaRPr sz="28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dirty="0" sz="2400" spc="-105">
                <a:latin typeface="Arial"/>
                <a:cs typeface="Arial"/>
              </a:rPr>
              <a:t>Equivalent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expressions</a:t>
            </a:r>
            <a:endParaRPr sz="24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9135" algn="l"/>
              </a:tabLst>
            </a:pPr>
            <a:r>
              <a:rPr dirty="0" sz="2400" spc="-50">
                <a:latin typeface="Arial"/>
                <a:cs typeface="Arial"/>
              </a:rPr>
              <a:t>Different </a:t>
            </a:r>
            <a:r>
              <a:rPr dirty="0" sz="2400" spc="-75">
                <a:latin typeface="Arial"/>
                <a:cs typeface="Arial"/>
              </a:rPr>
              <a:t>algorithms </a:t>
            </a:r>
            <a:r>
              <a:rPr dirty="0" sz="2400" spc="-10">
                <a:latin typeface="Arial"/>
                <a:cs typeface="Arial"/>
              </a:rPr>
              <a:t>for </a:t>
            </a:r>
            <a:r>
              <a:rPr dirty="0" sz="2400" spc="-150">
                <a:latin typeface="Arial"/>
                <a:cs typeface="Arial"/>
              </a:rPr>
              <a:t>each</a:t>
            </a:r>
            <a:r>
              <a:rPr dirty="0" sz="2400" spc="-400">
                <a:latin typeface="Arial"/>
                <a:cs typeface="Arial"/>
              </a:rPr>
              <a:t> </a:t>
            </a:r>
            <a:r>
              <a:rPr dirty="0" sz="2400" spc="-60">
                <a:latin typeface="Arial"/>
                <a:cs typeface="Arial"/>
              </a:rPr>
              <a:t>operation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303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dirty="0" sz="2800" spc="-204">
                <a:latin typeface="Arial"/>
                <a:cs typeface="Arial"/>
              </a:rPr>
              <a:t>Cost </a:t>
            </a:r>
            <a:r>
              <a:rPr dirty="0" sz="2800" spc="-85">
                <a:latin typeface="Arial"/>
                <a:cs typeface="Arial"/>
              </a:rPr>
              <a:t>difference between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30">
                <a:latin typeface="Arial"/>
                <a:cs typeface="Arial"/>
              </a:rPr>
              <a:t>good and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35">
                <a:latin typeface="Arial"/>
                <a:cs typeface="Arial"/>
              </a:rPr>
              <a:t>bad </a:t>
            </a:r>
            <a:r>
              <a:rPr dirty="0" sz="2800" spc="-155">
                <a:latin typeface="Arial"/>
                <a:cs typeface="Arial"/>
              </a:rPr>
              <a:t>way </a:t>
            </a:r>
            <a:r>
              <a:rPr dirty="0" sz="2800" spc="-10">
                <a:latin typeface="Arial"/>
                <a:cs typeface="Arial"/>
              </a:rPr>
              <a:t>of </a:t>
            </a:r>
            <a:r>
              <a:rPr dirty="0" sz="2800" spc="-105">
                <a:latin typeface="Arial"/>
                <a:cs typeface="Arial"/>
              </a:rPr>
              <a:t>evaluating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95">
                <a:latin typeface="Arial"/>
                <a:cs typeface="Arial"/>
              </a:rPr>
              <a:t>query  </a:t>
            </a:r>
            <a:r>
              <a:rPr dirty="0" sz="2800" spc="-185">
                <a:latin typeface="Arial"/>
                <a:cs typeface="Arial"/>
              </a:rPr>
              <a:t>can </a:t>
            </a:r>
            <a:r>
              <a:rPr dirty="0" sz="2800" spc="-130">
                <a:latin typeface="Arial"/>
                <a:cs typeface="Arial"/>
              </a:rPr>
              <a:t>be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110">
                <a:latin typeface="Arial"/>
                <a:cs typeface="Arial"/>
              </a:rPr>
              <a:t>enormous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241300" algn="l"/>
              </a:tabLst>
            </a:pPr>
            <a:r>
              <a:rPr dirty="0" sz="2800" spc="-160">
                <a:latin typeface="Arial"/>
                <a:cs typeface="Arial"/>
              </a:rPr>
              <a:t>Need </a:t>
            </a:r>
            <a:r>
              <a:rPr dirty="0" sz="2800" spc="20">
                <a:latin typeface="Arial"/>
                <a:cs typeface="Arial"/>
              </a:rPr>
              <a:t>to </a:t>
            </a:r>
            <a:r>
              <a:rPr dirty="0" sz="2800" spc="-90">
                <a:latin typeface="Arial"/>
                <a:cs typeface="Arial"/>
              </a:rPr>
              <a:t>estimate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130">
                <a:latin typeface="Arial"/>
                <a:cs typeface="Arial"/>
              </a:rPr>
              <a:t>cost </a:t>
            </a:r>
            <a:r>
              <a:rPr dirty="0" sz="2800" spc="-10">
                <a:latin typeface="Arial"/>
                <a:cs typeface="Arial"/>
              </a:rPr>
              <a:t>of</a:t>
            </a:r>
            <a:r>
              <a:rPr dirty="0" sz="2800" spc="-450">
                <a:latin typeface="Arial"/>
                <a:cs typeface="Arial"/>
              </a:rPr>
              <a:t> </a:t>
            </a:r>
            <a:r>
              <a:rPr dirty="0" sz="2800" spc="-95"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  <a:p>
            <a:pPr lvl="1" marL="698500" indent="-228600">
              <a:lnSpc>
                <a:spcPts val="2735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dirty="0" sz="2400" spc="-150">
                <a:latin typeface="Arial"/>
                <a:cs typeface="Arial"/>
              </a:rPr>
              <a:t>Depends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45">
                <a:latin typeface="Arial"/>
                <a:cs typeface="Arial"/>
              </a:rPr>
              <a:t>critically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on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statistical</a:t>
            </a:r>
            <a:r>
              <a:rPr dirty="0" sz="2400" spc="-165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information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about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relations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which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ts val="2735"/>
              </a:lnSpc>
            </a:pPr>
            <a:r>
              <a:rPr dirty="0" sz="2400" spc="-130">
                <a:latin typeface="Arial"/>
                <a:cs typeface="Arial"/>
              </a:rPr>
              <a:t>database </a:t>
            </a:r>
            <a:r>
              <a:rPr dirty="0" sz="2400" spc="-80">
                <a:latin typeface="Arial"/>
                <a:cs typeface="Arial"/>
              </a:rPr>
              <a:t>must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60">
                <a:latin typeface="Arial"/>
                <a:cs typeface="Arial"/>
              </a:rPr>
              <a:t>maintain</a:t>
            </a:r>
            <a:endParaRPr sz="2400">
              <a:latin typeface="Arial"/>
              <a:cs typeface="Arial"/>
            </a:endParaRPr>
          </a:p>
          <a:p>
            <a:pPr lvl="1" marL="698500" marR="760095" indent="-228600">
              <a:lnSpc>
                <a:spcPts val="2590"/>
              </a:lnSpc>
              <a:spcBef>
                <a:spcPts val="545"/>
              </a:spcBef>
              <a:buChar char="•"/>
              <a:tabLst>
                <a:tab pos="699135" algn="l"/>
              </a:tabLst>
            </a:pPr>
            <a:r>
              <a:rPr dirty="0" sz="2400" spc="-135">
                <a:latin typeface="Arial"/>
                <a:cs typeface="Arial"/>
              </a:rPr>
              <a:t>Need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to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estimate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statistics</a:t>
            </a:r>
            <a:r>
              <a:rPr dirty="0" sz="2400" spc="-1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for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intermediate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results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to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compute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10">
                <a:latin typeface="Arial"/>
                <a:cs typeface="Arial"/>
              </a:rPr>
              <a:t>cost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of  </a:t>
            </a:r>
            <a:r>
              <a:rPr dirty="0" sz="2400" spc="-110">
                <a:latin typeface="Arial"/>
                <a:cs typeface="Arial"/>
              </a:rPr>
              <a:t>complex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expressions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15600" y="0"/>
            <a:ext cx="1676399" cy="61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9169" y="1215389"/>
            <a:ext cx="9791700" cy="81280"/>
          </a:xfrm>
          <a:custGeom>
            <a:avLst/>
            <a:gdLst/>
            <a:ahLst/>
            <a:cxnLst/>
            <a:rect l="l" t="t" r="r" b="b"/>
            <a:pathLst>
              <a:path w="9791700" h="81280">
                <a:moveTo>
                  <a:pt x="0" y="80772"/>
                </a:moveTo>
                <a:lnTo>
                  <a:pt x="9791700" y="0"/>
                </a:lnTo>
              </a:path>
            </a:pathLst>
          </a:custGeom>
          <a:ln w="19811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6356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 spc="-280"/>
              <a:t>Transaction</a:t>
            </a:r>
            <a:r>
              <a:rPr dirty="0" u="none" sz="4400" spc="-490"/>
              <a:t> </a:t>
            </a:r>
            <a:r>
              <a:rPr dirty="0" u="none" sz="4400" spc="-170"/>
              <a:t>Management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88516" y="1583588"/>
            <a:ext cx="8575040" cy="475678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dirty="0" sz="2800" spc="-85">
                <a:latin typeface="Arial"/>
                <a:cs typeface="Arial"/>
              </a:rPr>
              <a:t>What </a:t>
            </a:r>
            <a:r>
              <a:rPr dirty="0" sz="2800" spc="45">
                <a:latin typeface="Arial"/>
                <a:cs typeface="Arial"/>
              </a:rPr>
              <a:t>if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170">
                <a:latin typeface="Arial"/>
                <a:cs typeface="Arial"/>
              </a:rPr>
              <a:t>system</a:t>
            </a:r>
            <a:r>
              <a:rPr dirty="0" sz="2800" spc="-490">
                <a:latin typeface="Arial"/>
                <a:cs typeface="Arial"/>
              </a:rPr>
              <a:t> </a:t>
            </a:r>
            <a:r>
              <a:rPr dirty="0" sz="2800" spc="-130">
                <a:latin typeface="Arial"/>
                <a:cs typeface="Arial"/>
              </a:rPr>
              <a:t>fails?</a:t>
            </a:r>
            <a:endParaRPr sz="2800">
              <a:latin typeface="Arial"/>
              <a:cs typeface="Arial"/>
            </a:endParaRPr>
          </a:p>
          <a:p>
            <a:pPr marL="240665" marR="201930" indent="-227965">
              <a:lnSpc>
                <a:spcPts val="2690"/>
              </a:lnSpc>
              <a:spcBef>
                <a:spcPts val="969"/>
              </a:spcBef>
              <a:buChar char="•"/>
              <a:tabLst>
                <a:tab pos="241300" algn="l"/>
              </a:tabLst>
            </a:pPr>
            <a:r>
              <a:rPr dirty="0" sz="2800" spc="-85">
                <a:latin typeface="Arial"/>
                <a:cs typeface="Arial"/>
              </a:rPr>
              <a:t>What </a:t>
            </a:r>
            <a:r>
              <a:rPr dirty="0" sz="2800" spc="45">
                <a:latin typeface="Arial"/>
                <a:cs typeface="Arial"/>
              </a:rPr>
              <a:t>if </a:t>
            </a:r>
            <a:r>
              <a:rPr dirty="0" sz="2800" spc="-90">
                <a:latin typeface="Arial"/>
                <a:cs typeface="Arial"/>
              </a:rPr>
              <a:t>more </a:t>
            </a:r>
            <a:r>
              <a:rPr dirty="0" sz="2800" spc="-60">
                <a:latin typeface="Arial"/>
                <a:cs typeface="Arial"/>
              </a:rPr>
              <a:t>than </a:t>
            </a:r>
            <a:r>
              <a:rPr dirty="0" sz="2800" spc="-120">
                <a:latin typeface="Arial"/>
                <a:cs typeface="Arial"/>
              </a:rPr>
              <a:t>one </a:t>
            </a:r>
            <a:r>
              <a:rPr dirty="0" sz="2800" spc="-135">
                <a:latin typeface="Arial"/>
                <a:cs typeface="Arial"/>
              </a:rPr>
              <a:t>user </a:t>
            </a:r>
            <a:r>
              <a:rPr dirty="0" sz="2800" spc="-145">
                <a:latin typeface="Arial"/>
                <a:cs typeface="Arial"/>
              </a:rPr>
              <a:t>is </a:t>
            </a:r>
            <a:r>
              <a:rPr dirty="0" sz="2800" spc="-80">
                <a:latin typeface="Arial"/>
                <a:cs typeface="Arial"/>
              </a:rPr>
              <a:t>concurrently </a:t>
            </a:r>
            <a:r>
              <a:rPr dirty="0" sz="2800" spc="-90">
                <a:latin typeface="Arial"/>
                <a:cs typeface="Arial"/>
              </a:rPr>
              <a:t>updating</a:t>
            </a:r>
            <a:r>
              <a:rPr dirty="0" sz="2800" spc="-54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the  </a:t>
            </a:r>
            <a:r>
              <a:rPr dirty="0" sz="2800" spc="-204">
                <a:latin typeface="Arial"/>
                <a:cs typeface="Arial"/>
              </a:rPr>
              <a:t>same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 spc="-140">
                <a:latin typeface="Arial"/>
                <a:cs typeface="Arial"/>
              </a:rPr>
              <a:t>data?</a:t>
            </a:r>
            <a:endParaRPr sz="2800">
              <a:latin typeface="Arial"/>
              <a:cs typeface="Arial"/>
            </a:endParaRPr>
          </a:p>
          <a:p>
            <a:pPr marL="240665" marR="5080" indent="-227965">
              <a:lnSpc>
                <a:spcPct val="80000"/>
              </a:lnSpc>
              <a:spcBef>
                <a:spcPts val="1030"/>
              </a:spcBef>
              <a:buChar char="•"/>
              <a:tabLst>
                <a:tab pos="241300" algn="l"/>
              </a:tabLst>
            </a:pPr>
            <a:r>
              <a:rPr dirty="0" sz="2800" spc="-250">
                <a:latin typeface="Arial"/>
                <a:cs typeface="Arial"/>
              </a:rPr>
              <a:t>A </a:t>
            </a:r>
            <a:r>
              <a:rPr dirty="0" sz="2800" spc="-150" b="1">
                <a:solidFill>
                  <a:srgbClr val="000099"/>
                </a:solidFill>
                <a:latin typeface="Trebuchet MS"/>
                <a:cs typeface="Trebuchet MS"/>
              </a:rPr>
              <a:t>transaction </a:t>
            </a:r>
            <a:r>
              <a:rPr dirty="0" sz="2800" spc="-145">
                <a:latin typeface="Arial"/>
                <a:cs typeface="Arial"/>
              </a:rPr>
              <a:t>is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70">
                <a:latin typeface="Arial"/>
                <a:cs typeface="Arial"/>
              </a:rPr>
              <a:t>collection </a:t>
            </a:r>
            <a:r>
              <a:rPr dirty="0" sz="2800" spc="-10">
                <a:latin typeface="Arial"/>
                <a:cs typeface="Arial"/>
              </a:rPr>
              <a:t>of </a:t>
            </a:r>
            <a:r>
              <a:rPr dirty="0" sz="2800" spc="-95">
                <a:latin typeface="Arial"/>
                <a:cs typeface="Arial"/>
              </a:rPr>
              <a:t>operations </a:t>
            </a:r>
            <a:r>
              <a:rPr dirty="0" sz="2800" spc="-5">
                <a:latin typeface="Arial"/>
                <a:cs typeface="Arial"/>
              </a:rPr>
              <a:t>that </a:t>
            </a:r>
            <a:r>
              <a:rPr dirty="0" sz="2800" spc="-90">
                <a:latin typeface="Arial"/>
                <a:cs typeface="Arial"/>
              </a:rPr>
              <a:t>performs</a:t>
            </a:r>
            <a:r>
              <a:rPr dirty="0" sz="2800" spc="-355">
                <a:latin typeface="Arial"/>
                <a:cs typeface="Arial"/>
              </a:rPr>
              <a:t> </a:t>
            </a:r>
            <a:r>
              <a:rPr dirty="0" sz="2800" spc="-220">
                <a:latin typeface="Arial"/>
                <a:cs typeface="Arial"/>
              </a:rPr>
              <a:t>a  </a:t>
            </a:r>
            <a:r>
              <a:rPr dirty="0" sz="2800" spc="-135">
                <a:latin typeface="Arial"/>
                <a:cs typeface="Arial"/>
              </a:rPr>
              <a:t>single </a:t>
            </a:r>
            <a:r>
              <a:rPr dirty="0" sz="2800" spc="-105">
                <a:latin typeface="Arial"/>
                <a:cs typeface="Arial"/>
              </a:rPr>
              <a:t>logical </a:t>
            </a:r>
            <a:r>
              <a:rPr dirty="0" sz="2800" spc="-45">
                <a:latin typeface="Arial"/>
                <a:cs typeface="Arial"/>
              </a:rPr>
              <a:t>function </a:t>
            </a:r>
            <a:r>
              <a:rPr dirty="0" sz="2800" spc="-35">
                <a:latin typeface="Arial"/>
                <a:cs typeface="Arial"/>
              </a:rPr>
              <a:t>in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55">
                <a:latin typeface="Arial"/>
                <a:cs typeface="Arial"/>
              </a:rPr>
              <a:t>database</a:t>
            </a:r>
            <a:r>
              <a:rPr dirty="0" sz="2800" spc="-295">
                <a:latin typeface="Arial"/>
                <a:cs typeface="Arial"/>
              </a:rPr>
              <a:t> </a:t>
            </a:r>
            <a:r>
              <a:rPr dirty="0" sz="2800" spc="-80"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  <a:p>
            <a:pPr marL="240665" marR="67310" indent="-227965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70" b="1">
                <a:solidFill>
                  <a:srgbClr val="000099"/>
                </a:solidFill>
                <a:latin typeface="Trebuchet MS"/>
                <a:cs typeface="Trebuchet MS"/>
              </a:rPr>
              <a:t>Transaction-management </a:t>
            </a:r>
            <a:r>
              <a:rPr dirty="0" sz="2800" spc="-160" b="1">
                <a:solidFill>
                  <a:srgbClr val="000099"/>
                </a:solidFill>
                <a:latin typeface="Trebuchet MS"/>
                <a:cs typeface="Trebuchet MS"/>
              </a:rPr>
              <a:t>component </a:t>
            </a:r>
            <a:r>
              <a:rPr dirty="0" sz="2800" spc="-165">
                <a:latin typeface="Arial"/>
                <a:cs typeface="Arial"/>
              </a:rPr>
              <a:t>ensures </a:t>
            </a:r>
            <a:r>
              <a:rPr dirty="0" sz="2800" spc="-5">
                <a:latin typeface="Arial"/>
                <a:cs typeface="Arial"/>
              </a:rPr>
              <a:t>that </a:t>
            </a:r>
            <a:r>
              <a:rPr dirty="0" sz="2800" spc="-35">
                <a:latin typeface="Arial"/>
                <a:cs typeface="Arial"/>
              </a:rPr>
              <a:t>the  </a:t>
            </a:r>
            <a:r>
              <a:rPr dirty="0" sz="2800" spc="-155">
                <a:latin typeface="Arial"/>
                <a:cs typeface="Arial"/>
              </a:rPr>
              <a:t>database </a:t>
            </a:r>
            <a:r>
              <a:rPr dirty="0" sz="2800" spc="-125">
                <a:latin typeface="Arial"/>
                <a:cs typeface="Arial"/>
              </a:rPr>
              <a:t>remains </a:t>
            </a:r>
            <a:r>
              <a:rPr dirty="0" sz="2800" spc="-35">
                <a:latin typeface="Arial"/>
                <a:cs typeface="Arial"/>
              </a:rPr>
              <a:t>in </a:t>
            </a:r>
            <a:r>
              <a:rPr dirty="0" sz="2800" spc="-220">
                <a:latin typeface="Arial"/>
                <a:cs typeface="Arial"/>
              </a:rPr>
              <a:t>a </a:t>
            </a:r>
            <a:r>
              <a:rPr dirty="0" sz="2800" spc="-110">
                <a:latin typeface="Arial"/>
                <a:cs typeface="Arial"/>
              </a:rPr>
              <a:t>consistent </a:t>
            </a:r>
            <a:r>
              <a:rPr dirty="0" sz="2800" spc="-80">
                <a:latin typeface="Arial"/>
                <a:cs typeface="Arial"/>
              </a:rPr>
              <a:t>(correct) </a:t>
            </a:r>
            <a:r>
              <a:rPr dirty="0" sz="2800" spc="-100">
                <a:latin typeface="Arial"/>
                <a:cs typeface="Arial"/>
              </a:rPr>
              <a:t>state despite  </a:t>
            </a:r>
            <a:r>
              <a:rPr dirty="0" sz="2800" spc="-170">
                <a:latin typeface="Arial"/>
                <a:cs typeface="Arial"/>
              </a:rPr>
              <a:t>system </a:t>
            </a:r>
            <a:r>
              <a:rPr dirty="0" sz="2800" spc="-95">
                <a:latin typeface="Arial"/>
                <a:cs typeface="Arial"/>
              </a:rPr>
              <a:t>failures </a:t>
            </a:r>
            <a:r>
              <a:rPr dirty="0" sz="2800" spc="-120">
                <a:latin typeface="Arial"/>
                <a:cs typeface="Arial"/>
              </a:rPr>
              <a:t>(e.g., </a:t>
            </a:r>
            <a:r>
              <a:rPr dirty="0" sz="2800" spc="-75">
                <a:latin typeface="Arial"/>
                <a:cs typeface="Arial"/>
              </a:rPr>
              <a:t>power </a:t>
            </a:r>
            <a:r>
              <a:rPr dirty="0" sz="2800" spc="-95">
                <a:latin typeface="Arial"/>
                <a:cs typeface="Arial"/>
              </a:rPr>
              <a:t>failures </a:t>
            </a:r>
            <a:r>
              <a:rPr dirty="0" sz="2800" spc="-135">
                <a:latin typeface="Arial"/>
                <a:cs typeface="Arial"/>
              </a:rPr>
              <a:t>and </a:t>
            </a:r>
            <a:r>
              <a:rPr dirty="0" sz="2800" spc="-90">
                <a:latin typeface="Arial"/>
                <a:cs typeface="Arial"/>
              </a:rPr>
              <a:t>operating</a:t>
            </a:r>
            <a:r>
              <a:rPr dirty="0" sz="2800" spc="-235">
                <a:latin typeface="Arial"/>
                <a:cs typeface="Arial"/>
              </a:rPr>
              <a:t> </a:t>
            </a:r>
            <a:r>
              <a:rPr dirty="0" sz="2800" spc="-170">
                <a:latin typeface="Arial"/>
                <a:cs typeface="Arial"/>
              </a:rPr>
              <a:t>system  </a:t>
            </a:r>
            <a:r>
              <a:rPr dirty="0" sz="2800" spc="-180">
                <a:latin typeface="Arial"/>
                <a:cs typeface="Arial"/>
              </a:rPr>
              <a:t>crashes) </a:t>
            </a:r>
            <a:r>
              <a:rPr dirty="0" sz="2800" spc="-135">
                <a:latin typeface="Arial"/>
                <a:cs typeface="Arial"/>
              </a:rPr>
              <a:t>and </a:t>
            </a:r>
            <a:r>
              <a:rPr dirty="0" sz="2800" spc="-85">
                <a:latin typeface="Arial"/>
                <a:cs typeface="Arial"/>
              </a:rPr>
              <a:t>transaction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95">
                <a:latin typeface="Arial"/>
                <a:cs typeface="Arial"/>
              </a:rPr>
              <a:t>failures.</a:t>
            </a:r>
            <a:endParaRPr sz="2800">
              <a:latin typeface="Arial"/>
              <a:cs typeface="Arial"/>
            </a:endParaRPr>
          </a:p>
          <a:p>
            <a:pPr marL="240665" marR="477520" indent="-227965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85" b="1">
                <a:solidFill>
                  <a:srgbClr val="000099"/>
                </a:solidFill>
                <a:latin typeface="Trebuchet MS"/>
                <a:cs typeface="Trebuchet MS"/>
              </a:rPr>
              <a:t>Concurrency-control </a:t>
            </a:r>
            <a:r>
              <a:rPr dirty="0" sz="2800" spc="-150" b="1">
                <a:solidFill>
                  <a:srgbClr val="000099"/>
                </a:solidFill>
                <a:latin typeface="Trebuchet MS"/>
                <a:cs typeface="Trebuchet MS"/>
              </a:rPr>
              <a:t>manager </a:t>
            </a:r>
            <a:r>
              <a:rPr dirty="0" sz="2800" spc="-85">
                <a:latin typeface="Arial"/>
                <a:cs typeface="Arial"/>
              </a:rPr>
              <a:t>controls </a:t>
            </a:r>
            <a:r>
              <a:rPr dirty="0" sz="2800" spc="-35">
                <a:latin typeface="Arial"/>
                <a:cs typeface="Arial"/>
              </a:rPr>
              <a:t>the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interaction  </a:t>
            </a:r>
            <a:r>
              <a:rPr dirty="0" sz="2800" spc="-150">
                <a:latin typeface="Arial"/>
                <a:cs typeface="Arial"/>
              </a:rPr>
              <a:t>among </a:t>
            </a:r>
            <a:r>
              <a:rPr dirty="0" sz="2800" spc="-35">
                <a:latin typeface="Arial"/>
                <a:cs typeface="Arial"/>
              </a:rPr>
              <a:t>the </a:t>
            </a:r>
            <a:r>
              <a:rPr dirty="0" sz="2800" spc="-85">
                <a:latin typeface="Arial"/>
                <a:cs typeface="Arial"/>
              </a:rPr>
              <a:t>concurrent </a:t>
            </a:r>
            <a:r>
              <a:rPr dirty="0" sz="2800" spc="-105">
                <a:latin typeface="Arial"/>
                <a:cs typeface="Arial"/>
              </a:rPr>
              <a:t>transactions, </a:t>
            </a:r>
            <a:r>
              <a:rPr dirty="0" sz="2800" spc="20">
                <a:latin typeface="Arial"/>
                <a:cs typeface="Arial"/>
              </a:rPr>
              <a:t>to </a:t>
            </a:r>
            <a:r>
              <a:rPr dirty="0" sz="2800" spc="-140">
                <a:latin typeface="Arial"/>
                <a:cs typeface="Arial"/>
              </a:rPr>
              <a:t>ensure </a:t>
            </a:r>
            <a:r>
              <a:rPr dirty="0" sz="2800" spc="-35">
                <a:latin typeface="Arial"/>
                <a:cs typeface="Arial"/>
              </a:rPr>
              <a:t>the  </a:t>
            </a:r>
            <a:r>
              <a:rPr dirty="0" sz="2800" spc="-145">
                <a:latin typeface="Arial"/>
                <a:cs typeface="Arial"/>
              </a:rPr>
              <a:t>consistency </a:t>
            </a:r>
            <a:r>
              <a:rPr dirty="0" sz="2800" spc="-10">
                <a:latin typeface="Arial"/>
                <a:cs typeface="Arial"/>
              </a:rPr>
              <a:t>of </a:t>
            </a:r>
            <a:r>
              <a:rPr dirty="0" sz="2800" spc="-35">
                <a:latin typeface="Arial"/>
                <a:cs typeface="Arial"/>
              </a:rPr>
              <a:t>the</a:t>
            </a:r>
            <a:r>
              <a:rPr dirty="0" sz="2800" spc="-250">
                <a:latin typeface="Arial"/>
                <a:cs typeface="Arial"/>
              </a:rPr>
              <a:t> </a:t>
            </a:r>
            <a:r>
              <a:rPr dirty="0" sz="2800" spc="-145">
                <a:latin typeface="Arial"/>
                <a:cs typeface="Arial"/>
              </a:rPr>
              <a:t>database.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15600" y="0"/>
            <a:ext cx="1676399" cy="61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9169" y="1215389"/>
            <a:ext cx="9791700" cy="81280"/>
          </a:xfrm>
          <a:custGeom>
            <a:avLst/>
            <a:gdLst/>
            <a:ahLst/>
            <a:cxnLst/>
            <a:rect l="l" t="t" r="r" b="b"/>
            <a:pathLst>
              <a:path w="9791700" h="81280">
                <a:moveTo>
                  <a:pt x="0" y="80772"/>
                </a:moveTo>
                <a:lnTo>
                  <a:pt x="9791700" y="0"/>
                </a:lnTo>
              </a:path>
            </a:pathLst>
          </a:custGeom>
          <a:ln w="19811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Sandeep Kaur</dc:creator>
  <dc:title>INT 306 Database Management Systems</dc:title>
  <dcterms:created xsi:type="dcterms:W3CDTF">2018-09-02T17:57:15Z</dcterms:created>
  <dcterms:modified xsi:type="dcterms:W3CDTF">2018-09-02T17:57:15Z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2018-09-02T00:00:00Z</vt:filetime>
  </property>
</Properties>
</file>