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F386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C55A1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F386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F386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69845" y="2141601"/>
            <a:ext cx="7055484" cy="1300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1F386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58720" y="3318935"/>
            <a:ext cx="8289290" cy="1393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C55A1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75" algn="ctr">
              <a:lnSpc>
                <a:spcPts val="5015"/>
              </a:lnSpc>
              <a:spcBef>
                <a:spcPts val="105"/>
              </a:spcBef>
            </a:pPr>
            <a:r>
              <a:rPr spc="-210" dirty="0"/>
              <a:t>INT</a:t>
            </a:r>
            <a:r>
              <a:rPr spc="-434" dirty="0"/>
              <a:t> </a:t>
            </a:r>
            <a:r>
              <a:rPr spc="-100" dirty="0"/>
              <a:t>306</a:t>
            </a:r>
          </a:p>
          <a:p>
            <a:pPr algn="ctr">
              <a:lnSpc>
                <a:spcPts val="5015"/>
              </a:lnSpc>
            </a:pPr>
            <a:r>
              <a:rPr spc="-235" dirty="0"/>
              <a:t>Database </a:t>
            </a:r>
            <a:r>
              <a:rPr spc="-170" dirty="0"/>
              <a:t>Management</a:t>
            </a:r>
            <a:r>
              <a:rPr spc="-615" dirty="0"/>
              <a:t> </a:t>
            </a:r>
            <a:r>
              <a:rPr spc="-235" dirty="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R="6985" algn="ctr">
              <a:lnSpc>
                <a:spcPct val="100000"/>
              </a:lnSpc>
              <a:spcBef>
                <a:spcPts val="1785"/>
              </a:spcBef>
            </a:pPr>
            <a:r>
              <a:rPr spc="-195" dirty="0"/>
              <a:t>Lecture</a:t>
            </a:r>
            <a:r>
              <a:rPr spc="-229" dirty="0"/>
              <a:t> </a:t>
            </a:r>
            <a:r>
              <a:rPr spc="-215" dirty="0"/>
              <a:t>3</a:t>
            </a:r>
          </a:p>
          <a:p>
            <a:pPr algn="ctr">
              <a:lnSpc>
                <a:spcPct val="100000"/>
              </a:lnSpc>
              <a:spcBef>
                <a:spcPts val="920"/>
              </a:spcBef>
            </a:pPr>
            <a:r>
              <a:rPr sz="2400" i="1" dirty="0">
                <a:solidFill>
                  <a:srgbClr val="000000"/>
                </a:solidFill>
                <a:latin typeface="Trebuchet MS"/>
                <a:cs typeface="Trebuchet MS"/>
              </a:rPr>
              <a:t>‘</a:t>
            </a:r>
            <a:r>
              <a:rPr sz="2400" i="1" spc="-38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i="1" spc="-165" dirty="0">
                <a:solidFill>
                  <a:srgbClr val="000000"/>
                </a:solidFill>
                <a:latin typeface="Trebuchet MS"/>
                <a:cs typeface="Trebuchet MS"/>
              </a:rPr>
              <a:t>Let’s</a:t>
            </a:r>
            <a:r>
              <a:rPr sz="2400" i="1" spc="-3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i="1" spc="-65" dirty="0">
                <a:solidFill>
                  <a:srgbClr val="000000"/>
                </a:solidFill>
                <a:latin typeface="Trebuchet MS"/>
                <a:cs typeface="Trebuchet MS"/>
              </a:rPr>
              <a:t>move</a:t>
            </a:r>
            <a:r>
              <a:rPr sz="2400" i="1" spc="-27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i="1" spc="-85" dirty="0">
                <a:solidFill>
                  <a:srgbClr val="000000"/>
                </a:solidFill>
                <a:latin typeface="Trebuchet MS"/>
                <a:cs typeface="Trebuchet MS"/>
              </a:rPr>
              <a:t>toward</a:t>
            </a:r>
            <a:r>
              <a:rPr sz="2400" i="1" spc="-254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i="1" spc="-85" dirty="0">
                <a:solidFill>
                  <a:srgbClr val="000000"/>
                </a:solidFill>
                <a:latin typeface="Trebuchet MS"/>
                <a:cs typeface="Trebuchet MS"/>
              </a:rPr>
              <a:t>the</a:t>
            </a:r>
            <a:r>
              <a:rPr sz="2400" i="1" spc="-27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i="1" spc="-125" dirty="0">
                <a:solidFill>
                  <a:srgbClr val="000000"/>
                </a:solidFill>
                <a:latin typeface="Trebuchet MS"/>
                <a:cs typeface="Trebuchet MS"/>
              </a:rPr>
              <a:t>better</a:t>
            </a:r>
            <a:r>
              <a:rPr sz="2400" i="1" spc="-3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i="1" spc="-45" dirty="0">
                <a:solidFill>
                  <a:srgbClr val="000000"/>
                </a:solidFill>
                <a:latin typeface="Trebuchet MS"/>
                <a:cs typeface="Trebuchet MS"/>
              </a:rPr>
              <a:t>way</a:t>
            </a:r>
            <a:r>
              <a:rPr sz="2400" i="1" spc="-2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i="1" spc="-65" dirty="0">
                <a:solidFill>
                  <a:srgbClr val="000000"/>
                </a:solidFill>
                <a:latin typeface="Trebuchet MS"/>
                <a:cs typeface="Trebuchet MS"/>
              </a:rPr>
              <a:t>to</a:t>
            </a:r>
            <a:r>
              <a:rPr sz="2400" i="1" spc="-27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i="1" spc="-90" dirty="0">
                <a:solidFill>
                  <a:srgbClr val="000000"/>
                </a:solidFill>
                <a:latin typeface="Trebuchet MS"/>
                <a:cs typeface="Trebuchet MS"/>
              </a:rPr>
              <a:t>store</a:t>
            </a:r>
            <a:r>
              <a:rPr sz="2400" i="1" spc="-30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i="1" spc="-45" dirty="0">
                <a:solidFill>
                  <a:srgbClr val="000000"/>
                </a:solidFill>
                <a:latin typeface="Trebuchet MS"/>
                <a:cs typeface="Trebuchet MS"/>
              </a:rPr>
              <a:t>and</a:t>
            </a:r>
            <a:r>
              <a:rPr sz="2400" i="1" spc="-229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i="1" spc="-45" dirty="0">
                <a:solidFill>
                  <a:srgbClr val="000000"/>
                </a:solidFill>
                <a:latin typeface="Trebuchet MS"/>
                <a:cs typeface="Trebuchet MS"/>
              </a:rPr>
              <a:t>manage</a:t>
            </a:r>
            <a:r>
              <a:rPr sz="2400" i="1" spc="-2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i="1" spc="-85" dirty="0">
                <a:solidFill>
                  <a:srgbClr val="000000"/>
                </a:solidFill>
                <a:latin typeface="Trebuchet MS"/>
                <a:cs typeface="Trebuchet MS"/>
              </a:rPr>
              <a:t>the</a:t>
            </a:r>
            <a:r>
              <a:rPr sz="2400" i="1" spc="-29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i="1" spc="-90" dirty="0">
                <a:solidFill>
                  <a:srgbClr val="000000"/>
                </a:solidFill>
                <a:latin typeface="Trebuchet MS"/>
                <a:cs typeface="Trebuchet MS"/>
              </a:rPr>
              <a:t>data’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515600" y="0"/>
            <a:ext cx="1676399" cy="649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7592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80" dirty="0">
                <a:solidFill>
                  <a:srgbClr val="C55A11"/>
                </a:solidFill>
              </a:rPr>
              <a:t>Relational</a:t>
            </a:r>
            <a:r>
              <a:rPr spc="-470" dirty="0">
                <a:solidFill>
                  <a:srgbClr val="C55A11"/>
                </a:solidFill>
              </a:rPr>
              <a:t> </a:t>
            </a:r>
            <a:r>
              <a:rPr spc="-75" dirty="0">
                <a:solidFill>
                  <a:srgbClr val="C55A11"/>
                </a:solidFill>
              </a:rPr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73682"/>
            <a:ext cx="5020310" cy="428498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41300" marR="5080" indent="-228600">
              <a:lnSpc>
                <a:spcPct val="80000"/>
              </a:lnSpc>
              <a:spcBef>
                <a:spcPts val="675"/>
              </a:spcBef>
              <a:buChar char="•"/>
              <a:tabLst>
                <a:tab pos="241300" algn="l"/>
              </a:tabLst>
            </a:pPr>
            <a:r>
              <a:rPr sz="2400" spc="-175" dirty="0">
                <a:latin typeface="Arial"/>
                <a:cs typeface="Arial"/>
              </a:rPr>
              <a:t>The </a:t>
            </a:r>
            <a:r>
              <a:rPr sz="2400" spc="-80" dirty="0">
                <a:latin typeface="Arial"/>
                <a:cs typeface="Arial"/>
              </a:rPr>
              <a:t>most </a:t>
            </a:r>
            <a:r>
              <a:rPr sz="2400" spc="-105" dirty="0">
                <a:latin typeface="Arial"/>
                <a:cs typeface="Arial"/>
              </a:rPr>
              <a:t>common </a:t>
            </a:r>
            <a:r>
              <a:rPr sz="2400" spc="-70" dirty="0">
                <a:latin typeface="Arial"/>
                <a:cs typeface="Arial"/>
              </a:rPr>
              <a:t>model, </a:t>
            </a:r>
            <a:r>
              <a:rPr sz="2400" spc="-30" dirty="0">
                <a:latin typeface="Arial"/>
                <a:cs typeface="Arial"/>
              </a:rPr>
              <a:t>the  </a:t>
            </a:r>
            <a:r>
              <a:rPr sz="2400" spc="-50" dirty="0">
                <a:latin typeface="Arial"/>
                <a:cs typeface="Arial"/>
              </a:rPr>
              <a:t>relational </a:t>
            </a:r>
            <a:r>
              <a:rPr sz="2400" spc="-70" dirty="0">
                <a:latin typeface="Arial"/>
                <a:cs typeface="Arial"/>
              </a:rPr>
              <a:t>model </a:t>
            </a:r>
            <a:r>
              <a:rPr sz="2400" spc="-90" dirty="0">
                <a:latin typeface="Arial"/>
                <a:cs typeface="Arial"/>
              </a:rPr>
              <a:t>sorts </a:t>
            </a:r>
            <a:r>
              <a:rPr sz="2400" spc="-95" dirty="0">
                <a:latin typeface="Arial"/>
                <a:cs typeface="Arial"/>
              </a:rPr>
              <a:t>data </a:t>
            </a:r>
            <a:r>
              <a:rPr sz="2400" spc="-10" dirty="0">
                <a:latin typeface="Arial"/>
                <a:cs typeface="Arial"/>
              </a:rPr>
              <a:t>into</a:t>
            </a:r>
            <a:r>
              <a:rPr sz="2400" spc="-41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tables,  </a:t>
            </a:r>
            <a:r>
              <a:rPr sz="2400" spc="-125" dirty="0">
                <a:latin typeface="Arial"/>
                <a:cs typeface="Arial"/>
              </a:rPr>
              <a:t>also </a:t>
            </a:r>
            <a:r>
              <a:rPr sz="2400" spc="-75" dirty="0">
                <a:latin typeface="Arial"/>
                <a:cs typeface="Arial"/>
              </a:rPr>
              <a:t>known </a:t>
            </a:r>
            <a:r>
              <a:rPr sz="2400" spc="-225" dirty="0">
                <a:latin typeface="Arial"/>
                <a:cs typeface="Arial"/>
              </a:rPr>
              <a:t>as </a:t>
            </a:r>
            <a:r>
              <a:rPr sz="2400" spc="-70" dirty="0">
                <a:latin typeface="Arial"/>
                <a:cs typeface="Arial"/>
              </a:rPr>
              <a:t>relations, </a:t>
            </a:r>
            <a:r>
              <a:rPr sz="2400" spc="-145" dirty="0">
                <a:latin typeface="Arial"/>
                <a:cs typeface="Arial"/>
              </a:rPr>
              <a:t>each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70" dirty="0">
                <a:latin typeface="Arial"/>
                <a:cs typeface="Arial"/>
              </a:rPr>
              <a:t>which  </a:t>
            </a:r>
            <a:r>
              <a:rPr sz="2400" spc="-130" dirty="0">
                <a:latin typeface="Arial"/>
                <a:cs typeface="Arial"/>
              </a:rPr>
              <a:t>consists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114" dirty="0">
                <a:latin typeface="Arial"/>
                <a:cs typeface="Arial"/>
              </a:rPr>
              <a:t>columns and</a:t>
            </a:r>
            <a:r>
              <a:rPr sz="2400" spc="-27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rows.</a:t>
            </a:r>
            <a:endParaRPr sz="2400">
              <a:latin typeface="Arial"/>
              <a:cs typeface="Arial"/>
            </a:endParaRPr>
          </a:p>
          <a:p>
            <a:pPr marL="241300" marR="215900" indent="-228600">
              <a:lnSpc>
                <a:spcPct val="80000"/>
              </a:lnSpc>
              <a:spcBef>
                <a:spcPts val="994"/>
              </a:spcBef>
              <a:buChar char="•"/>
              <a:tabLst>
                <a:tab pos="241300" algn="l"/>
              </a:tabLst>
            </a:pPr>
            <a:r>
              <a:rPr sz="2400" spc="-215" dirty="0">
                <a:latin typeface="Arial"/>
                <a:cs typeface="Arial"/>
              </a:rPr>
              <a:t>A </a:t>
            </a:r>
            <a:r>
              <a:rPr sz="2400" spc="-50" dirty="0">
                <a:latin typeface="Arial"/>
                <a:cs typeface="Arial"/>
              </a:rPr>
              <a:t>particular </a:t>
            </a:r>
            <a:r>
              <a:rPr sz="2400" spc="-15" dirty="0">
                <a:latin typeface="Arial"/>
                <a:cs typeface="Arial"/>
              </a:rPr>
              <a:t>attribute </a:t>
            </a:r>
            <a:r>
              <a:rPr sz="2400" spc="-20" dirty="0">
                <a:latin typeface="Arial"/>
                <a:cs typeface="Arial"/>
              </a:rPr>
              <a:t>or</a:t>
            </a:r>
            <a:r>
              <a:rPr sz="2400" spc="-32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combination 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40" dirty="0">
                <a:latin typeface="Arial"/>
                <a:cs typeface="Arial"/>
              </a:rPr>
              <a:t>attributes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40" dirty="0">
                <a:latin typeface="Arial"/>
                <a:cs typeface="Arial"/>
              </a:rPr>
              <a:t>chosen </a:t>
            </a:r>
            <a:r>
              <a:rPr sz="2400" spc="-225" dirty="0">
                <a:latin typeface="Arial"/>
                <a:cs typeface="Arial"/>
              </a:rPr>
              <a:t>as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55" dirty="0">
                <a:latin typeface="Arial"/>
                <a:cs typeface="Arial"/>
              </a:rPr>
              <a:t>primary  </a:t>
            </a:r>
            <a:r>
              <a:rPr sz="2400" spc="-150" dirty="0">
                <a:latin typeface="Arial"/>
                <a:cs typeface="Arial"/>
              </a:rPr>
              <a:t>key </a:t>
            </a:r>
            <a:r>
              <a:rPr sz="2400" spc="-5" dirty="0">
                <a:latin typeface="Arial"/>
                <a:cs typeface="Arial"/>
              </a:rPr>
              <a:t>that </a:t>
            </a:r>
            <a:r>
              <a:rPr sz="2400" spc="-160" dirty="0">
                <a:latin typeface="Arial"/>
                <a:cs typeface="Arial"/>
              </a:rPr>
              <a:t>can </a:t>
            </a:r>
            <a:r>
              <a:rPr sz="2400" spc="-110" dirty="0">
                <a:latin typeface="Arial"/>
                <a:cs typeface="Arial"/>
              </a:rPr>
              <a:t>be </a:t>
            </a:r>
            <a:r>
              <a:rPr sz="2400" spc="-60" dirty="0">
                <a:latin typeface="Arial"/>
                <a:cs typeface="Arial"/>
              </a:rPr>
              <a:t>referred </a:t>
            </a:r>
            <a:r>
              <a:rPr sz="2400" spc="20" dirty="0">
                <a:latin typeface="Arial"/>
                <a:cs typeface="Arial"/>
              </a:rPr>
              <a:t>to </a:t>
            </a:r>
            <a:r>
              <a:rPr sz="2400" spc="-30" dirty="0">
                <a:latin typeface="Arial"/>
                <a:cs typeface="Arial"/>
              </a:rPr>
              <a:t>in </a:t>
            </a:r>
            <a:r>
              <a:rPr sz="2400" spc="-25" dirty="0">
                <a:latin typeface="Arial"/>
                <a:cs typeface="Arial"/>
              </a:rPr>
              <a:t>other  </a:t>
            </a:r>
            <a:r>
              <a:rPr sz="2400" spc="-90" dirty="0">
                <a:latin typeface="Arial"/>
                <a:cs typeface="Arial"/>
              </a:rPr>
              <a:t>tables, </a:t>
            </a:r>
            <a:r>
              <a:rPr sz="2400" spc="-80" dirty="0">
                <a:latin typeface="Arial"/>
                <a:cs typeface="Arial"/>
              </a:rPr>
              <a:t>when </a:t>
            </a:r>
            <a:r>
              <a:rPr sz="2400" spc="-30" dirty="0">
                <a:latin typeface="Arial"/>
                <a:cs typeface="Arial"/>
              </a:rPr>
              <a:t>it’s </a:t>
            </a:r>
            <a:r>
              <a:rPr sz="2400" spc="-95" dirty="0">
                <a:latin typeface="Arial"/>
                <a:cs typeface="Arial"/>
              </a:rPr>
              <a:t>called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70" dirty="0">
                <a:latin typeface="Arial"/>
                <a:cs typeface="Arial"/>
              </a:rPr>
              <a:t>foreign</a:t>
            </a:r>
            <a:r>
              <a:rPr sz="2400" spc="-335" dirty="0">
                <a:latin typeface="Arial"/>
                <a:cs typeface="Arial"/>
              </a:rPr>
              <a:t> </a:t>
            </a:r>
            <a:r>
              <a:rPr sz="2400" spc="-165" dirty="0">
                <a:latin typeface="Arial"/>
                <a:cs typeface="Arial"/>
              </a:rPr>
              <a:t>key.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ts val="2595"/>
              </a:lnSpc>
              <a:spcBef>
                <a:spcPts val="434"/>
              </a:spcBef>
              <a:buChar char="•"/>
              <a:tabLst>
                <a:tab pos="241300" algn="l"/>
              </a:tabLst>
            </a:pPr>
            <a:r>
              <a:rPr sz="2400" spc="-175" dirty="0">
                <a:latin typeface="Arial"/>
                <a:cs typeface="Arial"/>
              </a:rPr>
              <a:t>The </a:t>
            </a:r>
            <a:r>
              <a:rPr sz="2400" spc="-40" dirty="0">
                <a:latin typeface="Arial"/>
                <a:cs typeface="Arial"/>
              </a:rPr>
              <a:t>attributes </a:t>
            </a:r>
            <a:r>
              <a:rPr sz="2400" spc="-30" dirty="0">
                <a:latin typeface="Arial"/>
                <a:cs typeface="Arial"/>
              </a:rPr>
              <a:t>in </a:t>
            </a:r>
            <a:r>
              <a:rPr sz="2400" spc="-185" dirty="0">
                <a:latin typeface="Arial"/>
                <a:cs typeface="Arial"/>
              </a:rPr>
              <a:t>a </a:t>
            </a:r>
            <a:r>
              <a:rPr sz="2400" spc="-40" dirty="0">
                <a:latin typeface="Arial"/>
                <a:cs typeface="Arial"/>
              </a:rPr>
              <a:t>relation </a:t>
            </a:r>
            <a:r>
              <a:rPr sz="2400" spc="-110" dirty="0">
                <a:latin typeface="Arial"/>
                <a:cs typeface="Arial"/>
              </a:rPr>
              <a:t>are </a:t>
            </a:r>
            <a:r>
              <a:rPr sz="2400" spc="-95" dirty="0">
                <a:latin typeface="Arial"/>
                <a:cs typeface="Arial"/>
              </a:rPr>
              <a:t>called</a:t>
            </a:r>
            <a:r>
              <a:rPr sz="2400" spc="-370" dirty="0">
                <a:latin typeface="Arial"/>
                <a:cs typeface="Arial"/>
              </a:rPr>
              <a:t> </a:t>
            </a:r>
            <a:r>
              <a:rPr sz="2400" spc="-185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241300">
              <a:lnSpc>
                <a:spcPts val="2595"/>
              </a:lnSpc>
            </a:pPr>
            <a:r>
              <a:rPr sz="2400" spc="-85" dirty="0">
                <a:latin typeface="Arial"/>
                <a:cs typeface="Arial"/>
              </a:rPr>
              <a:t>domain.</a:t>
            </a:r>
            <a:endParaRPr sz="2400">
              <a:latin typeface="Arial"/>
              <a:cs typeface="Arial"/>
            </a:endParaRPr>
          </a:p>
          <a:p>
            <a:pPr marL="241300" marR="146050" indent="-228600">
              <a:lnSpc>
                <a:spcPct val="80000"/>
              </a:lnSpc>
              <a:spcBef>
                <a:spcPts val="994"/>
              </a:spcBef>
              <a:buChar char="•"/>
              <a:tabLst>
                <a:tab pos="241300" algn="l"/>
              </a:tabLst>
            </a:pPr>
            <a:r>
              <a:rPr sz="2400" spc="-229" dirty="0">
                <a:latin typeface="Arial"/>
                <a:cs typeface="Arial"/>
              </a:rPr>
              <a:t>Each </a:t>
            </a:r>
            <a:r>
              <a:rPr sz="2400" spc="-95" dirty="0">
                <a:latin typeface="Arial"/>
                <a:cs typeface="Arial"/>
              </a:rPr>
              <a:t>row, </a:t>
            </a:r>
            <a:r>
              <a:rPr sz="2400" spc="-125" dirty="0">
                <a:latin typeface="Arial"/>
                <a:cs typeface="Arial"/>
              </a:rPr>
              <a:t>also </a:t>
            </a:r>
            <a:r>
              <a:rPr sz="2400" spc="-95" dirty="0">
                <a:latin typeface="Arial"/>
                <a:cs typeface="Arial"/>
              </a:rPr>
              <a:t>called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35" dirty="0">
                <a:latin typeface="Arial"/>
                <a:cs typeface="Arial"/>
              </a:rPr>
              <a:t>tuple,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includes  </a:t>
            </a:r>
            <a:r>
              <a:rPr sz="2400" spc="-95" dirty="0">
                <a:latin typeface="Arial"/>
                <a:cs typeface="Arial"/>
              </a:rPr>
              <a:t>data </a:t>
            </a:r>
            <a:r>
              <a:rPr sz="2400" spc="-55" dirty="0">
                <a:latin typeface="Arial"/>
                <a:cs typeface="Arial"/>
              </a:rPr>
              <a:t>about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95" dirty="0">
                <a:latin typeface="Arial"/>
                <a:cs typeface="Arial"/>
              </a:rPr>
              <a:t>specific </a:t>
            </a:r>
            <a:r>
              <a:rPr sz="2400" spc="-105" dirty="0">
                <a:latin typeface="Arial"/>
                <a:cs typeface="Arial"/>
              </a:rPr>
              <a:t>instance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30" dirty="0">
                <a:latin typeface="Arial"/>
                <a:cs typeface="Arial"/>
              </a:rPr>
              <a:t>the  </a:t>
            </a:r>
            <a:r>
              <a:rPr sz="2400" spc="-10" dirty="0">
                <a:latin typeface="Arial"/>
                <a:cs typeface="Arial"/>
              </a:rPr>
              <a:t>entity </a:t>
            </a:r>
            <a:r>
              <a:rPr sz="2400" spc="-30" dirty="0">
                <a:latin typeface="Arial"/>
                <a:cs typeface="Arial"/>
              </a:rPr>
              <a:t>in</a:t>
            </a:r>
            <a:r>
              <a:rPr sz="2400" spc="-26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question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82428" y="2059921"/>
            <a:ext cx="3384532" cy="38826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79169" y="1215389"/>
            <a:ext cx="9791700" cy="81280"/>
          </a:xfrm>
          <a:custGeom>
            <a:avLst/>
            <a:gdLst/>
            <a:ahLst/>
            <a:cxnLst/>
            <a:rect l="l" t="t" r="r" b="b"/>
            <a:pathLst>
              <a:path w="9791700" h="81280">
                <a:moveTo>
                  <a:pt x="0" y="80772"/>
                </a:moveTo>
                <a:lnTo>
                  <a:pt x="9791700" y="0"/>
                </a:lnTo>
              </a:path>
            </a:pathLst>
          </a:custGeom>
          <a:ln w="19811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35474" y="2922815"/>
            <a:ext cx="3315970" cy="3178810"/>
          </a:xfrm>
          <a:custGeom>
            <a:avLst/>
            <a:gdLst/>
            <a:ahLst/>
            <a:cxnLst/>
            <a:rect l="l" t="t" r="r" b="b"/>
            <a:pathLst>
              <a:path w="3315970" h="3178810">
                <a:moveTo>
                  <a:pt x="301515" y="1046569"/>
                </a:moveTo>
                <a:lnTo>
                  <a:pt x="297613" y="993946"/>
                </a:lnTo>
                <a:lnTo>
                  <a:pt x="296834" y="941889"/>
                </a:lnTo>
                <a:lnTo>
                  <a:pt x="299082" y="890569"/>
                </a:lnTo>
                <a:lnTo>
                  <a:pt x="304256" y="840153"/>
                </a:lnTo>
                <a:lnTo>
                  <a:pt x="312260" y="790812"/>
                </a:lnTo>
                <a:lnTo>
                  <a:pt x="322994" y="742715"/>
                </a:lnTo>
                <a:lnTo>
                  <a:pt x="336360" y="696030"/>
                </a:lnTo>
                <a:lnTo>
                  <a:pt x="352260" y="650928"/>
                </a:lnTo>
                <a:lnTo>
                  <a:pt x="370595" y="607577"/>
                </a:lnTo>
                <a:lnTo>
                  <a:pt x="391267" y="566147"/>
                </a:lnTo>
                <a:lnTo>
                  <a:pt x="414177" y="526807"/>
                </a:lnTo>
                <a:lnTo>
                  <a:pt x="439227" y="489726"/>
                </a:lnTo>
                <a:lnTo>
                  <a:pt x="466319" y="455073"/>
                </a:lnTo>
                <a:lnTo>
                  <a:pt x="495355" y="423018"/>
                </a:lnTo>
                <a:lnTo>
                  <a:pt x="526235" y="393730"/>
                </a:lnTo>
                <a:lnTo>
                  <a:pt x="558861" y="367378"/>
                </a:lnTo>
                <a:lnTo>
                  <a:pt x="593135" y="344132"/>
                </a:lnTo>
                <a:lnTo>
                  <a:pt x="628960" y="324160"/>
                </a:lnTo>
                <a:lnTo>
                  <a:pt x="666235" y="307632"/>
                </a:lnTo>
                <a:lnTo>
                  <a:pt x="704863" y="294717"/>
                </a:lnTo>
                <a:lnTo>
                  <a:pt x="744745" y="285585"/>
                </a:lnTo>
                <a:lnTo>
                  <a:pt x="794011" y="279973"/>
                </a:lnTo>
                <a:lnTo>
                  <a:pt x="843183" y="280496"/>
                </a:lnTo>
                <a:lnTo>
                  <a:pt x="891935" y="287071"/>
                </a:lnTo>
                <a:lnTo>
                  <a:pt x="939941" y="299614"/>
                </a:lnTo>
                <a:lnTo>
                  <a:pt x="986874" y="318039"/>
                </a:lnTo>
                <a:lnTo>
                  <a:pt x="1032408" y="342262"/>
                </a:lnTo>
                <a:lnTo>
                  <a:pt x="1076215" y="372199"/>
                </a:lnTo>
                <a:lnTo>
                  <a:pt x="1097688" y="325225"/>
                </a:lnTo>
                <a:lnTo>
                  <a:pt x="1122201" y="282151"/>
                </a:lnTo>
                <a:lnTo>
                  <a:pt x="1149478" y="243089"/>
                </a:lnTo>
                <a:lnTo>
                  <a:pt x="1179240" y="208149"/>
                </a:lnTo>
                <a:lnTo>
                  <a:pt x="1211209" y="177442"/>
                </a:lnTo>
                <a:lnTo>
                  <a:pt x="1245107" y="151080"/>
                </a:lnTo>
                <a:lnTo>
                  <a:pt x="1280656" y="129173"/>
                </a:lnTo>
                <a:lnTo>
                  <a:pt x="1317578" y="111833"/>
                </a:lnTo>
                <a:lnTo>
                  <a:pt x="1355596" y="99171"/>
                </a:lnTo>
                <a:lnTo>
                  <a:pt x="1394432" y="91297"/>
                </a:lnTo>
                <a:lnTo>
                  <a:pt x="1433807" y="88323"/>
                </a:lnTo>
                <a:lnTo>
                  <a:pt x="1473443" y="90360"/>
                </a:lnTo>
                <a:lnTo>
                  <a:pt x="1513063" y="97519"/>
                </a:lnTo>
                <a:lnTo>
                  <a:pt x="1552389" y="109911"/>
                </a:lnTo>
                <a:lnTo>
                  <a:pt x="1591143" y="127647"/>
                </a:lnTo>
                <a:lnTo>
                  <a:pt x="1629046" y="150838"/>
                </a:lnTo>
                <a:lnTo>
                  <a:pt x="1679020" y="191954"/>
                </a:lnTo>
                <a:lnTo>
                  <a:pt x="1724042" y="242024"/>
                </a:lnTo>
                <a:lnTo>
                  <a:pt x="1745096" y="194452"/>
                </a:lnTo>
                <a:lnTo>
                  <a:pt x="1769936" y="151622"/>
                </a:lnTo>
                <a:lnTo>
                  <a:pt x="1798141" y="113718"/>
                </a:lnTo>
                <a:lnTo>
                  <a:pt x="1829291" y="80922"/>
                </a:lnTo>
                <a:lnTo>
                  <a:pt x="1862965" y="53419"/>
                </a:lnTo>
                <a:lnTo>
                  <a:pt x="1898743" y="31392"/>
                </a:lnTo>
                <a:lnTo>
                  <a:pt x="1936202" y="15024"/>
                </a:lnTo>
                <a:lnTo>
                  <a:pt x="1974924" y="4498"/>
                </a:lnTo>
                <a:lnTo>
                  <a:pt x="2014486" y="0"/>
                </a:lnTo>
                <a:lnTo>
                  <a:pt x="2054469" y="1710"/>
                </a:lnTo>
                <a:lnTo>
                  <a:pt x="2094452" y="9814"/>
                </a:lnTo>
                <a:lnTo>
                  <a:pt x="2134013" y="24495"/>
                </a:lnTo>
                <a:lnTo>
                  <a:pt x="2172733" y="45936"/>
                </a:lnTo>
                <a:lnTo>
                  <a:pt x="2205953" y="70749"/>
                </a:lnTo>
                <a:lnTo>
                  <a:pt x="2236662" y="100229"/>
                </a:lnTo>
                <a:lnTo>
                  <a:pt x="2264584" y="134090"/>
                </a:lnTo>
                <a:lnTo>
                  <a:pt x="2289446" y="172047"/>
                </a:lnTo>
                <a:lnTo>
                  <a:pt x="2319435" y="131007"/>
                </a:lnTo>
                <a:lnTo>
                  <a:pt x="2352152" y="95492"/>
                </a:lnTo>
                <a:lnTo>
                  <a:pt x="2387204" y="65543"/>
                </a:lnTo>
                <a:lnTo>
                  <a:pt x="2424197" y="41203"/>
                </a:lnTo>
                <a:lnTo>
                  <a:pt x="2462738" y="22515"/>
                </a:lnTo>
                <a:lnTo>
                  <a:pt x="2502434" y="9521"/>
                </a:lnTo>
                <a:lnTo>
                  <a:pt x="2542890" y="2264"/>
                </a:lnTo>
                <a:lnTo>
                  <a:pt x="2583714" y="786"/>
                </a:lnTo>
                <a:lnTo>
                  <a:pt x="2624512" y="5130"/>
                </a:lnTo>
                <a:lnTo>
                  <a:pt x="2664890" y="15337"/>
                </a:lnTo>
                <a:lnTo>
                  <a:pt x="2704455" y="31452"/>
                </a:lnTo>
                <a:lnTo>
                  <a:pt x="2742814" y="53515"/>
                </a:lnTo>
                <a:lnTo>
                  <a:pt x="2779572" y="81570"/>
                </a:lnTo>
                <a:lnTo>
                  <a:pt x="2814337" y="115659"/>
                </a:lnTo>
                <a:lnTo>
                  <a:pt x="2845469" y="154271"/>
                </a:lnTo>
                <a:lnTo>
                  <a:pt x="2872809" y="197014"/>
                </a:lnTo>
                <a:lnTo>
                  <a:pt x="2896141" y="243405"/>
                </a:lnTo>
                <a:lnTo>
                  <a:pt x="2915250" y="292961"/>
                </a:lnTo>
                <a:lnTo>
                  <a:pt x="2929922" y="345197"/>
                </a:lnTo>
                <a:lnTo>
                  <a:pt x="2939940" y="399631"/>
                </a:lnTo>
                <a:lnTo>
                  <a:pt x="2977450" y="415546"/>
                </a:lnTo>
                <a:lnTo>
                  <a:pt x="3012984" y="435677"/>
                </a:lnTo>
                <a:lnTo>
                  <a:pt x="3046421" y="459747"/>
                </a:lnTo>
                <a:lnTo>
                  <a:pt x="3077641" y="487482"/>
                </a:lnTo>
                <a:lnTo>
                  <a:pt x="3106523" y="518607"/>
                </a:lnTo>
                <a:lnTo>
                  <a:pt x="3132947" y="552847"/>
                </a:lnTo>
                <a:lnTo>
                  <a:pt x="3156792" y="589925"/>
                </a:lnTo>
                <a:lnTo>
                  <a:pt x="3177939" y="629569"/>
                </a:lnTo>
                <a:lnTo>
                  <a:pt x="3196267" y="671501"/>
                </a:lnTo>
                <a:lnTo>
                  <a:pt x="3211655" y="715447"/>
                </a:lnTo>
                <a:lnTo>
                  <a:pt x="3223984" y="761132"/>
                </a:lnTo>
                <a:lnTo>
                  <a:pt x="3233132" y="808280"/>
                </a:lnTo>
                <a:lnTo>
                  <a:pt x="3238980" y="856617"/>
                </a:lnTo>
                <a:lnTo>
                  <a:pt x="3241407" y="905868"/>
                </a:lnTo>
                <a:lnTo>
                  <a:pt x="3240293" y="955757"/>
                </a:lnTo>
                <a:lnTo>
                  <a:pt x="3235518" y="1006008"/>
                </a:lnTo>
                <a:lnTo>
                  <a:pt x="3226960" y="1056348"/>
                </a:lnTo>
                <a:lnTo>
                  <a:pt x="3213673" y="1109444"/>
                </a:lnTo>
                <a:lnTo>
                  <a:pt x="3208291" y="1126706"/>
                </a:lnTo>
                <a:lnTo>
                  <a:pt x="3230775" y="1167980"/>
                </a:lnTo>
                <a:lnTo>
                  <a:pt x="3250582" y="1210665"/>
                </a:lnTo>
                <a:lnTo>
                  <a:pt x="3267728" y="1254577"/>
                </a:lnTo>
                <a:lnTo>
                  <a:pt x="3282233" y="1299533"/>
                </a:lnTo>
                <a:lnTo>
                  <a:pt x="3294115" y="1345348"/>
                </a:lnTo>
                <a:lnTo>
                  <a:pt x="3303393" y="1391838"/>
                </a:lnTo>
                <a:lnTo>
                  <a:pt x="3310085" y="1438821"/>
                </a:lnTo>
                <a:lnTo>
                  <a:pt x="3314210" y="1486111"/>
                </a:lnTo>
                <a:lnTo>
                  <a:pt x="3315786" y="1533525"/>
                </a:lnTo>
                <a:lnTo>
                  <a:pt x="3314833" y="1580880"/>
                </a:lnTo>
                <a:lnTo>
                  <a:pt x="3311367" y="1627991"/>
                </a:lnTo>
                <a:lnTo>
                  <a:pt x="3305409" y="1674675"/>
                </a:lnTo>
                <a:lnTo>
                  <a:pt x="3296976" y="1720747"/>
                </a:lnTo>
                <a:lnTo>
                  <a:pt x="3286088" y="1766024"/>
                </a:lnTo>
                <a:lnTo>
                  <a:pt x="3272761" y="1810322"/>
                </a:lnTo>
                <a:lnTo>
                  <a:pt x="3257016" y="1853458"/>
                </a:lnTo>
                <a:lnTo>
                  <a:pt x="3238871" y="1895246"/>
                </a:lnTo>
                <a:lnTo>
                  <a:pt x="3218344" y="1935504"/>
                </a:lnTo>
                <a:lnTo>
                  <a:pt x="3195453" y="1974048"/>
                </a:lnTo>
                <a:lnTo>
                  <a:pt x="3170218" y="2010694"/>
                </a:lnTo>
                <a:lnTo>
                  <a:pt x="3142656" y="2045257"/>
                </a:lnTo>
                <a:lnTo>
                  <a:pt x="3112787" y="2077555"/>
                </a:lnTo>
                <a:lnTo>
                  <a:pt x="3076332" y="2111000"/>
                </a:lnTo>
                <a:lnTo>
                  <a:pt x="3037979" y="2140133"/>
                </a:lnTo>
                <a:lnTo>
                  <a:pt x="2997947" y="2164836"/>
                </a:lnTo>
                <a:lnTo>
                  <a:pt x="2956455" y="2184988"/>
                </a:lnTo>
                <a:lnTo>
                  <a:pt x="2913720" y="2200469"/>
                </a:lnTo>
                <a:lnTo>
                  <a:pt x="2869963" y="2211159"/>
                </a:lnTo>
                <a:lnTo>
                  <a:pt x="2867816" y="2263801"/>
                </a:lnTo>
                <a:lnTo>
                  <a:pt x="2862158" y="2315083"/>
                </a:lnTo>
                <a:lnTo>
                  <a:pt x="2853147" y="2364800"/>
                </a:lnTo>
                <a:lnTo>
                  <a:pt x="2840941" y="2412751"/>
                </a:lnTo>
                <a:lnTo>
                  <a:pt x="2825697" y="2458732"/>
                </a:lnTo>
                <a:lnTo>
                  <a:pt x="2807573" y="2502542"/>
                </a:lnTo>
                <a:lnTo>
                  <a:pt x="2786727" y="2543978"/>
                </a:lnTo>
                <a:lnTo>
                  <a:pt x="2763318" y="2582836"/>
                </a:lnTo>
                <a:lnTo>
                  <a:pt x="2737502" y="2618915"/>
                </a:lnTo>
                <a:lnTo>
                  <a:pt x="2709438" y="2652011"/>
                </a:lnTo>
                <a:lnTo>
                  <a:pt x="2679283" y="2681922"/>
                </a:lnTo>
                <a:lnTo>
                  <a:pt x="2647196" y="2708446"/>
                </a:lnTo>
                <a:lnTo>
                  <a:pt x="2613333" y="2731379"/>
                </a:lnTo>
                <a:lnTo>
                  <a:pt x="2577854" y="2750519"/>
                </a:lnTo>
                <a:lnTo>
                  <a:pt x="2540915" y="2765664"/>
                </a:lnTo>
                <a:lnTo>
                  <a:pt x="2502676" y="2776610"/>
                </a:lnTo>
                <a:lnTo>
                  <a:pt x="2463292" y="2783156"/>
                </a:lnTo>
                <a:lnTo>
                  <a:pt x="2422923" y="2785098"/>
                </a:lnTo>
                <a:lnTo>
                  <a:pt x="2374121" y="2781069"/>
                </a:lnTo>
                <a:lnTo>
                  <a:pt x="2326155" y="2770114"/>
                </a:lnTo>
                <a:lnTo>
                  <a:pt x="2279463" y="2752395"/>
                </a:lnTo>
                <a:lnTo>
                  <a:pt x="2234483" y="2728074"/>
                </a:lnTo>
                <a:lnTo>
                  <a:pt x="2191656" y="2697315"/>
                </a:lnTo>
                <a:lnTo>
                  <a:pt x="2177699" y="2749869"/>
                </a:lnTo>
                <a:lnTo>
                  <a:pt x="2160818" y="2799971"/>
                </a:lnTo>
                <a:lnTo>
                  <a:pt x="2141180" y="2847502"/>
                </a:lnTo>
                <a:lnTo>
                  <a:pt x="2118949" y="2892348"/>
                </a:lnTo>
                <a:lnTo>
                  <a:pt x="2094293" y="2934392"/>
                </a:lnTo>
                <a:lnTo>
                  <a:pt x="2067376" y="2973517"/>
                </a:lnTo>
                <a:lnTo>
                  <a:pt x="2038367" y="3009606"/>
                </a:lnTo>
                <a:lnTo>
                  <a:pt x="2007429" y="3042545"/>
                </a:lnTo>
                <a:lnTo>
                  <a:pt x="1974729" y="3072215"/>
                </a:lnTo>
                <a:lnTo>
                  <a:pt x="1940434" y="3098502"/>
                </a:lnTo>
                <a:lnTo>
                  <a:pt x="1904709" y="3121288"/>
                </a:lnTo>
                <a:lnTo>
                  <a:pt x="1867721" y="3140456"/>
                </a:lnTo>
                <a:lnTo>
                  <a:pt x="1829634" y="3155892"/>
                </a:lnTo>
                <a:lnTo>
                  <a:pt x="1790617" y="3167477"/>
                </a:lnTo>
                <a:lnTo>
                  <a:pt x="1750833" y="3175096"/>
                </a:lnTo>
                <a:lnTo>
                  <a:pt x="1710450" y="3178633"/>
                </a:lnTo>
                <a:lnTo>
                  <a:pt x="1669633" y="3177971"/>
                </a:lnTo>
                <a:lnTo>
                  <a:pt x="1628549" y="3172993"/>
                </a:lnTo>
                <a:lnTo>
                  <a:pt x="1587363" y="3163583"/>
                </a:lnTo>
                <a:lnTo>
                  <a:pt x="1546242" y="3149626"/>
                </a:lnTo>
                <a:lnTo>
                  <a:pt x="1504002" y="3130233"/>
                </a:lnTo>
                <a:lnTo>
                  <a:pt x="1463424" y="3106281"/>
                </a:lnTo>
                <a:lnTo>
                  <a:pt x="1424707" y="3077963"/>
                </a:lnTo>
                <a:lnTo>
                  <a:pt x="1388048" y="3045470"/>
                </a:lnTo>
                <a:lnTo>
                  <a:pt x="1353645" y="3008994"/>
                </a:lnTo>
                <a:lnTo>
                  <a:pt x="1321696" y="2968728"/>
                </a:lnTo>
                <a:lnTo>
                  <a:pt x="1292400" y="2924863"/>
                </a:lnTo>
                <a:lnTo>
                  <a:pt x="1265953" y="2877592"/>
                </a:lnTo>
                <a:lnTo>
                  <a:pt x="1227258" y="2905585"/>
                </a:lnTo>
                <a:lnTo>
                  <a:pt x="1187686" y="2929424"/>
                </a:lnTo>
                <a:lnTo>
                  <a:pt x="1147393" y="2949158"/>
                </a:lnTo>
                <a:lnTo>
                  <a:pt x="1106537" y="2964839"/>
                </a:lnTo>
                <a:lnTo>
                  <a:pt x="1065275" y="2976518"/>
                </a:lnTo>
                <a:lnTo>
                  <a:pt x="1023763" y="2984247"/>
                </a:lnTo>
                <a:lnTo>
                  <a:pt x="982159" y="2988077"/>
                </a:lnTo>
                <a:lnTo>
                  <a:pt x="940620" y="2988059"/>
                </a:lnTo>
                <a:lnTo>
                  <a:pt x="899302" y="2984244"/>
                </a:lnTo>
                <a:lnTo>
                  <a:pt x="858364" y="2976684"/>
                </a:lnTo>
                <a:lnTo>
                  <a:pt x="817960" y="2965430"/>
                </a:lnTo>
                <a:lnTo>
                  <a:pt x="778250" y="2950532"/>
                </a:lnTo>
                <a:lnTo>
                  <a:pt x="739389" y="2932044"/>
                </a:lnTo>
                <a:lnTo>
                  <a:pt x="701536" y="2910014"/>
                </a:lnTo>
                <a:lnTo>
                  <a:pt x="664845" y="2884496"/>
                </a:lnTo>
                <a:lnTo>
                  <a:pt x="629476" y="2855540"/>
                </a:lnTo>
                <a:lnTo>
                  <a:pt x="595584" y="2823197"/>
                </a:lnTo>
                <a:lnTo>
                  <a:pt x="563327" y="2787519"/>
                </a:lnTo>
                <a:lnTo>
                  <a:pt x="532862" y="2748557"/>
                </a:lnTo>
                <a:lnTo>
                  <a:pt x="504346" y="2706362"/>
                </a:lnTo>
                <a:lnTo>
                  <a:pt x="477936" y="2660986"/>
                </a:lnTo>
                <a:lnTo>
                  <a:pt x="453788" y="2612479"/>
                </a:lnTo>
                <a:lnTo>
                  <a:pt x="449597" y="2603208"/>
                </a:lnTo>
                <a:lnTo>
                  <a:pt x="447565" y="2598509"/>
                </a:lnTo>
                <a:lnTo>
                  <a:pt x="405611" y="2601515"/>
                </a:lnTo>
                <a:lnTo>
                  <a:pt x="364622" y="2597818"/>
                </a:lnTo>
                <a:lnTo>
                  <a:pt x="324945" y="2587774"/>
                </a:lnTo>
                <a:lnTo>
                  <a:pt x="286925" y="2571741"/>
                </a:lnTo>
                <a:lnTo>
                  <a:pt x="250911" y="2550075"/>
                </a:lnTo>
                <a:lnTo>
                  <a:pt x="217248" y="2523136"/>
                </a:lnTo>
                <a:lnTo>
                  <a:pt x="186284" y="2491278"/>
                </a:lnTo>
                <a:lnTo>
                  <a:pt x="158366" y="2454861"/>
                </a:lnTo>
                <a:lnTo>
                  <a:pt x="133840" y="2414241"/>
                </a:lnTo>
                <a:lnTo>
                  <a:pt x="113054" y="2369774"/>
                </a:lnTo>
                <a:lnTo>
                  <a:pt x="96353" y="2321820"/>
                </a:lnTo>
                <a:lnTo>
                  <a:pt x="84086" y="2270734"/>
                </a:lnTo>
                <a:lnTo>
                  <a:pt x="76598" y="2216874"/>
                </a:lnTo>
                <a:lnTo>
                  <a:pt x="74342" y="2162428"/>
                </a:lnTo>
                <a:lnTo>
                  <a:pt x="77273" y="2108562"/>
                </a:lnTo>
                <a:lnTo>
                  <a:pt x="85245" y="2055871"/>
                </a:lnTo>
                <a:lnTo>
                  <a:pt x="98112" y="2004951"/>
                </a:lnTo>
                <a:lnTo>
                  <a:pt x="115725" y="1956396"/>
                </a:lnTo>
                <a:lnTo>
                  <a:pt x="137940" y="1910803"/>
                </a:lnTo>
                <a:lnTo>
                  <a:pt x="164609" y="1868767"/>
                </a:lnTo>
                <a:lnTo>
                  <a:pt x="132219" y="1840456"/>
                </a:lnTo>
                <a:lnTo>
                  <a:pt x="103146" y="1808127"/>
                </a:lnTo>
                <a:lnTo>
                  <a:pt x="77479" y="1772230"/>
                </a:lnTo>
                <a:lnTo>
                  <a:pt x="55306" y="1733215"/>
                </a:lnTo>
                <a:lnTo>
                  <a:pt x="36718" y="1691531"/>
                </a:lnTo>
                <a:lnTo>
                  <a:pt x="21804" y="1647628"/>
                </a:lnTo>
                <a:lnTo>
                  <a:pt x="10653" y="1601956"/>
                </a:lnTo>
                <a:lnTo>
                  <a:pt x="3355" y="1554964"/>
                </a:lnTo>
                <a:lnTo>
                  <a:pt x="0" y="1507101"/>
                </a:lnTo>
                <a:lnTo>
                  <a:pt x="675" y="1458818"/>
                </a:lnTo>
                <a:lnTo>
                  <a:pt x="5472" y="1410564"/>
                </a:lnTo>
                <a:lnTo>
                  <a:pt x="14479" y="1362788"/>
                </a:lnTo>
                <a:lnTo>
                  <a:pt x="27787" y="1315940"/>
                </a:lnTo>
                <a:lnTo>
                  <a:pt x="45483" y="1270470"/>
                </a:lnTo>
                <a:lnTo>
                  <a:pt x="70847" y="1221494"/>
                </a:lnTo>
                <a:lnTo>
                  <a:pt x="100664" y="1177938"/>
                </a:lnTo>
                <a:lnTo>
                  <a:pt x="134424" y="1140231"/>
                </a:lnTo>
                <a:lnTo>
                  <a:pt x="171618" y="1108803"/>
                </a:lnTo>
                <a:lnTo>
                  <a:pt x="211738" y="1084082"/>
                </a:lnTo>
                <a:lnTo>
                  <a:pt x="254275" y="1066496"/>
                </a:lnTo>
                <a:lnTo>
                  <a:pt x="298721" y="1056475"/>
                </a:lnTo>
                <a:lnTo>
                  <a:pt x="301515" y="104656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11156" y="6394259"/>
            <a:ext cx="185674" cy="1856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463531" y="6206578"/>
            <a:ext cx="353060" cy="353060"/>
          </a:xfrm>
          <a:custGeom>
            <a:avLst/>
            <a:gdLst/>
            <a:ahLst/>
            <a:cxnLst/>
            <a:rect l="l" t="t" r="r" b="b"/>
            <a:pathLst>
              <a:path w="353059" h="353059">
                <a:moveTo>
                  <a:pt x="353060" y="176530"/>
                </a:moveTo>
                <a:lnTo>
                  <a:pt x="346757" y="223459"/>
                </a:lnTo>
                <a:lnTo>
                  <a:pt x="328967" y="265629"/>
                </a:lnTo>
                <a:lnTo>
                  <a:pt x="301371" y="301356"/>
                </a:lnTo>
                <a:lnTo>
                  <a:pt x="265646" y="328959"/>
                </a:lnTo>
                <a:lnTo>
                  <a:pt x="223472" y="346754"/>
                </a:lnTo>
                <a:lnTo>
                  <a:pt x="176529" y="353060"/>
                </a:lnTo>
                <a:lnTo>
                  <a:pt x="129587" y="346754"/>
                </a:lnTo>
                <a:lnTo>
                  <a:pt x="87413" y="328959"/>
                </a:lnTo>
                <a:lnTo>
                  <a:pt x="51689" y="301356"/>
                </a:lnTo>
                <a:lnTo>
                  <a:pt x="24092" y="265629"/>
                </a:lnTo>
                <a:lnTo>
                  <a:pt x="6302" y="223459"/>
                </a:lnTo>
                <a:lnTo>
                  <a:pt x="0" y="176530"/>
                </a:lnTo>
                <a:lnTo>
                  <a:pt x="6302" y="129600"/>
                </a:lnTo>
                <a:lnTo>
                  <a:pt x="24092" y="87430"/>
                </a:lnTo>
                <a:lnTo>
                  <a:pt x="51689" y="51703"/>
                </a:lnTo>
                <a:lnTo>
                  <a:pt x="87413" y="24100"/>
                </a:lnTo>
                <a:lnTo>
                  <a:pt x="129587" y="6305"/>
                </a:lnTo>
                <a:lnTo>
                  <a:pt x="176529" y="0"/>
                </a:lnTo>
                <a:lnTo>
                  <a:pt x="223472" y="6305"/>
                </a:lnTo>
                <a:lnTo>
                  <a:pt x="265646" y="24100"/>
                </a:lnTo>
                <a:lnTo>
                  <a:pt x="301371" y="51703"/>
                </a:lnTo>
                <a:lnTo>
                  <a:pt x="328967" y="87430"/>
                </a:lnTo>
                <a:lnTo>
                  <a:pt x="346757" y="129600"/>
                </a:lnTo>
                <a:lnTo>
                  <a:pt x="353060" y="17653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469373" y="5847575"/>
            <a:ext cx="529590" cy="529590"/>
          </a:xfrm>
          <a:custGeom>
            <a:avLst/>
            <a:gdLst/>
            <a:ahLst/>
            <a:cxnLst/>
            <a:rect l="l" t="t" r="r" b="b"/>
            <a:pathLst>
              <a:path w="529590" h="529589">
                <a:moveTo>
                  <a:pt x="529590" y="264795"/>
                </a:moveTo>
                <a:lnTo>
                  <a:pt x="525321" y="312391"/>
                </a:lnTo>
                <a:lnTo>
                  <a:pt x="513016" y="357189"/>
                </a:lnTo>
                <a:lnTo>
                  <a:pt x="493423" y="398441"/>
                </a:lnTo>
                <a:lnTo>
                  <a:pt x="467292" y="435398"/>
                </a:lnTo>
                <a:lnTo>
                  <a:pt x="435372" y="467312"/>
                </a:lnTo>
                <a:lnTo>
                  <a:pt x="398413" y="493437"/>
                </a:lnTo>
                <a:lnTo>
                  <a:pt x="357164" y="513023"/>
                </a:lnTo>
                <a:lnTo>
                  <a:pt x="312375" y="525323"/>
                </a:lnTo>
                <a:lnTo>
                  <a:pt x="264795" y="529590"/>
                </a:lnTo>
                <a:lnTo>
                  <a:pt x="217181" y="525323"/>
                </a:lnTo>
                <a:lnTo>
                  <a:pt x="172374" y="513023"/>
                </a:lnTo>
                <a:lnTo>
                  <a:pt x="131120" y="493437"/>
                </a:lnTo>
                <a:lnTo>
                  <a:pt x="94165" y="467312"/>
                </a:lnTo>
                <a:lnTo>
                  <a:pt x="62256" y="435398"/>
                </a:lnTo>
                <a:lnTo>
                  <a:pt x="36138" y="398441"/>
                </a:lnTo>
                <a:lnTo>
                  <a:pt x="16559" y="357189"/>
                </a:lnTo>
                <a:lnTo>
                  <a:pt x="4264" y="312391"/>
                </a:lnTo>
                <a:lnTo>
                  <a:pt x="0" y="264795"/>
                </a:lnTo>
                <a:lnTo>
                  <a:pt x="4264" y="217194"/>
                </a:lnTo>
                <a:lnTo>
                  <a:pt x="16559" y="172395"/>
                </a:lnTo>
                <a:lnTo>
                  <a:pt x="36138" y="131143"/>
                </a:lnTo>
                <a:lnTo>
                  <a:pt x="62256" y="94186"/>
                </a:lnTo>
                <a:lnTo>
                  <a:pt x="94165" y="62272"/>
                </a:lnTo>
                <a:lnTo>
                  <a:pt x="131120" y="36149"/>
                </a:lnTo>
                <a:lnTo>
                  <a:pt x="172374" y="16564"/>
                </a:lnTo>
                <a:lnTo>
                  <a:pt x="217181" y="4265"/>
                </a:lnTo>
                <a:lnTo>
                  <a:pt x="264795" y="0"/>
                </a:lnTo>
                <a:lnTo>
                  <a:pt x="312375" y="4265"/>
                </a:lnTo>
                <a:lnTo>
                  <a:pt x="357164" y="16564"/>
                </a:lnTo>
                <a:lnTo>
                  <a:pt x="398413" y="36149"/>
                </a:lnTo>
                <a:lnTo>
                  <a:pt x="435372" y="62272"/>
                </a:lnTo>
                <a:lnTo>
                  <a:pt x="467292" y="94186"/>
                </a:lnTo>
                <a:lnTo>
                  <a:pt x="493423" y="131143"/>
                </a:lnTo>
                <a:lnTo>
                  <a:pt x="513016" y="172395"/>
                </a:lnTo>
                <a:lnTo>
                  <a:pt x="525321" y="217194"/>
                </a:lnTo>
                <a:lnTo>
                  <a:pt x="529590" y="26479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03640" y="4779136"/>
            <a:ext cx="194310" cy="59055"/>
          </a:xfrm>
          <a:custGeom>
            <a:avLst/>
            <a:gdLst/>
            <a:ahLst/>
            <a:cxnLst/>
            <a:rect l="l" t="t" r="r" b="b"/>
            <a:pathLst>
              <a:path w="194309" h="59054">
                <a:moveTo>
                  <a:pt x="194182" y="58674"/>
                </a:moveTo>
                <a:lnTo>
                  <a:pt x="143482" y="58739"/>
                </a:lnTo>
                <a:lnTo>
                  <a:pt x="93662" y="48815"/>
                </a:lnTo>
                <a:lnTo>
                  <a:pt x="45557" y="29152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084182" y="5479288"/>
            <a:ext cx="85090" cy="28575"/>
          </a:xfrm>
          <a:custGeom>
            <a:avLst/>
            <a:gdLst/>
            <a:ahLst/>
            <a:cxnLst/>
            <a:rect l="l" t="t" r="r" b="b"/>
            <a:pathLst>
              <a:path w="85090" h="28575">
                <a:moveTo>
                  <a:pt x="84963" y="0"/>
                </a:moveTo>
                <a:lnTo>
                  <a:pt x="64258" y="9761"/>
                </a:lnTo>
                <a:lnTo>
                  <a:pt x="43148" y="17700"/>
                </a:lnTo>
                <a:lnTo>
                  <a:pt x="21705" y="23806"/>
                </a:lnTo>
                <a:lnTo>
                  <a:pt x="0" y="2806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849993" y="5659615"/>
            <a:ext cx="51435" cy="128270"/>
          </a:xfrm>
          <a:custGeom>
            <a:avLst/>
            <a:gdLst/>
            <a:ahLst/>
            <a:cxnLst/>
            <a:rect l="l" t="t" r="r" b="b"/>
            <a:pathLst>
              <a:path w="51434" h="128270">
                <a:moveTo>
                  <a:pt x="51180" y="127977"/>
                </a:moveTo>
                <a:lnTo>
                  <a:pt x="36468" y="97362"/>
                </a:lnTo>
                <a:lnTo>
                  <a:pt x="23018" y="65779"/>
                </a:lnTo>
                <a:lnTo>
                  <a:pt x="10854" y="33301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827384" y="5468492"/>
            <a:ext cx="20955" cy="140970"/>
          </a:xfrm>
          <a:custGeom>
            <a:avLst/>
            <a:gdLst/>
            <a:ahLst/>
            <a:cxnLst/>
            <a:rect l="l" t="t" r="r" b="b"/>
            <a:pathLst>
              <a:path w="20954" h="140970">
                <a:moveTo>
                  <a:pt x="20447" y="0"/>
                </a:moveTo>
                <a:lnTo>
                  <a:pt x="17520" y="35590"/>
                </a:lnTo>
                <a:lnTo>
                  <a:pt x="13128" y="70888"/>
                </a:lnTo>
                <a:lnTo>
                  <a:pt x="7284" y="105838"/>
                </a:lnTo>
                <a:lnTo>
                  <a:pt x="0" y="14038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4358" y="4600702"/>
            <a:ext cx="249554" cy="525145"/>
          </a:xfrm>
          <a:custGeom>
            <a:avLst/>
            <a:gdLst/>
            <a:ahLst/>
            <a:cxnLst/>
            <a:rect l="l" t="t" r="r" b="b"/>
            <a:pathLst>
              <a:path w="249554" h="525145">
                <a:moveTo>
                  <a:pt x="0" y="0"/>
                </a:moveTo>
                <a:lnTo>
                  <a:pt x="37210" y="26584"/>
                </a:lnTo>
                <a:lnTo>
                  <a:pt x="71911" y="57304"/>
                </a:lnTo>
                <a:lnTo>
                  <a:pt x="103959" y="91854"/>
                </a:lnTo>
                <a:lnTo>
                  <a:pt x="133208" y="129930"/>
                </a:lnTo>
                <a:lnTo>
                  <a:pt x="159516" y="171226"/>
                </a:lnTo>
                <a:lnTo>
                  <a:pt x="182737" y="215439"/>
                </a:lnTo>
                <a:lnTo>
                  <a:pt x="202727" y="262263"/>
                </a:lnTo>
                <a:lnTo>
                  <a:pt x="219343" y="311394"/>
                </a:lnTo>
                <a:lnTo>
                  <a:pt x="232439" y="362527"/>
                </a:lnTo>
                <a:lnTo>
                  <a:pt x="241873" y="415357"/>
                </a:lnTo>
                <a:lnTo>
                  <a:pt x="247499" y="469580"/>
                </a:lnTo>
                <a:lnTo>
                  <a:pt x="249174" y="52489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731243" y="4041775"/>
            <a:ext cx="111125" cy="196850"/>
          </a:xfrm>
          <a:custGeom>
            <a:avLst/>
            <a:gdLst/>
            <a:ahLst/>
            <a:cxnLst/>
            <a:rect l="l" t="t" r="r" b="b"/>
            <a:pathLst>
              <a:path w="111125" h="196850">
                <a:moveTo>
                  <a:pt x="110998" y="0"/>
                </a:moveTo>
                <a:lnTo>
                  <a:pt x="94516" y="44440"/>
                </a:lnTo>
                <a:lnTo>
                  <a:pt x="75035" y="86601"/>
                </a:lnTo>
                <a:lnTo>
                  <a:pt x="52695" y="126214"/>
                </a:lnTo>
                <a:lnTo>
                  <a:pt x="27637" y="163011"/>
                </a:lnTo>
                <a:lnTo>
                  <a:pt x="0" y="19672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575922" y="3311525"/>
            <a:ext cx="6350" cy="93345"/>
          </a:xfrm>
          <a:custGeom>
            <a:avLst/>
            <a:gdLst/>
            <a:ahLst/>
            <a:cxnLst/>
            <a:rect l="l" t="t" r="r" b="b"/>
            <a:pathLst>
              <a:path w="6350" h="93345">
                <a:moveTo>
                  <a:pt x="0" y="0"/>
                </a:moveTo>
                <a:lnTo>
                  <a:pt x="2734" y="23042"/>
                </a:lnTo>
                <a:lnTo>
                  <a:pt x="4635" y="46228"/>
                </a:lnTo>
                <a:lnTo>
                  <a:pt x="5679" y="69508"/>
                </a:lnTo>
                <a:lnTo>
                  <a:pt x="5842" y="9283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867135" y="3084576"/>
            <a:ext cx="57150" cy="118745"/>
          </a:xfrm>
          <a:custGeom>
            <a:avLst/>
            <a:gdLst/>
            <a:ahLst/>
            <a:cxnLst/>
            <a:rect l="l" t="t" r="r" b="b"/>
            <a:pathLst>
              <a:path w="57150" h="118744">
                <a:moveTo>
                  <a:pt x="0" y="118490"/>
                </a:moveTo>
                <a:lnTo>
                  <a:pt x="11709" y="86885"/>
                </a:lnTo>
                <a:lnTo>
                  <a:pt x="25098" y="56530"/>
                </a:lnTo>
                <a:lnTo>
                  <a:pt x="40130" y="27533"/>
                </a:lnTo>
                <a:lnTo>
                  <a:pt x="5676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335386" y="3157347"/>
            <a:ext cx="27940" cy="102235"/>
          </a:xfrm>
          <a:custGeom>
            <a:avLst/>
            <a:gdLst/>
            <a:ahLst/>
            <a:cxnLst/>
            <a:rect l="l" t="t" r="r" b="b"/>
            <a:pathLst>
              <a:path w="27940" h="102235">
                <a:moveTo>
                  <a:pt x="0" y="102235"/>
                </a:moveTo>
                <a:lnTo>
                  <a:pt x="5018" y="75866"/>
                </a:lnTo>
                <a:lnTo>
                  <a:pt x="11287" y="49974"/>
                </a:lnTo>
                <a:lnTo>
                  <a:pt x="18770" y="24653"/>
                </a:lnTo>
                <a:lnTo>
                  <a:pt x="2743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711308" y="3294253"/>
            <a:ext cx="99695" cy="99695"/>
          </a:xfrm>
          <a:custGeom>
            <a:avLst/>
            <a:gdLst/>
            <a:ahLst/>
            <a:cxnLst/>
            <a:rect l="l" t="t" r="r" b="b"/>
            <a:pathLst>
              <a:path w="99695" h="99695">
                <a:moveTo>
                  <a:pt x="0" y="0"/>
                </a:moveTo>
                <a:lnTo>
                  <a:pt x="26558" y="21802"/>
                </a:lnTo>
                <a:lnTo>
                  <a:pt x="52070" y="45640"/>
                </a:lnTo>
                <a:lnTo>
                  <a:pt x="76438" y="71455"/>
                </a:lnTo>
                <a:lnTo>
                  <a:pt x="99568" y="9918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36990" y="3969384"/>
            <a:ext cx="17780" cy="104775"/>
          </a:xfrm>
          <a:custGeom>
            <a:avLst/>
            <a:gdLst/>
            <a:ahLst/>
            <a:cxnLst/>
            <a:rect l="l" t="t" r="r" b="b"/>
            <a:pathLst>
              <a:path w="17779" h="104775">
                <a:moveTo>
                  <a:pt x="17399" y="104266"/>
                </a:moveTo>
                <a:lnTo>
                  <a:pt x="11876" y="78581"/>
                </a:lnTo>
                <a:lnTo>
                  <a:pt x="7127" y="52609"/>
                </a:lnTo>
                <a:lnTo>
                  <a:pt x="3165" y="26400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212706" y="3165728"/>
            <a:ext cx="1927225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 marR="36195" indent="15240" algn="just">
              <a:lnSpc>
                <a:spcPct val="100000"/>
              </a:lnSpc>
              <a:spcBef>
                <a:spcPts val="100"/>
              </a:spcBef>
            </a:pPr>
            <a:r>
              <a:rPr sz="1800" spc="-220" dirty="0">
                <a:latin typeface="Arial"/>
                <a:cs typeface="Arial"/>
              </a:rPr>
              <a:t>E.F. </a:t>
            </a:r>
            <a:r>
              <a:rPr sz="1800" spc="-130" dirty="0">
                <a:latin typeface="Arial"/>
                <a:cs typeface="Arial"/>
              </a:rPr>
              <a:t>Codd </a:t>
            </a:r>
            <a:r>
              <a:rPr sz="1800" spc="-65" dirty="0">
                <a:latin typeface="Arial"/>
                <a:cs typeface="Arial"/>
              </a:rPr>
              <a:t>published  </a:t>
            </a:r>
            <a:r>
              <a:rPr sz="1800" spc="-100" dirty="0">
                <a:latin typeface="Arial"/>
                <a:cs typeface="Arial"/>
              </a:rPr>
              <a:t>an </a:t>
            </a:r>
            <a:r>
              <a:rPr sz="1800" spc="-20" dirty="0">
                <a:latin typeface="Arial"/>
                <a:cs typeface="Arial"/>
              </a:rPr>
              <a:t>important </a:t>
            </a:r>
            <a:r>
              <a:rPr sz="1800" spc="-70" dirty="0">
                <a:latin typeface="Arial"/>
                <a:cs typeface="Arial"/>
              </a:rPr>
              <a:t>paper  </a:t>
            </a:r>
            <a:r>
              <a:rPr sz="1800" spc="-25" dirty="0">
                <a:latin typeface="Arial"/>
                <a:cs typeface="Arial"/>
              </a:rPr>
              <a:t>in </a:t>
            </a:r>
            <a:r>
              <a:rPr sz="1800" spc="-114" dirty="0">
                <a:latin typeface="Arial"/>
                <a:cs typeface="Arial"/>
              </a:rPr>
              <a:t>1970s </a:t>
            </a:r>
            <a:r>
              <a:rPr sz="1800" spc="15" dirty="0">
                <a:latin typeface="Arial"/>
                <a:cs typeface="Arial"/>
              </a:rPr>
              <a:t>to</a:t>
            </a:r>
            <a:r>
              <a:rPr sz="1800" spc="-180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propose</a:t>
            </a:r>
            <a:endParaRPr sz="1800">
              <a:latin typeface="Arial"/>
              <a:cs typeface="Arial"/>
            </a:endParaRPr>
          </a:p>
          <a:p>
            <a:pPr marL="12065" marR="5080" indent="635" algn="ctr">
              <a:lnSpc>
                <a:spcPct val="100000"/>
              </a:lnSpc>
            </a:pPr>
            <a:r>
              <a:rPr sz="1800" spc="-20" dirty="0">
                <a:latin typeface="Arial"/>
                <a:cs typeface="Arial"/>
              </a:rPr>
              <a:t>the </a:t>
            </a:r>
            <a:r>
              <a:rPr sz="1800" spc="-125" dirty="0">
                <a:latin typeface="Arial"/>
                <a:cs typeface="Arial"/>
              </a:rPr>
              <a:t>use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spc="-140" dirty="0">
                <a:latin typeface="Arial"/>
                <a:cs typeface="Arial"/>
              </a:rPr>
              <a:t>a  </a:t>
            </a:r>
            <a:r>
              <a:rPr sz="1800" spc="-40" dirty="0">
                <a:latin typeface="Arial"/>
                <a:cs typeface="Arial"/>
              </a:rPr>
              <a:t>relational </a:t>
            </a:r>
            <a:r>
              <a:rPr sz="1800" spc="-100" dirty="0">
                <a:latin typeface="Arial"/>
                <a:cs typeface="Arial"/>
              </a:rPr>
              <a:t>database  </a:t>
            </a:r>
            <a:r>
              <a:rPr sz="1800" spc="-55" dirty="0">
                <a:latin typeface="Arial"/>
                <a:cs typeface="Arial"/>
              </a:rPr>
              <a:t>model, </a:t>
            </a:r>
            <a:r>
              <a:rPr sz="1800" spc="-85" dirty="0">
                <a:latin typeface="Arial"/>
                <a:cs typeface="Arial"/>
              </a:rPr>
              <a:t>and his</a:t>
            </a:r>
            <a:r>
              <a:rPr sz="1800" spc="-180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ideas  </a:t>
            </a:r>
            <a:r>
              <a:rPr sz="1800" spc="-105" dirty="0">
                <a:latin typeface="Arial"/>
                <a:cs typeface="Arial"/>
              </a:rPr>
              <a:t>changed </a:t>
            </a:r>
            <a:r>
              <a:rPr sz="1800" spc="-20" dirty="0">
                <a:latin typeface="Arial"/>
                <a:cs typeface="Arial"/>
              </a:rPr>
              <a:t>the </a:t>
            </a:r>
            <a:r>
              <a:rPr sz="1800" spc="-105" dirty="0">
                <a:latin typeface="Arial"/>
                <a:cs typeface="Arial"/>
              </a:rPr>
              <a:t>way  </a:t>
            </a:r>
            <a:r>
              <a:rPr sz="1800" spc="-65" dirty="0">
                <a:latin typeface="Arial"/>
                <a:cs typeface="Arial"/>
              </a:rPr>
              <a:t>people </a:t>
            </a:r>
            <a:r>
              <a:rPr sz="1800" spc="-25" dirty="0">
                <a:latin typeface="Arial"/>
                <a:cs typeface="Arial"/>
              </a:rPr>
              <a:t>thought  </a:t>
            </a:r>
            <a:r>
              <a:rPr sz="1800" spc="-40" dirty="0">
                <a:latin typeface="Arial"/>
                <a:cs typeface="Arial"/>
              </a:rPr>
              <a:t>about</a:t>
            </a:r>
            <a:r>
              <a:rPr sz="1800" spc="-105" dirty="0">
                <a:latin typeface="Arial"/>
                <a:cs typeface="Arial"/>
              </a:rPr>
              <a:t> databases.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0515600" y="0"/>
            <a:ext cx="1676399" cy="6324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85032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heavy" spc="-280" dirty="0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</a:rPr>
              <a:t>Difference </a:t>
            </a:r>
            <a:r>
              <a:rPr u="heavy" spc="-250" dirty="0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</a:rPr>
              <a:t>between three </a:t>
            </a:r>
            <a:r>
              <a:rPr u="heavy" spc="-285" dirty="0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</a:rPr>
              <a:t>data</a:t>
            </a:r>
            <a:r>
              <a:rPr u="heavy" spc="-969" dirty="0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</a:rPr>
              <a:t> </a:t>
            </a:r>
            <a:r>
              <a:rPr u="heavy" spc="-210" dirty="0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</a:rPr>
              <a:t>models</a:t>
            </a:r>
          </a:p>
        </p:txBody>
      </p:sp>
      <p:sp>
        <p:nvSpPr>
          <p:cNvPr id="3" name="object 3"/>
          <p:cNvSpPr/>
          <p:nvPr/>
        </p:nvSpPr>
        <p:spPr>
          <a:xfrm>
            <a:off x="1847088" y="1507236"/>
            <a:ext cx="8171688" cy="4597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15600" y="0"/>
            <a:ext cx="1676399" cy="6324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85032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heavy" spc="-280" dirty="0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</a:rPr>
              <a:t>Difference </a:t>
            </a:r>
            <a:r>
              <a:rPr u="heavy" spc="-250" dirty="0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</a:rPr>
              <a:t>between three </a:t>
            </a:r>
            <a:r>
              <a:rPr u="heavy" spc="-285" dirty="0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</a:rPr>
              <a:t>data</a:t>
            </a:r>
            <a:r>
              <a:rPr u="heavy" spc="-969" dirty="0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</a:rPr>
              <a:t> </a:t>
            </a:r>
            <a:r>
              <a:rPr u="heavy" spc="-210" dirty="0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</a:rPr>
              <a:t>models</a:t>
            </a:r>
          </a:p>
        </p:txBody>
      </p:sp>
      <p:sp>
        <p:nvSpPr>
          <p:cNvPr id="3" name="object 3"/>
          <p:cNvSpPr/>
          <p:nvPr/>
        </p:nvSpPr>
        <p:spPr>
          <a:xfrm>
            <a:off x="1769364" y="1499616"/>
            <a:ext cx="8349996" cy="4700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24743" y="0"/>
            <a:ext cx="1667255" cy="6324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2553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heavy" spc="-310" dirty="0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</a:rPr>
              <a:t>Object </a:t>
            </a:r>
            <a:r>
              <a:rPr u="heavy" spc="-240" dirty="0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</a:rPr>
              <a:t>Oriented </a:t>
            </a:r>
            <a:r>
              <a:rPr u="heavy" spc="-254" dirty="0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</a:rPr>
              <a:t>Data</a:t>
            </a:r>
            <a:r>
              <a:rPr u="heavy" spc="-775" dirty="0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</a:rPr>
              <a:t> </a:t>
            </a:r>
            <a:r>
              <a:rPr u="heavy" spc="-70" dirty="0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</a:rPr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36801"/>
            <a:ext cx="5622925" cy="41332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2655"/>
              </a:lnSpc>
              <a:spcBef>
                <a:spcPts val="105"/>
              </a:spcBef>
              <a:buChar char="•"/>
              <a:tabLst>
                <a:tab pos="241300" algn="l"/>
              </a:tabLst>
            </a:pPr>
            <a:r>
              <a:rPr sz="2600" spc="-170" dirty="0">
                <a:latin typeface="Arial"/>
                <a:cs typeface="Arial"/>
              </a:rPr>
              <a:t>This </a:t>
            </a:r>
            <a:r>
              <a:rPr sz="2600" spc="-75" dirty="0">
                <a:latin typeface="Arial"/>
                <a:cs typeface="Arial"/>
              </a:rPr>
              <a:t>model </a:t>
            </a:r>
            <a:r>
              <a:rPr sz="2600" spc="-100" dirty="0">
                <a:latin typeface="Arial"/>
                <a:cs typeface="Arial"/>
              </a:rPr>
              <a:t>defines </a:t>
            </a:r>
            <a:r>
              <a:rPr sz="2600" spc="-200" dirty="0">
                <a:latin typeface="Arial"/>
                <a:cs typeface="Arial"/>
              </a:rPr>
              <a:t>a </a:t>
            </a:r>
            <a:r>
              <a:rPr sz="2600" spc="-140" dirty="0">
                <a:latin typeface="Arial"/>
                <a:cs typeface="Arial"/>
              </a:rPr>
              <a:t>database </a:t>
            </a:r>
            <a:r>
              <a:rPr sz="2600" spc="-240" dirty="0">
                <a:latin typeface="Arial"/>
                <a:cs typeface="Arial"/>
              </a:rPr>
              <a:t>as </a:t>
            </a:r>
            <a:r>
              <a:rPr sz="2600" spc="-200" dirty="0">
                <a:latin typeface="Arial"/>
                <a:cs typeface="Arial"/>
              </a:rPr>
              <a:t>a</a:t>
            </a:r>
            <a:endParaRPr sz="2600">
              <a:latin typeface="Arial"/>
              <a:cs typeface="Arial"/>
            </a:endParaRPr>
          </a:p>
          <a:p>
            <a:pPr marL="241300">
              <a:lnSpc>
                <a:spcPts val="2185"/>
              </a:lnSpc>
            </a:pPr>
            <a:r>
              <a:rPr sz="2600" spc="-65" dirty="0">
                <a:latin typeface="Arial"/>
                <a:cs typeface="Arial"/>
              </a:rPr>
              <a:t>collection </a:t>
            </a:r>
            <a:r>
              <a:rPr sz="2600" spc="-5" dirty="0">
                <a:latin typeface="Arial"/>
                <a:cs typeface="Arial"/>
              </a:rPr>
              <a:t>of </a:t>
            </a:r>
            <a:r>
              <a:rPr sz="2600" spc="-85" dirty="0">
                <a:latin typeface="Arial"/>
                <a:cs typeface="Arial"/>
              </a:rPr>
              <a:t>objects, </a:t>
            </a:r>
            <a:r>
              <a:rPr sz="2600" spc="-20" dirty="0">
                <a:latin typeface="Arial"/>
                <a:cs typeface="Arial"/>
              </a:rPr>
              <a:t>or</a:t>
            </a:r>
            <a:r>
              <a:rPr sz="2600" spc="-434" dirty="0">
                <a:latin typeface="Arial"/>
                <a:cs typeface="Arial"/>
              </a:rPr>
              <a:t> </a:t>
            </a:r>
            <a:r>
              <a:rPr sz="2600" spc="-114" dirty="0">
                <a:latin typeface="Arial"/>
                <a:cs typeface="Arial"/>
              </a:rPr>
              <a:t>reusable</a:t>
            </a:r>
            <a:endParaRPr sz="2600">
              <a:latin typeface="Arial"/>
              <a:cs typeface="Arial"/>
            </a:endParaRPr>
          </a:p>
          <a:p>
            <a:pPr marL="241300" marR="635635">
              <a:lnSpc>
                <a:spcPct val="70000"/>
              </a:lnSpc>
              <a:spcBef>
                <a:spcPts val="470"/>
              </a:spcBef>
            </a:pPr>
            <a:r>
              <a:rPr sz="2600" spc="-70" dirty="0">
                <a:latin typeface="Arial"/>
                <a:cs typeface="Arial"/>
              </a:rPr>
              <a:t>software </a:t>
            </a:r>
            <a:r>
              <a:rPr sz="2600" spc="-95" dirty="0">
                <a:latin typeface="Arial"/>
                <a:cs typeface="Arial"/>
              </a:rPr>
              <a:t>elements, </a:t>
            </a:r>
            <a:r>
              <a:rPr sz="2600" spc="15" dirty="0">
                <a:latin typeface="Arial"/>
                <a:cs typeface="Arial"/>
              </a:rPr>
              <a:t>with</a:t>
            </a:r>
            <a:r>
              <a:rPr sz="2600" spc="-305" dirty="0">
                <a:latin typeface="Arial"/>
                <a:cs typeface="Arial"/>
              </a:rPr>
              <a:t> </a:t>
            </a:r>
            <a:r>
              <a:rPr sz="2600" spc="-135" dirty="0">
                <a:latin typeface="Arial"/>
                <a:cs typeface="Arial"/>
              </a:rPr>
              <a:t>associated  </a:t>
            </a:r>
            <a:r>
              <a:rPr sz="2600" spc="-90" dirty="0">
                <a:latin typeface="Arial"/>
                <a:cs typeface="Arial"/>
              </a:rPr>
              <a:t>features </a:t>
            </a:r>
            <a:r>
              <a:rPr sz="2600" spc="-120" dirty="0">
                <a:latin typeface="Arial"/>
                <a:cs typeface="Arial"/>
              </a:rPr>
              <a:t>and</a:t>
            </a:r>
            <a:r>
              <a:rPr sz="2600" spc="-220" dirty="0">
                <a:latin typeface="Arial"/>
                <a:cs typeface="Arial"/>
              </a:rPr>
              <a:t> </a:t>
            </a:r>
            <a:r>
              <a:rPr sz="2600" spc="-90" dirty="0">
                <a:latin typeface="Arial"/>
                <a:cs typeface="Arial"/>
              </a:rPr>
              <a:t>methods.</a:t>
            </a:r>
            <a:endParaRPr sz="2600">
              <a:latin typeface="Arial"/>
              <a:cs typeface="Arial"/>
            </a:endParaRPr>
          </a:p>
          <a:p>
            <a:pPr marL="241300" marR="929005" indent="-228600">
              <a:lnSpc>
                <a:spcPct val="70100"/>
              </a:lnSpc>
              <a:spcBef>
                <a:spcPts val="990"/>
              </a:spcBef>
              <a:buChar char="•"/>
              <a:tabLst>
                <a:tab pos="241300" algn="l"/>
              </a:tabLst>
            </a:pPr>
            <a:r>
              <a:rPr sz="2600" spc="-140" dirty="0">
                <a:latin typeface="Arial"/>
                <a:cs typeface="Arial"/>
              </a:rPr>
              <a:t>There </a:t>
            </a:r>
            <a:r>
              <a:rPr sz="2600" spc="-114" dirty="0">
                <a:latin typeface="Arial"/>
                <a:cs typeface="Arial"/>
              </a:rPr>
              <a:t>are </a:t>
            </a:r>
            <a:r>
              <a:rPr sz="2600" spc="-135" dirty="0">
                <a:latin typeface="Arial"/>
                <a:cs typeface="Arial"/>
              </a:rPr>
              <a:t>several </a:t>
            </a:r>
            <a:r>
              <a:rPr sz="2600" spc="-110" dirty="0">
                <a:latin typeface="Arial"/>
                <a:cs typeface="Arial"/>
              </a:rPr>
              <a:t>kinds </a:t>
            </a:r>
            <a:r>
              <a:rPr sz="2600" spc="-5" dirty="0">
                <a:latin typeface="Arial"/>
                <a:cs typeface="Arial"/>
              </a:rPr>
              <a:t>of</a:t>
            </a:r>
            <a:r>
              <a:rPr sz="2600" spc="-265" dirty="0">
                <a:latin typeface="Arial"/>
                <a:cs typeface="Arial"/>
              </a:rPr>
              <a:t> </a:t>
            </a:r>
            <a:r>
              <a:rPr sz="2600" spc="-65" dirty="0">
                <a:latin typeface="Arial"/>
                <a:cs typeface="Arial"/>
              </a:rPr>
              <a:t>object-  </a:t>
            </a:r>
            <a:r>
              <a:rPr sz="2600" spc="-50" dirty="0">
                <a:latin typeface="Arial"/>
                <a:cs typeface="Arial"/>
              </a:rPr>
              <a:t>oriented</a:t>
            </a:r>
            <a:r>
              <a:rPr sz="2600" spc="-160" dirty="0">
                <a:latin typeface="Arial"/>
                <a:cs typeface="Arial"/>
              </a:rPr>
              <a:t> </a:t>
            </a:r>
            <a:r>
              <a:rPr sz="2600" spc="-145" dirty="0">
                <a:latin typeface="Arial"/>
                <a:cs typeface="Arial"/>
              </a:rPr>
              <a:t>databases:</a:t>
            </a:r>
            <a:endParaRPr sz="2600">
              <a:latin typeface="Arial"/>
              <a:cs typeface="Arial"/>
            </a:endParaRPr>
          </a:p>
          <a:p>
            <a:pPr marL="241300" indent="-228600">
              <a:lnSpc>
                <a:spcPts val="2650"/>
              </a:lnSpc>
              <a:spcBef>
                <a:spcPts val="60"/>
              </a:spcBef>
              <a:buChar char="•"/>
              <a:tabLst>
                <a:tab pos="241300" algn="l"/>
              </a:tabLst>
            </a:pPr>
            <a:r>
              <a:rPr sz="2600" spc="-229" dirty="0">
                <a:latin typeface="Arial"/>
                <a:cs typeface="Arial"/>
              </a:rPr>
              <a:t>A </a:t>
            </a:r>
            <a:r>
              <a:rPr sz="2600" b="1" spc="-135" dirty="0">
                <a:latin typeface="Trebuchet MS"/>
                <a:cs typeface="Trebuchet MS"/>
              </a:rPr>
              <a:t>multimedia </a:t>
            </a:r>
            <a:r>
              <a:rPr sz="2600" b="1" spc="-125" dirty="0">
                <a:latin typeface="Trebuchet MS"/>
                <a:cs typeface="Trebuchet MS"/>
              </a:rPr>
              <a:t>database</a:t>
            </a:r>
            <a:r>
              <a:rPr sz="2600" b="1" spc="-150" dirty="0">
                <a:latin typeface="Trebuchet MS"/>
                <a:cs typeface="Trebuchet MS"/>
              </a:rPr>
              <a:t> </a:t>
            </a:r>
            <a:r>
              <a:rPr sz="2600" spc="-90" dirty="0">
                <a:latin typeface="Arial"/>
                <a:cs typeface="Arial"/>
              </a:rPr>
              <a:t>incorporates</a:t>
            </a:r>
            <a:endParaRPr sz="2600">
              <a:latin typeface="Arial"/>
              <a:cs typeface="Arial"/>
            </a:endParaRPr>
          </a:p>
          <a:p>
            <a:pPr marL="241300" marR="332740">
              <a:lnSpc>
                <a:spcPct val="70000"/>
              </a:lnSpc>
              <a:spcBef>
                <a:spcPts val="470"/>
              </a:spcBef>
            </a:pPr>
            <a:r>
              <a:rPr sz="2600" spc="-95" dirty="0">
                <a:latin typeface="Arial"/>
                <a:cs typeface="Arial"/>
              </a:rPr>
              <a:t>media, </a:t>
            </a:r>
            <a:r>
              <a:rPr sz="2600" spc="-165" dirty="0">
                <a:latin typeface="Arial"/>
                <a:cs typeface="Arial"/>
              </a:rPr>
              <a:t>such </a:t>
            </a:r>
            <a:r>
              <a:rPr sz="2600" spc="-245" dirty="0">
                <a:latin typeface="Arial"/>
                <a:cs typeface="Arial"/>
              </a:rPr>
              <a:t>as </a:t>
            </a:r>
            <a:r>
              <a:rPr sz="2600" spc="-145" dirty="0">
                <a:latin typeface="Arial"/>
                <a:cs typeface="Arial"/>
              </a:rPr>
              <a:t>images, </a:t>
            </a:r>
            <a:r>
              <a:rPr sz="2600" dirty="0">
                <a:latin typeface="Arial"/>
                <a:cs typeface="Arial"/>
              </a:rPr>
              <a:t>that </a:t>
            </a:r>
            <a:r>
              <a:rPr sz="2600" spc="-90" dirty="0">
                <a:latin typeface="Arial"/>
                <a:cs typeface="Arial"/>
              </a:rPr>
              <a:t>could</a:t>
            </a:r>
            <a:r>
              <a:rPr sz="2600" spc="-27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not  </a:t>
            </a:r>
            <a:r>
              <a:rPr sz="2600" spc="-120" dirty="0">
                <a:latin typeface="Arial"/>
                <a:cs typeface="Arial"/>
              </a:rPr>
              <a:t>be </a:t>
            </a:r>
            <a:r>
              <a:rPr sz="2600" spc="-80" dirty="0">
                <a:latin typeface="Arial"/>
                <a:cs typeface="Arial"/>
              </a:rPr>
              <a:t>stored </a:t>
            </a:r>
            <a:r>
              <a:rPr sz="2600" spc="-30" dirty="0">
                <a:latin typeface="Arial"/>
                <a:cs typeface="Arial"/>
              </a:rPr>
              <a:t>in </a:t>
            </a:r>
            <a:r>
              <a:rPr sz="2600" spc="-200" dirty="0">
                <a:latin typeface="Arial"/>
                <a:cs typeface="Arial"/>
              </a:rPr>
              <a:t>a </a:t>
            </a:r>
            <a:r>
              <a:rPr sz="2600" spc="-50" dirty="0">
                <a:latin typeface="Arial"/>
                <a:cs typeface="Arial"/>
              </a:rPr>
              <a:t>relational</a:t>
            </a:r>
            <a:r>
              <a:rPr sz="2600" spc="-310" dirty="0">
                <a:latin typeface="Arial"/>
                <a:cs typeface="Arial"/>
              </a:rPr>
              <a:t> </a:t>
            </a:r>
            <a:r>
              <a:rPr sz="2600" spc="-130" dirty="0">
                <a:latin typeface="Arial"/>
                <a:cs typeface="Arial"/>
              </a:rPr>
              <a:t>database.</a:t>
            </a:r>
            <a:endParaRPr sz="2600">
              <a:latin typeface="Arial"/>
              <a:cs typeface="Arial"/>
            </a:endParaRPr>
          </a:p>
          <a:p>
            <a:pPr marL="241300" indent="-228600">
              <a:lnSpc>
                <a:spcPts val="2650"/>
              </a:lnSpc>
              <a:spcBef>
                <a:spcPts val="75"/>
              </a:spcBef>
              <a:buChar char="•"/>
              <a:tabLst>
                <a:tab pos="241300" algn="l"/>
              </a:tabLst>
            </a:pPr>
            <a:r>
              <a:rPr sz="2600" spc="-229" dirty="0">
                <a:latin typeface="Arial"/>
                <a:cs typeface="Arial"/>
              </a:rPr>
              <a:t>A </a:t>
            </a:r>
            <a:r>
              <a:rPr sz="2600" b="1" spc="-180" dirty="0">
                <a:latin typeface="Trebuchet MS"/>
                <a:cs typeface="Trebuchet MS"/>
              </a:rPr>
              <a:t>hypertext </a:t>
            </a:r>
            <a:r>
              <a:rPr sz="2600" b="1" spc="-125" dirty="0">
                <a:latin typeface="Trebuchet MS"/>
                <a:cs typeface="Trebuchet MS"/>
              </a:rPr>
              <a:t>database </a:t>
            </a:r>
            <a:r>
              <a:rPr sz="2600" spc="-100" dirty="0">
                <a:latin typeface="Arial"/>
                <a:cs typeface="Arial"/>
              </a:rPr>
              <a:t>allows </a:t>
            </a:r>
            <a:r>
              <a:rPr sz="2600" spc="-150" dirty="0">
                <a:latin typeface="Arial"/>
                <a:cs typeface="Arial"/>
              </a:rPr>
              <a:t>any</a:t>
            </a:r>
            <a:r>
              <a:rPr sz="2600" spc="-155" dirty="0">
                <a:latin typeface="Arial"/>
                <a:cs typeface="Arial"/>
              </a:rPr>
              <a:t> </a:t>
            </a:r>
            <a:r>
              <a:rPr sz="2600" spc="-60" dirty="0">
                <a:latin typeface="Arial"/>
                <a:cs typeface="Arial"/>
              </a:rPr>
              <a:t>object</a:t>
            </a:r>
            <a:endParaRPr sz="2600">
              <a:latin typeface="Arial"/>
              <a:cs typeface="Arial"/>
            </a:endParaRPr>
          </a:p>
          <a:p>
            <a:pPr marL="241300">
              <a:lnSpc>
                <a:spcPts val="2185"/>
              </a:lnSpc>
            </a:pPr>
            <a:r>
              <a:rPr sz="2600" spc="25" dirty="0">
                <a:latin typeface="Arial"/>
                <a:cs typeface="Arial"/>
              </a:rPr>
              <a:t>to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-40" dirty="0">
                <a:latin typeface="Arial"/>
                <a:cs typeface="Arial"/>
              </a:rPr>
              <a:t>link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25" dirty="0">
                <a:latin typeface="Arial"/>
                <a:cs typeface="Arial"/>
              </a:rPr>
              <a:t>to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-150" dirty="0">
                <a:latin typeface="Arial"/>
                <a:cs typeface="Arial"/>
              </a:rPr>
              <a:t>any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-30" dirty="0">
                <a:latin typeface="Arial"/>
                <a:cs typeface="Arial"/>
              </a:rPr>
              <a:t>other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-60" dirty="0">
                <a:latin typeface="Arial"/>
                <a:cs typeface="Arial"/>
              </a:rPr>
              <a:t>object.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-55" dirty="0">
                <a:latin typeface="Arial"/>
                <a:cs typeface="Arial"/>
              </a:rPr>
              <a:t>It’s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-95" dirty="0">
                <a:latin typeface="Arial"/>
                <a:cs typeface="Arial"/>
              </a:rPr>
              <a:t>useful</a:t>
            </a:r>
            <a:r>
              <a:rPr sz="2600" spc="-160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for</a:t>
            </a:r>
            <a:endParaRPr sz="2600">
              <a:latin typeface="Arial"/>
              <a:cs typeface="Arial"/>
            </a:endParaRPr>
          </a:p>
          <a:p>
            <a:pPr marL="241300">
              <a:lnSpc>
                <a:spcPts val="2185"/>
              </a:lnSpc>
            </a:pPr>
            <a:r>
              <a:rPr sz="2600" spc="-114" dirty="0">
                <a:latin typeface="Arial"/>
                <a:cs typeface="Arial"/>
              </a:rPr>
              <a:t>organizing </a:t>
            </a:r>
            <a:r>
              <a:rPr sz="2600" spc="-50" dirty="0">
                <a:latin typeface="Arial"/>
                <a:cs typeface="Arial"/>
              </a:rPr>
              <a:t>lots </a:t>
            </a:r>
            <a:r>
              <a:rPr sz="2600" spc="-5" dirty="0">
                <a:latin typeface="Arial"/>
                <a:cs typeface="Arial"/>
              </a:rPr>
              <a:t>of </a:t>
            </a:r>
            <a:r>
              <a:rPr sz="2600" spc="-100" dirty="0">
                <a:latin typeface="Arial"/>
                <a:cs typeface="Arial"/>
              </a:rPr>
              <a:t>disparate </a:t>
            </a:r>
            <a:r>
              <a:rPr sz="2600" spc="-95" dirty="0">
                <a:latin typeface="Arial"/>
                <a:cs typeface="Arial"/>
              </a:rPr>
              <a:t>data, </a:t>
            </a:r>
            <a:r>
              <a:rPr sz="2600" spc="-10" dirty="0">
                <a:latin typeface="Arial"/>
                <a:cs typeface="Arial"/>
              </a:rPr>
              <a:t>but</a:t>
            </a:r>
            <a:r>
              <a:rPr sz="2600" spc="-515" dirty="0">
                <a:latin typeface="Arial"/>
                <a:cs typeface="Arial"/>
              </a:rPr>
              <a:t> </a:t>
            </a:r>
            <a:r>
              <a:rPr sz="2600" spc="-30" dirty="0">
                <a:latin typeface="Arial"/>
                <a:cs typeface="Arial"/>
              </a:rPr>
              <a:t>it’s</a:t>
            </a:r>
            <a:endParaRPr sz="2600">
              <a:latin typeface="Arial"/>
              <a:cs typeface="Arial"/>
            </a:endParaRPr>
          </a:p>
          <a:p>
            <a:pPr marL="241300">
              <a:lnSpc>
                <a:spcPts val="2650"/>
              </a:lnSpc>
            </a:pPr>
            <a:r>
              <a:rPr sz="2600" spc="-5" dirty="0">
                <a:latin typeface="Arial"/>
                <a:cs typeface="Arial"/>
              </a:rPr>
              <a:t>not </a:t>
            </a:r>
            <a:r>
              <a:rPr sz="2600" spc="-80" dirty="0">
                <a:latin typeface="Arial"/>
                <a:cs typeface="Arial"/>
              </a:rPr>
              <a:t>ideal </a:t>
            </a:r>
            <a:r>
              <a:rPr sz="2600" spc="-10" dirty="0">
                <a:latin typeface="Arial"/>
                <a:cs typeface="Arial"/>
              </a:rPr>
              <a:t>for </a:t>
            </a:r>
            <a:r>
              <a:rPr sz="2600" spc="-85" dirty="0">
                <a:latin typeface="Arial"/>
                <a:cs typeface="Arial"/>
              </a:rPr>
              <a:t>numerical</a:t>
            </a:r>
            <a:r>
              <a:rPr sz="2600" spc="-484" dirty="0">
                <a:latin typeface="Arial"/>
                <a:cs typeface="Arial"/>
              </a:rPr>
              <a:t> </a:t>
            </a:r>
            <a:r>
              <a:rPr sz="2600" spc="-140" dirty="0">
                <a:latin typeface="Arial"/>
                <a:cs typeface="Arial"/>
              </a:rPr>
              <a:t>analysis.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40017" y="3339985"/>
            <a:ext cx="2864405" cy="3272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8022" y="337392"/>
            <a:ext cx="4133850" cy="2654935"/>
          </a:xfrm>
          <a:custGeom>
            <a:avLst/>
            <a:gdLst/>
            <a:ahLst/>
            <a:cxnLst/>
            <a:rect l="l" t="t" r="r" b="b"/>
            <a:pathLst>
              <a:path w="4133850" h="2654935">
                <a:moveTo>
                  <a:pt x="375910" y="873944"/>
                </a:moveTo>
                <a:lnTo>
                  <a:pt x="371024" y="830010"/>
                </a:lnTo>
                <a:lnTo>
                  <a:pt x="370035" y="786549"/>
                </a:lnTo>
                <a:lnTo>
                  <a:pt x="372822" y="743702"/>
                </a:lnTo>
                <a:lnTo>
                  <a:pt x="379261" y="701612"/>
                </a:lnTo>
                <a:lnTo>
                  <a:pt x="389228" y="660418"/>
                </a:lnTo>
                <a:lnTo>
                  <a:pt x="402602" y="620263"/>
                </a:lnTo>
                <a:lnTo>
                  <a:pt x="419259" y="581288"/>
                </a:lnTo>
                <a:lnTo>
                  <a:pt x="439077" y="543635"/>
                </a:lnTo>
                <a:lnTo>
                  <a:pt x="461931" y="507444"/>
                </a:lnTo>
                <a:lnTo>
                  <a:pt x="487701" y="472857"/>
                </a:lnTo>
                <a:lnTo>
                  <a:pt x="516262" y="440015"/>
                </a:lnTo>
                <a:lnTo>
                  <a:pt x="547491" y="409060"/>
                </a:lnTo>
                <a:lnTo>
                  <a:pt x="581266" y="380133"/>
                </a:lnTo>
                <a:lnTo>
                  <a:pt x="617464" y="353375"/>
                </a:lnTo>
                <a:lnTo>
                  <a:pt x="655962" y="328928"/>
                </a:lnTo>
                <a:lnTo>
                  <a:pt x="696636" y="306934"/>
                </a:lnTo>
                <a:lnTo>
                  <a:pt x="739365" y="287532"/>
                </a:lnTo>
                <a:lnTo>
                  <a:pt x="784024" y="270866"/>
                </a:lnTo>
                <a:lnTo>
                  <a:pt x="830492" y="257076"/>
                </a:lnTo>
                <a:lnTo>
                  <a:pt x="878645" y="246303"/>
                </a:lnTo>
                <a:lnTo>
                  <a:pt x="928360" y="238690"/>
                </a:lnTo>
                <a:lnTo>
                  <a:pt x="976127" y="234582"/>
                </a:lnTo>
                <a:lnTo>
                  <a:pt x="1023880" y="233585"/>
                </a:lnTo>
                <a:lnTo>
                  <a:pt x="1071428" y="235665"/>
                </a:lnTo>
                <a:lnTo>
                  <a:pt x="1118577" y="240790"/>
                </a:lnTo>
                <a:lnTo>
                  <a:pt x="1165136" y="248927"/>
                </a:lnTo>
                <a:lnTo>
                  <a:pt x="1210911" y="260044"/>
                </a:lnTo>
                <a:lnTo>
                  <a:pt x="1255712" y="274109"/>
                </a:lnTo>
                <a:lnTo>
                  <a:pt x="1299345" y="291089"/>
                </a:lnTo>
                <a:lnTo>
                  <a:pt x="1341618" y="310953"/>
                </a:lnTo>
                <a:lnTo>
                  <a:pt x="1366709" y="273952"/>
                </a:lnTo>
                <a:lnTo>
                  <a:pt x="1395174" y="239829"/>
                </a:lnTo>
                <a:lnTo>
                  <a:pt x="1426725" y="208662"/>
                </a:lnTo>
                <a:lnTo>
                  <a:pt x="1461072" y="180528"/>
                </a:lnTo>
                <a:lnTo>
                  <a:pt x="1497928" y="155504"/>
                </a:lnTo>
                <a:lnTo>
                  <a:pt x="1537004" y="133670"/>
                </a:lnTo>
                <a:lnTo>
                  <a:pt x="1578011" y="115102"/>
                </a:lnTo>
                <a:lnTo>
                  <a:pt x="1620662" y="99878"/>
                </a:lnTo>
                <a:lnTo>
                  <a:pt x="1664666" y="88076"/>
                </a:lnTo>
                <a:lnTo>
                  <a:pt x="1709737" y="79773"/>
                </a:lnTo>
                <a:lnTo>
                  <a:pt x="1755585" y="75048"/>
                </a:lnTo>
                <a:lnTo>
                  <a:pt x="1801922" y="73977"/>
                </a:lnTo>
                <a:lnTo>
                  <a:pt x="1848460" y="76639"/>
                </a:lnTo>
                <a:lnTo>
                  <a:pt x="1894910" y="83112"/>
                </a:lnTo>
                <a:lnTo>
                  <a:pt x="1940983" y="93472"/>
                </a:lnTo>
                <a:lnTo>
                  <a:pt x="1986392" y="107798"/>
                </a:lnTo>
                <a:lnTo>
                  <a:pt x="2030847" y="126168"/>
                </a:lnTo>
                <a:lnTo>
                  <a:pt x="2093172" y="160442"/>
                </a:lnTo>
                <a:lnTo>
                  <a:pt x="2149211" y="202241"/>
                </a:lnTo>
                <a:lnTo>
                  <a:pt x="2173443" y="165230"/>
                </a:lnTo>
                <a:lnTo>
                  <a:pt x="2201774" y="131623"/>
                </a:lnTo>
                <a:lnTo>
                  <a:pt x="2233784" y="101543"/>
                </a:lnTo>
                <a:lnTo>
                  <a:pt x="2269053" y="75111"/>
                </a:lnTo>
                <a:lnTo>
                  <a:pt x="2307163" y="52450"/>
                </a:lnTo>
                <a:lnTo>
                  <a:pt x="2347693" y="33683"/>
                </a:lnTo>
                <a:lnTo>
                  <a:pt x="2390225" y="18932"/>
                </a:lnTo>
                <a:lnTo>
                  <a:pt x="2434340" y="8319"/>
                </a:lnTo>
                <a:lnTo>
                  <a:pt x="2479617" y="1968"/>
                </a:lnTo>
                <a:lnTo>
                  <a:pt x="2525638" y="0"/>
                </a:lnTo>
                <a:lnTo>
                  <a:pt x="2571984" y="2537"/>
                </a:lnTo>
                <a:lnTo>
                  <a:pt x="2618234" y="9703"/>
                </a:lnTo>
                <a:lnTo>
                  <a:pt x="2663970" y="21620"/>
                </a:lnTo>
                <a:lnTo>
                  <a:pt x="2708773" y="38411"/>
                </a:lnTo>
                <a:lnTo>
                  <a:pt x="2750121" y="59185"/>
                </a:lnTo>
                <a:lnTo>
                  <a:pt x="2788386" y="83829"/>
                </a:lnTo>
                <a:lnTo>
                  <a:pt x="2823198" y="112116"/>
                </a:lnTo>
                <a:lnTo>
                  <a:pt x="2854188" y="143821"/>
                </a:lnTo>
                <a:lnTo>
                  <a:pt x="2888965" y="111682"/>
                </a:lnTo>
                <a:lnTo>
                  <a:pt x="2926736" y="83563"/>
                </a:lnTo>
                <a:lnTo>
                  <a:pt x="2967102" y="59489"/>
                </a:lnTo>
                <a:lnTo>
                  <a:pt x="3009663" y="39492"/>
                </a:lnTo>
                <a:lnTo>
                  <a:pt x="3054020" y="23599"/>
                </a:lnTo>
                <a:lnTo>
                  <a:pt x="3099773" y="11838"/>
                </a:lnTo>
                <a:lnTo>
                  <a:pt x="3146524" y="4239"/>
                </a:lnTo>
                <a:lnTo>
                  <a:pt x="3193872" y="830"/>
                </a:lnTo>
                <a:lnTo>
                  <a:pt x="3241418" y="1640"/>
                </a:lnTo>
                <a:lnTo>
                  <a:pt x="3288763" y="6698"/>
                </a:lnTo>
                <a:lnTo>
                  <a:pt x="3335508" y="16032"/>
                </a:lnTo>
                <a:lnTo>
                  <a:pt x="3381252" y="29671"/>
                </a:lnTo>
                <a:lnTo>
                  <a:pt x="3425597" y="47643"/>
                </a:lnTo>
                <a:lnTo>
                  <a:pt x="3468144" y="69978"/>
                </a:lnTo>
                <a:lnTo>
                  <a:pt x="3508492" y="96704"/>
                </a:lnTo>
                <a:lnTo>
                  <a:pt x="3547299" y="128970"/>
                </a:lnTo>
                <a:lnTo>
                  <a:pt x="3581376" y="164672"/>
                </a:lnTo>
                <a:lnTo>
                  <a:pt x="3610457" y="203415"/>
                </a:lnTo>
                <a:lnTo>
                  <a:pt x="3634278" y="244804"/>
                </a:lnTo>
                <a:lnTo>
                  <a:pt x="3652575" y="288444"/>
                </a:lnTo>
                <a:lnTo>
                  <a:pt x="3665083" y="333940"/>
                </a:lnTo>
                <a:lnTo>
                  <a:pt x="3714681" y="348156"/>
                </a:lnTo>
                <a:lnTo>
                  <a:pt x="3761487" y="366332"/>
                </a:lnTo>
                <a:lnTo>
                  <a:pt x="3805319" y="388192"/>
                </a:lnTo>
                <a:lnTo>
                  <a:pt x="3846000" y="413461"/>
                </a:lnTo>
                <a:lnTo>
                  <a:pt x="3883350" y="441863"/>
                </a:lnTo>
                <a:lnTo>
                  <a:pt x="3917188" y="473122"/>
                </a:lnTo>
                <a:lnTo>
                  <a:pt x="3947336" y="506962"/>
                </a:lnTo>
                <a:lnTo>
                  <a:pt x="3973614" y="543109"/>
                </a:lnTo>
                <a:lnTo>
                  <a:pt x="3995842" y="581285"/>
                </a:lnTo>
                <a:lnTo>
                  <a:pt x="4013841" y="621215"/>
                </a:lnTo>
                <a:lnTo>
                  <a:pt x="4027431" y="662624"/>
                </a:lnTo>
                <a:lnTo>
                  <a:pt x="4036433" y="705236"/>
                </a:lnTo>
                <a:lnTo>
                  <a:pt x="4040667" y="748775"/>
                </a:lnTo>
                <a:lnTo>
                  <a:pt x="4039954" y="792966"/>
                </a:lnTo>
                <a:lnTo>
                  <a:pt x="4034115" y="837532"/>
                </a:lnTo>
                <a:lnTo>
                  <a:pt x="4022969" y="882199"/>
                </a:lnTo>
                <a:lnTo>
                  <a:pt x="4006342" y="926490"/>
                </a:lnTo>
                <a:lnTo>
                  <a:pt x="3999601" y="940873"/>
                </a:lnTo>
                <a:lnTo>
                  <a:pt x="4030244" y="978850"/>
                </a:lnTo>
                <a:lnTo>
                  <a:pt x="4056853" y="1018236"/>
                </a:lnTo>
                <a:lnTo>
                  <a:pt x="4079457" y="1058827"/>
                </a:lnTo>
                <a:lnTo>
                  <a:pt x="4098087" y="1100418"/>
                </a:lnTo>
                <a:lnTo>
                  <a:pt x="4112774" y="1142805"/>
                </a:lnTo>
                <a:lnTo>
                  <a:pt x="4123548" y="1185782"/>
                </a:lnTo>
                <a:lnTo>
                  <a:pt x="4130439" y="1229146"/>
                </a:lnTo>
                <a:lnTo>
                  <a:pt x="4133479" y="1272692"/>
                </a:lnTo>
                <a:lnTo>
                  <a:pt x="4132698" y="1316216"/>
                </a:lnTo>
                <a:lnTo>
                  <a:pt x="4128125" y="1359512"/>
                </a:lnTo>
                <a:lnTo>
                  <a:pt x="4119792" y="1402377"/>
                </a:lnTo>
                <a:lnTo>
                  <a:pt x="4107729" y="1444606"/>
                </a:lnTo>
                <a:lnTo>
                  <a:pt x="4091966" y="1485995"/>
                </a:lnTo>
                <a:lnTo>
                  <a:pt x="4072534" y="1526339"/>
                </a:lnTo>
                <a:lnTo>
                  <a:pt x="4049464" y="1565433"/>
                </a:lnTo>
                <a:lnTo>
                  <a:pt x="4022786" y="1603073"/>
                </a:lnTo>
                <a:lnTo>
                  <a:pt x="3992530" y="1639055"/>
                </a:lnTo>
                <a:lnTo>
                  <a:pt x="3958727" y="1673173"/>
                </a:lnTo>
                <a:lnTo>
                  <a:pt x="3921408" y="1705224"/>
                </a:lnTo>
                <a:lnTo>
                  <a:pt x="3880602" y="1735004"/>
                </a:lnTo>
                <a:lnTo>
                  <a:pt x="3835129" y="1762895"/>
                </a:lnTo>
                <a:lnTo>
                  <a:pt x="3787290" y="1787196"/>
                </a:lnTo>
                <a:lnTo>
                  <a:pt x="3737362" y="1807806"/>
                </a:lnTo>
                <a:lnTo>
                  <a:pt x="3685624" y="1824628"/>
                </a:lnTo>
                <a:lnTo>
                  <a:pt x="3632355" y="1837562"/>
                </a:lnTo>
                <a:lnTo>
                  <a:pt x="3577834" y="1846510"/>
                </a:lnTo>
                <a:lnTo>
                  <a:pt x="3575157" y="1890468"/>
                </a:lnTo>
                <a:lnTo>
                  <a:pt x="3568105" y="1933288"/>
                </a:lnTo>
                <a:lnTo>
                  <a:pt x="3556874" y="1974802"/>
                </a:lnTo>
                <a:lnTo>
                  <a:pt x="3541661" y="2014839"/>
                </a:lnTo>
                <a:lnTo>
                  <a:pt x="3522661" y="2053231"/>
                </a:lnTo>
                <a:lnTo>
                  <a:pt x="3500072" y="2089809"/>
                </a:lnTo>
                <a:lnTo>
                  <a:pt x="3474090" y="2124403"/>
                </a:lnTo>
                <a:lnTo>
                  <a:pt x="3444912" y="2156845"/>
                </a:lnTo>
                <a:lnTo>
                  <a:pt x="3412734" y="2186965"/>
                </a:lnTo>
                <a:lnTo>
                  <a:pt x="3377752" y="2214594"/>
                </a:lnTo>
                <a:lnTo>
                  <a:pt x="3340164" y="2239564"/>
                </a:lnTo>
                <a:lnTo>
                  <a:pt x="3300165" y="2261705"/>
                </a:lnTo>
                <a:lnTo>
                  <a:pt x="3257952" y="2280849"/>
                </a:lnTo>
                <a:lnTo>
                  <a:pt x="3213722" y="2296825"/>
                </a:lnTo>
                <a:lnTo>
                  <a:pt x="3167671" y="2309466"/>
                </a:lnTo>
                <a:lnTo>
                  <a:pt x="3119996" y="2318601"/>
                </a:lnTo>
                <a:lnTo>
                  <a:pt x="3070892" y="2324062"/>
                </a:lnTo>
                <a:lnTo>
                  <a:pt x="3020558" y="2325681"/>
                </a:lnTo>
                <a:lnTo>
                  <a:pt x="2969798" y="2323313"/>
                </a:lnTo>
                <a:lnTo>
                  <a:pt x="2919706" y="2316899"/>
                </a:lnTo>
                <a:lnTo>
                  <a:pt x="2870587" y="2306519"/>
                </a:lnTo>
                <a:lnTo>
                  <a:pt x="2822748" y="2292256"/>
                </a:lnTo>
                <a:lnTo>
                  <a:pt x="2776497" y="2274190"/>
                </a:lnTo>
                <a:lnTo>
                  <a:pt x="2732141" y="2252402"/>
                </a:lnTo>
                <a:lnTo>
                  <a:pt x="2715673" y="2294247"/>
                </a:lnTo>
                <a:lnTo>
                  <a:pt x="2695888" y="2334237"/>
                </a:lnTo>
                <a:lnTo>
                  <a:pt x="2672965" y="2372288"/>
                </a:lnTo>
                <a:lnTo>
                  <a:pt x="2647083" y="2408317"/>
                </a:lnTo>
                <a:lnTo>
                  <a:pt x="2618421" y="2442239"/>
                </a:lnTo>
                <a:lnTo>
                  <a:pt x="2587157" y="2473971"/>
                </a:lnTo>
                <a:lnTo>
                  <a:pt x="2553471" y="2503429"/>
                </a:lnTo>
                <a:lnTo>
                  <a:pt x="2517540" y="2530529"/>
                </a:lnTo>
                <a:lnTo>
                  <a:pt x="2479545" y="2555187"/>
                </a:lnTo>
                <a:lnTo>
                  <a:pt x="2439663" y="2577319"/>
                </a:lnTo>
                <a:lnTo>
                  <a:pt x="2398073" y="2596842"/>
                </a:lnTo>
                <a:lnTo>
                  <a:pt x="2354955" y="2613671"/>
                </a:lnTo>
                <a:lnTo>
                  <a:pt x="2310486" y="2627723"/>
                </a:lnTo>
                <a:lnTo>
                  <a:pt x="2264847" y="2638914"/>
                </a:lnTo>
                <a:lnTo>
                  <a:pt x="2218215" y="2647160"/>
                </a:lnTo>
                <a:lnTo>
                  <a:pt x="2170769" y="2652378"/>
                </a:lnTo>
                <a:lnTo>
                  <a:pt x="2122689" y="2654483"/>
                </a:lnTo>
                <a:lnTo>
                  <a:pt x="2074153" y="2653391"/>
                </a:lnTo>
                <a:lnTo>
                  <a:pt x="2025339" y="2649019"/>
                </a:lnTo>
                <a:lnTo>
                  <a:pt x="1976427" y="2641283"/>
                </a:lnTo>
                <a:lnTo>
                  <a:pt x="1927596" y="2630100"/>
                </a:lnTo>
                <a:lnTo>
                  <a:pt x="1880715" y="2615894"/>
                </a:lnTo>
                <a:lnTo>
                  <a:pt x="1835440" y="2598669"/>
                </a:lnTo>
                <a:lnTo>
                  <a:pt x="1791946" y="2578538"/>
                </a:lnTo>
                <a:lnTo>
                  <a:pt x="1750408" y="2555612"/>
                </a:lnTo>
                <a:lnTo>
                  <a:pt x="1711003" y="2530005"/>
                </a:lnTo>
                <a:lnTo>
                  <a:pt x="1673906" y="2501830"/>
                </a:lnTo>
                <a:lnTo>
                  <a:pt x="1639293" y="2471199"/>
                </a:lnTo>
                <a:lnTo>
                  <a:pt x="1607338" y="2438226"/>
                </a:lnTo>
                <a:lnTo>
                  <a:pt x="1578219" y="2403024"/>
                </a:lnTo>
                <a:lnTo>
                  <a:pt x="1534046" y="2424573"/>
                </a:lnTo>
                <a:lnTo>
                  <a:pt x="1488940" y="2443205"/>
                </a:lnTo>
                <a:lnTo>
                  <a:pt x="1443053" y="2458952"/>
                </a:lnTo>
                <a:lnTo>
                  <a:pt x="1396534" y="2471849"/>
                </a:lnTo>
                <a:lnTo>
                  <a:pt x="1349535" y="2481927"/>
                </a:lnTo>
                <a:lnTo>
                  <a:pt x="1302206" y="2489219"/>
                </a:lnTo>
                <a:lnTo>
                  <a:pt x="1254698" y="2493758"/>
                </a:lnTo>
                <a:lnTo>
                  <a:pt x="1207163" y="2495578"/>
                </a:lnTo>
                <a:lnTo>
                  <a:pt x="1159749" y="2494711"/>
                </a:lnTo>
                <a:lnTo>
                  <a:pt x="1112609" y="2491190"/>
                </a:lnTo>
                <a:lnTo>
                  <a:pt x="1065893" y="2485048"/>
                </a:lnTo>
                <a:lnTo>
                  <a:pt x="1019752" y="2476318"/>
                </a:lnTo>
                <a:lnTo>
                  <a:pt x="974337" y="2465033"/>
                </a:lnTo>
                <a:lnTo>
                  <a:pt x="929798" y="2451226"/>
                </a:lnTo>
                <a:lnTo>
                  <a:pt x="886286" y="2434929"/>
                </a:lnTo>
                <a:lnTo>
                  <a:pt x="843952" y="2416175"/>
                </a:lnTo>
                <a:lnTo>
                  <a:pt x="802947" y="2394998"/>
                </a:lnTo>
                <a:lnTo>
                  <a:pt x="763421" y="2371430"/>
                </a:lnTo>
                <a:lnTo>
                  <a:pt x="725525" y="2345505"/>
                </a:lnTo>
                <a:lnTo>
                  <a:pt x="689410" y="2317254"/>
                </a:lnTo>
                <a:lnTo>
                  <a:pt x="655227" y="2286712"/>
                </a:lnTo>
                <a:lnTo>
                  <a:pt x="623126" y="2253911"/>
                </a:lnTo>
                <a:lnTo>
                  <a:pt x="593259" y="2218883"/>
                </a:lnTo>
                <a:lnTo>
                  <a:pt x="565775" y="2181663"/>
                </a:lnTo>
                <a:lnTo>
                  <a:pt x="557901" y="2169979"/>
                </a:lnTo>
                <a:lnTo>
                  <a:pt x="505627" y="2172474"/>
                </a:lnTo>
                <a:lnTo>
                  <a:pt x="454546" y="2169375"/>
                </a:lnTo>
                <a:lnTo>
                  <a:pt x="405090" y="2160980"/>
                </a:lnTo>
                <a:lnTo>
                  <a:pt x="357695" y="2147586"/>
                </a:lnTo>
                <a:lnTo>
                  <a:pt x="312794" y="2129492"/>
                </a:lnTo>
                <a:lnTo>
                  <a:pt x="270821" y="2106996"/>
                </a:lnTo>
                <a:lnTo>
                  <a:pt x="232212" y="2080398"/>
                </a:lnTo>
                <a:lnTo>
                  <a:pt x="197399" y="2049993"/>
                </a:lnTo>
                <a:lnTo>
                  <a:pt x="166819" y="2016082"/>
                </a:lnTo>
                <a:lnTo>
                  <a:pt x="140903" y="1978963"/>
                </a:lnTo>
                <a:lnTo>
                  <a:pt x="120088" y="1938933"/>
                </a:lnTo>
                <a:lnTo>
                  <a:pt x="104807" y="1896291"/>
                </a:lnTo>
                <a:lnTo>
                  <a:pt x="95494" y="1851336"/>
                </a:lnTo>
                <a:lnTo>
                  <a:pt x="92688" y="1805861"/>
                </a:lnTo>
                <a:lnTo>
                  <a:pt x="96340" y="1760877"/>
                </a:lnTo>
                <a:lnTo>
                  <a:pt x="106267" y="1716875"/>
                </a:lnTo>
                <a:lnTo>
                  <a:pt x="122289" y="1674346"/>
                </a:lnTo>
                <a:lnTo>
                  <a:pt x="144222" y="1633780"/>
                </a:lnTo>
                <a:lnTo>
                  <a:pt x="171885" y="1595670"/>
                </a:lnTo>
                <a:lnTo>
                  <a:pt x="205095" y="1560506"/>
                </a:lnTo>
                <a:lnTo>
                  <a:pt x="161790" y="1534917"/>
                </a:lnTo>
                <a:lnTo>
                  <a:pt x="123290" y="1505472"/>
                </a:lnTo>
                <a:lnTo>
                  <a:pt x="89735" y="1472640"/>
                </a:lnTo>
                <a:lnTo>
                  <a:pt x="61263" y="1436889"/>
                </a:lnTo>
                <a:lnTo>
                  <a:pt x="38012" y="1398686"/>
                </a:lnTo>
                <a:lnTo>
                  <a:pt x="20121" y="1358501"/>
                </a:lnTo>
                <a:lnTo>
                  <a:pt x="7730" y="1316801"/>
                </a:lnTo>
                <a:lnTo>
                  <a:pt x="976" y="1274055"/>
                </a:lnTo>
                <a:lnTo>
                  <a:pt x="0" y="1230730"/>
                </a:lnTo>
                <a:lnTo>
                  <a:pt x="4938" y="1187295"/>
                </a:lnTo>
                <a:lnTo>
                  <a:pt x="15930" y="1144219"/>
                </a:lnTo>
                <a:lnTo>
                  <a:pt x="33115" y="1101970"/>
                </a:lnTo>
                <a:lnTo>
                  <a:pt x="56632" y="1061015"/>
                </a:lnTo>
                <a:lnTo>
                  <a:pt x="84018" y="1024984"/>
                </a:lnTo>
                <a:lnTo>
                  <a:pt x="115697" y="992393"/>
                </a:lnTo>
                <a:lnTo>
                  <a:pt x="151249" y="963478"/>
                </a:lnTo>
                <a:lnTo>
                  <a:pt x="190252" y="938475"/>
                </a:lnTo>
                <a:lnTo>
                  <a:pt x="232285" y="917622"/>
                </a:lnTo>
                <a:lnTo>
                  <a:pt x="276927" y="901155"/>
                </a:lnTo>
                <a:lnTo>
                  <a:pt x="323757" y="889311"/>
                </a:lnTo>
                <a:lnTo>
                  <a:pt x="372354" y="882326"/>
                </a:lnTo>
                <a:lnTo>
                  <a:pt x="375910" y="873944"/>
                </a:lnTo>
                <a:close/>
              </a:path>
            </a:pathLst>
          </a:custGeom>
          <a:ln w="9143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07043" y="3272409"/>
            <a:ext cx="156590" cy="1565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84436" y="3113658"/>
            <a:ext cx="295275" cy="295275"/>
          </a:xfrm>
          <a:custGeom>
            <a:avLst/>
            <a:gdLst/>
            <a:ahLst/>
            <a:cxnLst/>
            <a:rect l="l" t="t" r="r" b="b"/>
            <a:pathLst>
              <a:path w="295275" h="295275">
                <a:moveTo>
                  <a:pt x="294767" y="147446"/>
                </a:moveTo>
                <a:lnTo>
                  <a:pt x="287260" y="194028"/>
                </a:lnTo>
                <a:lnTo>
                  <a:pt x="266355" y="234471"/>
                </a:lnTo>
                <a:lnTo>
                  <a:pt x="234471" y="266355"/>
                </a:lnTo>
                <a:lnTo>
                  <a:pt x="194028" y="287260"/>
                </a:lnTo>
                <a:lnTo>
                  <a:pt x="147447" y="294766"/>
                </a:lnTo>
                <a:lnTo>
                  <a:pt x="100852" y="287260"/>
                </a:lnTo>
                <a:lnTo>
                  <a:pt x="60377" y="266355"/>
                </a:lnTo>
                <a:lnTo>
                  <a:pt x="28456" y="234471"/>
                </a:lnTo>
                <a:lnTo>
                  <a:pt x="7519" y="194028"/>
                </a:lnTo>
                <a:lnTo>
                  <a:pt x="0" y="147446"/>
                </a:lnTo>
                <a:lnTo>
                  <a:pt x="7519" y="100852"/>
                </a:lnTo>
                <a:lnTo>
                  <a:pt x="28456" y="60377"/>
                </a:lnTo>
                <a:lnTo>
                  <a:pt x="60377" y="28456"/>
                </a:lnTo>
                <a:lnTo>
                  <a:pt x="100852" y="7519"/>
                </a:lnTo>
                <a:lnTo>
                  <a:pt x="147447" y="0"/>
                </a:lnTo>
                <a:lnTo>
                  <a:pt x="194028" y="7519"/>
                </a:lnTo>
                <a:lnTo>
                  <a:pt x="234471" y="28456"/>
                </a:lnTo>
                <a:lnTo>
                  <a:pt x="266355" y="60377"/>
                </a:lnTo>
                <a:lnTo>
                  <a:pt x="287260" y="100852"/>
                </a:lnTo>
                <a:lnTo>
                  <a:pt x="294767" y="147446"/>
                </a:lnTo>
                <a:close/>
              </a:path>
            </a:pathLst>
          </a:custGeom>
          <a:ln w="9144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25077" y="2819526"/>
            <a:ext cx="442595" cy="442595"/>
          </a:xfrm>
          <a:custGeom>
            <a:avLst/>
            <a:gdLst/>
            <a:ahLst/>
            <a:cxnLst/>
            <a:rect l="l" t="t" r="r" b="b"/>
            <a:pathLst>
              <a:path w="442595" h="442595">
                <a:moveTo>
                  <a:pt x="442214" y="221107"/>
                </a:moveTo>
                <a:lnTo>
                  <a:pt x="437724" y="265648"/>
                </a:lnTo>
                <a:lnTo>
                  <a:pt x="424846" y="307143"/>
                </a:lnTo>
                <a:lnTo>
                  <a:pt x="404468" y="344700"/>
                </a:lnTo>
                <a:lnTo>
                  <a:pt x="377475" y="377428"/>
                </a:lnTo>
                <a:lnTo>
                  <a:pt x="344756" y="404434"/>
                </a:lnTo>
                <a:lnTo>
                  <a:pt x="307197" y="424828"/>
                </a:lnTo>
                <a:lnTo>
                  <a:pt x="265684" y="437719"/>
                </a:lnTo>
                <a:lnTo>
                  <a:pt x="221106" y="442213"/>
                </a:lnTo>
                <a:lnTo>
                  <a:pt x="176565" y="437719"/>
                </a:lnTo>
                <a:lnTo>
                  <a:pt x="135070" y="424828"/>
                </a:lnTo>
                <a:lnTo>
                  <a:pt x="97513" y="404434"/>
                </a:lnTo>
                <a:lnTo>
                  <a:pt x="64785" y="377428"/>
                </a:lnTo>
                <a:lnTo>
                  <a:pt x="37779" y="344700"/>
                </a:lnTo>
                <a:lnTo>
                  <a:pt x="17385" y="307143"/>
                </a:lnTo>
                <a:lnTo>
                  <a:pt x="4494" y="265648"/>
                </a:lnTo>
                <a:lnTo>
                  <a:pt x="0" y="221107"/>
                </a:lnTo>
                <a:lnTo>
                  <a:pt x="4494" y="176529"/>
                </a:lnTo>
                <a:lnTo>
                  <a:pt x="17385" y="135016"/>
                </a:lnTo>
                <a:lnTo>
                  <a:pt x="37779" y="97457"/>
                </a:lnTo>
                <a:lnTo>
                  <a:pt x="64785" y="64738"/>
                </a:lnTo>
                <a:lnTo>
                  <a:pt x="97513" y="37745"/>
                </a:lnTo>
                <a:lnTo>
                  <a:pt x="135070" y="17367"/>
                </a:lnTo>
                <a:lnTo>
                  <a:pt x="176565" y="4489"/>
                </a:lnTo>
                <a:lnTo>
                  <a:pt x="221106" y="0"/>
                </a:lnTo>
                <a:lnTo>
                  <a:pt x="265684" y="4489"/>
                </a:lnTo>
                <a:lnTo>
                  <a:pt x="307197" y="17367"/>
                </a:lnTo>
                <a:lnTo>
                  <a:pt x="344756" y="37745"/>
                </a:lnTo>
                <a:lnTo>
                  <a:pt x="377475" y="64738"/>
                </a:lnTo>
                <a:lnTo>
                  <a:pt x="404468" y="97457"/>
                </a:lnTo>
                <a:lnTo>
                  <a:pt x="424846" y="135016"/>
                </a:lnTo>
                <a:lnTo>
                  <a:pt x="437724" y="176529"/>
                </a:lnTo>
                <a:lnTo>
                  <a:pt x="442214" y="221107"/>
                </a:lnTo>
                <a:close/>
              </a:path>
            </a:pathLst>
          </a:custGeom>
          <a:ln w="9144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87563" y="1924557"/>
            <a:ext cx="242570" cy="50165"/>
          </a:xfrm>
          <a:custGeom>
            <a:avLst/>
            <a:gdLst/>
            <a:ahLst/>
            <a:cxnLst/>
            <a:rect l="l" t="t" r="r" b="b"/>
            <a:pathLst>
              <a:path w="242570" h="50164">
                <a:moveTo>
                  <a:pt x="242061" y="48894"/>
                </a:moveTo>
                <a:lnTo>
                  <a:pt x="191479" y="49674"/>
                </a:lnTo>
                <a:lnTo>
                  <a:pt x="141439" y="45070"/>
                </a:lnTo>
                <a:lnTo>
                  <a:pt x="92484" y="35188"/>
                </a:lnTo>
                <a:lnTo>
                  <a:pt x="45157" y="20130"/>
                </a:lnTo>
                <a:lnTo>
                  <a:pt x="0" y="0"/>
                </a:lnTo>
              </a:path>
            </a:pathLst>
          </a:custGeom>
          <a:ln w="9144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37320" y="2509266"/>
            <a:ext cx="106045" cy="23495"/>
          </a:xfrm>
          <a:custGeom>
            <a:avLst/>
            <a:gdLst/>
            <a:ahLst/>
            <a:cxnLst/>
            <a:rect l="l" t="t" r="r" b="b"/>
            <a:pathLst>
              <a:path w="106045" h="23494">
                <a:moveTo>
                  <a:pt x="105918" y="0"/>
                </a:moveTo>
                <a:lnTo>
                  <a:pt x="80170" y="8116"/>
                </a:lnTo>
                <a:lnTo>
                  <a:pt x="53863" y="14732"/>
                </a:lnTo>
                <a:lnTo>
                  <a:pt x="27104" y="19823"/>
                </a:lnTo>
                <a:lnTo>
                  <a:pt x="0" y="23368"/>
                </a:lnTo>
              </a:path>
            </a:pathLst>
          </a:custGeom>
          <a:ln w="9144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492106" y="2659760"/>
            <a:ext cx="64135" cy="107314"/>
          </a:xfrm>
          <a:custGeom>
            <a:avLst/>
            <a:gdLst/>
            <a:ahLst/>
            <a:cxnLst/>
            <a:rect l="l" t="t" r="r" b="b"/>
            <a:pathLst>
              <a:path w="64134" h="107314">
                <a:moveTo>
                  <a:pt x="63881" y="106806"/>
                </a:moveTo>
                <a:lnTo>
                  <a:pt x="45452" y="81242"/>
                </a:lnTo>
                <a:lnTo>
                  <a:pt x="28654" y="54879"/>
                </a:lnTo>
                <a:lnTo>
                  <a:pt x="13499" y="27779"/>
                </a:lnTo>
                <a:lnTo>
                  <a:pt x="0" y="0"/>
                </a:lnTo>
              </a:path>
            </a:pathLst>
          </a:custGeom>
          <a:ln w="9144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710671" y="2500122"/>
            <a:ext cx="25400" cy="117475"/>
          </a:xfrm>
          <a:custGeom>
            <a:avLst/>
            <a:gdLst/>
            <a:ahLst/>
            <a:cxnLst/>
            <a:rect l="l" t="t" r="r" b="b"/>
            <a:pathLst>
              <a:path w="25400" h="117475">
                <a:moveTo>
                  <a:pt x="25400" y="0"/>
                </a:moveTo>
                <a:lnTo>
                  <a:pt x="21717" y="29727"/>
                </a:lnTo>
                <a:lnTo>
                  <a:pt x="16224" y="59229"/>
                </a:lnTo>
                <a:lnTo>
                  <a:pt x="8969" y="88421"/>
                </a:lnTo>
                <a:lnTo>
                  <a:pt x="0" y="117220"/>
                </a:lnTo>
              </a:path>
            </a:pathLst>
          </a:custGeom>
          <a:ln w="9144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242802" y="1775586"/>
            <a:ext cx="311150" cy="438784"/>
          </a:xfrm>
          <a:custGeom>
            <a:avLst/>
            <a:gdLst/>
            <a:ahLst/>
            <a:cxnLst/>
            <a:rect l="l" t="t" r="r" b="b"/>
            <a:pathLst>
              <a:path w="311150" h="438785">
                <a:moveTo>
                  <a:pt x="0" y="0"/>
                </a:moveTo>
                <a:lnTo>
                  <a:pt x="46377" y="22193"/>
                </a:lnTo>
                <a:lnTo>
                  <a:pt x="89633" y="47837"/>
                </a:lnTo>
                <a:lnTo>
                  <a:pt x="129585" y="76678"/>
                </a:lnTo>
                <a:lnTo>
                  <a:pt x="166054" y="108462"/>
                </a:lnTo>
                <a:lnTo>
                  <a:pt x="198860" y="142937"/>
                </a:lnTo>
                <a:lnTo>
                  <a:pt x="227822" y="179847"/>
                </a:lnTo>
                <a:lnTo>
                  <a:pt x="252759" y="218941"/>
                </a:lnTo>
                <a:lnTo>
                  <a:pt x="273492" y="259964"/>
                </a:lnTo>
                <a:lnTo>
                  <a:pt x="289839" y="302662"/>
                </a:lnTo>
                <a:lnTo>
                  <a:pt x="301622" y="346783"/>
                </a:lnTo>
                <a:lnTo>
                  <a:pt x="308658" y="392072"/>
                </a:lnTo>
                <a:lnTo>
                  <a:pt x="310769" y="438276"/>
                </a:lnTo>
              </a:path>
            </a:pathLst>
          </a:custGeom>
          <a:ln w="9144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837416" y="1308735"/>
            <a:ext cx="138430" cy="164465"/>
          </a:xfrm>
          <a:custGeom>
            <a:avLst/>
            <a:gdLst/>
            <a:ahLst/>
            <a:cxnLst/>
            <a:rect l="l" t="t" r="r" b="b"/>
            <a:pathLst>
              <a:path w="138429" h="164465">
                <a:moveTo>
                  <a:pt x="138302" y="0"/>
                </a:moveTo>
                <a:lnTo>
                  <a:pt x="112049" y="46198"/>
                </a:lnTo>
                <a:lnTo>
                  <a:pt x="80009" y="89265"/>
                </a:lnTo>
                <a:lnTo>
                  <a:pt x="42541" y="128783"/>
                </a:lnTo>
                <a:lnTo>
                  <a:pt x="0" y="164337"/>
                </a:lnTo>
              </a:path>
            </a:pathLst>
          </a:custGeom>
          <a:ln w="9143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643741" y="699008"/>
            <a:ext cx="7620" cy="78105"/>
          </a:xfrm>
          <a:custGeom>
            <a:avLst/>
            <a:gdLst/>
            <a:ahLst/>
            <a:cxnLst/>
            <a:rect l="l" t="t" r="r" b="b"/>
            <a:pathLst>
              <a:path w="7620" h="78104">
                <a:moveTo>
                  <a:pt x="0" y="0"/>
                </a:moveTo>
                <a:lnTo>
                  <a:pt x="3399" y="19286"/>
                </a:lnTo>
                <a:lnTo>
                  <a:pt x="5762" y="38655"/>
                </a:lnTo>
                <a:lnTo>
                  <a:pt x="7054" y="58096"/>
                </a:lnTo>
                <a:lnTo>
                  <a:pt x="7238" y="77596"/>
                </a:lnTo>
              </a:path>
            </a:pathLst>
          </a:custGeom>
          <a:ln w="9143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760075" y="509523"/>
            <a:ext cx="71120" cy="99060"/>
          </a:xfrm>
          <a:custGeom>
            <a:avLst/>
            <a:gdLst/>
            <a:ahLst/>
            <a:cxnLst/>
            <a:rect l="l" t="t" r="r" b="b"/>
            <a:pathLst>
              <a:path w="71120" h="99059">
                <a:moveTo>
                  <a:pt x="0" y="98933"/>
                </a:moveTo>
                <a:lnTo>
                  <a:pt x="14608" y="72562"/>
                </a:lnTo>
                <a:lnTo>
                  <a:pt x="31337" y="47228"/>
                </a:lnTo>
                <a:lnTo>
                  <a:pt x="50113" y="23012"/>
                </a:lnTo>
                <a:lnTo>
                  <a:pt x="70866" y="0"/>
                </a:lnTo>
              </a:path>
            </a:pathLst>
          </a:custGeom>
          <a:ln w="9144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097134" y="570230"/>
            <a:ext cx="34290" cy="85725"/>
          </a:xfrm>
          <a:custGeom>
            <a:avLst/>
            <a:gdLst/>
            <a:ahLst/>
            <a:cxnLst/>
            <a:rect l="l" t="t" r="r" b="b"/>
            <a:pathLst>
              <a:path w="34290" h="85725">
                <a:moveTo>
                  <a:pt x="0" y="85471"/>
                </a:moveTo>
                <a:lnTo>
                  <a:pt x="6304" y="63454"/>
                </a:lnTo>
                <a:lnTo>
                  <a:pt x="14144" y="41830"/>
                </a:lnTo>
                <a:lnTo>
                  <a:pt x="23485" y="20659"/>
                </a:lnTo>
                <a:lnTo>
                  <a:pt x="34290" y="0"/>
                </a:lnTo>
              </a:path>
            </a:pathLst>
          </a:custGeom>
          <a:ln w="9144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19132" y="684656"/>
            <a:ext cx="124460" cy="83185"/>
          </a:xfrm>
          <a:custGeom>
            <a:avLst/>
            <a:gdLst/>
            <a:ahLst/>
            <a:cxnLst/>
            <a:rect l="l" t="t" r="r" b="b"/>
            <a:pathLst>
              <a:path w="124459" h="83184">
                <a:moveTo>
                  <a:pt x="0" y="0"/>
                </a:moveTo>
                <a:lnTo>
                  <a:pt x="33158" y="18206"/>
                </a:lnTo>
                <a:lnTo>
                  <a:pt x="64960" y="38115"/>
                </a:lnTo>
                <a:lnTo>
                  <a:pt x="95333" y="59668"/>
                </a:lnTo>
                <a:lnTo>
                  <a:pt x="124206" y="82803"/>
                </a:lnTo>
              </a:path>
            </a:pathLst>
          </a:custGeom>
          <a:ln w="9143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353932" y="1248410"/>
            <a:ext cx="22225" cy="87630"/>
          </a:xfrm>
          <a:custGeom>
            <a:avLst/>
            <a:gdLst/>
            <a:ahLst/>
            <a:cxnLst/>
            <a:rect l="l" t="t" r="r" b="b"/>
            <a:pathLst>
              <a:path w="22225" h="87630">
                <a:moveTo>
                  <a:pt x="21717" y="87122"/>
                </a:moveTo>
                <a:lnTo>
                  <a:pt x="14787" y="65597"/>
                </a:lnTo>
                <a:lnTo>
                  <a:pt x="8858" y="43894"/>
                </a:lnTo>
                <a:lnTo>
                  <a:pt x="3929" y="22024"/>
                </a:lnTo>
                <a:lnTo>
                  <a:pt x="0" y="0"/>
                </a:lnTo>
              </a:path>
            </a:pathLst>
          </a:custGeom>
          <a:ln w="9144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663685" y="779779"/>
            <a:ext cx="246951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solidFill>
                  <a:srgbClr val="6FAC46"/>
                </a:solidFill>
                <a:latin typeface="Arial"/>
                <a:cs typeface="Arial"/>
              </a:rPr>
              <a:t>Orion </a:t>
            </a:r>
            <a:r>
              <a:rPr sz="1800" spc="-140" dirty="0">
                <a:solidFill>
                  <a:srgbClr val="6FAC46"/>
                </a:solidFill>
                <a:latin typeface="Arial"/>
                <a:cs typeface="Arial"/>
              </a:rPr>
              <a:t>Research </a:t>
            </a:r>
            <a:r>
              <a:rPr sz="1800" spc="-70" dirty="0">
                <a:solidFill>
                  <a:srgbClr val="6FAC46"/>
                </a:solidFill>
                <a:latin typeface="Arial"/>
                <a:cs typeface="Arial"/>
              </a:rPr>
              <a:t>Project </a:t>
            </a:r>
            <a:r>
              <a:rPr sz="1800" spc="-30" dirty="0">
                <a:solidFill>
                  <a:srgbClr val="6FAC46"/>
                </a:solidFill>
                <a:latin typeface="Arial"/>
                <a:cs typeface="Arial"/>
              </a:rPr>
              <a:t>at  </a:t>
            </a:r>
            <a:r>
              <a:rPr sz="1800" spc="-215" dirty="0">
                <a:solidFill>
                  <a:srgbClr val="6FAC46"/>
                </a:solidFill>
                <a:latin typeface="Arial"/>
                <a:cs typeface="Arial"/>
              </a:rPr>
              <a:t>MCC </a:t>
            </a:r>
            <a:r>
              <a:rPr sz="1800" spc="-90" dirty="0">
                <a:solidFill>
                  <a:srgbClr val="6FAC46"/>
                </a:solidFill>
                <a:latin typeface="Arial"/>
                <a:cs typeface="Arial"/>
              </a:rPr>
              <a:t>headed </a:t>
            </a:r>
            <a:r>
              <a:rPr sz="1800" spc="-80" dirty="0">
                <a:solidFill>
                  <a:srgbClr val="6FAC46"/>
                </a:solidFill>
                <a:latin typeface="Arial"/>
                <a:cs typeface="Arial"/>
              </a:rPr>
              <a:t>by </a:t>
            </a:r>
            <a:r>
              <a:rPr sz="1800" spc="-95" dirty="0">
                <a:solidFill>
                  <a:srgbClr val="6FAC46"/>
                </a:solidFill>
                <a:latin typeface="Arial"/>
                <a:cs typeface="Arial"/>
              </a:rPr>
              <a:t>Won </a:t>
            </a:r>
            <a:r>
              <a:rPr sz="1800" spc="-110" dirty="0">
                <a:solidFill>
                  <a:srgbClr val="6FAC46"/>
                </a:solidFill>
                <a:latin typeface="Arial"/>
                <a:cs typeface="Arial"/>
              </a:rPr>
              <a:t>Kim  </a:t>
            </a:r>
            <a:r>
              <a:rPr sz="1800" spc="-130" dirty="0">
                <a:solidFill>
                  <a:srgbClr val="6FAC46"/>
                </a:solidFill>
                <a:latin typeface="Arial"/>
                <a:cs typeface="Arial"/>
              </a:rPr>
              <a:t>was </a:t>
            </a:r>
            <a:r>
              <a:rPr sz="1800" spc="-20" dirty="0">
                <a:solidFill>
                  <a:srgbClr val="6FAC46"/>
                </a:solidFill>
                <a:latin typeface="Arial"/>
                <a:cs typeface="Arial"/>
              </a:rPr>
              <a:t>the first </a:t>
            </a:r>
            <a:r>
              <a:rPr sz="1800" spc="-40" dirty="0">
                <a:solidFill>
                  <a:srgbClr val="6FAC46"/>
                </a:solidFill>
                <a:latin typeface="Arial"/>
                <a:cs typeface="Arial"/>
              </a:rPr>
              <a:t>major</a:t>
            </a:r>
            <a:r>
              <a:rPr sz="1800" spc="-220" dirty="0">
                <a:solidFill>
                  <a:srgbClr val="6FAC46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6FAC46"/>
                </a:solidFill>
                <a:latin typeface="Arial"/>
                <a:cs typeface="Arial"/>
              </a:rPr>
              <a:t>project  </a:t>
            </a:r>
            <a:r>
              <a:rPr sz="1800" spc="-25" dirty="0">
                <a:solidFill>
                  <a:srgbClr val="6FAC46"/>
                </a:solidFill>
                <a:latin typeface="Arial"/>
                <a:cs typeface="Arial"/>
              </a:rPr>
              <a:t>initiated </a:t>
            </a:r>
            <a:r>
              <a:rPr sz="1800" spc="-5" dirty="0">
                <a:solidFill>
                  <a:srgbClr val="6FAC46"/>
                </a:solidFill>
                <a:latin typeface="Arial"/>
                <a:cs typeface="Arial"/>
              </a:rPr>
              <a:t>for </a:t>
            </a:r>
            <a:r>
              <a:rPr sz="1800" spc="-30" dirty="0">
                <a:solidFill>
                  <a:srgbClr val="6FAC46"/>
                </a:solidFill>
                <a:latin typeface="Arial"/>
                <a:cs typeface="Arial"/>
              </a:rPr>
              <a:t>the  </a:t>
            </a:r>
            <a:r>
              <a:rPr sz="1800" spc="-60" dirty="0">
                <a:solidFill>
                  <a:srgbClr val="6FAC46"/>
                </a:solidFill>
                <a:latin typeface="Arial"/>
                <a:cs typeface="Arial"/>
              </a:rPr>
              <a:t>development </a:t>
            </a:r>
            <a:r>
              <a:rPr sz="1800" spc="-5" dirty="0">
                <a:solidFill>
                  <a:srgbClr val="6FAC46"/>
                </a:solidFill>
                <a:latin typeface="Arial"/>
                <a:cs typeface="Arial"/>
              </a:rPr>
              <a:t>of </a:t>
            </a:r>
            <a:r>
              <a:rPr sz="1800" spc="-200" dirty="0">
                <a:solidFill>
                  <a:srgbClr val="6FAC46"/>
                </a:solidFill>
                <a:latin typeface="Arial"/>
                <a:cs typeface="Arial"/>
              </a:rPr>
              <a:t>OODBMS  </a:t>
            </a:r>
            <a:r>
              <a:rPr sz="1800" spc="-25" dirty="0">
                <a:solidFill>
                  <a:srgbClr val="6FAC46"/>
                </a:solidFill>
                <a:latin typeface="Arial"/>
                <a:cs typeface="Arial"/>
              </a:rPr>
              <a:t>in</a:t>
            </a:r>
            <a:r>
              <a:rPr sz="1800" spc="-90" dirty="0">
                <a:solidFill>
                  <a:srgbClr val="6FAC46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6FAC46"/>
                </a:solidFill>
                <a:latin typeface="Arial"/>
                <a:cs typeface="Arial"/>
              </a:rPr>
              <a:t>1990.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6762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heavy" spc="-270" dirty="0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</a:rPr>
              <a:t>Entity </a:t>
            </a:r>
            <a:r>
              <a:rPr u="heavy" spc="-245" dirty="0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</a:rPr>
              <a:t>Relationship</a:t>
            </a:r>
            <a:r>
              <a:rPr u="heavy" spc="-655" dirty="0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</a:rPr>
              <a:t> </a:t>
            </a:r>
            <a:r>
              <a:rPr u="heavy" spc="-75" dirty="0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</a:rPr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661"/>
            <a:ext cx="4707890" cy="403288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marR="5080" indent="-228600">
              <a:lnSpc>
                <a:spcPts val="2690"/>
              </a:lnSpc>
              <a:spcBef>
                <a:spcPts val="745"/>
              </a:spcBef>
              <a:buChar char="•"/>
              <a:tabLst>
                <a:tab pos="241300" algn="l"/>
              </a:tabLst>
            </a:pPr>
            <a:r>
              <a:rPr sz="2800" spc="-204" dirty="0">
                <a:latin typeface="Arial"/>
                <a:cs typeface="Arial"/>
              </a:rPr>
              <a:t>The </a:t>
            </a:r>
            <a:r>
              <a:rPr sz="2800" spc="-505" dirty="0">
                <a:latin typeface="Arial"/>
                <a:cs typeface="Arial"/>
              </a:rPr>
              <a:t>ER </a:t>
            </a:r>
            <a:r>
              <a:rPr sz="2800" spc="-85" dirty="0">
                <a:latin typeface="Arial"/>
                <a:cs typeface="Arial"/>
              </a:rPr>
              <a:t>model </a:t>
            </a:r>
            <a:r>
              <a:rPr sz="2800" spc="-114" dirty="0">
                <a:latin typeface="Arial"/>
                <a:cs typeface="Arial"/>
              </a:rPr>
              <a:t>defines </a:t>
            </a:r>
            <a:r>
              <a:rPr sz="2800" spc="-35" dirty="0">
                <a:latin typeface="Arial"/>
                <a:cs typeface="Arial"/>
              </a:rPr>
              <a:t>the  </a:t>
            </a:r>
            <a:r>
              <a:rPr sz="2800" spc="-105" dirty="0">
                <a:latin typeface="Arial"/>
                <a:cs typeface="Arial"/>
              </a:rPr>
              <a:t>conceptual </a:t>
            </a:r>
            <a:r>
              <a:rPr sz="2800" spc="-85" dirty="0">
                <a:latin typeface="Arial"/>
                <a:cs typeface="Arial"/>
              </a:rPr>
              <a:t>view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220" dirty="0">
                <a:latin typeface="Arial"/>
                <a:cs typeface="Arial"/>
              </a:rPr>
              <a:t>a</a:t>
            </a:r>
            <a:r>
              <a:rPr sz="2800" spc="-400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database.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241300" marR="360045" indent="-228600">
              <a:lnSpc>
                <a:spcPts val="2690"/>
              </a:lnSpc>
              <a:buChar char="•"/>
              <a:tabLst>
                <a:tab pos="241300" algn="l"/>
              </a:tabLst>
            </a:pPr>
            <a:r>
              <a:rPr sz="2800" spc="40" dirty="0">
                <a:latin typeface="Arial"/>
                <a:cs typeface="Arial"/>
              </a:rPr>
              <a:t>It </a:t>
            </a:r>
            <a:r>
              <a:rPr sz="2800" spc="-110" dirty="0">
                <a:latin typeface="Arial"/>
                <a:cs typeface="Arial"/>
              </a:rPr>
              <a:t>works </a:t>
            </a:r>
            <a:r>
              <a:rPr sz="2800" spc="-100" dirty="0">
                <a:latin typeface="Arial"/>
                <a:cs typeface="Arial"/>
              </a:rPr>
              <a:t>around </a:t>
            </a:r>
            <a:r>
              <a:rPr sz="2800" spc="-65" dirty="0">
                <a:latin typeface="Arial"/>
                <a:cs typeface="Arial"/>
              </a:rPr>
              <a:t>real-world  </a:t>
            </a:r>
            <a:r>
              <a:rPr sz="2800" spc="-55" dirty="0">
                <a:latin typeface="Arial"/>
                <a:cs typeface="Arial"/>
              </a:rPr>
              <a:t>entities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35" dirty="0">
                <a:latin typeface="Arial"/>
                <a:cs typeface="Arial"/>
              </a:rPr>
              <a:t>the</a:t>
            </a:r>
            <a:r>
              <a:rPr sz="2800" spc="-215" dirty="0">
                <a:latin typeface="Arial"/>
                <a:cs typeface="Arial"/>
              </a:rPr>
              <a:t> </a:t>
            </a:r>
            <a:r>
              <a:rPr sz="2800" spc="-140" dirty="0">
                <a:latin typeface="Arial"/>
                <a:cs typeface="Arial"/>
              </a:rPr>
              <a:t>associations  </a:t>
            </a:r>
            <a:r>
              <a:rPr sz="2800" spc="-150" dirty="0">
                <a:latin typeface="Arial"/>
                <a:cs typeface="Arial"/>
              </a:rPr>
              <a:t>among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them.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241300" marR="240029" indent="-228600" algn="just">
              <a:lnSpc>
                <a:spcPct val="80000"/>
              </a:lnSpc>
              <a:buChar char="•"/>
              <a:tabLst>
                <a:tab pos="241300" algn="l"/>
              </a:tabLst>
            </a:pPr>
            <a:r>
              <a:rPr sz="2800" spc="-85" dirty="0">
                <a:latin typeface="Arial"/>
                <a:cs typeface="Arial"/>
              </a:rPr>
              <a:t>At view </a:t>
            </a:r>
            <a:r>
              <a:rPr sz="2800" spc="-95" dirty="0">
                <a:latin typeface="Arial"/>
                <a:cs typeface="Arial"/>
              </a:rPr>
              <a:t>level,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509" dirty="0">
                <a:latin typeface="Arial"/>
                <a:cs typeface="Arial"/>
              </a:rPr>
              <a:t>ER </a:t>
            </a:r>
            <a:r>
              <a:rPr sz="2800" spc="-85" dirty="0">
                <a:latin typeface="Arial"/>
                <a:cs typeface="Arial"/>
              </a:rPr>
              <a:t>model</a:t>
            </a:r>
            <a:r>
              <a:rPr sz="2800" spc="-365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is  </a:t>
            </a:r>
            <a:r>
              <a:rPr sz="2800" spc="-125" dirty="0">
                <a:latin typeface="Arial"/>
                <a:cs typeface="Arial"/>
              </a:rPr>
              <a:t>considered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130" dirty="0">
                <a:latin typeface="Arial"/>
                <a:cs typeface="Arial"/>
              </a:rPr>
              <a:t>good </a:t>
            </a:r>
            <a:r>
              <a:rPr sz="2800" spc="-35" dirty="0">
                <a:latin typeface="Arial"/>
                <a:cs typeface="Arial"/>
              </a:rPr>
              <a:t>option </a:t>
            </a:r>
            <a:r>
              <a:rPr sz="2800" spc="-15" dirty="0">
                <a:latin typeface="Arial"/>
                <a:cs typeface="Arial"/>
              </a:rPr>
              <a:t>for  </a:t>
            </a:r>
            <a:r>
              <a:rPr sz="2800" spc="-140" dirty="0">
                <a:latin typeface="Arial"/>
                <a:cs typeface="Arial"/>
              </a:rPr>
              <a:t>designing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165" dirty="0">
                <a:latin typeface="Arial"/>
                <a:cs typeface="Arial"/>
              </a:rPr>
              <a:t>databases.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49946" y="3967357"/>
            <a:ext cx="4939212" cy="1533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13785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heavy" spc="-80" dirty="0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</a:rPr>
              <a:t>Q</a:t>
            </a:r>
            <a:r>
              <a:rPr u="heavy" spc="-150" dirty="0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</a:rPr>
              <a:t>u</a:t>
            </a:r>
            <a:r>
              <a:rPr u="heavy" spc="-315" dirty="0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</a:rPr>
              <a:t>i</a:t>
            </a:r>
            <a:r>
              <a:rPr u="heavy" spc="-385" dirty="0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</a:rPr>
              <a:t>z</a:t>
            </a:r>
            <a:r>
              <a:rPr u="heavy" spc="-210" dirty="0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</a:rPr>
              <a:t>!</a:t>
            </a:r>
            <a:r>
              <a:rPr u="heavy" spc="-185" dirty="0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</a:rPr>
              <a:t>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9932035" cy="1988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ts val="3195"/>
              </a:lnSpc>
              <a:spcBef>
                <a:spcPts val="95"/>
              </a:spcBef>
              <a:buChar char="•"/>
              <a:tabLst>
                <a:tab pos="241300" algn="l"/>
              </a:tabLst>
            </a:pPr>
            <a:r>
              <a:rPr sz="2800" spc="-250" dirty="0">
                <a:latin typeface="Arial"/>
                <a:cs typeface="Arial"/>
              </a:rPr>
              <a:t>A </a:t>
            </a:r>
            <a:r>
              <a:rPr sz="2800" spc="-105" dirty="0">
                <a:latin typeface="Arial"/>
                <a:cs typeface="Arial"/>
              </a:rPr>
              <a:t>logical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190" dirty="0">
                <a:latin typeface="Arial"/>
                <a:cs typeface="Arial"/>
              </a:rPr>
              <a:t>schema</a:t>
            </a:r>
            <a:endParaRPr sz="2800">
              <a:latin typeface="Arial"/>
              <a:cs typeface="Arial"/>
            </a:endParaRPr>
          </a:p>
          <a:p>
            <a:pPr marL="636270" lvl="1" indent="-394970">
              <a:lnSpc>
                <a:spcPts val="3025"/>
              </a:lnSpc>
              <a:buAutoNum type="alphaUcParenR"/>
              <a:tabLst>
                <a:tab pos="636905" algn="l"/>
              </a:tabLst>
            </a:pP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50" dirty="0">
                <a:latin typeface="Arial"/>
                <a:cs typeface="Arial"/>
              </a:rPr>
              <a:t>entire</a:t>
            </a:r>
            <a:r>
              <a:rPr sz="2800" spc="-229" dirty="0">
                <a:latin typeface="Arial"/>
                <a:cs typeface="Arial"/>
              </a:rPr>
              <a:t> </a:t>
            </a:r>
            <a:r>
              <a:rPr sz="2800" spc="-155" dirty="0">
                <a:latin typeface="Arial"/>
                <a:cs typeface="Arial"/>
              </a:rPr>
              <a:t>database</a:t>
            </a:r>
            <a:endParaRPr sz="2800">
              <a:latin typeface="Arial"/>
              <a:cs typeface="Arial"/>
            </a:endParaRPr>
          </a:p>
          <a:p>
            <a:pPr marL="622935" lvl="1" indent="-381635">
              <a:lnSpc>
                <a:spcPts val="3025"/>
              </a:lnSpc>
              <a:buAutoNum type="alphaUcParenR"/>
              <a:tabLst>
                <a:tab pos="623570" algn="l"/>
              </a:tabLst>
            </a:pP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120" dirty="0">
                <a:latin typeface="Arial"/>
                <a:cs typeface="Arial"/>
              </a:rPr>
              <a:t>standard </a:t>
            </a:r>
            <a:r>
              <a:rPr sz="2800" spc="-155" dirty="0">
                <a:latin typeface="Arial"/>
                <a:cs typeface="Arial"/>
              </a:rPr>
              <a:t>way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130" dirty="0">
                <a:latin typeface="Arial"/>
                <a:cs typeface="Arial"/>
              </a:rPr>
              <a:t>organizing </a:t>
            </a:r>
            <a:r>
              <a:rPr sz="2800" spc="-45" dirty="0">
                <a:latin typeface="Arial"/>
                <a:cs typeface="Arial"/>
              </a:rPr>
              <a:t>information </a:t>
            </a:r>
            <a:r>
              <a:rPr sz="2800" spc="-15" dirty="0">
                <a:latin typeface="Arial"/>
                <a:cs typeface="Arial"/>
              </a:rPr>
              <a:t>into </a:t>
            </a:r>
            <a:r>
              <a:rPr sz="2800" spc="-170" dirty="0">
                <a:latin typeface="Arial"/>
                <a:cs typeface="Arial"/>
              </a:rPr>
              <a:t>accessible</a:t>
            </a:r>
            <a:r>
              <a:rPr sz="2800" spc="-290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parts.</a:t>
            </a:r>
            <a:endParaRPr sz="2800">
              <a:latin typeface="Arial"/>
              <a:cs typeface="Arial"/>
            </a:endParaRPr>
          </a:p>
          <a:p>
            <a:pPr marL="618490" lvl="1" indent="-377190">
              <a:lnSpc>
                <a:spcPts val="3025"/>
              </a:lnSpc>
              <a:buAutoNum type="alphaUcParenR"/>
              <a:tabLst>
                <a:tab pos="619125" algn="l"/>
              </a:tabLst>
            </a:pPr>
            <a:r>
              <a:rPr sz="2800" spc="-170" dirty="0">
                <a:latin typeface="Arial"/>
                <a:cs typeface="Arial"/>
              </a:rPr>
              <a:t>Describes </a:t>
            </a:r>
            <a:r>
              <a:rPr sz="2800" spc="-70" dirty="0">
                <a:latin typeface="Arial"/>
                <a:cs typeface="Arial"/>
              </a:rPr>
              <a:t>how </a:t>
            </a:r>
            <a:r>
              <a:rPr sz="2800" spc="-110" dirty="0">
                <a:latin typeface="Arial"/>
                <a:cs typeface="Arial"/>
              </a:rPr>
              <a:t>data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90" dirty="0">
                <a:latin typeface="Arial"/>
                <a:cs typeface="Arial"/>
              </a:rPr>
              <a:t>actually </a:t>
            </a:r>
            <a:r>
              <a:rPr sz="2800" spc="-95" dirty="0">
                <a:latin typeface="Arial"/>
                <a:cs typeface="Arial"/>
              </a:rPr>
              <a:t>stored </a:t>
            </a:r>
            <a:r>
              <a:rPr sz="2800" spc="-90" dirty="0">
                <a:latin typeface="Arial"/>
                <a:cs typeface="Arial"/>
              </a:rPr>
              <a:t>on</a:t>
            </a:r>
            <a:r>
              <a:rPr sz="2800" spc="-280" dirty="0">
                <a:latin typeface="Arial"/>
                <a:cs typeface="Arial"/>
              </a:rPr>
              <a:t> </a:t>
            </a:r>
            <a:r>
              <a:rPr sz="2800" spc="-125" dirty="0">
                <a:latin typeface="Arial"/>
                <a:cs typeface="Arial"/>
              </a:rPr>
              <a:t>disk.</a:t>
            </a:r>
            <a:endParaRPr sz="2800">
              <a:latin typeface="Arial"/>
              <a:cs typeface="Arial"/>
            </a:endParaRPr>
          </a:p>
          <a:p>
            <a:pPr marL="648970" lvl="1" indent="-407670">
              <a:lnSpc>
                <a:spcPts val="3195"/>
              </a:lnSpc>
              <a:buAutoNum type="alphaUcParenR"/>
              <a:tabLst>
                <a:tab pos="649605" algn="l"/>
              </a:tabLst>
            </a:pPr>
            <a:r>
              <a:rPr sz="2800" spc="-75" dirty="0">
                <a:latin typeface="Arial"/>
                <a:cs typeface="Arial"/>
              </a:rPr>
              <a:t>All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35" dirty="0">
                <a:latin typeface="Arial"/>
                <a:cs typeface="Arial"/>
              </a:rPr>
              <a:t>the</a:t>
            </a:r>
            <a:r>
              <a:rPr sz="2800" spc="-365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above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93189"/>
            <a:ext cx="5115560" cy="1988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ts val="3195"/>
              </a:lnSpc>
              <a:spcBef>
                <a:spcPts val="95"/>
              </a:spcBef>
              <a:buChar char="•"/>
              <a:tabLst>
                <a:tab pos="241300" algn="l"/>
              </a:tabLst>
            </a:pPr>
            <a:r>
              <a:rPr sz="2800" spc="-75" dirty="0">
                <a:latin typeface="Arial"/>
                <a:cs typeface="Arial"/>
              </a:rPr>
              <a:t>. </a:t>
            </a:r>
            <a:r>
              <a:rPr sz="2800" spc="-869" dirty="0">
                <a:latin typeface="Arial"/>
                <a:cs typeface="Arial"/>
              </a:rPr>
              <a:t>…………………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spc="-150" dirty="0">
                <a:latin typeface="Arial"/>
                <a:cs typeface="Arial"/>
              </a:rPr>
              <a:t>is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full </a:t>
            </a:r>
            <a:r>
              <a:rPr sz="2800" spc="-35" dirty="0">
                <a:latin typeface="Arial"/>
                <a:cs typeface="Arial"/>
              </a:rPr>
              <a:t>form </a:t>
            </a:r>
            <a:r>
              <a:rPr sz="2800" spc="-5" dirty="0">
                <a:latin typeface="Arial"/>
                <a:cs typeface="Arial"/>
              </a:rPr>
              <a:t>of</a:t>
            </a:r>
            <a:r>
              <a:rPr sz="2800" spc="-415" dirty="0">
                <a:latin typeface="Arial"/>
                <a:cs typeface="Arial"/>
              </a:rPr>
              <a:t> </a:t>
            </a:r>
            <a:r>
              <a:rPr sz="2800" spc="-335" dirty="0">
                <a:latin typeface="Arial"/>
                <a:cs typeface="Arial"/>
              </a:rPr>
              <a:t>SQL.</a:t>
            </a:r>
            <a:endParaRPr sz="2800">
              <a:latin typeface="Arial"/>
              <a:cs typeface="Arial"/>
            </a:endParaRPr>
          </a:p>
          <a:p>
            <a:pPr marL="636270" lvl="1" indent="-394970">
              <a:lnSpc>
                <a:spcPts val="3025"/>
              </a:lnSpc>
              <a:buAutoNum type="alphaUcParenR"/>
              <a:tabLst>
                <a:tab pos="636905" algn="l"/>
              </a:tabLst>
            </a:pPr>
            <a:r>
              <a:rPr sz="2800" spc="-150" dirty="0">
                <a:latin typeface="Arial"/>
                <a:cs typeface="Arial"/>
              </a:rPr>
              <a:t>Standard </a:t>
            </a:r>
            <a:r>
              <a:rPr sz="2800" spc="-95" dirty="0">
                <a:latin typeface="Arial"/>
                <a:cs typeface="Arial"/>
              </a:rPr>
              <a:t>query </a:t>
            </a:r>
            <a:r>
              <a:rPr sz="2800" spc="-160" dirty="0">
                <a:latin typeface="Arial"/>
                <a:cs typeface="Arial"/>
              </a:rPr>
              <a:t>language</a:t>
            </a:r>
            <a:endParaRPr sz="2800">
              <a:latin typeface="Arial"/>
              <a:cs typeface="Arial"/>
            </a:endParaRPr>
          </a:p>
          <a:p>
            <a:pPr marL="622935" lvl="1" indent="-381635">
              <a:lnSpc>
                <a:spcPts val="3025"/>
              </a:lnSpc>
              <a:buAutoNum type="alphaUcParenR"/>
              <a:tabLst>
                <a:tab pos="623570" algn="l"/>
              </a:tabLst>
            </a:pPr>
            <a:r>
              <a:rPr sz="2800" spc="-125" dirty="0">
                <a:latin typeface="Arial"/>
                <a:cs typeface="Arial"/>
              </a:rPr>
              <a:t>Sequential </a:t>
            </a:r>
            <a:r>
              <a:rPr sz="2800" spc="-95" dirty="0">
                <a:latin typeface="Arial"/>
                <a:cs typeface="Arial"/>
              </a:rPr>
              <a:t>query</a:t>
            </a:r>
            <a:r>
              <a:rPr sz="2800" spc="-190" dirty="0">
                <a:latin typeface="Arial"/>
                <a:cs typeface="Arial"/>
              </a:rPr>
              <a:t> </a:t>
            </a:r>
            <a:r>
              <a:rPr sz="2800" spc="-160" dirty="0">
                <a:latin typeface="Arial"/>
                <a:cs typeface="Arial"/>
              </a:rPr>
              <a:t>language</a:t>
            </a:r>
            <a:endParaRPr sz="2800">
              <a:latin typeface="Arial"/>
              <a:cs typeface="Arial"/>
            </a:endParaRPr>
          </a:p>
          <a:p>
            <a:pPr marL="618490" lvl="1" indent="-377190">
              <a:lnSpc>
                <a:spcPts val="3025"/>
              </a:lnSpc>
              <a:buAutoNum type="alphaUcParenR"/>
              <a:tabLst>
                <a:tab pos="619125" algn="l"/>
              </a:tabLst>
            </a:pPr>
            <a:r>
              <a:rPr sz="2800" spc="-95" dirty="0">
                <a:latin typeface="Arial"/>
                <a:cs typeface="Arial"/>
              </a:rPr>
              <a:t>Structured </a:t>
            </a:r>
            <a:r>
              <a:rPr sz="2800" spc="-90" dirty="0">
                <a:latin typeface="Arial"/>
                <a:cs typeface="Arial"/>
              </a:rPr>
              <a:t>query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-160" dirty="0">
                <a:latin typeface="Arial"/>
                <a:cs typeface="Arial"/>
              </a:rPr>
              <a:t>language</a:t>
            </a:r>
            <a:endParaRPr sz="2800">
              <a:latin typeface="Arial"/>
              <a:cs typeface="Arial"/>
            </a:endParaRPr>
          </a:p>
          <a:p>
            <a:pPr marL="648970" lvl="1" indent="-407670">
              <a:lnSpc>
                <a:spcPts val="3195"/>
              </a:lnSpc>
              <a:buAutoNum type="alphaUcParenR"/>
              <a:tabLst>
                <a:tab pos="649605" algn="l"/>
              </a:tabLst>
            </a:pPr>
            <a:r>
              <a:rPr sz="2800" spc="-170" dirty="0">
                <a:latin typeface="Arial"/>
                <a:cs typeface="Arial"/>
              </a:rPr>
              <a:t>Server </a:t>
            </a:r>
            <a:r>
              <a:rPr sz="2800" spc="-140" dirty="0">
                <a:latin typeface="Arial"/>
                <a:cs typeface="Arial"/>
              </a:rPr>
              <a:t>side </a:t>
            </a:r>
            <a:r>
              <a:rPr sz="2800" spc="-95" dirty="0">
                <a:latin typeface="Arial"/>
                <a:cs typeface="Arial"/>
              </a:rPr>
              <a:t>query </a:t>
            </a:r>
            <a:r>
              <a:rPr sz="2800" spc="-160" dirty="0">
                <a:latin typeface="Arial"/>
                <a:cs typeface="Arial"/>
              </a:rPr>
              <a:t>language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93189"/>
            <a:ext cx="7787005" cy="1988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ts val="3195"/>
              </a:lnSpc>
              <a:spcBef>
                <a:spcPts val="95"/>
              </a:spcBef>
              <a:buChar char="•"/>
              <a:tabLst>
                <a:tab pos="241300" algn="l"/>
              </a:tabLst>
            </a:pPr>
            <a:r>
              <a:rPr sz="2800" spc="-250" dirty="0">
                <a:latin typeface="Arial"/>
                <a:cs typeface="Arial"/>
              </a:rPr>
              <a:t>A </a:t>
            </a:r>
            <a:r>
              <a:rPr sz="2800" spc="-60" dirty="0">
                <a:latin typeface="Arial"/>
                <a:cs typeface="Arial"/>
              </a:rPr>
              <a:t>relational </a:t>
            </a:r>
            <a:r>
              <a:rPr sz="2800" spc="-150" dirty="0">
                <a:latin typeface="Arial"/>
                <a:cs typeface="Arial"/>
              </a:rPr>
              <a:t>database </a:t>
            </a:r>
            <a:r>
              <a:rPr sz="2800" spc="-100" dirty="0">
                <a:latin typeface="Arial"/>
                <a:cs typeface="Arial"/>
              </a:rPr>
              <a:t>developer </a:t>
            </a:r>
            <a:r>
              <a:rPr sz="2800" spc="-114" dirty="0">
                <a:latin typeface="Arial"/>
                <a:cs typeface="Arial"/>
              </a:rPr>
              <a:t>refers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100" dirty="0">
                <a:latin typeface="Arial"/>
                <a:cs typeface="Arial"/>
              </a:rPr>
              <a:t>record</a:t>
            </a:r>
            <a:r>
              <a:rPr sz="2800" spc="-280" dirty="0">
                <a:latin typeface="Arial"/>
                <a:cs typeface="Arial"/>
              </a:rPr>
              <a:t> </a:t>
            </a:r>
            <a:r>
              <a:rPr sz="2800" spc="-265" dirty="0">
                <a:latin typeface="Arial"/>
                <a:cs typeface="Arial"/>
              </a:rPr>
              <a:t>as</a:t>
            </a:r>
            <a:endParaRPr sz="2800">
              <a:latin typeface="Arial"/>
              <a:cs typeface="Arial"/>
            </a:endParaRPr>
          </a:p>
          <a:p>
            <a:pPr marL="619760" lvl="1" indent="-378460">
              <a:lnSpc>
                <a:spcPts val="3025"/>
              </a:lnSpc>
              <a:buAutoNum type="alphaUcPeriod"/>
              <a:tabLst>
                <a:tab pos="620395" algn="l"/>
              </a:tabLst>
            </a:pPr>
            <a:r>
              <a:rPr sz="2800" spc="-220" dirty="0">
                <a:latin typeface="Arial"/>
                <a:cs typeface="Arial"/>
              </a:rPr>
              <a:t>a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criteria</a:t>
            </a:r>
            <a:endParaRPr sz="2800">
              <a:latin typeface="Arial"/>
              <a:cs typeface="Arial"/>
            </a:endParaRPr>
          </a:p>
          <a:p>
            <a:pPr marL="606425" lvl="1" indent="-365125">
              <a:lnSpc>
                <a:spcPts val="3025"/>
              </a:lnSpc>
              <a:buAutoNum type="alphaUcPeriod"/>
              <a:tabLst>
                <a:tab pos="607060" algn="l"/>
              </a:tabLst>
            </a:pPr>
            <a:r>
              <a:rPr sz="2800" spc="-220" dirty="0">
                <a:latin typeface="Arial"/>
                <a:cs typeface="Arial"/>
              </a:rPr>
              <a:t>a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relation</a:t>
            </a:r>
            <a:endParaRPr sz="2800">
              <a:latin typeface="Arial"/>
              <a:cs typeface="Arial"/>
            </a:endParaRPr>
          </a:p>
          <a:p>
            <a:pPr marL="600075" lvl="1" indent="-358775">
              <a:lnSpc>
                <a:spcPts val="3025"/>
              </a:lnSpc>
              <a:buAutoNum type="alphaUcPeriod"/>
              <a:tabLst>
                <a:tab pos="600710" algn="l"/>
              </a:tabLst>
            </a:pPr>
            <a:r>
              <a:rPr sz="2800" spc="-220" dirty="0">
                <a:latin typeface="Arial"/>
                <a:cs typeface="Arial"/>
              </a:rPr>
              <a:t>a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tuple</a:t>
            </a:r>
            <a:endParaRPr sz="2800">
              <a:latin typeface="Arial"/>
              <a:cs typeface="Arial"/>
            </a:endParaRPr>
          </a:p>
          <a:p>
            <a:pPr marL="623570" lvl="1" indent="-382270">
              <a:lnSpc>
                <a:spcPts val="3195"/>
              </a:lnSpc>
              <a:buAutoNum type="alphaUcPeriod"/>
              <a:tabLst>
                <a:tab pos="624205" algn="l"/>
              </a:tabLst>
            </a:pPr>
            <a:r>
              <a:rPr sz="2800" spc="-155" dirty="0">
                <a:latin typeface="Arial"/>
                <a:cs typeface="Arial"/>
              </a:rPr>
              <a:t>an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attribute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93189"/>
            <a:ext cx="9308465" cy="1988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1945" indent="-309245">
              <a:lnSpc>
                <a:spcPts val="3195"/>
              </a:lnSpc>
              <a:spcBef>
                <a:spcPts val="95"/>
              </a:spcBef>
              <a:buChar char="•"/>
              <a:tabLst>
                <a:tab pos="321945" algn="l"/>
                <a:tab pos="322580" algn="l"/>
              </a:tabLst>
            </a:pPr>
            <a:r>
              <a:rPr sz="2800" spc="-170" dirty="0">
                <a:latin typeface="Arial"/>
                <a:cs typeface="Arial"/>
              </a:rPr>
              <a:t>An </a:t>
            </a:r>
            <a:r>
              <a:rPr sz="2800" spc="-150" dirty="0">
                <a:latin typeface="Arial"/>
                <a:cs typeface="Arial"/>
              </a:rPr>
              <a:t>advantage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155" dirty="0">
                <a:latin typeface="Arial"/>
                <a:cs typeface="Arial"/>
              </a:rPr>
              <a:t>database </a:t>
            </a:r>
            <a:r>
              <a:rPr sz="2800" spc="-130" dirty="0">
                <a:latin typeface="Arial"/>
                <a:cs typeface="Arial"/>
              </a:rPr>
              <a:t>management approach</a:t>
            </a:r>
            <a:r>
              <a:rPr sz="2800" spc="-330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is</a:t>
            </a:r>
            <a:endParaRPr sz="2800">
              <a:latin typeface="Arial"/>
              <a:cs typeface="Arial"/>
            </a:endParaRPr>
          </a:p>
          <a:p>
            <a:pPr marL="619760" lvl="1" indent="-378460">
              <a:lnSpc>
                <a:spcPts val="3025"/>
              </a:lnSpc>
              <a:buAutoNum type="alphaUcPeriod"/>
              <a:tabLst>
                <a:tab pos="620395" algn="l"/>
              </a:tabLst>
            </a:pPr>
            <a:r>
              <a:rPr sz="2800" spc="-110" dirty="0">
                <a:latin typeface="Arial"/>
                <a:cs typeface="Arial"/>
              </a:rPr>
              <a:t>data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95" dirty="0">
                <a:latin typeface="Arial"/>
                <a:cs typeface="Arial"/>
              </a:rPr>
              <a:t>dependent </a:t>
            </a:r>
            <a:r>
              <a:rPr sz="2800" spc="-90" dirty="0">
                <a:latin typeface="Arial"/>
                <a:cs typeface="Arial"/>
              </a:rPr>
              <a:t>on</a:t>
            </a:r>
            <a:r>
              <a:rPr sz="2800" spc="-180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programs</a:t>
            </a:r>
            <a:endParaRPr sz="2800">
              <a:latin typeface="Arial"/>
              <a:cs typeface="Arial"/>
            </a:endParaRPr>
          </a:p>
          <a:p>
            <a:pPr marL="606425" lvl="1" indent="-365125">
              <a:lnSpc>
                <a:spcPts val="3025"/>
              </a:lnSpc>
              <a:buAutoNum type="alphaUcPeriod"/>
              <a:tabLst>
                <a:tab pos="607060" algn="l"/>
              </a:tabLst>
            </a:pPr>
            <a:r>
              <a:rPr sz="2800" spc="-110" dirty="0">
                <a:latin typeface="Arial"/>
                <a:cs typeface="Arial"/>
              </a:rPr>
              <a:t>data </a:t>
            </a:r>
            <a:r>
              <a:rPr sz="2800" spc="-120" dirty="0">
                <a:latin typeface="Arial"/>
                <a:cs typeface="Arial"/>
              </a:rPr>
              <a:t>redundancy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165" dirty="0">
                <a:latin typeface="Arial"/>
                <a:cs typeface="Arial"/>
              </a:rPr>
              <a:t>increases</a:t>
            </a:r>
            <a:endParaRPr sz="2800">
              <a:latin typeface="Arial"/>
              <a:cs typeface="Arial"/>
            </a:endParaRPr>
          </a:p>
          <a:p>
            <a:pPr marL="600075" lvl="1" indent="-358775">
              <a:lnSpc>
                <a:spcPts val="3025"/>
              </a:lnSpc>
              <a:buAutoNum type="alphaUcPeriod"/>
              <a:tabLst>
                <a:tab pos="600710" algn="l"/>
              </a:tabLst>
            </a:pPr>
            <a:r>
              <a:rPr sz="2800" spc="-110" dirty="0">
                <a:latin typeface="Arial"/>
                <a:cs typeface="Arial"/>
              </a:rPr>
              <a:t>data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75" dirty="0">
                <a:latin typeface="Arial"/>
                <a:cs typeface="Arial"/>
              </a:rPr>
              <a:t>integrated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185" dirty="0">
                <a:latin typeface="Arial"/>
                <a:cs typeface="Arial"/>
              </a:rPr>
              <a:t>can </a:t>
            </a:r>
            <a:r>
              <a:rPr sz="2800" spc="-130" dirty="0">
                <a:latin typeface="Arial"/>
                <a:cs typeface="Arial"/>
              </a:rPr>
              <a:t>be </a:t>
            </a:r>
            <a:r>
              <a:rPr sz="2800" spc="-210" dirty="0">
                <a:latin typeface="Arial"/>
                <a:cs typeface="Arial"/>
              </a:rPr>
              <a:t>accessed </a:t>
            </a:r>
            <a:r>
              <a:rPr sz="2800" spc="-125" dirty="0">
                <a:latin typeface="Arial"/>
                <a:cs typeface="Arial"/>
              </a:rPr>
              <a:t>by </a:t>
            </a:r>
            <a:r>
              <a:rPr sz="2800" spc="-35" dirty="0">
                <a:latin typeface="Arial"/>
                <a:cs typeface="Arial"/>
              </a:rPr>
              <a:t>multiple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programs</a:t>
            </a:r>
            <a:endParaRPr sz="2800">
              <a:latin typeface="Arial"/>
              <a:cs typeface="Arial"/>
            </a:endParaRPr>
          </a:p>
          <a:p>
            <a:pPr marL="623570" lvl="1" indent="-382270">
              <a:lnSpc>
                <a:spcPts val="3195"/>
              </a:lnSpc>
              <a:buAutoNum type="alphaUcPeriod"/>
              <a:tabLst>
                <a:tab pos="624205" algn="l"/>
              </a:tabLst>
            </a:pPr>
            <a:r>
              <a:rPr sz="2800" spc="-114" dirty="0">
                <a:latin typeface="Arial"/>
                <a:cs typeface="Arial"/>
              </a:rPr>
              <a:t>none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35" dirty="0">
                <a:latin typeface="Arial"/>
                <a:cs typeface="Arial"/>
              </a:rPr>
              <a:t>the</a:t>
            </a:r>
            <a:r>
              <a:rPr sz="2800" spc="-290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above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93189"/>
            <a:ext cx="5734050" cy="1988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ts val="3195"/>
              </a:lnSpc>
              <a:spcBef>
                <a:spcPts val="95"/>
              </a:spcBef>
              <a:buChar char="•"/>
              <a:tabLst>
                <a:tab pos="241300" algn="l"/>
              </a:tabLst>
            </a:pPr>
            <a:r>
              <a:rPr sz="2800" spc="-120" dirty="0">
                <a:latin typeface="Arial"/>
                <a:cs typeface="Arial"/>
              </a:rPr>
              <a:t>Grant </a:t>
            </a:r>
            <a:r>
              <a:rPr sz="2800" spc="-135" dirty="0">
                <a:latin typeface="Arial"/>
                <a:cs typeface="Arial"/>
              </a:rPr>
              <a:t>and revoke </a:t>
            </a:r>
            <a:r>
              <a:rPr sz="2800" spc="-130" dirty="0">
                <a:latin typeface="Arial"/>
                <a:cs typeface="Arial"/>
              </a:rPr>
              <a:t>are </a:t>
            </a:r>
            <a:r>
              <a:rPr sz="2800" spc="-605" dirty="0">
                <a:latin typeface="Arial"/>
                <a:cs typeface="Arial"/>
              </a:rPr>
              <a:t>…….</a:t>
            </a:r>
            <a:r>
              <a:rPr sz="2800" spc="-580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statements.</a:t>
            </a:r>
            <a:endParaRPr sz="2800">
              <a:latin typeface="Arial"/>
              <a:cs typeface="Arial"/>
            </a:endParaRPr>
          </a:p>
          <a:p>
            <a:pPr marL="619760" lvl="1" indent="-378460">
              <a:lnSpc>
                <a:spcPts val="3025"/>
              </a:lnSpc>
              <a:buAutoNum type="alphaUcPeriod"/>
              <a:tabLst>
                <a:tab pos="620395" algn="l"/>
              </a:tabLst>
            </a:pPr>
            <a:r>
              <a:rPr sz="2800" spc="-335" dirty="0">
                <a:latin typeface="Arial"/>
                <a:cs typeface="Arial"/>
              </a:rPr>
              <a:t>DDL</a:t>
            </a:r>
            <a:endParaRPr sz="2800">
              <a:latin typeface="Arial"/>
              <a:cs typeface="Arial"/>
            </a:endParaRPr>
          </a:p>
          <a:p>
            <a:pPr marL="606425" lvl="1" indent="-365125">
              <a:lnSpc>
                <a:spcPts val="3025"/>
              </a:lnSpc>
              <a:buAutoNum type="alphaUcPeriod"/>
              <a:tabLst>
                <a:tab pos="607060" algn="l"/>
              </a:tabLst>
            </a:pPr>
            <a:r>
              <a:rPr sz="2800" spc="-445" dirty="0">
                <a:latin typeface="Arial"/>
                <a:cs typeface="Arial"/>
              </a:rPr>
              <a:t>TCL</a:t>
            </a:r>
            <a:endParaRPr sz="2800">
              <a:latin typeface="Arial"/>
              <a:cs typeface="Arial"/>
            </a:endParaRPr>
          </a:p>
          <a:p>
            <a:pPr marL="600075" lvl="1" indent="-358775">
              <a:lnSpc>
                <a:spcPts val="3025"/>
              </a:lnSpc>
              <a:buAutoNum type="alphaUcPeriod"/>
              <a:tabLst>
                <a:tab pos="600710" algn="l"/>
              </a:tabLst>
            </a:pPr>
            <a:r>
              <a:rPr sz="2800" spc="-409" dirty="0">
                <a:latin typeface="Arial"/>
                <a:cs typeface="Arial"/>
              </a:rPr>
              <a:t>DCL</a:t>
            </a:r>
            <a:endParaRPr sz="2800">
              <a:latin typeface="Arial"/>
              <a:cs typeface="Arial"/>
            </a:endParaRPr>
          </a:p>
          <a:p>
            <a:pPr marL="623570" lvl="1" indent="-382270">
              <a:lnSpc>
                <a:spcPts val="3195"/>
              </a:lnSpc>
              <a:buAutoNum type="alphaUcPeriod"/>
              <a:tabLst>
                <a:tab pos="624205" algn="l"/>
              </a:tabLst>
            </a:pPr>
            <a:r>
              <a:rPr sz="2800" spc="-215" dirty="0">
                <a:latin typeface="Arial"/>
                <a:cs typeface="Arial"/>
              </a:rPr>
              <a:t>DML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59600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80" dirty="0">
                <a:solidFill>
                  <a:srgbClr val="C55A11"/>
                </a:solidFill>
              </a:rPr>
              <a:t>What </a:t>
            </a:r>
            <a:r>
              <a:rPr spc="-215" dirty="0">
                <a:solidFill>
                  <a:srgbClr val="C55A11"/>
                </a:solidFill>
              </a:rPr>
              <a:t>to</a:t>
            </a:r>
            <a:r>
              <a:rPr spc="-685" dirty="0">
                <a:solidFill>
                  <a:srgbClr val="C55A11"/>
                </a:solidFill>
              </a:rPr>
              <a:t> </a:t>
            </a:r>
            <a:r>
              <a:rPr spc="-125" dirty="0">
                <a:solidFill>
                  <a:srgbClr val="C55A11"/>
                </a:solidFill>
              </a:rPr>
              <a:t>model?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7547"/>
            <a:ext cx="4741545" cy="420306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60" dirty="0">
                <a:solidFill>
                  <a:srgbClr val="C55A11"/>
                </a:solidFill>
                <a:latin typeface="Trebuchet MS"/>
                <a:cs typeface="Trebuchet MS"/>
              </a:rPr>
              <a:t>Static</a:t>
            </a:r>
            <a:r>
              <a:rPr sz="2800" b="1" spc="-200" dirty="0">
                <a:solidFill>
                  <a:srgbClr val="C55A11"/>
                </a:solidFill>
                <a:latin typeface="Trebuchet MS"/>
                <a:cs typeface="Trebuchet MS"/>
              </a:rPr>
              <a:t> </a:t>
            </a:r>
            <a:r>
              <a:rPr sz="2800" b="1" spc="-135" dirty="0">
                <a:solidFill>
                  <a:srgbClr val="C55A11"/>
                </a:solidFill>
                <a:latin typeface="Trebuchet MS"/>
                <a:cs typeface="Trebuchet MS"/>
              </a:rPr>
              <a:t>Information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325"/>
              </a:spcBef>
              <a:buChar char="•"/>
              <a:tabLst>
                <a:tab pos="241300" algn="l"/>
              </a:tabLst>
            </a:pPr>
            <a:r>
              <a:rPr sz="2800" spc="-110" dirty="0">
                <a:latin typeface="Arial"/>
                <a:cs typeface="Arial"/>
              </a:rPr>
              <a:t>Data-----Entities</a:t>
            </a:r>
            <a:endParaRPr sz="2800">
              <a:latin typeface="Arial"/>
              <a:cs typeface="Arial"/>
            </a:endParaRPr>
          </a:p>
          <a:p>
            <a:pPr marL="241300" marR="356235" indent="-228600">
              <a:lnSpc>
                <a:spcPts val="2690"/>
              </a:lnSpc>
              <a:spcBef>
                <a:spcPts val="985"/>
              </a:spcBef>
              <a:buChar char="•"/>
              <a:tabLst>
                <a:tab pos="241300" algn="l"/>
              </a:tabLst>
            </a:pPr>
            <a:r>
              <a:rPr sz="2800" spc="-240" dirty="0">
                <a:latin typeface="Arial"/>
                <a:cs typeface="Arial"/>
              </a:rPr>
              <a:t>Asso</a:t>
            </a:r>
            <a:r>
              <a:rPr sz="2800" spc="-210" dirty="0">
                <a:latin typeface="Arial"/>
                <a:cs typeface="Arial"/>
              </a:rPr>
              <a:t>c</a:t>
            </a:r>
            <a:r>
              <a:rPr sz="2800" spc="-60" dirty="0">
                <a:latin typeface="Arial"/>
                <a:cs typeface="Arial"/>
              </a:rPr>
              <a:t>i</a:t>
            </a:r>
            <a:r>
              <a:rPr sz="2800" spc="-170" dirty="0">
                <a:latin typeface="Arial"/>
                <a:cs typeface="Arial"/>
              </a:rPr>
              <a:t>a</a:t>
            </a:r>
            <a:r>
              <a:rPr sz="2800" spc="-60" dirty="0">
                <a:latin typeface="Arial"/>
                <a:cs typeface="Arial"/>
              </a:rPr>
              <a:t>tion</a:t>
            </a:r>
            <a:r>
              <a:rPr sz="2800" spc="-95" dirty="0">
                <a:latin typeface="Arial"/>
                <a:cs typeface="Arial"/>
              </a:rPr>
              <a:t>s</a:t>
            </a:r>
            <a:r>
              <a:rPr sz="2800" spc="-85" dirty="0">
                <a:latin typeface="Arial"/>
                <a:cs typeface="Arial"/>
              </a:rPr>
              <a:t>----</a:t>
            </a:r>
            <a:r>
              <a:rPr sz="2800" spc="-550" dirty="0">
                <a:latin typeface="Arial"/>
                <a:cs typeface="Arial"/>
              </a:rPr>
              <a:t>R</a:t>
            </a:r>
            <a:r>
              <a:rPr sz="2800" spc="-110" dirty="0">
                <a:latin typeface="Arial"/>
                <a:cs typeface="Arial"/>
              </a:rPr>
              <a:t>el</a:t>
            </a:r>
            <a:r>
              <a:rPr sz="2800" spc="-185" dirty="0">
                <a:latin typeface="Arial"/>
                <a:cs typeface="Arial"/>
              </a:rPr>
              <a:t>a</a:t>
            </a:r>
            <a:r>
              <a:rPr sz="2800" spc="-60" dirty="0">
                <a:latin typeface="Arial"/>
                <a:cs typeface="Arial"/>
              </a:rPr>
              <a:t>tion</a:t>
            </a:r>
            <a:r>
              <a:rPr sz="2800" spc="-65" dirty="0">
                <a:latin typeface="Arial"/>
                <a:cs typeface="Arial"/>
              </a:rPr>
              <a:t>s</a:t>
            </a:r>
            <a:r>
              <a:rPr sz="2800" spc="-110" dirty="0">
                <a:latin typeface="Arial"/>
                <a:cs typeface="Arial"/>
              </a:rPr>
              <a:t>hips  </a:t>
            </a:r>
            <a:r>
              <a:rPr sz="2800" spc="-145" dirty="0">
                <a:latin typeface="Arial"/>
                <a:cs typeface="Arial"/>
              </a:rPr>
              <a:t>among </a:t>
            </a:r>
            <a:r>
              <a:rPr sz="2800" spc="-55" dirty="0">
                <a:latin typeface="Arial"/>
                <a:cs typeface="Arial"/>
              </a:rPr>
              <a:t>entities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50" dirty="0">
                <a:solidFill>
                  <a:srgbClr val="C55A11"/>
                </a:solidFill>
                <a:latin typeface="Trebuchet MS"/>
                <a:cs typeface="Trebuchet MS"/>
              </a:rPr>
              <a:t>Dynamic</a:t>
            </a:r>
            <a:r>
              <a:rPr sz="2800" b="1" spc="-200" dirty="0">
                <a:solidFill>
                  <a:srgbClr val="C55A11"/>
                </a:solidFill>
                <a:latin typeface="Trebuchet MS"/>
                <a:cs typeface="Trebuchet MS"/>
              </a:rPr>
              <a:t> </a:t>
            </a:r>
            <a:r>
              <a:rPr sz="2800" b="1" spc="-135" dirty="0">
                <a:solidFill>
                  <a:srgbClr val="C55A11"/>
                </a:solidFill>
                <a:latin typeface="Trebuchet MS"/>
                <a:cs typeface="Trebuchet MS"/>
              </a:rPr>
              <a:t>Information</a:t>
            </a:r>
            <a:endParaRPr sz="2800">
              <a:latin typeface="Trebuchet MS"/>
              <a:cs typeface="Trebuchet MS"/>
            </a:endParaRPr>
          </a:p>
          <a:p>
            <a:pPr marL="241300" marR="1043940" indent="-228600">
              <a:lnSpc>
                <a:spcPts val="2690"/>
              </a:lnSpc>
              <a:spcBef>
                <a:spcPts val="975"/>
              </a:spcBef>
              <a:buChar char="•"/>
              <a:tabLst>
                <a:tab pos="241300" algn="l"/>
              </a:tabLst>
            </a:pPr>
            <a:r>
              <a:rPr sz="2800" spc="-190" dirty="0">
                <a:latin typeface="Arial"/>
                <a:cs typeface="Arial"/>
              </a:rPr>
              <a:t>Processes---  </a:t>
            </a:r>
            <a:r>
              <a:rPr sz="2800" spc="-85" dirty="0">
                <a:latin typeface="Arial"/>
                <a:cs typeface="Arial"/>
              </a:rPr>
              <a:t>operations/transactions</a:t>
            </a:r>
            <a:endParaRPr sz="2800">
              <a:latin typeface="Arial"/>
              <a:cs typeface="Arial"/>
            </a:endParaRPr>
          </a:p>
          <a:p>
            <a:pPr marL="241300" marR="5080" indent="-228600">
              <a:lnSpc>
                <a:spcPct val="80000"/>
              </a:lnSpc>
              <a:spcBef>
                <a:spcPts val="1030"/>
              </a:spcBef>
              <a:buChar char="•"/>
              <a:tabLst>
                <a:tab pos="241300" algn="l"/>
              </a:tabLst>
            </a:pPr>
            <a:r>
              <a:rPr sz="2800" spc="-45" dirty="0">
                <a:latin typeface="Arial"/>
                <a:cs typeface="Arial"/>
              </a:rPr>
              <a:t>Integrity</a:t>
            </a:r>
            <a:r>
              <a:rPr sz="2800" spc="-190" dirty="0">
                <a:latin typeface="Arial"/>
                <a:cs typeface="Arial"/>
              </a:rPr>
              <a:t> </a:t>
            </a:r>
            <a:r>
              <a:rPr sz="2800" spc="-150" dirty="0">
                <a:latin typeface="Arial"/>
                <a:cs typeface="Arial"/>
              </a:rPr>
              <a:t>Constraints---Business  </a:t>
            </a:r>
            <a:r>
              <a:rPr sz="2800" spc="-60" dirty="0">
                <a:latin typeface="Arial"/>
                <a:cs typeface="Arial"/>
              </a:rPr>
              <a:t>rules/regulation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110" dirty="0">
                <a:latin typeface="Arial"/>
                <a:cs typeface="Arial"/>
              </a:rPr>
              <a:t>data  </a:t>
            </a:r>
            <a:r>
              <a:rPr sz="2800" spc="-150" dirty="0">
                <a:latin typeface="Arial"/>
                <a:cs typeface="Arial"/>
              </a:rPr>
              <a:t>meanings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515600" y="0"/>
            <a:ext cx="1676399" cy="632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79169" y="1215389"/>
            <a:ext cx="9791700" cy="81280"/>
          </a:xfrm>
          <a:custGeom>
            <a:avLst/>
            <a:gdLst/>
            <a:ahLst/>
            <a:cxnLst/>
            <a:rect l="l" t="t" r="r" b="b"/>
            <a:pathLst>
              <a:path w="9791700" h="81280">
                <a:moveTo>
                  <a:pt x="0" y="80772"/>
                </a:moveTo>
                <a:lnTo>
                  <a:pt x="9791700" y="0"/>
                </a:lnTo>
              </a:path>
            </a:pathLst>
          </a:custGeom>
          <a:ln w="19811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56476" y="2272283"/>
            <a:ext cx="3913631" cy="33268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93189"/>
            <a:ext cx="9606915" cy="1988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ts val="3195"/>
              </a:lnSpc>
              <a:spcBef>
                <a:spcPts val="95"/>
              </a:spcBef>
              <a:buChar char="•"/>
              <a:tabLst>
                <a:tab pos="241300" algn="l"/>
              </a:tabLst>
            </a:pPr>
            <a:r>
              <a:rPr sz="2800" spc="-165" dirty="0">
                <a:latin typeface="Arial"/>
                <a:cs typeface="Arial"/>
              </a:rPr>
              <a:t>Data </a:t>
            </a:r>
            <a:r>
              <a:rPr sz="2800" spc="-120" dirty="0">
                <a:latin typeface="Arial"/>
                <a:cs typeface="Arial"/>
              </a:rPr>
              <a:t>independence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175" dirty="0">
                <a:latin typeface="Arial"/>
                <a:cs typeface="Arial"/>
              </a:rPr>
              <a:t>means</a:t>
            </a:r>
            <a:endParaRPr sz="2800">
              <a:latin typeface="Arial"/>
              <a:cs typeface="Arial"/>
            </a:endParaRPr>
          </a:p>
          <a:p>
            <a:pPr marL="619760" lvl="1" indent="-378460">
              <a:lnSpc>
                <a:spcPts val="3025"/>
              </a:lnSpc>
              <a:buAutoNum type="alphaUcPeriod"/>
              <a:tabLst>
                <a:tab pos="620395" algn="l"/>
              </a:tabLst>
            </a:pPr>
            <a:r>
              <a:rPr sz="2800" spc="-110" dirty="0">
                <a:latin typeface="Arial"/>
                <a:cs typeface="Arial"/>
              </a:rPr>
              <a:t>data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80" dirty="0">
                <a:latin typeface="Arial"/>
                <a:cs typeface="Arial"/>
              </a:rPr>
              <a:t>defined </a:t>
            </a:r>
            <a:r>
              <a:rPr sz="2800" spc="-125" dirty="0">
                <a:latin typeface="Arial"/>
                <a:cs typeface="Arial"/>
              </a:rPr>
              <a:t>separately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10" dirty="0">
                <a:latin typeface="Arial"/>
                <a:cs typeface="Arial"/>
              </a:rPr>
              <a:t>not </a:t>
            </a:r>
            <a:r>
              <a:rPr sz="2800" spc="-90" dirty="0">
                <a:latin typeface="Arial"/>
                <a:cs typeface="Arial"/>
              </a:rPr>
              <a:t>included </a:t>
            </a:r>
            <a:r>
              <a:rPr sz="2800" spc="-35" dirty="0">
                <a:latin typeface="Arial"/>
                <a:cs typeface="Arial"/>
              </a:rPr>
              <a:t>in</a:t>
            </a:r>
            <a:r>
              <a:rPr sz="2800" spc="-375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programs.</a:t>
            </a:r>
            <a:endParaRPr sz="2800">
              <a:latin typeface="Arial"/>
              <a:cs typeface="Arial"/>
            </a:endParaRPr>
          </a:p>
          <a:p>
            <a:pPr marL="606425" lvl="1" indent="-365125">
              <a:lnSpc>
                <a:spcPts val="3025"/>
              </a:lnSpc>
              <a:buAutoNum type="alphaUcPeriod"/>
              <a:tabLst>
                <a:tab pos="607060" algn="l"/>
              </a:tabLst>
            </a:pPr>
            <a:r>
              <a:rPr sz="2800" spc="-135" dirty="0">
                <a:latin typeface="Arial"/>
                <a:cs typeface="Arial"/>
              </a:rPr>
              <a:t>programs </a:t>
            </a:r>
            <a:r>
              <a:rPr sz="2800" spc="-130" dirty="0">
                <a:latin typeface="Arial"/>
                <a:cs typeface="Arial"/>
              </a:rPr>
              <a:t>are </a:t>
            </a:r>
            <a:r>
              <a:rPr sz="2800" spc="-10" dirty="0">
                <a:latin typeface="Arial"/>
                <a:cs typeface="Arial"/>
              </a:rPr>
              <a:t>not </a:t>
            </a:r>
            <a:r>
              <a:rPr sz="2800" spc="-95" dirty="0">
                <a:latin typeface="Arial"/>
                <a:cs typeface="Arial"/>
              </a:rPr>
              <a:t>dependent </a:t>
            </a:r>
            <a:r>
              <a:rPr sz="2800" spc="-90" dirty="0">
                <a:latin typeface="Arial"/>
                <a:cs typeface="Arial"/>
              </a:rPr>
              <a:t>on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145" dirty="0">
                <a:latin typeface="Arial"/>
                <a:cs typeface="Arial"/>
              </a:rPr>
              <a:t>physical </a:t>
            </a:r>
            <a:r>
              <a:rPr sz="2800" spc="-45" dirty="0">
                <a:latin typeface="Arial"/>
                <a:cs typeface="Arial"/>
              </a:rPr>
              <a:t>attributes </a:t>
            </a:r>
            <a:r>
              <a:rPr sz="2800" spc="-10" dirty="0">
                <a:latin typeface="Arial"/>
                <a:cs typeface="Arial"/>
              </a:rPr>
              <a:t>of</a:t>
            </a:r>
            <a:r>
              <a:rPr sz="2800" spc="-505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data</a:t>
            </a:r>
            <a:endParaRPr sz="2800">
              <a:latin typeface="Arial"/>
              <a:cs typeface="Arial"/>
            </a:endParaRPr>
          </a:p>
          <a:p>
            <a:pPr marL="600075" lvl="1" indent="-358775">
              <a:lnSpc>
                <a:spcPts val="3025"/>
              </a:lnSpc>
              <a:buAutoNum type="alphaUcPeriod"/>
              <a:tabLst>
                <a:tab pos="600710" algn="l"/>
              </a:tabLst>
            </a:pPr>
            <a:r>
              <a:rPr sz="2800" spc="-135" dirty="0">
                <a:latin typeface="Arial"/>
                <a:cs typeface="Arial"/>
              </a:rPr>
              <a:t>programs </a:t>
            </a:r>
            <a:r>
              <a:rPr sz="2800" spc="-125" dirty="0">
                <a:latin typeface="Arial"/>
                <a:cs typeface="Arial"/>
              </a:rPr>
              <a:t>are </a:t>
            </a:r>
            <a:r>
              <a:rPr sz="2800" spc="-10" dirty="0">
                <a:latin typeface="Arial"/>
                <a:cs typeface="Arial"/>
              </a:rPr>
              <a:t>not </a:t>
            </a:r>
            <a:r>
              <a:rPr sz="2800" spc="-95" dirty="0">
                <a:latin typeface="Arial"/>
                <a:cs typeface="Arial"/>
              </a:rPr>
              <a:t>dependent </a:t>
            </a:r>
            <a:r>
              <a:rPr sz="2800" spc="-90" dirty="0">
                <a:latin typeface="Arial"/>
                <a:cs typeface="Arial"/>
              </a:rPr>
              <a:t>on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105" dirty="0">
                <a:latin typeface="Arial"/>
                <a:cs typeface="Arial"/>
              </a:rPr>
              <a:t>logical </a:t>
            </a:r>
            <a:r>
              <a:rPr sz="2800" spc="-45" dirty="0">
                <a:latin typeface="Arial"/>
                <a:cs typeface="Arial"/>
              </a:rPr>
              <a:t>attributes </a:t>
            </a:r>
            <a:r>
              <a:rPr sz="2800" spc="-10" dirty="0">
                <a:latin typeface="Arial"/>
                <a:cs typeface="Arial"/>
              </a:rPr>
              <a:t>of</a:t>
            </a:r>
            <a:r>
              <a:rPr sz="2800" spc="-575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data</a:t>
            </a:r>
            <a:endParaRPr sz="2800">
              <a:latin typeface="Arial"/>
              <a:cs typeface="Arial"/>
            </a:endParaRPr>
          </a:p>
          <a:p>
            <a:pPr marL="623570" lvl="1" indent="-382270">
              <a:lnSpc>
                <a:spcPts val="3195"/>
              </a:lnSpc>
              <a:buAutoNum type="alphaUcPeriod"/>
              <a:tabLst>
                <a:tab pos="624205" algn="l"/>
              </a:tabLst>
            </a:pPr>
            <a:r>
              <a:rPr sz="2800" spc="-30" dirty="0">
                <a:latin typeface="Arial"/>
                <a:cs typeface="Arial"/>
              </a:rPr>
              <a:t>both </a:t>
            </a:r>
            <a:r>
              <a:rPr sz="2800" spc="-350" dirty="0">
                <a:latin typeface="Arial"/>
                <a:cs typeface="Arial"/>
              </a:rPr>
              <a:t>B </a:t>
            </a:r>
            <a:r>
              <a:rPr sz="2800" spc="-135" dirty="0">
                <a:latin typeface="Arial"/>
                <a:cs typeface="Arial"/>
              </a:rPr>
              <a:t>and</a:t>
            </a:r>
            <a:r>
              <a:rPr sz="2800" spc="-455" dirty="0">
                <a:latin typeface="Arial"/>
                <a:cs typeface="Arial"/>
              </a:rPr>
              <a:t> </a:t>
            </a:r>
            <a:r>
              <a:rPr sz="2800" spc="-535" dirty="0">
                <a:latin typeface="Arial"/>
                <a:cs typeface="Arial"/>
              </a:rPr>
              <a:t>C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93189"/>
            <a:ext cx="9234170" cy="237299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080" indent="-228600">
              <a:lnSpc>
                <a:spcPts val="3030"/>
              </a:lnSpc>
              <a:spcBef>
                <a:spcPts val="475"/>
              </a:spcBef>
              <a:buChar char="•"/>
              <a:tabLst>
                <a:tab pos="241300" algn="l"/>
              </a:tabLst>
            </a:pPr>
            <a:r>
              <a:rPr sz="2800" spc="-250" dirty="0">
                <a:latin typeface="Arial"/>
                <a:cs typeface="Arial"/>
              </a:rPr>
              <a:t>A </a:t>
            </a:r>
            <a:r>
              <a:rPr sz="2800" spc="-25" dirty="0">
                <a:latin typeface="Arial"/>
                <a:cs typeface="Arial"/>
              </a:rPr>
              <a:t>top-to-bottom </a:t>
            </a:r>
            <a:r>
              <a:rPr sz="2800" spc="-75" dirty="0">
                <a:latin typeface="Arial"/>
                <a:cs typeface="Arial"/>
              </a:rPr>
              <a:t>relationship </a:t>
            </a:r>
            <a:r>
              <a:rPr sz="2800" spc="-145" dirty="0">
                <a:latin typeface="Arial"/>
                <a:cs typeface="Arial"/>
              </a:rPr>
              <a:t>among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85" dirty="0">
                <a:latin typeface="Arial"/>
                <a:cs typeface="Arial"/>
              </a:rPr>
              <a:t>items </a:t>
            </a:r>
            <a:r>
              <a:rPr sz="2800" spc="-40" dirty="0">
                <a:latin typeface="Arial"/>
                <a:cs typeface="Arial"/>
              </a:rPr>
              <a:t>in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155" dirty="0">
                <a:latin typeface="Arial"/>
                <a:cs typeface="Arial"/>
              </a:rPr>
              <a:t>database</a:t>
            </a:r>
            <a:r>
              <a:rPr sz="2800" spc="-325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is  </a:t>
            </a:r>
            <a:r>
              <a:rPr sz="2800" spc="-125" dirty="0">
                <a:latin typeface="Arial"/>
                <a:cs typeface="Arial"/>
              </a:rPr>
              <a:t>established by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220" dirty="0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  <a:p>
            <a:pPr marL="636270" lvl="1" indent="-394970">
              <a:lnSpc>
                <a:spcPts val="2805"/>
              </a:lnSpc>
              <a:buAutoNum type="alphaUcParenR"/>
              <a:tabLst>
                <a:tab pos="636905" algn="l"/>
              </a:tabLst>
            </a:pPr>
            <a:r>
              <a:rPr sz="2800" spc="-120" dirty="0">
                <a:latin typeface="Arial"/>
                <a:cs typeface="Arial"/>
              </a:rPr>
              <a:t>Hierarchical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190" dirty="0">
                <a:latin typeface="Arial"/>
                <a:cs typeface="Arial"/>
              </a:rPr>
              <a:t>schema</a:t>
            </a:r>
            <a:endParaRPr sz="2800">
              <a:latin typeface="Arial"/>
              <a:cs typeface="Arial"/>
            </a:endParaRPr>
          </a:p>
          <a:p>
            <a:pPr marL="623570" lvl="1" indent="-382270">
              <a:lnSpc>
                <a:spcPts val="3025"/>
              </a:lnSpc>
              <a:buAutoNum type="alphaUcParenR"/>
              <a:tabLst>
                <a:tab pos="624205" algn="l"/>
              </a:tabLst>
            </a:pPr>
            <a:r>
              <a:rPr sz="2800" spc="-70" dirty="0">
                <a:latin typeface="Arial"/>
                <a:cs typeface="Arial"/>
              </a:rPr>
              <a:t>Network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190" dirty="0">
                <a:latin typeface="Arial"/>
                <a:cs typeface="Arial"/>
              </a:rPr>
              <a:t>schema</a:t>
            </a:r>
            <a:endParaRPr sz="2800">
              <a:latin typeface="Arial"/>
              <a:cs typeface="Arial"/>
            </a:endParaRPr>
          </a:p>
          <a:p>
            <a:pPr marL="618490" lvl="1" indent="-377190">
              <a:lnSpc>
                <a:spcPts val="3025"/>
              </a:lnSpc>
              <a:buAutoNum type="alphaUcParenR"/>
              <a:tabLst>
                <a:tab pos="619125" algn="l"/>
              </a:tabLst>
            </a:pPr>
            <a:r>
              <a:rPr sz="2800" spc="-114" dirty="0">
                <a:latin typeface="Arial"/>
                <a:cs typeface="Arial"/>
              </a:rPr>
              <a:t>Relational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235" dirty="0">
                <a:latin typeface="Arial"/>
                <a:cs typeface="Arial"/>
              </a:rPr>
              <a:t>Schema</a:t>
            </a:r>
            <a:endParaRPr sz="2800">
              <a:latin typeface="Arial"/>
              <a:cs typeface="Arial"/>
            </a:endParaRPr>
          </a:p>
          <a:p>
            <a:pPr marL="648970" lvl="1" indent="-407670">
              <a:lnSpc>
                <a:spcPts val="3190"/>
              </a:lnSpc>
              <a:buAutoNum type="alphaUcParenR"/>
              <a:tabLst>
                <a:tab pos="649605" algn="l"/>
              </a:tabLst>
            </a:pPr>
            <a:r>
              <a:rPr sz="2800" spc="-75" dirty="0">
                <a:latin typeface="Arial"/>
                <a:cs typeface="Arial"/>
              </a:rPr>
              <a:t>All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35" dirty="0">
                <a:latin typeface="Arial"/>
                <a:cs typeface="Arial"/>
              </a:rPr>
              <a:t>the</a:t>
            </a:r>
            <a:r>
              <a:rPr sz="2800" spc="-365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above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38645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4" dirty="0">
                <a:solidFill>
                  <a:srgbClr val="C55A11"/>
                </a:solidFill>
              </a:rPr>
              <a:t>Data</a:t>
            </a:r>
            <a:r>
              <a:rPr spc="-450" dirty="0">
                <a:solidFill>
                  <a:srgbClr val="C55A11"/>
                </a:solidFill>
              </a:rPr>
              <a:t> </a:t>
            </a:r>
            <a:r>
              <a:rPr spc="-155" dirty="0">
                <a:solidFill>
                  <a:srgbClr val="C55A11"/>
                </a:solidFill>
              </a:rPr>
              <a:t>Modelling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10158095" cy="24028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34"/>
              </a:spcBef>
              <a:buChar char="•"/>
              <a:tabLst>
                <a:tab pos="241300" algn="l"/>
              </a:tabLst>
            </a:pPr>
            <a:r>
              <a:rPr sz="2800" spc="-165" dirty="0">
                <a:latin typeface="Arial"/>
                <a:cs typeface="Arial"/>
              </a:rPr>
              <a:t>Data </a:t>
            </a:r>
            <a:r>
              <a:rPr sz="2800" spc="-95" dirty="0">
                <a:latin typeface="Arial"/>
                <a:cs typeface="Arial"/>
              </a:rPr>
              <a:t>modeling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175" dirty="0">
                <a:latin typeface="Arial"/>
                <a:cs typeface="Arial"/>
              </a:rPr>
              <a:t>process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100" dirty="0">
                <a:latin typeface="Arial"/>
                <a:cs typeface="Arial"/>
              </a:rPr>
              <a:t>creating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110" dirty="0">
                <a:latin typeface="Arial"/>
                <a:cs typeface="Arial"/>
              </a:rPr>
              <a:t>data </a:t>
            </a:r>
            <a:r>
              <a:rPr sz="2800" spc="-85" dirty="0">
                <a:latin typeface="Arial"/>
                <a:cs typeface="Arial"/>
              </a:rPr>
              <a:t>model </a:t>
            </a:r>
            <a:r>
              <a:rPr sz="2800" spc="-10" dirty="0">
                <a:latin typeface="Arial"/>
                <a:cs typeface="Arial"/>
              </a:rPr>
              <a:t>for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110" dirty="0">
                <a:latin typeface="Arial"/>
                <a:cs typeface="Arial"/>
              </a:rPr>
              <a:t>data</a:t>
            </a:r>
            <a:r>
              <a:rPr sz="2800" spc="-565" dirty="0">
                <a:latin typeface="Arial"/>
                <a:cs typeface="Arial"/>
              </a:rPr>
              <a:t> </a:t>
            </a:r>
            <a:r>
              <a:rPr sz="2800" spc="20" dirty="0">
                <a:latin typeface="Arial"/>
                <a:cs typeface="Arial"/>
              </a:rPr>
              <a:t>to  </a:t>
            </a:r>
            <a:r>
              <a:rPr sz="2800" spc="-130" dirty="0">
                <a:latin typeface="Arial"/>
                <a:cs typeface="Arial"/>
              </a:rPr>
              <a:t>be </a:t>
            </a:r>
            <a:r>
              <a:rPr sz="2800" spc="-95" dirty="0">
                <a:latin typeface="Arial"/>
                <a:cs typeface="Arial"/>
              </a:rPr>
              <a:t>stored </a:t>
            </a:r>
            <a:r>
              <a:rPr sz="2800" spc="-35" dirty="0">
                <a:latin typeface="Arial"/>
                <a:cs typeface="Arial"/>
              </a:rPr>
              <a:t>in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170" dirty="0">
                <a:latin typeface="Arial"/>
                <a:cs typeface="Arial"/>
              </a:rPr>
              <a:t>Database. </a:t>
            </a:r>
            <a:r>
              <a:rPr sz="2800" spc="-185" dirty="0">
                <a:latin typeface="Arial"/>
                <a:cs typeface="Arial"/>
              </a:rPr>
              <a:t>This </a:t>
            </a:r>
            <a:r>
              <a:rPr sz="2800" spc="-110" dirty="0">
                <a:latin typeface="Arial"/>
                <a:cs typeface="Arial"/>
              </a:rPr>
              <a:t>data </a:t>
            </a:r>
            <a:r>
              <a:rPr sz="2800" spc="-85" dirty="0">
                <a:latin typeface="Arial"/>
                <a:cs typeface="Arial"/>
              </a:rPr>
              <a:t>model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105" dirty="0">
                <a:latin typeface="Arial"/>
                <a:cs typeface="Arial"/>
              </a:rPr>
              <a:t>conceptual  </a:t>
            </a:r>
            <a:r>
              <a:rPr sz="2800" spc="-80" dirty="0">
                <a:latin typeface="Arial"/>
                <a:cs typeface="Arial"/>
              </a:rPr>
              <a:t>representation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of</a:t>
            </a:r>
            <a:endParaRPr sz="28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Char char="•"/>
              <a:tabLst>
                <a:tab pos="699135" algn="l"/>
              </a:tabLst>
            </a:pPr>
            <a:r>
              <a:rPr sz="2400" spc="-140" dirty="0">
                <a:latin typeface="Arial"/>
                <a:cs typeface="Arial"/>
              </a:rPr>
              <a:t>Data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objects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20"/>
              </a:spcBef>
              <a:buChar char="•"/>
              <a:tabLst>
                <a:tab pos="699135" algn="l"/>
              </a:tabLst>
            </a:pPr>
            <a:r>
              <a:rPr sz="2400" spc="-175" dirty="0">
                <a:latin typeface="Arial"/>
                <a:cs typeface="Arial"/>
              </a:rPr>
              <a:t>The </a:t>
            </a:r>
            <a:r>
              <a:rPr sz="2400" spc="-120" dirty="0">
                <a:latin typeface="Arial"/>
                <a:cs typeface="Arial"/>
              </a:rPr>
              <a:t>associations </a:t>
            </a:r>
            <a:r>
              <a:rPr sz="2400" spc="-70" dirty="0">
                <a:latin typeface="Arial"/>
                <a:cs typeface="Arial"/>
              </a:rPr>
              <a:t>between </a:t>
            </a:r>
            <a:r>
              <a:rPr sz="2400" spc="-30" dirty="0">
                <a:latin typeface="Arial"/>
                <a:cs typeface="Arial"/>
              </a:rPr>
              <a:t>different </a:t>
            </a:r>
            <a:r>
              <a:rPr sz="2400" spc="-95" dirty="0">
                <a:latin typeface="Arial"/>
                <a:cs typeface="Arial"/>
              </a:rPr>
              <a:t>data</a:t>
            </a:r>
            <a:r>
              <a:rPr sz="2400" spc="-27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objects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04"/>
              </a:spcBef>
              <a:buChar char="•"/>
              <a:tabLst>
                <a:tab pos="699135" algn="l"/>
              </a:tabLst>
            </a:pPr>
            <a:r>
              <a:rPr sz="2400" spc="-175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rules.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9169" y="1215389"/>
            <a:ext cx="9791700" cy="81280"/>
          </a:xfrm>
          <a:custGeom>
            <a:avLst/>
            <a:gdLst/>
            <a:ahLst/>
            <a:cxnLst/>
            <a:rect l="l" t="t" r="r" b="b"/>
            <a:pathLst>
              <a:path w="9791700" h="81280">
                <a:moveTo>
                  <a:pt x="0" y="80772"/>
                </a:moveTo>
                <a:lnTo>
                  <a:pt x="9791700" y="0"/>
                </a:lnTo>
              </a:path>
            </a:pathLst>
          </a:custGeom>
          <a:ln w="19811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61036" y="3817291"/>
            <a:ext cx="3740591" cy="25343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02301" y="4376928"/>
            <a:ext cx="3070225" cy="1941195"/>
          </a:xfrm>
          <a:custGeom>
            <a:avLst/>
            <a:gdLst/>
            <a:ahLst/>
            <a:cxnLst/>
            <a:rect l="l" t="t" r="r" b="b"/>
            <a:pathLst>
              <a:path w="3070225" h="1941195">
                <a:moveTo>
                  <a:pt x="1700529" y="0"/>
                </a:moveTo>
                <a:lnTo>
                  <a:pt x="0" y="638937"/>
                </a:lnTo>
                <a:lnTo>
                  <a:pt x="489076" y="1940699"/>
                </a:lnTo>
                <a:lnTo>
                  <a:pt x="2189606" y="1301775"/>
                </a:lnTo>
                <a:lnTo>
                  <a:pt x="2108073" y="1084834"/>
                </a:lnTo>
                <a:lnTo>
                  <a:pt x="2780656" y="759333"/>
                </a:lnTo>
                <a:lnTo>
                  <a:pt x="1985772" y="759333"/>
                </a:lnTo>
                <a:lnTo>
                  <a:pt x="1700529" y="0"/>
                </a:lnTo>
                <a:close/>
              </a:path>
              <a:path w="3070225" h="1941195">
                <a:moveTo>
                  <a:pt x="3069844" y="619379"/>
                </a:moveTo>
                <a:lnTo>
                  <a:pt x="1985772" y="759333"/>
                </a:lnTo>
                <a:lnTo>
                  <a:pt x="2780656" y="759333"/>
                </a:lnTo>
                <a:lnTo>
                  <a:pt x="3069844" y="6193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02301" y="4376928"/>
            <a:ext cx="3070225" cy="1941195"/>
          </a:xfrm>
          <a:custGeom>
            <a:avLst/>
            <a:gdLst/>
            <a:ahLst/>
            <a:cxnLst/>
            <a:rect l="l" t="t" r="r" b="b"/>
            <a:pathLst>
              <a:path w="3070225" h="1941195">
                <a:moveTo>
                  <a:pt x="489076" y="1940699"/>
                </a:moveTo>
                <a:lnTo>
                  <a:pt x="407670" y="1723745"/>
                </a:lnTo>
                <a:lnTo>
                  <a:pt x="285369" y="1398308"/>
                </a:lnTo>
                <a:lnTo>
                  <a:pt x="0" y="638937"/>
                </a:lnTo>
                <a:lnTo>
                  <a:pt x="991997" y="266192"/>
                </a:lnTo>
                <a:lnTo>
                  <a:pt x="1417066" y="106553"/>
                </a:lnTo>
                <a:lnTo>
                  <a:pt x="1700529" y="0"/>
                </a:lnTo>
                <a:lnTo>
                  <a:pt x="1985772" y="759333"/>
                </a:lnTo>
                <a:lnTo>
                  <a:pt x="3069844" y="619379"/>
                </a:lnTo>
                <a:lnTo>
                  <a:pt x="2108073" y="1084834"/>
                </a:lnTo>
                <a:lnTo>
                  <a:pt x="2189606" y="1301775"/>
                </a:lnTo>
                <a:lnTo>
                  <a:pt x="1906143" y="1408264"/>
                </a:lnTo>
                <a:lnTo>
                  <a:pt x="1481074" y="1567992"/>
                </a:lnTo>
                <a:lnTo>
                  <a:pt x="489076" y="1940699"/>
                </a:lnTo>
                <a:close/>
              </a:path>
            </a:pathLst>
          </a:custGeom>
          <a:ln w="1270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53709" y="4710810"/>
            <a:ext cx="1685036" cy="1375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524743" y="0"/>
            <a:ext cx="1667255" cy="6324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0579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35" dirty="0">
                <a:solidFill>
                  <a:srgbClr val="C55A11"/>
                </a:solidFill>
              </a:rPr>
              <a:t>Importance </a:t>
            </a:r>
            <a:r>
              <a:rPr spc="-204" dirty="0">
                <a:solidFill>
                  <a:srgbClr val="C55A11"/>
                </a:solidFill>
              </a:rPr>
              <a:t>of </a:t>
            </a:r>
            <a:r>
              <a:rPr spc="-254" dirty="0">
                <a:solidFill>
                  <a:srgbClr val="C55A11"/>
                </a:solidFill>
              </a:rPr>
              <a:t>Data</a:t>
            </a:r>
            <a:r>
              <a:rPr spc="-850" dirty="0">
                <a:solidFill>
                  <a:srgbClr val="C55A11"/>
                </a:solidFill>
              </a:rPr>
              <a:t> </a:t>
            </a:r>
            <a:r>
              <a:rPr spc="-80" dirty="0">
                <a:solidFill>
                  <a:srgbClr val="C55A11"/>
                </a:solidFill>
              </a:rPr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6565"/>
            <a:ext cx="9894570" cy="262572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5"/>
              </a:spcBef>
              <a:buChar char="•"/>
              <a:tabLst>
                <a:tab pos="241300" algn="l"/>
              </a:tabLst>
            </a:pPr>
            <a:r>
              <a:rPr sz="2800" spc="-165" dirty="0">
                <a:latin typeface="Arial"/>
                <a:cs typeface="Arial"/>
              </a:rPr>
              <a:t>Data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Models</a:t>
            </a:r>
            <a:endParaRPr sz="28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Char char="•"/>
              <a:tabLst>
                <a:tab pos="699135" algn="l"/>
              </a:tabLst>
            </a:pPr>
            <a:r>
              <a:rPr sz="2400" spc="-145" dirty="0">
                <a:latin typeface="Arial"/>
                <a:cs typeface="Arial"/>
              </a:rPr>
              <a:t>Represents </a:t>
            </a:r>
            <a:r>
              <a:rPr sz="2400" spc="-105" dirty="0">
                <a:latin typeface="Arial"/>
                <a:cs typeface="Arial"/>
              </a:rPr>
              <a:t>graphical </a:t>
            </a:r>
            <a:r>
              <a:rPr sz="2400" spc="-20" dirty="0">
                <a:latin typeface="Arial"/>
                <a:cs typeface="Arial"/>
              </a:rPr>
              <a:t>or </a:t>
            </a:r>
            <a:r>
              <a:rPr sz="2400" spc="-114" dirty="0">
                <a:latin typeface="Arial"/>
                <a:cs typeface="Arial"/>
              </a:rPr>
              <a:t>complex </a:t>
            </a:r>
            <a:r>
              <a:rPr sz="2400" spc="-80" dirty="0">
                <a:latin typeface="Arial"/>
                <a:cs typeface="Arial"/>
              </a:rPr>
              <a:t>real </a:t>
            </a:r>
            <a:r>
              <a:rPr sz="2400" spc="-35" dirty="0">
                <a:latin typeface="Arial"/>
                <a:cs typeface="Arial"/>
              </a:rPr>
              <a:t>world </a:t>
            </a:r>
            <a:r>
              <a:rPr sz="2400" spc="-95" dirty="0">
                <a:latin typeface="Arial"/>
                <a:cs typeface="Arial"/>
              </a:rPr>
              <a:t>data</a:t>
            </a:r>
            <a:r>
              <a:rPr sz="2400" spc="-44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structures</a:t>
            </a:r>
            <a:endParaRPr sz="2400">
              <a:latin typeface="Arial"/>
              <a:cs typeface="Arial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45"/>
              </a:spcBef>
              <a:buChar char="•"/>
              <a:tabLst>
                <a:tab pos="699135" algn="l"/>
              </a:tabLst>
            </a:pPr>
            <a:r>
              <a:rPr sz="2400" spc="-90" dirty="0">
                <a:latin typeface="Arial"/>
                <a:cs typeface="Arial"/>
              </a:rPr>
              <a:t>Facilitate </a:t>
            </a:r>
            <a:r>
              <a:rPr sz="2400" spc="-45" dirty="0">
                <a:latin typeface="Arial"/>
                <a:cs typeface="Arial"/>
              </a:rPr>
              <a:t>interaction </a:t>
            </a:r>
            <a:r>
              <a:rPr sz="2400" spc="-125" dirty="0">
                <a:latin typeface="Arial"/>
                <a:cs typeface="Arial"/>
              </a:rPr>
              <a:t>among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30" dirty="0">
                <a:latin typeface="Arial"/>
                <a:cs typeface="Arial"/>
              </a:rPr>
              <a:t>designer,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50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application </a:t>
            </a:r>
            <a:r>
              <a:rPr sz="2400" spc="-85" dirty="0">
                <a:latin typeface="Arial"/>
                <a:cs typeface="Arial"/>
              </a:rPr>
              <a:t>programmer </a:t>
            </a:r>
            <a:r>
              <a:rPr sz="2400" spc="-114" dirty="0">
                <a:latin typeface="Arial"/>
                <a:cs typeface="Arial"/>
              </a:rPr>
              <a:t>and 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00" dirty="0">
                <a:latin typeface="Arial"/>
                <a:cs typeface="Arial"/>
              </a:rPr>
              <a:t>end</a:t>
            </a:r>
            <a:r>
              <a:rPr sz="2400" spc="-229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user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Char char="•"/>
              <a:tabLst>
                <a:tab pos="241300" algn="l"/>
              </a:tabLst>
            </a:pPr>
            <a:r>
              <a:rPr sz="2800" spc="-229" dirty="0">
                <a:latin typeface="Arial"/>
                <a:cs typeface="Arial"/>
              </a:rPr>
              <a:t>End </a:t>
            </a:r>
            <a:r>
              <a:rPr sz="2800" spc="-180" dirty="0">
                <a:latin typeface="Arial"/>
                <a:cs typeface="Arial"/>
              </a:rPr>
              <a:t>users </a:t>
            </a:r>
            <a:r>
              <a:rPr sz="2800" spc="-175" dirty="0">
                <a:latin typeface="Arial"/>
                <a:cs typeface="Arial"/>
              </a:rPr>
              <a:t>have </a:t>
            </a:r>
            <a:r>
              <a:rPr sz="2800" spc="-40" dirty="0">
                <a:latin typeface="Arial"/>
                <a:cs typeface="Arial"/>
              </a:rPr>
              <a:t>different </a:t>
            </a:r>
            <a:r>
              <a:rPr sz="2800" spc="-135" dirty="0">
                <a:latin typeface="Arial"/>
                <a:cs typeface="Arial"/>
              </a:rPr>
              <a:t>views and </a:t>
            </a:r>
            <a:r>
              <a:rPr sz="2800" spc="-170" dirty="0">
                <a:latin typeface="Arial"/>
                <a:cs typeface="Arial"/>
              </a:rPr>
              <a:t>needs </a:t>
            </a:r>
            <a:r>
              <a:rPr sz="2800" spc="-15" dirty="0">
                <a:latin typeface="Arial"/>
                <a:cs typeface="Arial"/>
              </a:rPr>
              <a:t>for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data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1300" algn="l"/>
              </a:tabLst>
            </a:pPr>
            <a:r>
              <a:rPr sz="2800" spc="-165" dirty="0">
                <a:latin typeface="Arial"/>
                <a:cs typeface="Arial"/>
              </a:rPr>
              <a:t>Data </a:t>
            </a:r>
            <a:r>
              <a:rPr sz="2800" spc="-85" dirty="0">
                <a:latin typeface="Arial"/>
                <a:cs typeface="Arial"/>
              </a:rPr>
              <a:t>model </a:t>
            </a:r>
            <a:r>
              <a:rPr sz="2800" spc="-170" dirty="0">
                <a:latin typeface="Arial"/>
                <a:cs typeface="Arial"/>
              </a:rPr>
              <a:t>organizes </a:t>
            </a:r>
            <a:r>
              <a:rPr sz="2800" spc="-110" dirty="0">
                <a:latin typeface="Arial"/>
                <a:cs typeface="Arial"/>
              </a:rPr>
              <a:t>data </a:t>
            </a:r>
            <a:r>
              <a:rPr sz="2800" spc="-15" dirty="0">
                <a:latin typeface="Arial"/>
                <a:cs typeface="Arial"/>
              </a:rPr>
              <a:t>for </a:t>
            </a:r>
            <a:r>
              <a:rPr sz="2800" spc="-120" dirty="0">
                <a:latin typeface="Arial"/>
                <a:cs typeface="Arial"/>
              </a:rPr>
              <a:t>various</a:t>
            </a:r>
            <a:r>
              <a:rPr sz="2800" spc="-290" dirty="0">
                <a:latin typeface="Arial"/>
                <a:cs typeface="Arial"/>
              </a:rPr>
              <a:t> </a:t>
            </a:r>
            <a:r>
              <a:rPr sz="2800" spc="-180" dirty="0">
                <a:latin typeface="Arial"/>
                <a:cs typeface="Arial"/>
              </a:rPr>
              <a:t>users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9169" y="1215389"/>
            <a:ext cx="9791700" cy="81280"/>
          </a:xfrm>
          <a:custGeom>
            <a:avLst/>
            <a:gdLst/>
            <a:ahLst/>
            <a:cxnLst/>
            <a:rect l="l" t="t" r="r" b="b"/>
            <a:pathLst>
              <a:path w="9791700" h="81280">
                <a:moveTo>
                  <a:pt x="0" y="80772"/>
                </a:moveTo>
                <a:lnTo>
                  <a:pt x="9791700" y="0"/>
                </a:lnTo>
              </a:path>
            </a:pathLst>
          </a:custGeom>
          <a:ln w="19811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515600" y="0"/>
            <a:ext cx="1676399" cy="632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5434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5" dirty="0">
                <a:solidFill>
                  <a:srgbClr val="C55A11"/>
                </a:solidFill>
              </a:rPr>
              <a:t>Types </a:t>
            </a:r>
            <a:r>
              <a:rPr spc="-204" dirty="0">
                <a:solidFill>
                  <a:srgbClr val="C55A11"/>
                </a:solidFill>
              </a:rPr>
              <a:t>of </a:t>
            </a:r>
            <a:r>
              <a:rPr spc="-254" dirty="0">
                <a:solidFill>
                  <a:srgbClr val="C55A11"/>
                </a:solidFill>
              </a:rPr>
              <a:t>Data</a:t>
            </a:r>
            <a:r>
              <a:rPr spc="-780" dirty="0">
                <a:solidFill>
                  <a:srgbClr val="C55A11"/>
                </a:solidFill>
              </a:rPr>
              <a:t> </a:t>
            </a:r>
            <a:r>
              <a:rPr spc="-70" dirty="0">
                <a:solidFill>
                  <a:srgbClr val="C55A11"/>
                </a:solidFill>
              </a:rPr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6841"/>
            <a:ext cx="3587115" cy="309499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Char char="•"/>
              <a:tabLst>
                <a:tab pos="241300" algn="l"/>
              </a:tabLst>
            </a:pPr>
            <a:r>
              <a:rPr sz="2800" spc="-145" dirty="0">
                <a:latin typeface="Arial"/>
                <a:cs typeface="Arial"/>
              </a:rPr>
              <a:t>File </a:t>
            </a:r>
            <a:r>
              <a:rPr sz="2800" spc="-225" dirty="0">
                <a:latin typeface="Arial"/>
                <a:cs typeface="Arial"/>
              </a:rPr>
              <a:t>Based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Approach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har char="•"/>
              <a:tabLst>
                <a:tab pos="241300" algn="l"/>
              </a:tabLst>
            </a:pPr>
            <a:r>
              <a:rPr sz="2800" spc="-120" dirty="0">
                <a:latin typeface="Arial"/>
                <a:cs typeface="Arial"/>
              </a:rPr>
              <a:t>Hierarchical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Model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1300" algn="l"/>
              </a:tabLst>
            </a:pPr>
            <a:r>
              <a:rPr sz="2800" spc="-70" dirty="0">
                <a:latin typeface="Arial"/>
                <a:cs typeface="Arial"/>
              </a:rPr>
              <a:t>Network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Model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Char char="•"/>
              <a:tabLst>
                <a:tab pos="241300" algn="l"/>
              </a:tabLst>
            </a:pPr>
            <a:r>
              <a:rPr sz="2800" spc="-114" dirty="0">
                <a:latin typeface="Arial"/>
                <a:cs typeface="Arial"/>
              </a:rPr>
              <a:t>Relational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Model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Char char="•"/>
              <a:tabLst>
                <a:tab pos="241300" algn="l"/>
              </a:tabLst>
            </a:pPr>
            <a:r>
              <a:rPr sz="2800" spc="-509" dirty="0">
                <a:latin typeface="Arial"/>
                <a:cs typeface="Arial"/>
              </a:rPr>
              <a:t>ER</a:t>
            </a:r>
            <a:r>
              <a:rPr sz="2800" spc="-415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Model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1300" algn="l"/>
              </a:tabLst>
            </a:pPr>
            <a:r>
              <a:rPr sz="2800" spc="-105" dirty="0">
                <a:latin typeface="Arial"/>
                <a:cs typeface="Arial"/>
              </a:rPr>
              <a:t>Object </a:t>
            </a:r>
            <a:r>
              <a:rPr sz="2800" spc="-90" dirty="0">
                <a:latin typeface="Arial"/>
                <a:cs typeface="Arial"/>
              </a:rPr>
              <a:t>Oriented</a:t>
            </a:r>
            <a:r>
              <a:rPr sz="2800" spc="-190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Model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9169" y="1215389"/>
            <a:ext cx="9791700" cy="81280"/>
          </a:xfrm>
          <a:custGeom>
            <a:avLst/>
            <a:gdLst/>
            <a:ahLst/>
            <a:cxnLst/>
            <a:rect l="l" t="t" r="r" b="b"/>
            <a:pathLst>
              <a:path w="9791700" h="81280">
                <a:moveTo>
                  <a:pt x="0" y="80772"/>
                </a:moveTo>
                <a:lnTo>
                  <a:pt x="9791700" y="0"/>
                </a:lnTo>
              </a:path>
            </a:pathLst>
          </a:custGeom>
          <a:ln w="19811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515600" y="0"/>
            <a:ext cx="1676399" cy="632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4875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95" dirty="0">
                <a:solidFill>
                  <a:srgbClr val="C55A11"/>
                </a:solidFill>
              </a:rPr>
              <a:t>File </a:t>
            </a:r>
            <a:r>
              <a:rPr spc="-195" dirty="0">
                <a:solidFill>
                  <a:srgbClr val="C55A11"/>
                </a:solidFill>
              </a:rPr>
              <a:t>Based</a:t>
            </a:r>
            <a:r>
              <a:rPr spc="-655" dirty="0">
                <a:solidFill>
                  <a:srgbClr val="C55A11"/>
                </a:solidFill>
              </a:rPr>
              <a:t> </a:t>
            </a:r>
            <a:r>
              <a:rPr spc="-215" dirty="0">
                <a:solidFill>
                  <a:srgbClr val="C55A11"/>
                </a:solidFill>
              </a:rPr>
              <a:t>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9803765" cy="339597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marR="27305" indent="-228600">
              <a:lnSpc>
                <a:spcPct val="90000"/>
              </a:lnSpc>
              <a:spcBef>
                <a:spcPts val="434"/>
              </a:spcBef>
              <a:buChar char="•"/>
              <a:tabLst>
                <a:tab pos="241300" algn="l"/>
              </a:tabLst>
            </a:pPr>
            <a:r>
              <a:rPr sz="2800" spc="-250" dirty="0">
                <a:latin typeface="Arial"/>
                <a:cs typeface="Arial"/>
              </a:rPr>
              <a:t>A </a:t>
            </a:r>
            <a:r>
              <a:rPr sz="2800" spc="-70" dirty="0">
                <a:latin typeface="Arial"/>
                <a:cs typeface="Arial"/>
              </a:rPr>
              <a:t>collection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80" dirty="0">
                <a:latin typeface="Arial"/>
                <a:cs typeface="Arial"/>
              </a:rPr>
              <a:t>un-related </a:t>
            </a:r>
            <a:r>
              <a:rPr sz="2800" spc="-75" dirty="0">
                <a:latin typeface="Arial"/>
                <a:cs typeface="Arial"/>
              </a:rPr>
              <a:t>files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70" dirty="0">
                <a:latin typeface="Arial"/>
                <a:cs typeface="Arial"/>
              </a:rPr>
              <a:t>collection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80" dirty="0">
                <a:latin typeface="Arial"/>
                <a:cs typeface="Arial"/>
              </a:rPr>
              <a:t>application  </a:t>
            </a:r>
            <a:r>
              <a:rPr sz="2800" spc="-135" dirty="0">
                <a:latin typeface="Arial"/>
                <a:cs typeface="Arial"/>
              </a:rPr>
              <a:t>programs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spc="-55" dirty="0">
                <a:latin typeface="Arial"/>
                <a:cs typeface="Arial"/>
              </a:rPr>
              <a:t>perform </a:t>
            </a:r>
            <a:r>
              <a:rPr sz="2800" spc="-160" dirty="0">
                <a:latin typeface="Arial"/>
                <a:cs typeface="Arial"/>
              </a:rPr>
              <a:t>services </a:t>
            </a:r>
            <a:r>
              <a:rPr sz="2800" spc="-15" dirty="0">
                <a:latin typeface="Arial"/>
                <a:cs typeface="Arial"/>
              </a:rPr>
              <a:t>for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114" dirty="0">
                <a:latin typeface="Arial"/>
                <a:cs typeface="Arial"/>
              </a:rPr>
              <a:t>end </a:t>
            </a:r>
            <a:r>
              <a:rPr sz="2800" spc="-165" dirty="0">
                <a:latin typeface="Arial"/>
                <a:cs typeface="Arial"/>
              </a:rPr>
              <a:t>users, </a:t>
            </a:r>
            <a:r>
              <a:rPr sz="2800" spc="-180" dirty="0">
                <a:latin typeface="Arial"/>
                <a:cs typeface="Arial"/>
              </a:rPr>
              <a:t>such </a:t>
            </a:r>
            <a:r>
              <a:rPr sz="2800" spc="-265" dirty="0">
                <a:latin typeface="Arial"/>
                <a:cs typeface="Arial"/>
              </a:rPr>
              <a:t>as </a:t>
            </a:r>
            <a:r>
              <a:rPr sz="2800" spc="-35" dirty="0">
                <a:latin typeface="Arial"/>
                <a:cs typeface="Arial"/>
              </a:rPr>
              <a:t>the  </a:t>
            </a:r>
            <a:r>
              <a:rPr sz="2800" spc="-65" dirty="0">
                <a:latin typeface="Arial"/>
                <a:cs typeface="Arial"/>
              </a:rPr>
              <a:t>production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65" dirty="0">
                <a:latin typeface="Arial"/>
                <a:cs typeface="Arial"/>
              </a:rPr>
              <a:t>reports. </a:t>
            </a:r>
            <a:r>
              <a:rPr sz="2800" spc="-270" dirty="0">
                <a:latin typeface="Arial"/>
                <a:cs typeface="Arial"/>
              </a:rPr>
              <a:t>Each </a:t>
            </a:r>
            <a:r>
              <a:rPr sz="2800" spc="-110" dirty="0">
                <a:latin typeface="Arial"/>
                <a:cs typeface="Arial"/>
              </a:rPr>
              <a:t>program defines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195" dirty="0">
                <a:latin typeface="Arial"/>
                <a:cs typeface="Arial"/>
              </a:rPr>
              <a:t>manages </a:t>
            </a:r>
            <a:r>
              <a:rPr sz="2800" spc="-45" dirty="0">
                <a:latin typeface="Arial"/>
                <a:cs typeface="Arial"/>
              </a:rPr>
              <a:t>its</a:t>
            </a:r>
            <a:r>
              <a:rPr sz="2800" spc="-190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own  </a:t>
            </a:r>
            <a:r>
              <a:rPr sz="2800" spc="-105" dirty="0">
                <a:latin typeface="Arial"/>
                <a:cs typeface="Arial"/>
              </a:rPr>
              <a:t>data.</a:t>
            </a:r>
            <a:endParaRPr sz="2800">
              <a:latin typeface="Arial"/>
              <a:cs typeface="Arial"/>
            </a:endParaRPr>
          </a:p>
          <a:p>
            <a:pPr marL="241300" marR="104139" indent="-228600">
              <a:lnSpc>
                <a:spcPts val="3020"/>
              </a:lnSpc>
              <a:spcBef>
                <a:spcPts val="1055"/>
              </a:spcBef>
              <a:buChar char="•"/>
              <a:tabLst>
                <a:tab pos="241300" algn="l"/>
              </a:tabLst>
            </a:pPr>
            <a:r>
              <a:rPr sz="2800" spc="-110" dirty="0">
                <a:latin typeface="Arial"/>
                <a:cs typeface="Arial"/>
              </a:rPr>
              <a:t>1. </a:t>
            </a:r>
            <a:r>
              <a:rPr sz="2800" spc="-90" dirty="0">
                <a:latin typeface="Arial"/>
                <a:cs typeface="Arial"/>
              </a:rPr>
              <a:t>Traditionally </a:t>
            </a:r>
            <a:r>
              <a:rPr sz="2800" spc="-175" dirty="0">
                <a:latin typeface="Arial"/>
                <a:cs typeface="Arial"/>
              </a:rPr>
              <a:t>each </a:t>
            </a:r>
            <a:r>
              <a:rPr sz="2800" spc="-65" dirty="0">
                <a:latin typeface="Arial"/>
                <a:cs typeface="Arial"/>
              </a:rPr>
              <a:t>department </a:t>
            </a:r>
            <a:r>
              <a:rPr sz="2800" spc="-35" dirty="0">
                <a:latin typeface="Arial"/>
                <a:cs typeface="Arial"/>
              </a:rPr>
              <a:t>in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145" dirty="0">
                <a:latin typeface="Arial"/>
                <a:cs typeface="Arial"/>
              </a:rPr>
              <a:t>company </a:t>
            </a:r>
            <a:r>
              <a:rPr sz="2800" spc="-60" dirty="0">
                <a:latin typeface="Arial"/>
                <a:cs typeface="Arial"/>
              </a:rPr>
              <a:t>would </a:t>
            </a:r>
            <a:r>
              <a:rPr sz="2800" spc="-75" dirty="0">
                <a:latin typeface="Arial"/>
                <a:cs typeface="Arial"/>
              </a:rPr>
              <a:t>maintain</a:t>
            </a:r>
            <a:r>
              <a:rPr sz="2800" spc="-300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its  </a:t>
            </a:r>
            <a:r>
              <a:rPr sz="2800" spc="-70" dirty="0">
                <a:latin typeface="Arial"/>
                <a:cs typeface="Arial"/>
              </a:rPr>
              <a:t>own collection </a:t>
            </a:r>
            <a:r>
              <a:rPr sz="2800" spc="-10" dirty="0">
                <a:latin typeface="Arial"/>
                <a:cs typeface="Arial"/>
              </a:rPr>
              <a:t>of</a:t>
            </a:r>
            <a:r>
              <a:rPr sz="2800" spc="-285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files</a:t>
            </a:r>
            <a:endParaRPr sz="2800">
              <a:latin typeface="Arial"/>
              <a:cs typeface="Arial"/>
            </a:endParaRPr>
          </a:p>
          <a:p>
            <a:pPr marL="241300" marR="5080" indent="-228600">
              <a:lnSpc>
                <a:spcPts val="3030"/>
              </a:lnSpc>
              <a:spcBef>
                <a:spcPts val="994"/>
              </a:spcBef>
              <a:buChar char="•"/>
              <a:tabLst>
                <a:tab pos="241300" algn="l"/>
              </a:tabLst>
            </a:pPr>
            <a:r>
              <a:rPr sz="2800" spc="-110" dirty="0">
                <a:latin typeface="Arial"/>
                <a:cs typeface="Arial"/>
              </a:rPr>
              <a:t>2. </a:t>
            </a:r>
            <a:r>
              <a:rPr sz="2800" spc="-204" dirty="0">
                <a:latin typeface="Arial"/>
                <a:cs typeface="Arial"/>
              </a:rPr>
              <a:t>The </a:t>
            </a:r>
            <a:r>
              <a:rPr sz="2800" spc="-110" dirty="0">
                <a:latin typeface="Arial"/>
                <a:cs typeface="Arial"/>
              </a:rPr>
              <a:t>data </a:t>
            </a:r>
            <a:r>
              <a:rPr sz="2800" spc="-155" dirty="0">
                <a:latin typeface="Arial"/>
                <a:cs typeface="Arial"/>
              </a:rPr>
              <a:t>processing </a:t>
            </a:r>
            <a:r>
              <a:rPr sz="2800" spc="-65" dirty="0">
                <a:latin typeface="Arial"/>
                <a:cs typeface="Arial"/>
              </a:rPr>
              <a:t>department </a:t>
            </a:r>
            <a:r>
              <a:rPr sz="2800" spc="-60" dirty="0">
                <a:latin typeface="Arial"/>
                <a:cs typeface="Arial"/>
              </a:rPr>
              <a:t>would </a:t>
            </a:r>
            <a:r>
              <a:rPr sz="2800" dirty="0">
                <a:latin typeface="Arial"/>
                <a:cs typeface="Arial"/>
              </a:rPr>
              <a:t>write </a:t>
            </a:r>
            <a:r>
              <a:rPr sz="2800" spc="-135" dirty="0">
                <a:latin typeface="Arial"/>
                <a:cs typeface="Arial"/>
              </a:rPr>
              <a:t>programs </a:t>
            </a:r>
            <a:r>
              <a:rPr sz="2800" spc="-15" dirty="0">
                <a:latin typeface="Arial"/>
                <a:cs typeface="Arial"/>
              </a:rPr>
              <a:t>for</a:t>
            </a:r>
            <a:r>
              <a:rPr sz="2800" spc="-340" dirty="0">
                <a:latin typeface="Arial"/>
                <a:cs typeface="Arial"/>
              </a:rPr>
              <a:t> </a:t>
            </a:r>
            <a:r>
              <a:rPr sz="2800" spc="-175" dirty="0">
                <a:latin typeface="Arial"/>
                <a:cs typeface="Arial"/>
              </a:rPr>
              <a:t>each  </a:t>
            </a:r>
            <a:r>
              <a:rPr sz="2800" spc="-80" dirty="0">
                <a:latin typeface="Arial"/>
                <a:cs typeface="Arial"/>
              </a:rPr>
              <a:t>application </a:t>
            </a:r>
            <a:r>
              <a:rPr sz="2800" spc="-175" dirty="0">
                <a:latin typeface="Arial"/>
                <a:cs typeface="Arial"/>
              </a:rPr>
              <a:t>each </a:t>
            </a:r>
            <a:r>
              <a:rPr sz="2800" spc="-60" dirty="0">
                <a:latin typeface="Arial"/>
                <a:cs typeface="Arial"/>
              </a:rPr>
              <a:t>office </a:t>
            </a:r>
            <a:r>
              <a:rPr sz="2800" spc="-135" dirty="0">
                <a:latin typeface="Arial"/>
                <a:cs typeface="Arial"/>
              </a:rPr>
              <a:t>needed</a:t>
            </a:r>
            <a:r>
              <a:rPr sz="2800" spc="-245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performed.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9169" y="1215389"/>
            <a:ext cx="9791700" cy="81280"/>
          </a:xfrm>
          <a:custGeom>
            <a:avLst/>
            <a:gdLst/>
            <a:ahLst/>
            <a:cxnLst/>
            <a:rect l="l" t="t" r="r" b="b"/>
            <a:pathLst>
              <a:path w="9791700" h="81280">
                <a:moveTo>
                  <a:pt x="0" y="80772"/>
                </a:moveTo>
                <a:lnTo>
                  <a:pt x="9791700" y="0"/>
                </a:lnTo>
              </a:path>
            </a:pathLst>
          </a:custGeom>
          <a:ln w="19811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515600" y="0"/>
            <a:ext cx="1676399" cy="632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83566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70" dirty="0">
                <a:solidFill>
                  <a:srgbClr val="C55A11"/>
                </a:solidFill>
              </a:rPr>
              <a:t>Limitations </a:t>
            </a:r>
            <a:r>
              <a:rPr spc="-204" dirty="0">
                <a:solidFill>
                  <a:srgbClr val="C55A11"/>
                </a:solidFill>
              </a:rPr>
              <a:t>of </a:t>
            </a:r>
            <a:r>
              <a:rPr spc="-235" dirty="0">
                <a:solidFill>
                  <a:srgbClr val="C55A11"/>
                </a:solidFill>
              </a:rPr>
              <a:t>the </a:t>
            </a:r>
            <a:r>
              <a:rPr spc="-254" dirty="0">
                <a:solidFill>
                  <a:srgbClr val="C55A11"/>
                </a:solidFill>
              </a:rPr>
              <a:t>file-based</a:t>
            </a:r>
            <a:r>
              <a:rPr spc="-975" dirty="0">
                <a:solidFill>
                  <a:srgbClr val="C55A11"/>
                </a:solidFill>
              </a:rPr>
              <a:t> </a:t>
            </a:r>
            <a:r>
              <a:rPr spc="-235" dirty="0">
                <a:solidFill>
                  <a:srgbClr val="C55A11"/>
                </a:solidFill>
              </a:rPr>
              <a:t>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6841"/>
            <a:ext cx="7589520" cy="258445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Char char="•"/>
              <a:tabLst>
                <a:tab pos="241300" algn="l"/>
              </a:tabLst>
            </a:pPr>
            <a:r>
              <a:rPr sz="2800" spc="-90" dirty="0">
                <a:latin typeface="Arial"/>
                <a:cs typeface="Arial"/>
              </a:rPr>
              <a:t>Duplication </a:t>
            </a:r>
            <a:r>
              <a:rPr sz="2800" spc="-10" dirty="0">
                <a:latin typeface="Arial"/>
                <a:cs typeface="Arial"/>
              </a:rPr>
              <a:t>of</a:t>
            </a:r>
            <a:r>
              <a:rPr sz="2800" spc="-180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data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har char="•"/>
              <a:tabLst>
                <a:tab pos="241300" algn="l"/>
              </a:tabLst>
            </a:pPr>
            <a:r>
              <a:rPr sz="2800" spc="-85" dirty="0">
                <a:latin typeface="Arial"/>
                <a:cs typeface="Arial"/>
              </a:rPr>
              <a:t>Incompatible </a:t>
            </a:r>
            <a:r>
              <a:rPr sz="2800" spc="-150" dirty="0">
                <a:latin typeface="Arial"/>
                <a:cs typeface="Arial"/>
              </a:rPr>
              <a:t>File</a:t>
            </a:r>
            <a:r>
              <a:rPr sz="2800" spc="-190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Formats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1300" algn="l"/>
              </a:tabLst>
            </a:pPr>
            <a:r>
              <a:rPr sz="2800" spc="-165" dirty="0">
                <a:latin typeface="Arial"/>
                <a:cs typeface="Arial"/>
              </a:rPr>
              <a:t>Data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140" dirty="0">
                <a:latin typeface="Arial"/>
                <a:cs typeface="Arial"/>
              </a:rPr>
              <a:t>dependence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Char char="•"/>
              <a:tabLst>
                <a:tab pos="241300" algn="l"/>
              </a:tabLst>
            </a:pPr>
            <a:r>
              <a:rPr sz="2800" spc="-190" dirty="0">
                <a:latin typeface="Arial"/>
                <a:cs typeface="Arial"/>
              </a:rPr>
              <a:t>Fixed </a:t>
            </a:r>
            <a:r>
              <a:rPr sz="2800" spc="-55" dirty="0">
                <a:latin typeface="Arial"/>
                <a:cs typeface="Arial"/>
              </a:rPr>
              <a:t>queries/proliferation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80" dirty="0">
                <a:latin typeface="Arial"/>
                <a:cs typeface="Arial"/>
              </a:rPr>
              <a:t>application</a:t>
            </a:r>
            <a:r>
              <a:rPr sz="2800" spc="-200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programs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Char char="•"/>
              <a:tabLst>
                <a:tab pos="241300" algn="l"/>
              </a:tabLst>
            </a:pPr>
            <a:r>
              <a:rPr sz="2800" spc="-50" dirty="0">
                <a:latin typeface="Arial"/>
                <a:cs typeface="Arial"/>
              </a:rPr>
              <a:t>Inability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-125" dirty="0">
                <a:latin typeface="Arial"/>
                <a:cs typeface="Arial"/>
              </a:rPr>
              <a:t>generate </a:t>
            </a:r>
            <a:r>
              <a:rPr sz="2800" spc="-40" dirty="0">
                <a:latin typeface="Arial"/>
                <a:cs typeface="Arial"/>
              </a:rPr>
              <a:t>timely</a:t>
            </a:r>
            <a:r>
              <a:rPr sz="2800" spc="-425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reports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9169" y="1215389"/>
            <a:ext cx="9791700" cy="81280"/>
          </a:xfrm>
          <a:custGeom>
            <a:avLst/>
            <a:gdLst/>
            <a:ahLst/>
            <a:cxnLst/>
            <a:rect l="l" t="t" r="r" b="b"/>
            <a:pathLst>
              <a:path w="9791700" h="81280">
                <a:moveTo>
                  <a:pt x="0" y="80772"/>
                </a:moveTo>
                <a:lnTo>
                  <a:pt x="9791700" y="0"/>
                </a:lnTo>
              </a:path>
            </a:pathLst>
          </a:custGeom>
          <a:ln w="19811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515600" y="0"/>
            <a:ext cx="1676399" cy="632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1770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90" dirty="0">
                <a:solidFill>
                  <a:srgbClr val="C55A11"/>
                </a:solidFill>
              </a:rPr>
              <a:t>Hierarchical</a:t>
            </a:r>
            <a:r>
              <a:rPr spc="-450" dirty="0">
                <a:solidFill>
                  <a:srgbClr val="C55A11"/>
                </a:solidFill>
              </a:rPr>
              <a:t> </a:t>
            </a:r>
            <a:r>
              <a:rPr spc="-75" dirty="0">
                <a:solidFill>
                  <a:srgbClr val="C55A11"/>
                </a:solidFill>
              </a:rPr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6841"/>
            <a:ext cx="8200390" cy="156146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Char char="•"/>
              <a:tabLst>
                <a:tab pos="241300" algn="l"/>
              </a:tabLst>
            </a:pPr>
            <a:r>
              <a:rPr sz="2800" spc="-130" dirty="0">
                <a:latin typeface="Arial"/>
                <a:cs typeface="Arial"/>
              </a:rPr>
              <a:t>Oldest </a:t>
            </a:r>
            <a:r>
              <a:rPr sz="2800" spc="-110" dirty="0">
                <a:latin typeface="Arial"/>
                <a:cs typeface="Arial"/>
              </a:rPr>
              <a:t>data </a:t>
            </a:r>
            <a:r>
              <a:rPr sz="2800" spc="-200" dirty="0">
                <a:latin typeface="Arial"/>
                <a:cs typeface="Arial"/>
              </a:rPr>
              <a:t>base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model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har char="•"/>
              <a:tabLst>
                <a:tab pos="241300" algn="l"/>
              </a:tabLst>
            </a:pPr>
            <a:r>
              <a:rPr sz="2800" spc="-215" dirty="0">
                <a:latin typeface="Arial"/>
                <a:cs typeface="Arial"/>
              </a:rPr>
              <a:t>Tree </a:t>
            </a:r>
            <a:r>
              <a:rPr sz="2800" spc="-65" dirty="0">
                <a:latin typeface="Arial"/>
                <a:cs typeface="Arial"/>
              </a:rPr>
              <a:t>structure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90" dirty="0">
                <a:latin typeface="Arial"/>
                <a:cs typeface="Arial"/>
              </a:rPr>
              <a:t>most </a:t>
            </a:r>
            <a:r>
              <a:rPr sz="2800" spc="-55" dirty="0">
                <a:latin typeface="Arial"/>
                <a:cs typeface="Arial"/>
              </a:rPr>
              <a:t>frequently </a:t>
            </a:r>
            <a:r>
              <a:rPr sz="2800" spc="-95" dirty="0">
                <a:latin typeface="Arial"/>
                <a:cs typeface="Arial"/>
              </a:rPr>
              <a:t>occurring</a:t>
            </a:r>
            <a:r>
              <a:rPr sz="2800" spc="-180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relationship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1300" algn="l"/>
              </a:tabLst>
            </a:pPr>
            <a:r>
              <a:rPr sz="2800" spc="-180" dirty="0">
                <a:latin typeface="Arial"/>
                <a:cs typeface="Arial"/>
              </a:rPr>
              <a:t>Organize </a:t>
            </a:r>
            <a:r>
              <a:rPr sz="2800" spc="-114" dirty="0">
                <a:latin typeface="Arial"/>
                <a:cs typeface="Arial"/>
              </a:rPr>
              <a:t>data </a:t>
            </a:r>
            <a:r>
              <a:rPr sz="2800" spc="-105" dirty="0">
                <a:latin typeface="Arial"/>
                <a:cs typeface="Arial"/>
              </a:rPr>
              <a:t>elements </a:t>
            </a:r>
            <a:r>
              <a:rPr sz="2800" spc="-265" dirty="0">
                <a:latin typeface="Arial"/>
                <a:cs typeface="Arial"/>
              </a:rPr>
              <a:t>as </a:t>
            </a:r>
            <a:r>
              <a:rPr sz="2800" spc="-65" dirty="0">
                <a:latin typeface="Arial"/>
                <a:cs typeface="Arial"/>
              </a:rPr>
              <a:t>tabular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rows.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9169" y="1215389"/>
            <a:ext cx="9791700" cy="81280"/>
          </a:xfrm>
          <a:custGeom>
            <a:avLst/>
            <a:gdLst/>
            <a:ahLst/>
            <a:cxnLst/>
            <a:rect l="l" t="t" r="r" b="b"/>
            <a:pathLst>
              <a:path w="9791700" h="81280">
                <a:moveTo>
                  <a:pt x="0" y="80772"/>
                </a:moveTo>
                <a:lnTo>
                  <a:pt x="9791700" y="0"/>
                </a:lnTo>
              </a:path>
            </a:pathLst>
          </a:custGeom>
          <a:ln w="19811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08860" y="3331464"/>
            <a:ext cx="4367784" cy="3291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46856" y="3096368"/>
            <a:ext cx="4364355" cy="2701925"/>
          </a:xfrm>
          <a:custGeom>
            <a:avLst/>
            <a:gdLst/>
            <a:ahLst/>
            <a:cxnLst/>
            <a:rect l="l" t="t" r="r" b="b"/>
            <a:pathLst>
              <a:path w="4364355" h="2701925">
                <a:moveTo>
                  <a:pt x="396841" y="889526"/>
                </a:moveTo>
                <a:lnTo>
                  <a:pt x="391701" y="844815"/>
                </a:lnTo>
                <a:lnTo>
                  <a:pt x="390674" y="800585"/>
                </a:lnTo>
                <a:lnTo>
                  <a:pt x="393629" y="756979"/>
                </a:lnTo>
                <a:lnTo>
                  <a:pt x="400438" y="714141"/>
                </a:lnTo>
                <a:lnTo>
                  <a:pt x="410970" y="672216"/>
                </a:lnTo>
                <a:lnTo>
                  <a:pt x="425097" y="631347"/>
                </a:lnTo>
                <a:lnTo>
                  <a:pt x="442688" y="591678"/>
                </a:lnTo>
                <a:lnTo>
                  <a:pt x="463613" y="553353"/>
                </a:lnTo>
                <a:lnTo>
                  <a:pt x="487744" y="516515"/>
                </a:lnTo>
                <a:lnTo>
                  <a:pt x="514951" y="481308"/>
                </a:lnTo>
                <a:lnTo>
                  <a:pt x="545103" y="447877"/>
                </a:lnTo>
                <a:lnTo>
                  <a:pt x="578072" y="416365"/>
                </a:lnTo>
                <a:lnTo>
                  <a:pt x="613728" y="386915"/>
                </a:lnTo>
                <a:lnTo>
                  <a:pt x="651941" y="359673"/>
                </a:lnTo>
                <a:lnTo>
                  <a:pt x="692582" y="334780"/>
                </a:lnTo>
                <a:lnTo>
                  <a:pt x="735521" y="312383"/>
                </a:lnTo>
                <a:lnTo>
                  <a:pt x="780629" y="292623"/>
                </a:lnTo>
                <a:lnTo>
                  <a:pt x="827775" y="275645"/>
                </a:lnTo>
                <a:lnTo>
                  <a:pt x="876831" y="261593"/>
                </a:lnTo>
                <a:lnTo>
                  <a:pt x="927666" y="250611"/>
                </a:lnTo>
                <a:lnTo>
                  <a:pt x="980152" y="242842"/>
                </a:lnTo>
                <a:lnTo>
                  <a:pt x="1030584" y="238678"/>
                </a:lnTo>
                <a:lnTo>
                  <a:pt x="1080995" y="237680"/>
                </a:lnTo>
                <a:lnTo>
                  <a:pt x="1131183" y="239813"/>
                </a:lnTo>
                <a:lnTo>
                  <a:pt x="1180947" y="245044"/>
                </a:lnTo>
                <a:lnTo>
                  <a:pt x="1230088" y="253340"/>
                </a:lnTo>
                <a:lnTo>
                  <a:pt x="1278404" y="264667"/>
                </a:lnTo>
                <a:lnTo>
                  <a:pt x="1325695" y="278992"/>
                </a:lnTo>
                <a:lnTo>
                  <a:pt x="1371759" y="296282"/>
                </a:lnTo>
                <a:lnTo>
                  <a:pt x="1416397" y="316502"/>
                </a:lnTo>
                <a:lnTo>
                  <a:pt x="1442888" y="278833"/>
                </a:lnTo>
                <a:lnTo>
                  <a:pt x="1472942" y="244096"/>
                </a:lnTo>
                <a:lnTo>
                  <a:pt x="1506255" y="212369"/>
                </a:lnTo>
                <a:lnTo>
                  <a:pt x="1542521" y="183731"/>
                </a:lnTo>
                <a:lnTo>
                  <a:pt x="1581435" y="158262"/>
                </a:lnTo>
                <a:lnTo>
                  <a:pt x="1622692" y="136039"/>
                </a:lnTo>
                <a:lnTo>
                  <a:pt x="1665988" y="117142"/>
                </a:lnTo>
                <a:lnTo>
                  <a:pt x="1711018" y="101650"/>
                </a:lnTo>
                <a:lnTo>
                  <a:pt x="1757476" y="89640"/>
                </a:lnTo>
                <a:lnTo>
                  <a:pt x="1805057" y="81193"/>
                </a:lnTo>
                <a:lnTo>
                  <a:pt x="1853458" y="76386"/>
                </a:lnTo>
                <a:lnTo>
                  <a:pt x="1902372" y="75299"/>
                </a:lnTo>
                <a:lnTo>
                  <a:pt x="1951496" y="78010"/>
                </a:lnTo>
                <a:lnTo>
                  <a:pt x="2000523" y="84599"/>
                </a:lnTo>
                <a:lnTo>
                  <a:pt x="2049149" y="95143"/>
                </a:lnTo>
                <a:lnTo>
                  <a:pt x="2097070" y="109722"/>
                </a:lnTo>
                <a:lnTo>
                  <a:pt x="2143980" y="128415"/>
                </a:lnTo>
                <a:lnTo>
                  <a:pt x="2209861" y="163277"/>
                </a:lnTo>
                <a:lnTo>
                  <a:pt x="2269075" y="205758"/>
                </a:lnTo>
                <a:lnTo>
                  <a:pt x="2294654" y="168097"/>
                </a:lnTo>
                <a:lnTo>
                  <a:pt x="2324561" y="133900"/>
                </a:lnTo>
                <a:lnTo>
                  <a:pt x="2358352" y="103292"/>
                </a:lnTo>
                <a:lnTo>
                  <a:pt x="2395585" y="76397"/>
                </a:lnTo>
                <a:lnTo>
                  <a:pt x="2435816" y="53341"/>
                </a:lnTo>
                <a:lnTo>
                  <a:pt x="2478603" y="34248"/>
                </a:lnTo>
                <a:lnTo>
                  <a:pt x="2523503" y="19243"/>
                </a:lnTo>
                <a:lnTo>
                  <a:pt x="2570073" y="8450"/>
                </a:lnTo>
                <a:lnTo>
                  <a:pt x="2617869" y="1994"/>
                </a:lnTo>
                <a:lnTo>
                  <a:pt x="2666449" y="0"/>
                </a:lnTo>
                <a:lnTo>
                  <a:pt x="2715371" y="2592"/>
                </a:lnTo>
                <a:lnTo>
                  <a:pt x="2764190" y="9895"/>
                </a:lnTo>
                <a:lnTo>
                  <a:pt x="2812465" y="22034"/>
                </a:lnTo>
                <a:lnTo>
                  <a:pt x="2859752" y="39134"/>
                </a:lnTo>
                <a:lnTo>
                  <a:pt x="2903408" y="60240"/>
                </a:lnTo>
                <a:lnTo>
                  <a:pt x="2943826" y="85299"/>
                </a:lnTo>
                <a:lnTo>
                  <a:pt x="2980624" y="114072"/>
                </a:lnTo>
                <a:lnTo>
                  <a:pt x="3013422" y="146322"/>
                </a:lnTo>
                <a:lnTo>
                  <a:pt x="3047749" y="115557"/>
                </a:lnTo>
                <a:lnTo>
                  <a:pt x="3084873" y="88383"/>
                </a:lnTo>
                <a:lnTo>
                  <a:pt x="3124447" y="64822"/>
                </a:lnTo>
                <a:lnTo>
                  <a:pt x="3166123" y="44901"/>
                </a:lnTo>
                <a:lnTo>
                  <a:pt x="3209556" y="28641"/>
                </a:lnTo>
                <a:lnTo>
                  <a:pt x="3254398" y="16069"/>
                </a:lnTo>
                <a:lnTo>
                  <a:pt x="3300303" y="7208"/>
                </a:lnTo>
                <a:lnTo>
                  <a:pt x="3346924" y="2082"/>
                </a:lnTo>
                <a:lnTo>
                  <a:pt x="3393913" y="715"/>
                </a:lnTo>
                <a:lnTo>
                  <a:pt x="3440925" y="3132"/>
                </a:lnTo>
                <a:lnTo>
                  <a:pt x="3487613" y="9357"/>
                </a:lnTo>
                <a:lnTo>
                  <a:pt x="3533629" y="19413"/>
                </a:lnTo>
                <a:lnTo>
                  <a:pt x="3578628" y="33326"/>
                </a:lnTo>
                <a:lnTo>
                  <a:pt x="3622262" y="51119"/>
                </a:lnTo>
                <a:lnTo>
                  <a:pt x="3664184" y="72817"/>
                </a:lnTo>
                <a:lnTo>
                  <a:pt x="3704048" y="98443"/>
                </a:lnTo>
                <a:lnTo>
                  <a:pt x="3745022" y="131258"/>
                </a:lnTo>
                <a:lnTo>
                  <a:pt x="3781014" y="167583"/>
                </a:lnTo>
                <a:lnTo>
                  <a:pt x="3811744" y="207012"/>
                </a:lnTo>
                <a:lnTo>
                  <a:pt x="3836927" y="249140"/>
                </a:lnTo>
                <a:lnTo>
                  <a:pt x="3856283" y="293561"/>
                </a:lnTo>
                <a:lnTo>
                  <a:pt x="3869529" y="339870"/>
                </a:lnTo>
                <a:lnTo>
                  <a:pt x="3918866" y="353373"/>
                </a:lnTo>
                <a:lnTo>
                  <a:pt x="3965606" y="370462"/>
                </a:lnTo>
                <a:lnTo>
                  <a:pt x="4009590" y="390904"/>
                </a:lnTo>
                <a:lnTo>
                  <a:pt x="4050660" y="414463"/>
                </a:lnTo>
                <a:lnTo>
                  <a:pt x="4088656" y="440906"/>
                </a:lnTo>
                <a:lnTo>
                  <a:pt x="4123422" y="469999"/>
                </a:lnTo>
                <a:lnTo>
                  <a:pt x="4154797" y="501507"/>
                </a:lnTo>
                <a:lnTo>
                  <a:pt x="4182623" y="535196"/>
                </a:lnTo>
                <a:lnTo>
                  <a:pt x="4206743" y="570832"/>
                </a:lnTo>
                <a:lnTo>
                  <a:pt x="4226997" y="608181"/>
                </a:lnTo>
                <a:lnTo>
                  <a:pt x="4243227" y="647009"/>
                </a:lnTo>
                <a:lnTo>
                  <a:pt x="4255275" y="687081"/>
                </a:lnTo>
                <a:lnTo>
                  <a:pt x="4262981" y="728162"/>
                </a:lnTo>
                <a:lnTo>
                  <a:pt x="4266188" y="770020"/>
                </a:lnTo>
                <a:lnTo>
                  <a:pt x="4264737" y="812420"/>
                </a:lnTo>
                <a:lnTo>
                  <a:pt x="4258469" y="855127"/>
                </a:lnTo>
                <a:lnTo>
                  <a:pt x="4247227" y="897908"/>
                </a:lnTo>
                <a:lnTo>
                  <a:pt x="4229707" y="943057"/>
                </a:lnTo>
                <a:lnTo>
                  <a:pt x="4222589" y="957725"/>
                </a:lnTo>
                <a:lnTo>
                  <a:pt x="4253503" y="994490"/>
                </a:lnTo>
                <a:lnTo>
                  <a:pt x="4280550" y="1032564"/>
                </a:lnTo>
                <a:lnTo>
                  <a:pt x="4303758" y="1071768"/>
                </a:lnTo>
                <a:lnTo>
                  <a:pt x="4323156" y="1111923"/>
                </a:lnTo>
                <a:lnTo>
                  <a:pt x="4338770" y="1152849"/>
                </a:lnTo>
                <a:lnTo>
                  <a:pt x="4350629" y="1194365"/>
                </a:lnTo>
                <a:lnTo>
                  <a:pt x="4358761" y="1236292"/>
                </a:lnTo>
                <a:lnTo>
                  <a:pt x="4363193" y="1278452"/>
                </a:lnTo>
                <a:lnTo>
                  <a:pt x="4363954" y="1320663"/>
                </a:lnTo>
                <a:lnTo>
                  <a:pt x="4361071" y="1362746"/>
                </a:lnTo>
                <a:lnTo>
                  <a:pt x="4354573" y="1404521"/>
                </a:lnTo>
                <a:lnTo>
                  <a:pt x="4344486" y="1445809"/>
                </a:lnTo>
                <a:lnTo>
                  <a:pt x="4330840" y="1486431"/>
                </a:lnTo>
                <a:lnTo>
                  <a:pt x="4313662" y="1526205"/>
                </a:lnTo>
                <a:lnTo>
                  <a:pt x="4292979" y="1564953"/>
                </a:lnTo>
                <a:lnTo>
                  <a:pt x="4268820" y="1602496"/>
                </a:lnTo>
                <a:lnTo>
                  <a:pt x="4241213" y="1638652"/>
                </a:lnTo>
                <a:lnTo>
                  <a:pt x="4210186" y="1673243"/>
                </a:lnTo>
                <a:lnTo>
                  <a:pt x="4175765" y="1706089"/>
                </a:lnTo>
                <a:lnTo>
                  <a:pt x="4137980" y="1737010"/>
                </a:lnTo>
                <a:lnTo>
                  <a:pt x="4096859" y="1765826"/>
                </a:lnTo>
                <a:lnTo>
                  <a:pt x="4055912" y="1790370"/>
                </a:lnTo>
                <a:lnTo>
                  <a:pt x="4013095" y="1812250"/>
                </a:lnTo>
                <a:lnTo>
                  <a:pt x="3968589" y="1831400"/>
                </a:lnTo>
                <a:lnTo>
                  <a:pt x="3922578" y="1847753"/>
                </a:lnTo>
                <a:lnTo>
                  <a:pt x="3875242" y="1861243"/>
                </a:lnTo>
                <a:lnTo>
                  <a:pt x="3826764" y="1871802"/>
                </a:lnTo>
                <a:lnTo>
                  <a:pt x="3777327" y="1879364"/>
                </a:lnTo>
                <a:lnTo>
                  <a:pt x="3774503" y="1924098"/>
                </a:lnTo>
                <a:lnTo>
                  <a:pt x="3767058" y="1967677"/>
                </a:lnTo>
                <a:lnTo>
                  <a:pt x="3755200" y="2009928"/>
                </a:lnTo>
                <a:lnTo>
                  <a:pt x="3739136" y="2050678"/>
                </a:lnTo>
                <a:lnTo>
                  <a:pt x="3719075" y="2089757"/>
                </a:lnTo>
                <a:lnTo>
                  <a:pt x="3695223" y="2126990"/>
                </a:lnTo>
                <a:lnTo>
                  <a:pt x="3667789" y="2162207"/>
                </a:lnTo>
                <a:lnTo>
                  <a:pt x="3636980" y="2195234"/>
                </a:lnTo>
                <a:lnTo>
                  <a:pt x="3603003" y="2225899"/>
                </a:lnTo>
                <a:lnTo>
                  <a:pt x="3566067" y="2254031"/>
                </a:lnTo>
                <a:lnTo>
                  <a:pt x="3526378" y="2279455"/>
                </a:lnTo>
                <a:lnTo>
                  <a:pt x="3484145" y="2302001"/>
                </a:lnTo>
                <a:lnTo>
                  <a:pt x="3439574" y="2321496"/>
                </a:lnTo>
                <a:lnTo>
                  <a:pt x="3392875" y="2337767"/>
                </a:lnTo>
                <a:lnTo>
                  <a:pt x="3344254" y="2350643"/>
                </a:lnTo>
                <a:lnTo>
                  <a:pt x="3293918" y="2359950"/>
                </a:lnTo>
                <a:lnTo>
                  <a:pt x="3242076" y="2365517"/>
                </a:lnTo>
                <a:lnTo>
                  <a:pt x="3188936" y="2367171"/>
                </a:lnTo>
                <a:lnTo>
                  <a:pt x="3135342" y="2364717"/>
                </a:lnTo>
                <a:lnTo>
                  <a:pt x="3082467" y="2358168"/>
                </a:lnTo>
                <a:lnTo>
                  <a:pt x="3030630" y="2347597"/>
                </a:lnTo>
                <a:lnTo>
                  <a:pt x="2980148" y="2333079"/>
                </a:lnTo>
                <a:lnTo>
                  <a:pt x="2931337" y="2314686"/>
                </a:lnTo>
                <a:lnTo>
                  <a:pt x="2884517" y="2292495"/>
                </a:lnTo>
                <a:lnTo>
                  <a:pt x="2868003" y="2333189"/>
                </a:lnTo>
                <a:lnTo>
                  <a:pt x="2848289" y="2372167"/>
                </a:lnTo>
                <a:lnTo>
                  <a:pt x="2825539" y="2409355"/>
                </a:lnTo>
                <a:lnTo>
                  <a:pt x="2799918" y="2444677"/>
                </a:lnTo>
                <a:lnTo>
                  <a:pt x="2771591" y="2478061"/>
                </a:lnTo>
                <a:lnTo>
                  <a:pt x="2740720" y="2509432"/>
                </a:lnTo>
                <a:lnTo>
                  <a:pt x="2707472" y="2538715"/>
                </a:lnTo>
                <a:lnTo>
                  <a:pt x="2672009" y="2565837"/>
                </a:lnTo>
                <a:lnTo>
                  <a:pt x="2634497" y="2590722"/>
                </a:lnTo>
                <a:lnTo>
                  <a:pt x="2595101" y="2613297"/>
                </a:lnTo>
                <a:lnTo>
                  <a:pt x="2553983" y="2633487"/>
                </a:lnTo>
                <a:lnTo>
                  <a:pt x="2511309" y="2651218"/>
                </a:lnTo>
                <a:lnTo>
                  <a:pt x="2467244" y="2666416"/>
                </a:lnTo>
                <a:lnTo>
                  <a:pt x="2421951" y="2679006"/>
                </a:lnTo>
                <a:lnTo>
                  <a:pt x="2375594" y="2688914"/>
                </a:lnTo>
                <a:lnTo>
                  <a:pt x="2328339" y="2696066"/>
                </a:lnTo>
                <a:lnTo>
                  <a:pt x="2280350" y="2700387"/>
                </a:lnTo>
                <a:lnTo>
                  <a:pt x="2231791" y="2701804"/>
                </a:lnTo>
                <a:lnTo>
                  <a:pt x="2182826" y="2700242"/>
                </a:lnTo>
                <a:lnTo>
                  <a:pt x="2133619" y="2695626"/>
                </a:lnTo>
                <a:lnTo>
                  <a:pt x="2084336" y="2687882"/>
                </a:lnTo>
                <a:lnTo>
                  <a:pt x="2035141" y="2676937"/>
                </a:lnTo>
                <a:lnTo>
                  <a:pt x="1985637" y="2662483"/>
                </a:lnTo>
                <a:lnTo>
                  <a:pt x="1937831" y="2644953"/>
                </a:lnTo>
                <a:lnTo>
                  <a:pt x="1891908" y="2624462"/>
                </a:lnTo>
                <a:lnTo>
                  <a:pt x="1848052" y="2601125"/>
                </a:lnTo>
                <a:lnTo>
                  <a:pt x="1806446" y="2575058"/>
                </a:lnTo>
                <a:lnTo>
                  <a:pt x="1767274" y="2546375"/>
                </a:lnTo>
                <a:lnTo>
                  <a:pt x="1730721" y="2515192"/>
                </a:lnTo>
                <a:lnTo>
                  <a:pt x="1696970" y="2481623"/>
                </a:lnTo>
                <a:lnTo>
                  <a:pt x="1666206" y="2445784"/>
                </a:lnTo>
                <a:lnTo>
                  <a:pt x="1621460" y="2466904"/>
                </a:lnTo>
                <a:lnTo>
                  <a:pt x="1575801" y="2485285"/>
                </a:lnTo>
                <a:lnTo>
                  <a:pt x="1529368" y="2500957"/>
                </a:lnTo>
                <a:lnTo>
                  <a:pt x="1482304" y="2513949"/>
                </a:lnTo>
                <a:lnTo>
                  <a:pt x="1434749" y="2524293"/>
                </a:lnTo>
                <a:lnTo>
                  <a:pt x="1386843" y="2532016"/>
                </a:lnTo>
                <a:lnTo>
                  <a:pt x="1338727" y="2537150"/>
                </a:lnTo>
                <a:lnTo>
                  <a:pt x="1290543" y="2539722"/>
                </a:lnTo>
                <a:lnTo>
                  <a:pt x="1242431" y="2539764"/>
                </a:lnTo>
                <a:lnTo>
                  <a:pt x="1194532" y="2537305"/>
                </a:lnTo>
                <a:lnTo>
                  <a:pt x="1146986" y="2532375"/>
                </a:lnTo>
                <a:lnTo>
                  <a:pt x="1099936" y="2525003"/>
                </a:lnTo>
                <a:lnTo>
                  <a:pt x="1053520" y="2515219"/>
                </a:lnTo>
                <a:lnTo>
                  <a:pt x="1007882" y="2503053"/>
                </a:lnTo>
                <a:lnTo>
                  <a:pt x="963160" y="2488534"/>
                </a:lnTo>
                <a:lnTo>
                  <a:pt x="919496" y="2471692"/>
                </a:lnTo>
                <a:lnTo>
                  <a:pt x="877032" y="2452557"/>
                </a:lnTo>
                <a:lnTo>
                  <a:pt x="835907" y="2431159"/>
                </a:lnTo>
                <a:lnTo>
                  <a:pt x="796262" y="2407527"/>
                </a:lnTo>
                <a:lnTo>
                  <a:pt x="758239" y="2381690"/>
                </a:lnTo>
                <a:lnTo>
                  <a:pt x="721978" y="2353679"/>
                </a:lnTo>
                <a:lnTo>
                  <a:pt x="687620" y="2323524"/>
                </a:lnTo>
                <a:lnTo>
                  <a:pt x="655306" y="2291253"/>
                </a:lnTo>
                <a:lnTo>
                  <a:pt x="625177" y="2256898"/>
                </a:lnTo>
                <a:lnTo>
                  <a:pt x="597374" y="2220486"/>
                </a:lnTo>
                <a:lnTo>
                  <a:pt x="589119" y="2208548"/>
                </a:lnTo>
                <a:lnTo>
                  <a:pt x="537820" y="2211116"/>
                </a:lnTo>
                <a:lnTo>
                  <a:pt x="487584" y="2208749"/>
                </a:lnTo>
                <a:lnTo>
                  <a:pt x="438777" y="2201692"/>
                </a:lnTo>
                <a:lnTo>
                  <a:pt x="391764" y="2190189"/>
                </a:lnTo>
                <a:lnTo>
                  <a:pt x="346913" y="2174484"/>
                </a:lnTo>
                <a:lnTo>
                  <a:pt x="304588" y="2154820"/>
                </a:lnTo>
                <a:lnTo>
                  <a:pt x="265157" y="2131443"/>
                </a:lnTo>
                <a:lnTo>
                  <a:pt x="228987" y="2104596"/>
                </a:lnTo>
                <a:lnTo>
                  <a:pt x="196442" y="2074523"/>
                </a:lnTo>
                <a:lnTo>
                  <a:pt x="167890" y="2041469"/>
                </a:lnTo>
                <a:lnTo>
                  <a:pt x="143696" y="2005677"/>
                </a:lnTo>
                <a:lnTo>
                  <a:pt x="124227" y="1967392"/>
                </a:lnTo>
                <a:lnTo>
                  <a:pt x="109850" y="1926857"/>
                </a:lnTo>
                <a:lnTo>
                  <a:pt x="100931" y="1884317"/>
                </a:lnTo>
                <a:lnTo>
                  <a:pt x="97936" y="1838021"/>
                </a:lnTo>
                <a:lnTo>
                  <a:pt x="101774" y="1792215"/>
                </a:lnTo>
                <a:lnTo>
                  <a:pt x="112251" y="1747407"/>
                </a:lnTo>
                <a:lnTo>
                  <a:pt x="129170" y="1704103"/>
                </a:lnTo>
                <a:lnTo>
                  <a:pt x="152336" y="1662809"/>
                </a:lnTo>
                <a:lnTo>
                  <a:pt x="181554" y="1624033"/>
                </a:lnTo>
                <a:lnTo>
                  <a:pt x="216628" y="1588280"/>
                </a:lnTo>
                <a:lnTo>
                  <a:pt x="174002" y="1564238"/>
                </a:lnTo>
                <a:lnTo>
                  <a:pt x="135741" y="1536779"/>
                </a:lnTo>
                <a:lnTo>
                  <a:pt x="101961" y="1506286"/>
                </a:lnTo>
                <a:lnTo>
                  <a:pt x="72780" y="1473142"/>
                </a:lnTo>
                <a:lnTo>
                  <a:pt x="48317" y="1437727"/>
                </a:lnTo>
                <a:lnTo>
                  <a:pt x="28689" y="1400425"/>
                </a:lnTo>
                <a:lnTo>
                  <a:pt x="14015" y="1361617"/>
                </a:lnTo>
                <a:lnTo>
                  <a:pt x="4412" y="1321685"/>
                </a:lnTo>
                <a:lnTo>
                  <a:pt x="0" y="1281012"/>
                </a:lnTo>
                <a:lnTo>
                  <a:pt x="894" y="1239980"/>
                </a:lnTo>
                <a:lnTo>
                  <a:pt x="7215" y="1198970"/>
                </a:lnTo>
                <a:lnTo>
                  <a:pt x="19079" y="1158365"/>
                </a:lnTo>
                <a:lnTo>
                  <a:pt x="36604" y="1118548"/>
                </a:lnTo>
                <a:lnTo>
                  <a:pt x="59910" y="1079899"/>
                </a:lnTo>
                <a:lnTo>
                  <a:pt x="88804" y="1043227"/>
                </a:lnTo>
                <a:lnTo>
                  <a:pt x="122231" y="1010047"/>
                </a:lnTo>
                <a:lnTo>
                  <a:pt x="159748" y="980603"/>
                </a:lnTo>
                <a:lnTo>
                  <a:pt x="200911" y="955137"/>
                </a:lnTo>
                <a:lnTo>
                  <a:pt x="245277" y="933892"/>
                </a:lnTo>
                <a:lnTo>
                  <a:pt x="292403" y="917111"/>
                </a:lnTo>
                <a:lnTo>
                  <a:pt x="341844" y="905035"/>
                </a:lnTo>
                <a:lnTo>
                  <a:pt x="393158" y="897908"/>
                </a:lnTo>
                <a:lnTo>
                  <a:pt x="396841" y="889526"/>
                </a:lnTo>
                <a:close/>
              </a:path>
            </a:pathLst>
          </a:custGeom>
          <a:ln w="9144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41893" y="6046127"/>
            <a:ext cx="159257" cy="1591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20810" y="5884113"/>
            <a:ext cx="300355" cy="300355"/>
          </a:xfrm>
          <a:custGeom>
            <a:avLst/>
            <a:gdLst/>
            <a:ahLst/>
            <a:cxnLst/>
            <a:rect l="l" t="t" r="r" b="b"/>
            <a:pathLst>
              <a:path w="300354" h="300354">
                <a:moveTo>
                  <a:pt x="299974" y="150025"/>
                </a:moveTo>
                <a:lnTo>
                  <a:pt x="292324" y="197450"/>
                </a:lnTo>
                <a:lnTo>
                  <a:pt x="271026" y="238637"/>
                </a:lnTo>
                <a:lnTo>
                  <a:pt x="238553" y="271115"/>
                </a:lnTo>
                <a:lnTo>
                  <a:pt x="197382" y="292414"/>
                </a:lnTo>
                <a:lnTo>
                  <a:pt x="149987" y="300062"/>
                </a:lnTo>
                <a:lnTo>
                  <a:pt x="102591" y="292414"/>
                </a:lnTo>
                <a:lnTo>
                  <a:pt x="61420" y="271115"/>
                </a:lnTo>
                <a:lnTo>
                  <a:pt x="28947" y="238637"/>
                </a:lnTo>
                <a:lnTo>
                  <a:pt x="7649" y="197450"/>
                </a:lnTo>
                <a:lnTo>
                  <a:pt x="0" y="150025"/>
                </a:lnTo>
                <a:lnTo>
                  <a:pt x="7649" y="102606"/>
                </a:lnTo>
                <a:lnTo>
                  <a:pt x="28947" y="61422"/>
                </a:lnTo>
                <a:lnTo>
                  <a:pt x="61420" y="28946"/>
                </a:lnTo>
                <a:lnTo>
                  <a:pt x="102591" y="7648"/>
                </a:lnTo>
                <a:lnTo>
                  <a:pt x="149987" y="0"/>
                </a:lnTo>
                <a:lnTo>
                  <a:pt x="197382" y="7648"/>
                </a:lnTo>
                <a:lnTo>
                  <a:pt x="238553" y="28946"/>
                </a:lnTo>
                <a:lnTo>
                  <a:pt x="271026" y="61422"/>
                </a:lnTo>
                <a:lnTo>
                  <a:pt x="292324" y="102606"/>
                </a:lnTo>
                <a:lnTo>
                  <a:pt x="299974" y="150025"/>
                </a:lnTo>
                <a:close/>
              </a:path>
            </a:pathLst>
          </a:custGeom>
          <a:ln w="9144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66150" y="5585333"/>
            <a:ext cx="450215" cy="450215"/>
          </a:xfrm>
          <a:custGeom>
            <a:avLst/>
            <a:gdLst/>
            <a:ahLst/>
            <a:cxnLst/>
            <a:rect l="l" t="t" r="r" b="b"/>
            <a:pathLst>
              <a:path w="450215" h="450214">
                <a:moveTo>
                  <a:pt x="450088" y="225107"/>
                </a:moveTo>
                <a:lnTo>
                  <a:pt x="445512" y="270459"/>
                </a:lnTo>
                <a:lnTo>
                  <a:pt x="432391" y="312702"/>
                </a:lnTo>
                <a:lnTo>
                  <a:pt x="411632" y="350929"/>
                </a:lnTo>
                <a:lnTo>
                  <a:pt x="384143" y="384235"/>
                </a:lnTo>
                <a:lnTo>
                  <a:pt x="350832" y="411715"/>
                </a:lnTo>
                <a:lnTo>
                  <a:pt x="312606" y="432465"/>
                </a:lnTo>
                <a:lnTo>
                  <a:pt x="270374" y="445579"/>
                </a:lnTo>
                <a:lnTo>
                  <a:pt x="225044" y="450151"/>
                </a:lnTo>
                <a:lnTo>
                  <a:pt x="179676" y="445579"/>
                </a:lnTo>
                <a:lnTo>
                  <a:pt x="137427" y="432465"/>
                </a:lnTo>
                <a:lnTo>
                  <a:pt x="99200" y="411715"/>
                </a:lnTo>
                <a:lnTo>
                  <a:pt x="65897" y="384235"/>
                </a:lnTo>
                <a:lnTo>
                  <a:pt x="38422" y="350929"/>
                </a:lnTo>
                <a:lnTo>
                  <a:pt x="17678" y="312702"/>
                </a:lnTo>
                <a:lnTo>
                  <a:pt x="4570" y="270459"/>
                </a:lnTo>
                <a:lnTo>
                  <a:pt x="0" y="225107"/>
                </a:lnTo>
                <a:lnTo>
                  <a:pt x="4570" y="179752"/>
                </a:lnTo>
                <a:lnTo>
                  <a:pt x="17678" y="137502"/>
                </a:lnTo>
                <a:lnTo>
                  <a:pt x="38422" y="99265"/>
                </a:lnTo>
                <a:lnTo>
                  <a:pt x="65897" y="65947"/>
                </a:lnTo>
                <a:lnTo>
                  <a:pt x="99200" y="38455"/>
                </a:lnTo>
                <a:lnTo>
                  <a:pt x="137427" y="17695"/>
                </a:lnTo>
                <a:lnTo>
                  <a:pt x="179676" y="4575"/>
                </a:lnTo>
                <a:lnTo>
                  <a:pt x="225044" y="0"/>
                </a:lnTo>
                <a:lnTo>
                  <a:pt x="270374" y="4575"/>
                </a:lnTo>
                <a:lnTo>
                  <a:pt x="312606" y="17695"/>
                </a:lnTo>
                <a:lnTo>
                  <a:pt x="350832" y="38455"/>
                </a:lnTo>
                <a:lnTo>
                  <a:pt x="384143" y="65947"/>
                </a:lnTo>
                <a:lnTo>
                  <a:pt x="411632" y="99265"/>
                </a:lnTo>
                <a:lnTo>
                  <a:pt x="432391" y="137502"/>
                </a:lnTo>
                <a:lnTo>
                  <a:pt x="445512" y="179752"/>
                </a:lnTo>
                <a:lnTo>
                  <a:pt x="450088" y="225107"/>
                </a:lnTo>
                <a:close/>
              </a:path>
            </a:pathLst>
          </a:custGeom>
          <a:ln w="9143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68183" y="4674234"/>
            <a:ext cx="255904" cy="50800"/>
          </a:xfrm>
          <a:custGeom>
            <a:avLst/>
            <a:gdLst/>
            <a:ahLst/>
            <a:cxnLst/>
            <a:rect l="l" t="t" r="r" b="b"/>
            <a:pathLst>
              <a:path w="255904" h="50800">
                <a:moveTo>
                  <a:pt x="255524" y="49783"/>
                </a:moveTo>
                <a:lnTo>
                  <a:pt x="202127" y="50519"/>
                </a:lnTo>
                <a:lnTo>
                  <a:pt x="149303" y="45793"/>
                </a:lnTo>
                <a:lnTo>
                  <a:pt x="97625" y="35720"/>
                </a:lnTo>
                <a:lnTo>
                  <a:pt x="47666" y="20417"/>
                </a:lnTo>
                <a:lnTo>
                  <a:pt x="0" y="0"/>
                </a:lnTo>
              </a:path>
            </a:pathLst>
          </a:custGeom>
          <a:ln w="9144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37372" y="5269229"/>
            <a:ext cx="112395" cy="24130"/>
          </a:xfrm>
          <a:custGeom>
            <a:avLst/>
            <a:gdLst/>
            <a:ahLst/>
            <a:cxnLst/>
            <a:rect l="l" t="t" r="r" b="b"/>
            <a:pathLst>
              <a:path w="112395" h="24129">
                <a:moveTo>
                  <a:pt x="111886" y="0"/>
                </a:moveTo>
                <a:lnTo>
                  <a:pt x="84635" y="8284"/>
                </a:lnTo>
                <a:lnTo>
                  <a:pt x="56848" y="15033"/>
                </a:lnTo>
                <a:lnTo>
                  <a:pt x="28608" y="20234"/>
                </a:lnTo>
                <a:lnTo>
                  <a:pt x="0" y="23876"/>
                </a:lnTo>
              </a:path>
            </a:pathLst>
          </a:custGeom>
          <a:ln w="9144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45371" y="5422391"/>
            <a:ext cx="67945" cy="109220"/>
          </a:xfrm>
          <a:custGeom>
            <a:avLst/>
            <a:gdLst/>
            <a:ahLst/>
            <a:cxnLst/>
            <a:rect l="l" t="t" r="r" b="b"/>
            <a:pathLst>
              <a:path w="67945" h="109220">
                <a:moveTo>
                  <a:pt x="67436" y="108839"/>
                </a:moveTo>
                <a:lnTo>
                  <a:pt x="48005" y="82796"/>
                </a:lnTo>
                <a:lnTo>
                  <a:pt x="30289" y="55943"/>
                </a:lnTo>
                <a:lnTo>
                  <a:pt x="14287" y="28328"/>
                </a:lnTo>
                <a:lnTo>
                  <a:pt x="0" y="0"/>
                </a:lnTo>
              </a:path>
            </a:pathLst>
          </a:custGeom>
          <a:ln w="9144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231881" y="5259959"/>
            <a:ext cx="27305" cy="119380"/>
          </a:xfrm>
          <a:custGeom>
            <a:avLst/>
            <a:gdLst/>
            <a:ahLst/>
            <a:cxnLst/>
            <a:rect l="l" t="t" r="r" b="b"/>
            <a:pathLst>
              <a:path w="27304" h="119379">
                <a:moveTo>
                  <a:pt x="26797" y="0"/>
                </a:moveTo>
                <a:lnTo>
                  <a:pt x="22895" y="30279"/>
                </a:lnTo>
                <a:lnTo>
                  <a:pt x="17113" y="60309"/>
                </a:lnTo>
                <a:lnTo>
                  <a:pt x="9473" y="90029"/>
                </a:lnTo>
                <a:lnTo>
                  <a:pt x="0" y="119379"/>
                </a:lnTo>
              </a:path>
            </a:pathLst>
          </a:custGeom>
          <a:ln w="9144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793730" y="4522470"/>
            <a:ext cx="328295" cy="446405"/>
          </a:xfrm>
          <a:custGeom>
            <a:avLst/>
            <a:gdLst/>
            <a:ahLst/>
            <a:cxnLst/>
            <a:rect l="l" t="t" r="r" b="b"/>
            <a:pathLst>
              <a:path w="328295" h="446404">
                <a:moveTo>
                  <a:pt x="0" y="0"/>
                </a:moveTo>
                <a:lnTo>
                  <a:pt x="48961" y="22605"/>
                </a:lnTo>
                <a:lnTo>
                  <a:pt x="94625" y="48720"/>
                </a:lnTo>
                <a:lnTo>
                  <a:pt x="136802" y="78087"/>
                </a:lnTo>
                <a:lnTo>
                  <a:pt x="175302" y="110447"/>
                </a:lnTo>
                <a:lnTo>
                  <a:pt x="209933" y="145543"/>
                </a:lnTo>
                <a:lnTo>
                  <a:pt x="240506" y="183118"/>
                </a:lnTo>
                <a:lnTo>
                  <a:pt x="266829" y="222912"/>
                </a:lnTo>
                <a:lnTo>
                  <a:pt x="288713" y="264667"/>
                </a:lnTo>
                <a:lnTo>
                  <a:pt x="305966" y="308127"/>
                </a:lnTo>
                <a:lnTo>
                  <a:pt x="318399" y="353033"/>
                </a:lnTo>
                <a:lnTo>
                  <a:pt x="325821" y="399127"/>
                </a:lnTo>
                <a:lnTo>
                  <a:pt x="328041" y="446150"/>
                </a:lnTo>
              </a:path>
            </a:pathLst>
          </a:custGeom>
          <a:ln w="9144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421364" y="4047490"/>
            <a:ext cx="146050" cy="167640"/>
          </a:xfrm>
          <a:custGeom>
            <a:avLst/>
            <a:gdLst/>
            <a:ahLst/>
            <a:cxnLst/>
            <a:rect l="l" t="t" r="r" b="b"/>
            <a:pathLst>
              <a:path w="146050" h="167639">
                <a:moveTo>
                  <a:pt x="146050" y="0"/>
                </a:moveTo>
                <a:lnTo>
                  <a:pt x="118318" y="46958"/>
                </a:lnTo>
                <a:lnTo>
                  <a:pt x="84502" y="90773"/>
                </a:lnTo>
                <a:lnTo>
                  <a:pt x="44948" y="131016"/>
                </a:lnTo>
                <a:lnTo>
                  <a:pt x="0" y="167259"/>
                </a:lnTo>
              </a:path>
            </a:pathLst>
          </a:custGeom>
          <a:ln w="9144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216893" y="3426840"/>
            <a:ext cx="8255" cy="79375"/>
          </a:xfrm>
          <a:custGeom>
            <a:avLst/>
            <a:gdLst/>
            <a:ahLst/>
            <a:cxnLst/>
            <a:rect l="l" t="t" r="r" b="b"/>
            <a:pathLst>
              <a:path w="8254" h="79375">
                <a:moveTo>
                  <a:pt x="0" y="0"/>
                </a:moveTo>
                <a:lnTo>
                  <a:pt x="3639" y="19593"/>
                </a:lnTo>
                <a:lnTo>
                  <a:pt x="6159" y="39306"/>
                </a:lnTo>
                <a:lnTo>
                  <a:pt x="7536" y="59114"/>
                </a:lnTo>
                <a:lnTo>
                  <a:pt x="7747" y="78994"/>
                </a:lnTo>
              </a:path>
            </a:pathLst>
          </a:custGeom>
          <a:ln w="9143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284079" y="3233927"/>
            <a:ext cx="74930" cy="100965"/>
          </a:xfrm>
          <a:custGeom>
            <a:avLst/>
            <a:gdLst/>
            <a:ahLst/>
            <a:cxnLst/>
            <a:rect l="l" t="t" r="r" b="b"/>
            <a:pathLst>
              <a:path w="74929" h="100964">
                <a:moveTo>
                  <a:pt x="0" y="100711"/>
                </a:moveTo>
                <a:lnTo>
                  <a:pt x="15420" y="73866"/>
                </a:lnTo>
                <a:lnTo>
                  <a:pt x="33067" y="48069"/>
                </a:lnTo>
                <a:lnTo>
                  <a:pt x="52881" y="23415"/>
                </a:lnTo>
                <a:lnTo>
                  <a:pt x="74802" y="0"/>
                </a:lnTo>
              </a:path>
            </a:pathLst>
          </a:custGeom>
          <a:ln w="9144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584181" y="3295777"/>
            <a:ext cx="36195" cy="86995"/>
          </a:xfrm>
          <a:custGeom>
            <a:avLst/>
            <a:gdLst/>
            <a:ahLst/>
            <a:cxnLst/>
            <a:rect l="l" t="t" r="r" b="b"/>
            <a:pathLst>
              <a:path w="36195" h="86995">
                <a:moveTo>
                  <a:pt x="0" y="86868"/>
                </a:moveTo>
                <a:lnTo>
                  <a:pt x="6637" y="64472"/>
                </a:lnTo>
                <a:lnTo>
                  <a:pt x="14906" y="42481"/>
                </a:lnTo>
                <a:lnTo>
                  <a:pt x="24770" y="20966"/>
                </a:lnTo>
                <a:lnTo>
                  <a:pt x="36195" y="0"/>
                </a:lnTo>
              </a:path>
            </a:pathLst>
          </a:custGeom>
          <a:ln w="9144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62745" y="3412235"/>
            <a:ext cx="131445" cy="84455"/>
          </a:xfrm>
          <a:custGeom>
            <a:avLst/>
            <a:gdLst/>
            <a:ahLst/>
            <a:cxnLst/>
            <a:rect l="l" t="t" r="r" b="b"/>
            <a:pathLst>
              <a:path w="131445" h="84454">
                <a:moveTo>
                  <a:pt x="0" y="0"/>
                </a:moveTo>
                <a:lnTo>
                  <a:pt x="35036" y="18514"/>
                </a:lnTo>
                <a:lnTo>
                  <a:pt x="68643" y="38766"/>
                </a:lnTo>
                <a:lnTo>
                  <a:pt x="100726" y="60686"/>
                </a:lnTo>
                <a:lnTo>
                  <a:pt x="131190" y="84200"/>
                </a:lnTo>
              </a:path>
            </a:pathLst>
          </a:custGeom>
          <a:ln w="9144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43697" y="3985895"/>
            <a:ext cx="23495" cy="88900"/>
          </a:xfrm>
          <a:custGeom>
            <a:avLst/>
            <a:gdLst/>
            <a:ahLst/>
            <a:cxnLst/>
            <a:rect l="l" t="t" r="r" b="b"/>
            <a:pathLst>
              <a:path w="23495" h="88900">
                <a:moveTo>
                  <a:pt x="22986" y="88772"/>
                </a:moveTo>
                <a:lnTo>
                  <a:pt x="15698" y="66865"/>
                </a:lnTo>
                <a:lnTo>
                  <a:pt x="9445" y="44767"/>
                </a:lnTo>
                <a:lnTo>
                  <a:pt x="4216" y="22478"/>
                </a:lnTo>
                <a:lnTo>
                  <a:pt x="0" y="0"/>
                </a:lnTo>
              </a:path>
            </a:pathLst>
          </a:custGeom>
          <a:ln w="9144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059039" y="3799458"/>
            <a:ext cx="263334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100"/>
              </a:spcBef>
            </a:pPr>
            <a:r>
              <a:rPr sz="1800" spc="-135" dirty="0">
                <a:solidFill>
                  <a:srgbClr val="5B9BD4"/>
                </a:solidFill>
                <a:latin typeface="Arial"/>
                <a:cs typeface="Arial"/>
              </a:rPr>
              <a:t>The </a:t>
            </a:r>
            <a:r>
              <a:rPr sz="1800" spc="-70" dirty="0">
                <a:solidFill>
                  <a:srgbClr val="5B9BD4"/>
                </a:solidFill>
                <a:latin typeface="Arial"/>
                <a:cs typeface="Arial"/>
              </a:rPr>
              <a:t>hierarchical </a:t>
            </a:r>
            <a:r>
              <a:rPr sz="1800" spc="-45" dirty="0">
                <a:solidFill>
                  <a:srgbClr val="5B9BD4"/>
                </a:solidFill>
                <a:latin typeface="Arial"/>
                <a:cs typeface="Arial"/>
              </a:rPr>
              <a:t>structure  </a:t>
            </a:r>
            <a:r>
              <a:rPr sz="1800" spc="-130" dirty="0">
                <a:solidFill>
                  <a:srgbClr val="5B9BD4"/>
                </a:solidFill>
                <a:latin typeface="Arial"/>
                <a:cs typeface="Arial"/>
              </a:rPr>
              <a:t>was </a:t>
            </a:r>
            <a:r>
              <a:rPr sz="1800" spc="-75" dirty="0">
                <a:solidFill>
                  <a:srgbClr val="5B9BD4"/>
                </a:solidFill>
                <a:latin typeface="Arial"/>
                <a:cs typeface="Arial"/>
              </a:rPr>
              <a:t>developed </a:t>
            </a:r>
            <a:r>
              <a:rPr sz="1800" spc="-80" dirty="0">
                <a:solidFill>
                  <a:srgbClr val="5B9BD4"/>
                </a:solidFill>
                <a:latin typeface="Arial"/>
                <a:cs typeface="Arial"/>
              </a:rPr>
              <a:t>by </a:t>
            </a:r>
            <a:r>
              <a:rPr sz="1800" spc="-75" dirty="0">
                <a:solidFill>
                  <a:srgbClr val="5B9BD4"/>
                </a:solidFill>
                <a:latin typeface="Arial"/>
                <a:cs typeface="Arial"/>
              </a:rPr>
              <a:t>IBM </a:t>
            </a:r>
            <a:r>
              <a:rPr sz="1800" spc="-25" dirty="0">
                <a:solidFill>
                  <a:srgbClr val="5B9BD4"/>
                </a:solidFill>
                <a:latin typeface="Arial"/>
                <a:cs typeface="Arial"/>
              </a:rPr>
              <a:t>in  </a:t>
            </a:r>
            <a:r>
              <a:rPr sz="1800" spc="-20" dirty="0">
                <a:solidFill>
                  <a:srgbClr val="5B9BD4"/>
                </a:solidFill>
                <a:latin typeface="Arial"/>
                <a:cs typeface="Arial"/>
              </a:rPr>
              <a:t>the </a:t>
            </a:r>
            <a:r>
              <a:rPr sz="1800" spc="-105" dirty="0">
                <a:solidFill>
                  <a:srgbClr val="5B9BD4"/>
                </a:solidFill>
                <a:latin typeface="Arial"/>
                <a:cs typeface="Arial"/>
              </a:rPr>
              <a:t>1960s, </a:t>
            </a:r>
            <a:r>
              <a:rPr sz="1800" spc="-85" dirty="0">
                <a:solidFill>
                  <a:srgbClr val="5B9BD4"/>
                </a:solidFill>
                <a:latin typeface="Arial"/>
                <a:cs typeface="Arial"/>
              </a:rPr>
              <a:t>and </a:t>
            </a:r>
            <a:r>
              <a:rPr sz="1800" spc="-105" dirty="0">
                <a:solidFill>
                  <a:srgbClr val="5B9BD4"/>
                </a:solidFill>
                <a:latin typeface="Arial"/>
                <a:cs typeface="Arial"/>
              </a:rPr>
              <a:t>used </a:t>
            </a:r>
            <a:r>
              <a:rPr sz="1800" spc="-25" dirty="0">
                <a:solidFill>
                  <a:srgbClr val="5B9BD4"/>
                </a:solidFill>
                <a:latin typeface="Arial"/>
                <a:cs typeface="Arial"/>
              </a:rPr>
              <a:t>in</a:t>
            </a:r>
            <a:r>
              <a:rPr sz="1800" spc="-180" dirty="0">
                <a:solidFill>
                  <a:srgbClr val="5B9BD4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5B9BD4"/>
                </a:solidFill>
                <a:latin typeface="Arial"/>
                <a:cs typeface="Arial"/>
              </a:rPr>
              <a:t>early  mainframe</a:t>
            </a:r>
            <a:r>
              <a:rPr sz="1800" spc="-100" dirty="0">
                <a:solidFill>
                  <a:srgbClr val="5B9BD4"/>
                </a:solidFill>
                <a:latin typeface="Arial"/>
                <a:cs typeface="Arial"/>
              </a:rPr>
              <a:t> </a:t>
            </a:r>
            <a:r>
              <a:rPr sz="1800" spc="-165" dirty="0">
                <a:solidFill>
                  <a:srgbClr val="5B9BD4"/>
                </a:solidFill>
                <a:latin typeface="Arial"/>
                <a:cs typeface="Arial"/>
              </a:rPr>
              <a:t>DBMS.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0515600" y="0"/>
            <a:ext cx="1676399" cy="6324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47535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5" dirty="0">
                <a:solidFill>
                  <a:srgbClr val="C55A11"/>
                </a:solidFill>
              </a:rPr>
              <a:t>Network</a:t>
            </a:r>
            <a:r>
              <a:rPr spc="-490" dirty="0">
                <a:solidFill>
                  <a:srgbClr val="C55A11"/>
                </a:solidFill>
              </a:rPr>
              <a:t> </a:t>
            </a:r>
            <a:r>
              <a:rPr spc="-75" dirty="0">
                <a:solidFill>
                  <a:srgbClr val="C55A11"/>
                </a:solidFill>
              </a:rPr>
              <a:t>Model</a:t>
            </a:r>
          </a:p>
        </p:txBody>
      </p:sp>
      <p:sp>
        <p:nvSpPr>
          <p:cNvPr id="3" name="object 3"/>
          <p:cNvSpPr/>
          <p:nvPr/>
        </p:nvSpPr>
        <p:spPr>
          <a:xfrm>
            <a:off x="979169" y="1215389"/>
            <a:ext cx="9791700" cy="81280"/>
          </a:xfrm>
          <a:custGeom>
            <a:avLst/>
            <a:gdLst/>
            <a:ahLst/>
            <a:cxnLst/>
            <a:rect l="l" t="t" r="r" b="b"/>
            <a:pathLst>
              <a:path w="9791700" h="81280">
                <a:moveTo>
                  <a:pt x="0" y="80772"/>
                </a:moveTo>
                <a:lnTo>
                  <a:pt x="9791700" y="0"/>
                </a:lnTo>
              </a:path>
            </a:pathLst>
          </a:custGeom>
          <a:ln w="19811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16380" y="4069079"/>
            <a:ext cx="4245864" cy="1994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82186" y="3153039"/>
            <a:ext cx="4568825" cy="3171190"/>
          </a:xfrm>
          <a:custGeom>
            <a:avLst/>
            <a:gdLst/>
            <a:ahLst/>
            <a:cxnLst/>
            <a:rect l="l" t="t" r="r" b="b"/>
            <a:pathLst>
              <a:path w="4568825" h="3171190">
                <a:moveTo>
                  <a:pt x="415689" y="1043929"/>
                </a:moveTo>
                <a:lnTo>
                  <a:pt x="410739" y="997967"/>
                </a:lnTo>
                <a:lnTo>
                  <a:pt x="409099" y="952422"/>
                </a:lnTo>
                <a:lnTo>
                  <a:pt x="410678" y="907408"/>
                </a:lnTo>
                <a:lnTo>
                  <a:pt x="415386" y="863038"/>
                </a:lnTo>
                <a:lnTo>
                  <a:pt x="423131" y="819423"/>
                </a:lnTo>
                <a:lnTo>
                  <a:pt x="433823" y="776679"/>
                </a:lnTo>
                <a:lnTo>
                  <a:pt x="447370" y="734917"/>
                </a:lnTo>
                <a:lnTo>
                  <a:pt x="463681" y="694250"/>
                </a:lnTo>
                <a:lnTo>
                  <a:pt x="482666" y="654793"/>
                </a:lnTo>
                <a:lnTo>
                  <a:pt x="504234" y="616657"/>
                </a:lnTo>
                <a:lnTo>
                  <a:pt x="528294" y="579956"/>
                </a:lnTo>
                <a:lnTo>
                  <a:pt x="554754" y="544803"/>
                </a:lnTo>
                <a:lnTo>
                  <a:pt x="583525" y="511310"/>
                </a:lnTo>
                <a:lnTo>
                  <a:pt x="614514" y="479592"/>
                </a:lnTo>
                <a:lnTo>
                  <a:pt x="647631" y="449761"/>
                </a:lnTo>
                <a:lnTo>
                  <a:pt x="682784" y="421930"/>
                </a:lnTo>
                <a:lnTo>
                  <a:pt x="719884" y="396211"/>
                </a:lnTo>
                <a:lnTo>
                  <a:pt x="758839" y="372720"/>
                </a:lnTo>
                <a:lnTo>
                  <a:pt x="799558" y="351567"/>
                </a:lnTo>
                <a:lnTo>
                  <a:pt x="841951" y="332867"/>
                </a:lnTo>
                <a:lnTo>
                  <a:pt x="885925" y="316732"/>
                </a:lnTo>
                <a:lnTo>
                  <a:pt x="931391" y="303275"/>
                </a:lnTo>
                <a:lnTo>
                  <a:pt x="978257" y="292610"/>
                </a:lnTo>
                <a:lnTo>
                  <a:pt x="1026432" y="284850"/>
                </a:lnTo>
                <a:lnTo>
                  <a:pt x="1079201" y="279947"/>
                </a:lnTo>
                <a:lnTo>
                  <a:pt x="1131956" y="278758"/>
                </a:lnTo>
                <a:lnTo>
                  <a:pt x="1184486" y="281246"/>
                </a:lnTo>
                <a:lnTo>
                  <a:pt x="1236581" y="287372"/>
                </a:lnTo>
                <a:lnTo>
                  <a:pt x="1288028" y="297097"/>
                </a:lnTo>
                <a:lnTo>
                  <a:pt x="1338617" y="310381"/>
                </a:lnTo>
                <a:lnTo>
                  <a:pt x="1388137" y="327187"/>
                </a:lnTo>
                <a:lnTo>
                  <a:pt x="1436376" y="347476"/>
                </a:lnTo>
                <a:lnTo>
                  <a:pt x="1483124" y="371210"/>
                </a:lnTo>
                <a:lnTo>
                  <a:pt x="1507748" y="331492"/>
                </a:lnTo>
                <a:lnTo>
                  <a:pt x="1535385" y="294520"/>
                </a:lnTo>
                <a:lnTo>
                  <a:pt x="1565807" y="260359"/>
                </a:lnTo>
                <a:lnTo>
                  <a:pt x="1598785" y="229076"/>
                </a:lnTo>
                <a:lnTo>
                  <a:pt x="1634091" y="200737"/>
                </a:lnTo>
                <a:lnTo>
                  <a:pt x="1671496" y="175409"/>
                </a:lnTo>
                <a:lnTo>
                  <a:pt x="1710771" y="153159"/>
                </a:lnTo>
                <a:lnTo>
                  <a:pt x="1751688" y="134052"/>
                </a:lnTo>
                <a:lnTo>
                  <a:pt x="1794018" y="118155"/>
                </a:lnTo>
                <a:lnTo>
                  <a:pt x="1837533" y="105535"/>
                </a:lnTo>
                <a:lnTo>
                  <a:pt x="1882004" y="96257"/>
                </a:lnTo>
                <a:lnTo>
                  <a:pt x="1927202" y="90389"/>
                </a:lnTo>
                <a:lnTo>
                  <a:pt x="1972898" y="87997"/>
                </a:lnTo>
                <a:lnTo>
                  <a:pt x="2018864" y="89147"/>
                </a:lnTo>
                <a:lnTo>
                  <a:pt x="2064872" y="93906"/>
                </a:lnTo>
                <a:lnTo>
                  <a:pt x="2110692" y="102340"/>
                </a:lnTo>
                <a:lnTo>
                  <a:pt x="2156097" y="114515"/>
                </a:lnTo>
                <a:lnTo>
                  <a:pt x="2200857" y="130499"/>
                </a:lnTo>
                <a:lnTo>
                  <a:pt x="2244743" y="150357"/>
                </a:lnTo>
                <a:lnTo>
                  <a:pt x="2280008" y="169672"/>
                </a:lnTo>
                <a:lnTo>
                  <a:pt x="2313688" y="191346"/>
                </a:lnTo>
                <a:lnTo>
                  <a:pt x="2345631" y="215257"/>
                </a:lnTo>
                <a:lnTo>
                  <a:pt x="2375680" y="241289"/>
                </a:lnTo>
                <a:lnTo>
                  <a:pt x="2400526" y="199888"/>
                </a:lnTo>
                <a:lnTo>
                  <a:pt x="2429347" y="162023"/>
                </a:lnTo>
                <a:lnTo>
                  <a:pt x="2461765" y="127814"/>
                </a:lnTo>
                <a:lnTo>
                  <a:pt x="2497403" y="97378"/>
                </a:lnTo>
                <a:lnTo>
                  <a:pt x="2535884" y="70836"/>
                </a:lnTo>
                <a:lnTo>
                  <a:pt x="2576830" y="48305"/>
                </a:lnTo>
                <a:lnTo>
                  <a:pt x="2619865" y="29906"/>
                </a:lnTo>
                <a:lnTo>
                  <a:pt x="2664610" y="15757"/>
                </a:lnTo>
                <a:lnTo>
                  <a:pt x="2710689" y="5977"/>
                </a:lnTo>
                <a:lnTo>
                  <a:pt x="2757725" y="685"/>
                </a:lnTo>
                <a:lnTo>
                  <a:pt x="2805339" y="0"/>
                </a:lnTo>
                <a:lnTo>
                  <a:pt x="2853156" y="4040"/>
                </a:lnTo>
                <a:lnTo>
                  <a:pt x="2900797" y="12926"/>
                </a:lnTo>
                <a:lnTo>
                  <a:pt x="2947885" y="26776"/>
                </a:lnTo>
                <a:lnTo>
                  <a:pt x="2994043" y="45709"/>
                </a:lnTo>
                <a:lnTo>
                  <a:pt x="3039740" y="70444"/>
                </a:lnTo>
                <a:lnTo>
                  <a:pt x="3082054" y="99858"/>
                </a:lnTo>
                <a:lnTo>
                  <a:pt x="3120559" y="133630"/>
                </a:lnTo>
                <a:lnTo>
                  <a:pt x="3154825" y="171439"/>
                </a:lnTo>
                <a:lnTo>
                  <a:pt x="3188573" y="137326"/>
                </a:lnTo>
                <a:lnTo>
                  <a:pt x="3224934" y="106948"/>
                </a:lnTo>
                <a:lnTo>
                  <a:pt x="3263605" y="80325"/>
                </a:lnTo>
                <a:lnTo>
                  <a:pt x="3304283" y="57483"/>
                </a:lnTo>
                <a:lnTo>
                  <a:pt x="3346664" y="38445"/>
                </a:lnTo>
                <a:lnTo>
                  <a:pt x="3390447" y="23233"/>
                </a:lnTo>
                <a:lnTo>
                  <a:pt x="3435328" y="11871"/>
                </a:lnTo>
                <a:lnTo>
                  <a:pt x="3481003" y="4384"/>
                </a:lnTo>
                <a:lnTo>
                  <a:pt x="3527169" y="793"/>
                </a:lnTo>
                <a:lnTo>
                  <a:pt x="3573525" y="1123"/>
                </a:lnTo>
                <a:lnTo>
                  <a:pt x="3619766" y="5397"/>
                </a:lnTo>
                <a:lnTo>
                  <a:pt x="3665589" y="13639"/>
                </a:lnTo>
                <a:lnTo>
                  <a:pt x="3710692" y="25871"/>
                </a:lnTo>
                <a:lnTo>
                  <a:pt x="3754771" y="42118"/>
                </a:lnTo>
                <a:lnTo>
                  <a:pt x="3797524" y="62402"/>
                </a:lnTo>
                <a:lnTo>
                  <a:pt x="3838646" y="86748"/>
                </a:lnTo>
                <a:lnTo>
                  <a:pt x="3877836" y="115178"/>
                </a:lnTo>
                <a:lnTo>
                  <a:pt x="3914957" y="147948"/>
                </a:lnTo>
                <a:lnTo>
                  <a:pt x="3948257" y="183793"/>
                </a:lnTo>
                <a:lnTo>
                  <a:pt x="3977554" y="222413"/>
                </a:lnTo>
                <a:lnTo>
                  <a:pt x="4002665" y="263508"/>
                </a:lnTo>
                <a:lnTo>
                  <a:pt x="4023409" y="306777"/>
                </a:lnTo>
                <a:lnTo>
                  <a:pt x="4039602" y="351922"/>
                </a:lnTo>
                <a:lnTo>
                  <a:pt x="4051064" y="398642"/>
                </a:lnTo>
                <a:lnTo>
                  <a:pt x="4097407" y="412616"/>
                </a:lnTo>
                <a:lnTo>
                  <a:pt x="4141588" y="429984"/>
                </a:lnTo>
                <a:lnTo>
                  <a:pt x="4183487" y="450549"/>
                </a:lnTo>
                <a:lnTo>
                  <a:pt x="4222987" y="474114"/>
                </a:lnTo>
                <a:lnTo>
                  <a:pt x="4259967" y="500481"/>
                </a:lnTo>
                <a:lnTo>
                  <a:pt x="4294309" y="529455"/>
                </a:lnTo>
                <a:lnTo>
                  <a:pt x="4325893" y="560839"/>
                </a:lnTo>
                <a:lnTo>
                  <a:pt x="4354602" y="594434"/>
                </a:lnTo>
                <a:lnTo>
                  <a:pt x="4380315" y="630046"/>
                </a:lnTo>
                <a:lnTo>
                  <a:pt x="4402915" y="667476"/>
                </a:lnTo>
                <a:lnTo>
                  <a:pt x="4422281" y="706528"/>
                </a:lnTo>
                <a:lnTo>
                  <a:pt x="4438295" y="747005"/>
                </a:lnTo>
                <a:lnTo>
                  <a:pt x="4450838" y="788710"/>
                </a:lnTo>
                <a:lnTo>
                  <a:pt x="4459791" y="831446"/>
                </a:lnTo>
                <a:lnTo>
                  <a:pt x="4465036" y="875017"/>
                </a:lnTo>
                <a:lnTo>
                  <a:pt x="4466452" y="919225"/>
                </a:lnTo>
                <a:lnTo>
                  <a:pt x="4463921" y="963875"/>
                </a:lnTo>
                <a:lnTo>
                  <a:pt x="4457324" y="1008768"/>
                </a:lnTo>
                <a:lnTo>
                  <a:pt x="4446542" y="1053708"/>
                </a:lnTo>
                <a:lnTo>
                  <a:pt x="4428165" y="1106643"/>
                </a:lnTo>
                <a:lnTo>
                  <a:pt x="4420761" y="1123812"/>
                </a:lnTo>
                <a:lnTo>
                  <a:pt x="4449287" y="1161508"/>
                </a:lnTo>
                <a:lnTo>
                  <a:pt x="4474712" y="1200400"/>
                </a:lnTo>
                <a:lnTo>
                  <a:pt x="4497056" y="1240345"/>
                </a:lnTo>
                <a:lnTo>
                  <a:pt x="4516337" y="1281203"/>
                </a:lnTo>
                <a:lnTo>
                  <a:pt x="4532576" y="1322832"/>
                </a:lnTo>
                <a:lnTo>
                  <a:pt x="4545793" y="1365092"/>
                </a:lnTo>
                <a:lnTo>
                  <a:pt x="4556006" y="1407840"/>
                </a:lnTo>
                <a:lnTo>
                  <a:pt x="4563236" y="1450935"/>
                </a:lnTo>
                <a:lnTo>
                  <a:pt x="4567503" y="1494237"/>
                </a:lnTo>
                <a:lnTo>
                  <a:pt x="4568825" y="1537604"/>
                </a:lnTo>
                <a:lnTo>
                  <a:pt x="4567223" y="1580895"/>
                </a:lnTo>
                <a:lnTo>
                  <a:pt x="4562716" y="1623969"/>
                </a:lnTo>
                <a:lnTo>
                  <a:pt x="4555323" y="1666685"/>
                </a:lnTo>
                <a:lnTo>
                  <a:pt x="4545065" y="1708900"/>
                </a:lnTo>
                <a:lnTo>
                  <a:pt x="4531961" y="1750475"/>
                </a:lnTo>
                <a:lnTo>
                  <a:pt x="4516030" y="1791267"/>
                </a:lnTo>
                <a:lnTo>
                  <a:pt x="4497293" y="1831136"/>
                </a:lnTo>
                <a:lnTo>
                  <a:pt x="4475768" y="1869940"/>
                </a:lnTo>
                <a:lnTo>
                  <a:pt x="4451476" y="1907539"/>
                </a:lnTo>
                <a:lnTo>
                  <a:pt x="4424436" y="1943791"/>
                </a:lnTo>
                <a:lnTo>
                  <a:pt x="4394668" y="1978554"/>
                </a:lnTo>
                <a:lnTo>
                  <a:pt x="4362191" y="2011687"/>
                </a:lnTo>
                <a:lnTo>
                  <a:pt x="4327025" y="2043050"/>
                </a:lnTo>
                <a:lnTo>
                  <a:pt x="4289189" y="2072502"/>
                </a:lnTo>
                <a:lnTo>
                  <a:pt x="4246293" y="2101328"/>
                </a:lnTo>
                <a:lnTo>
                  <a:pt x="4201441" y="2127016"/>
                </a:lnTo>
                <a:lnTo>
                  <a:pt x="4154825" y="2149489"/>
                </a:lnTo>
                <a:lnTo>
                  <a:pt x="4106637" y="2168672"/>
                </a:lnTo>
                <a:lnTo>
                  <a:pt x="4057066" y="2184489"/>
                </a:lnTo>
                <a:lnTo>
                  <a:pt x="4006305" y="2196865"/>
                </a:lnTo>
                <a:lnTo>
                  <a:pt x="3954544" y="2205725"/>
                </a:lnTo>
                <a:lnTo>
                  <a:pt x="3952122" y="2253046"/>
                </a:lnTo>
                <a:lnTo>
                  <a:pt x="3945760" y="2299284"/>
                </a:lnTo>
                <a:lnTo>
                  <a:pt x="3935619" y="2344291"/>
                </a:lnTo>
                <a:lnTo>
                  <a:pt x="3921856" y="2387921"/>
                </a:lnTo>
                <a:lnTo>
                  <a:pt x="3904629" y="2430025"/>
                </a:lnTo>
                <a:lnTo>
                  <a:pt x="3884099" y="2470456"/>
                </a:lnTo>
                <a:lnTo>
                  <a:pt x="3860423" y="2509067"/>
                </a:lnTo>
                <a:lnTo>
                  <a:pt x="3833760" y="2545710"/>
                </a:lnTo>
                <a:lnTo>
                  <a:pt x="3804269" y="2580238"/>
                </a:lnTo>
                <a:lnTo>
                  <a:pt x="3772109" y="2612504"/>
                </a:lnTo>
                <a:lnTo>
                  <a:pt x="3737438" y="2642360"/>
                </a:lnTo>
                <a:lnTo>
                  <a:pt x="3700414" y="2669658"/>
                </a:lnTo>
                <a:lnTo>
                  <a:pt x="3661198" y="2694252"/>
                </a:lnTo>
                <a:lnTo>
                  <a:pt x="3619946" y="2715993"/>
                </a:lnTo>
                <a:lnTo>
                  <a:pt x="3576819" y="2734735"/>
                </a:lnTo>
                <a:lnTo>
                  <a:pt x="3531974" y="2750330"/>
                </a:lnTo>
                <a:lnTo>
                  <a:pt x="3485570" y="2762631"/>
                </a:lnTo>
                <a:lnTo>
                  <a:pt x="3437767" y="2771489"/>
                </a:lnTo>
                <a:lnTo>
                  <a:pt x="3388722" y="2776759"/>
                </a:lnTo>
                <a:lnTo>
                  <a:pt x="3338594" y="2778291"/>
                </a:lnTo>
                <a:lnTo>
                  <a:pt x="3290492" y="2776133"/>
                </a:lnTo>
                <a:lnTo>
                  <a:pt x="3242888" y="2770425"/>
                </a:lnTo>
                <a:lnTo>
                  <a:pt x="3195999" y="2761228"/>
                </a:lnTo>
                <a:lnTo>
                  <a:pt x="3150043" y="2748600"/>
                </a:lnTo>
                <a:lnTo>
                  <a:pt x="3105238" y="2732601"/>
                </a:lnTo>
                <a:lnTo>
                  <a:pt x="3061802" y="2713290"/>
                </a:lnTo>
                <a:lnTo>
                  <a:pt x="3019951" y="2690725"/>
                </a:lnTo>
                <a:lnTo>
                  <a:pt x="3004223" y="2734581"/>
                </a:lnTo>
                <a:lnTo>
                  <a:pt x="2985671" y="2776752"/>
                </a:lnTo>
                <a:lnTo>
                  <a:pt x="2964427" y="2817169"/>
                </a:lnTo>
                <a:lnTo>
                  <a:pt x="2940622" y="2855766"/>
                </a:lnTo>
                <a:lnTo>
                  <a:pt x="2914390" y="2892476"/>
                </a:lnTo>
                <a:lnTo>
                  <a:pt x="2885863" y="2927231"/>
                </a:lnTo>
                <a:lnTo>
                  <a:pt x="2855173" y="2959963"/>
                </a:lnTo>
                <a:lnTo>
                  <a:pt x="2822452" y="2990607"/>
                </a:lnTo>
                <a:lnTo>
                  <a:pt x="2787833" y="3019094"/>
                </a:lnTo>
                <a:lnTo>
                  <a:pt x="2751448" y="3045358"/>
                </a:lnTo>
                <a:lnTo>
                  <a:pt x="2713429" y="3069331"/>
                </a:lnTo>
                <a:lnTo>
                  <a:pt x="2673908" y="3090946"/>
                </a:lnTo>
                <a:lnTo>
                  <a:pt x="2633018" y="3110136"/>
                </a:lnTo>
                <a:lnTo>
                  <a:pt x="2590892" y="3126834"/>
                </a:lnTo>
                <a:lnTo>
                  <a:pt x="2547660" y="3140972"/>
                </a:lnTo>
                <a:lnTo>
                  <a:pt x="2503456" y="3152483"/>
                </a:lnTo>
                <a:lnTo>
                  <a:pt x="2458413" y="3161300"/>
                </a:lnTo>
                <a:lnTo>
                  <a:pt x="2412661" y="3167356"/>
                </a:lnTo>
                <a:lnTo>
                  <a:pt x="2366334" y="3170583"/>
                </a:lnTo>
                <a:lnTo>
                  <a:pt x="2319564" y="3170915"/>
                </a:lnTo>
                <a:lnTo>
                  <a:pt x="2272483" y="3168284"/>
                </a:lnTo>
                <a:lnTo>
                  <a:pt x="2225223" y="3162624"/>
                </a:lnTo>
                <a:lnTo>
                  <a:pt x="2177917" y="3153866"/>
                </a:lnTo>
                <a:lnTo>
                  <a:pt x="2130697" y="3141943"/>
                </a:lnTo>
                <a:lnTo>
                  <a:pt x="2083972" y="3126837"/>
                </a:lnTo>
                <a:lnTo>
                  <a:pt x="2038679" y="3108796"/>
                </a:lnTo>
                <a:lnTo>
                  <a:pt x="1994958" y="3087917"/>
                </a:lnTo>
                <a:lnTo>
                  <a:pt x="1952946" y="3064300"/>
                </a:lnTo>
                <a:lnTo>
                  <a:pt x="1912781" y="3038041"/>
                </a:lnTo>
                <a:lnTo>
                  <a:pt x="1874601" y="3009240"/>
                </a:lnTo>
                <a:lnTo>
                  <a:pt x="1838544" y="2977994"/>
                </a:lnTo>
                <a:lnTo>
                  <a:pt x="1804748" y="2944401"/>
                </a:lnTo>
                <a:lnTo>
                  <a:pt x="1773351" y="2908561"/>
                </a:lnTo>
                <a:lnTo>
                  <a:pt x="1744490" y="2870570"/>
                </a:lnTo>
                <a:lnTo>
                  <a:pt x="1701153" y="2893638"/>
                </a:lnTo>
                <a:lnTo>
                  <a:pt x="1656985" y="2913949"/>
                </a:lnTo>
                <a:lnTo>
                  <a:pt x="1612105" y="2931528"/>
                </a:lnTo>
                <a:lnTo>
                  <a:pt x="1566629" y="2946405"/>
                </a:lnTo>
                <a:lnTo>
                  <a:pt x="1520674" y="2958606"/>
                </a:lnTo>
                <a:lnTo>
                  <a:pt x="1474358" y="2968159"/>
                </a:lnTo>
                <a:lnTo>
                  <a:pt x="1427798" y="2975091"/>
                </a:lnTo>
                <a:lnTo>
                  <a:pt x="1381110" y="2979431"/>
                </a:lnTo>
                <a:lnTo>
                  <a:pt x="1334412" y="2981207"/>
                </a:lnTo>
                <a:lnTo>
                  <a:pt x="1287821" y="2980445"/>
                </a:lnTo>
                <a:lnTo>
                  <a:pt x="1241454" y="2977173"/>
                </a:lnTo>
                <a:lnTo>
                  <a:pt x="1195429" y="2971420"/>
                </a:lnTo>
                <a:lnTo>
                  <a:pt x="1149861" y="2963212"/>
                </a:lnTo>
                <a:lnTo>
                  <a:pt x="1104869" y="2952578"/>
                </a:lnTo>
                <a:lnTo>
                  <a:pt x="1060570" y="2939544"/>
                </a:lnTo>
                <a:lnTo>
                  <a:pt x="1017080" y="2924140"/>
                </a:lnTo>
                <a:lnTo>
                  <a:pt x="974517" y="2906391"/>
                </a:lnTo>
                <a:lnTo>
                  <a:pt x="932998" y="2886327"/>
                </a:lnTo>
                <a:lnTo>
                  <a:pt x="892640" y="2863974"/>
                </a:lnTo>
                <a:lnTo>
                  <a:pt x="853559" y="2839361"/>
                </a:lnTo>
                <a:lnTo>
                  <a:pt x="815874" y="2812515"/>
                </a:lnTo>
                <a:lnTo>
                  <a:pt x="779702" y="2783463"/>
                </a:lnTo>
                <a:lnTo>
                  <a:pt x="745158" y="2752234"/>
                </a:lnTo>
                <a:lnTo>
                  <a:pt x="712361" y="2718854"/>
                </a:lnTo>
                <a:lnTo>
                  <a:pt x="681428" y="2683352"/>
                </a:lnTo>
                <a:lnTo>
                  <a:pt x="652475" y="2645756"/>
                </a:lnTo>
                <a:lnTo>
                  <a:pt x="625620" y="2606092"/>
                </a:lnTo>
                <a:lnTo>
                  <a:pt x="616984" y="2592160"/>
                </a:lnTo>
                <a:lnTo>
                  <a:pt x="566832" y="2595144"/>
                </a:lnTo>
                <a:lnTo>
                  <a:pt x="517626" y="2593070"/>
                </a:lnTo>
                <a:lnTo>
                  <a:pt x="469677" y="2586170"/>
                </a:lnTo>
                <a:lnTo>
                  <a:pt x="423297" y="2574676"/>
                </a:lnTo>
                <a:lnTo>
                  <a:pt x="378798" y="2558820"/>
                </a:lnTo>
                <a:lnTo>
                  <a:pt x="336493" y="2538835"/>
                </a:lnTo>
                <a:lnTo>
                  <a:pt x="296694" y="2514952"/>
                </a:lnTo>
                <a:lnTo>
                  <a:pt x="259711" y="2487404"/>
                </a:lnTo>
                <a:lnTo>
                  <a:pt x="225859" y="2456423"/>
                </a:lnTo>
                <a:lnTo>
                  <a:pt x="195448" y="2422241"/>
                </a:lnTo>
                <a:lnTo>
                  <a:pt x="168790" y="2385090"/>
                </a:lnTo>
                <a:lnTo>
                  <a:pt x="146198" y="2345202"/>
                </a:lnTo>
                <a:lnTo>
                  <a:pt x="127984" y="2302809"/>
                </a:lnTo>
                <a:lnTo>
                  <a:pt x="114459" y="2258145"/>
                </a:lnTo>
                <a:lnTo>
                  <a:pt x="105936" y="2211440"/>
                </a:lnTo>
                <a:lnTo>
                  <a:pt x="102782" y="2163917"/>
                </a:lnTo>
                <a:lnTo>
                  <a:pt x="105133" y="2116769"/>
                </a:lnTo>
                <a:lnTo>
                  <a:pt x="112850" y="2070395"/>
                </a:lnTo>
                <a:lnTo>
                  <a:pt x="125796" y="2025194"/>
                </a:lnTo>
                <a:lnTo>
                  <a:pt x="143832" y="1981565"/>
                </a:lnTo>
                <a:lnTo>
                  <a:pt x="166819" y="1939906"/>
                </a:lnTo>
                <a:lnTo>
                  <a:pt x="194619" y="1900616"/>
                </a:lnTo>
                <a:lnTo>
                  <a:pt x="227094" y="1864095"/>
                </a:lnTo>
                <a:lnTo>
                  <a:pt x="185308" y="1837880"/>
                </a:lnTo>
                <a:lnTo>
                  <a:pt x="147493" y="1808145"/>
                </a:lnTo>
                <a:lnTo>
                  <a:pt x="113749" y="1775255"/>
                </a:lnTo>
                <a:lnTo>
                  <a:pt x="84178" y="1739575"/>
                </a:lnTo>
                <a:lnTo>
                  <a:pt x="58880" y="1701469"/>
                </a:lnTo>
                <a:lnTo>
                  <a:pt x="37956" y="1661301"/>
                </a:lnTo>
                <a:lnTo>
                  <a:pt x="21505" y="1619436"/>
                </a:lnTo>
                <a:lnTo>
                  <a:pt x="9628" y="1576240"/>
                </a:lnTo>
                <a:lnTo>
                  <a:pt x="2426" y="1532076"/>
                </a:lnTo>
                <a:lnTo>
                  <a:pt x="0" y="1487309"/>
                </a:lnTo>
                <a:lnTo>
                  <a:pt x="2448" y="1442304"/>
                </a:lnTo>
                <a:lnTo>
                  <a:pt x="9874" y="1397425"/>
                </a:lnTo>
                <a:lnTo>
                  <a:pt x="22375" y="1353038"/>
                </a:lnTo>
                <a:lnTo>
                  <a:pt x="40054" y="1309506"/>
                </a:lnTo>
                <a:lnTo>
                  <a:pt x="63010" y="1267195"/>
                </a:lnTo>
                <a:lnTo>
                  <a:pt x="89621" y="1228770"/>
                </a:lnTo>
                <a:lnTo>
                  <a:pt x="120040" y="1193556"/>
                </a:lnTo>
                <a:lnTo>
                  <a:pt x="153938" y="1161752"/>
                </a:lnTo>
                <a:lnTo>
                  <a:pt x="190984" y="1133556"/>
                </a:lnTo>
                <a:lnTo>
                  <a:pt x="230848" y="1109170"/>
                </a:lnTo>
                <a:lnTo>
                  <a:pt x="273200" y="1088792"/>
                </a:lnTo>
                <a:lnTo>
                  <a:pt x="317709" y="1072623"/>
                </a:lnTo>
                <a:lnTo>
                  <a:pt x="364046" y="1060861"/>
                </a:lnTo>
                <a:lnTo>
                  <a:pt x="411879" y="1053708"/>
                </a:lnTo>
                <a:lnTo>
                  <a:pt x="415689" y="1043929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24266" y="6616027"/>
            <a:ext cx="185165" cy="1852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91754" y="6426276"/>
            <a:ext cx="352425" cy="352425"/>
          </a:xfrm>
          <a:custGeom>
            <a:avLst/>
            <a:gdLst/>
            <a:ahLst/>
            <a:cxnLst/>
            <a:rect l="l" t="t" r="r" b="b"/>
            <a:pathLst>
              <a:path w="352425" h="352425">
                <a:moveTo>
                  <a:pt x="352171" y="176110"/>
                </a:moveTo>
                <a:lnTo>
                  <a:pt x="345879" y="222925"/>
                </a:lnTo>
                <a:lnTo>
                  <a:pt x="328125" y="264992"/>
                </a:lnTo>
                <a:lnTo>
                  <a:pt x="300593" y="300633"/>
                </a:lnTo>
                <a:lnTo>
                  <a:pt x="264964" y="328169"/>
                </a:lnTo>
                <a:lnTo>
                  <a:pt x="222922" y="345922"/>
                </a:lnTo>
                <a:lnTo>
                  <a:pt x="176149" y="352212"/>
                </a:lnTo>
                <a:lnTo>
                  <a:pt x="129322" y="345922"/>
                </a:lnTo>
                <a:lnTo>
                  <a:pt x="87244" y="328169"/>
                </a:lnTo>
                <a:lnTo>
                  <a:pt x="51593" y="300633"/>
                </a:lnTo>
                <a:lnTo>
                  <a:pt x="24050" y="264992"/>
                </a:lnTo>
                <a:lnTo>
                  <a:pt x="6292" y="222925"/>
                </a:lnTo>
                <a:lnTo>
                  <a:pt x="0" y="176110"/>
                </a:lnTo>
                <a:lnTo>
                  <a:pt x="6292" y="129291"/>
                </a:lnTo>
                <a:lnTo>
                  <a:pt x="24050" y="87221"/>
                </a:lnTo>
                <a:lnTo>
                  <a:pt x="51593" y="51579"/>
                </a:lnTo>
                <a:lnTo>
                  <a:pt x="87244" y="24042"/>
                </a:lnTo>
                <a:lnTo>
                  <a:pt x="129322" y="6290"/>
                </a:lnTo>
                <a:lnTo>
                  <a:pt x="176149" y="0"/>
                </a:lnTo>
                <a:lnTo>
                  <a:pt x="222922" y="6290"/>
                </a:lnTo>
                <a:lnTo>
                  <a:pt x="264964" y="24042"/>
                </a:lnTo>
                <a:lnTo>
                  <a:pt x="300593" y="51579"/>
                </a:lnTo>
                <a:lnTo>
                  <a:pt x="328125" y="87221"/>
                </a:lnTo>
                <a:lnTo>
                  <a:pt x="345879" y="129291"/>
                </a:lnTo>
                <a:lnTo>
                  <a:pt x="352171" y="176110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30869" y="6073178"/>
            <a:ext cx="528320" cy="528320"/>
          </a:xfrm>
          <a:custGeom>
            <a:avLst/>
            <a:gdLst/>
            <a:ahLst/>
            <a:cxnLst/>
            <a:rect l="l" t="t" r="r" b="b"/>
            <a:pathLst>
              <a:path w="528320" h="528320">
                <a:moveTo>
                  <a:pt x="528320" y="264160"/>
                </a:moveTo>
                <a:lnTo>
                  <a:pt x="524065" y="311644"/>
                </a:lnTo>
                <a:lnTo>
                  <a:pt x="511797" y="356336"/>
                </a:lnTo>
                <a:lnTo>
                  <a:pt x="492261" y="397489"/>
                </a:lnTo>
                <a:lnTo>
                  <a:pt x="466203" y="434357"/>
                </a:lnTo>
                <a:lnTo>
                  <a:pt x="434367" y="466194"/>
                </a:lnTo>
                <a:lnTo>
                  <a:pt x="397500" y="492255"/>
                </a:lnTo>
                <a:lnTo>
                  <a:pt x="356346" y="511794"/>
                </a:lnTo>
                <a:lnTo>
                  <a:pt x="311651" y="524064"/>
                </a:lnTo>
                <a:lnTo>
                  <a:pt x="264159" y="528320"/>
                </a:lnTo>
                <a:lnTo>
                  <a:pt x="216668" y="524064"/>
                </a:lnTo>
                <a:lnTo>
                  <a:pt x="171973" y="511794"/>
                </a:lnTo>
                <a:lnTo>
                  <a:pt x="130819" y="492255"/>
                </a:lnTo>
                <a:lnTo>
                  <a:pt x="93952" y="466194"/>
                </a:lnTo>
                <a:lnTo>
                  <a:pt x="62116" y="434357"/>
                </a:lnTo>
                <a:lnTo>
                  <a:pt x="36058" y="397489"/>
                </a:lnTo>
                <a:lnTo>
                  <a:pt x="16522" y="356336"/>
                </a:lnTo>
                <a:lnTo>
                  <a:pt x="4254" y="311644"/>
                </a:lnTo>
                <a:lnTo>
                  <a:pt x="0" y="264160"/>
                </a:lnTo>
                <a:lnTo>
                  <a:pt x="4254" y="216678"/>
                </a:lnTo>
                <a:lnTo>
                  <a:pt x="16522" y="171988"/>
                </a:lnTo>
                <a:lnTo>
                  <a:pt x="36058" y="130836"/>
                </a:lnTo>
                <a:lnTo>
                  <a:pt x="62116" y="93967"/>
                </a:lnTo>
                <a:lnTo>
                  <a:pt x="93952" y="62129"/>
                </a:lnTo>
                <a:lnTo>
                  <a:pt x="130819" y="36067"/>
                </a:lnTo>
                <a:lnTo>
                  <a:pt x="171973" y="16527"/>
                </a:lnTo>
                <a:lnTo>
                  <a:pt x="216668" y="4256"/>
                </a:lnTo>
                <a:lnTo>
                  <a:pt x="264159" y="0"/>
                </a:lnTo>
                <a:lnTo>
                  <a:pt x="311651" y="4256"/>
                </a:lnTo>
                <a:lnTo>
                  <a:pt x="356346" y="16527"/>
                </a:lnTo>
                <a:lnTo>
                  <a:pt x="397500" y="36067"/>
                </a:lnTo>
                <a:lnTo>
                  <a:pt x="434367" y="62129"/>
                </a:lnTo>
                <a:lnTo>
                  <a:pt x="466203" y="93967"/>
                </a:lnTo>
                <a:lnTo>
                  <a:pt x="492261" y="130836"/>
                </a:lnTo>
                <a:lnTo>
                  <a:pt x="511797" y="171988"/>
                </a:lnTo>
                <a:lnTo>
                  <a:pt x="524065" y="216678"/>
                </a:lnTo>
                <a:lnTo>
                  <a:pt x="528320" y="264160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14107" y="5004815"/>
            <a:ext cx="267970" cy="59690"/>
          </a:xfrm>
          <a:custGeom>
            <a:avLst/>
            <a:gdLst/>
            <a:ahLst/>
            <a:cxnLst/>
            <a:rect l="l" t="t" r="r" b="b"/>
            <a:pathLst>
              <a:path w="267970" h="59689">
                <a:moveTo>
                  <a:pt x="267589" y="58419"/>
                </a:moveTo>
                <a:lnTo>
                  <a:pt x="220974" y="59640"/>
                </a:lnTo>
                <a:lnTo>
                  <a:pt x="174704" y="56369"/>
                </a:lnTo>
                <a:lnTo>
                  <a:pt x="129127" y="48688"/>
                </a:lnTo>
                <a:lnTo>
                  <a:pt x="84586" y="36679"/>
                </a:lnTo>
                <a:lnTo>
                  <a:pt x="41429" y="20422"/>
                </a:lnTo>
                <a:lnTo>
                  <a:pt x="0" y="0"/>
                </a:lnTo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00695" y="5703303"/>
            <a:ext cx="117475" cy="28575"/>
          </a:xfrm>
          <a:custGeom>
            <a:avLst/>
            <a:gdLst/>
            <a:ahLst/>
            <a:cxnLst/>
            <a:rect l="l" t="t" r="r" b="b"/>
            <a:pathLst>
              <a:path w="117475" h="28575">
                <a:moveTo>
                  <a:pt x="117094" y="0"/>
                </a:moveTo>
                <a:lnTo>
                  <a:pt x="88582" y="9711"/>
                </a:lnTo>
                <a:lnTo>
                  <a:pt x="59499" y="17629"/>
                </a:lnTo>
                <a:lnTo>
                  <a:pt x="29940" y="23729"/>
                </a:lnTo>
                <a:lnTo>
                  <a:pt x="0" y="27990"/>
                </a:lnTo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55939" y="5883147"/>
            <a:ext cx="70485" cy="128270"/>
          </a:xfrm>
          <a:custGeom>
            <a:avLst/>
            <a:gdLst/>
            <a:ahLst/>
            <a:cxnLst/>
            <a:rect l="l" t="t" r="r" b="b"/>
            <a:pathLst>
              <a:path w="70484" h="128270">
                <a:moveTo>
                  <a:pt x="70484" y="127673"/>
                </a:moveTo>
                <a:lnTo>
                  <a:pt x="50202" y="97128"/>
                </a:lnTo>
                <a:lnTo>
                  <a:pt x="31670" y="65622"/>
                </a:lnTo>
                <a:lnTo>
                  <a:pt x="14924" y="33223"/>
                </a:lnTo>
                <a:lnTo>
                  <a:pt x="0" y="0"/>
                </a:lnTo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02646" y="5692444"/>
            <a:ext cx="28575" cy="140335"/>
          </a:xfrm>
          <a:custGeom>
            <a:avLst/>
            <a:gdLst/>
            <a:ahLst/>
            <a:cxnLst/>
            <a:rect l="l" t="t" r="r" b="b"/>
            <a:pathLst>
              <a:path w="28575" h="140335">
                <a:moveTo>
                  <a:pt x="28067" y="0"/>
                </a:moveTo>
                <a:lnTo>
                  <a:pt x="24002" y="35510"/>
                </a:lnTo>
                <a:lnTo>
                  <a:pt x="17938" y="70746"/>
                </a:lnTo>
                <a:lnTo>
                  <a:pt x="9921" y="105632"/>
                </a:lnTo>
                <a:lnTo>
                  <a:pt x="0" y="140093"/>
                </a:lnTo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90783" y="4826761"/>
            <a:ext cx="343535" cy="523875"/>
          </a:xfrm>
          <a:custGeom>
            <a:avLst/>
            <a:gdLst/>
            <a:ahLst/>
            <a:cxnLst/>
            <a:rect l="l" t="t" r="r" b="b"/>
            <a:pathLst>
              <a:path w="343534" h="523875">
                <a:moveTo>
                  <a:pt x="0" y="0"/>
                </a:moveTo>
                <a:lnTo>
                  <a:pt x="44149" y="22468"/>
                </a:lnTo>
                <a:lnTo>
                  <a:pt x="85783" y="47999"/>
                </a:lnTo>
                <a:lnTo>
                  <a:pt x="124774" y="76402"/>
                </a:lnTo>
                <a:lnTo>
                  <a:pt x="160998" y="107484"/>
                </a:lnTo>
                <a:lnTo>
                  <a:pt x="194328" y="141056"/>
                </a:lnTo>
                <a:lnTo>
                  <a:pt x="224641" y="176925"/>
                </a:lnTo>
                <a:lnTo>
                  <a:pt x="251809" y="214899"/>
                </a:lnTo>
                <a:lnTo>
                  <a:pt x="275707" y="254789"/>
                </a:lnTo>
                <a:lnTo>
                  <a:pt x="296211" y="296402"/>
                </a:lnTo>
                <a:lnTo>
                  <a:pt x="313193" y="339547"/>
                </a:lnTo>
                <a:lnTo>
                  <a:pt x="326530" y="384032"/>
                </a:lnTo>
                <a:lnTo>
                  <a:pt x="336095" y="429668"/>
                </a:lnTo>
                <a:lnTo>
                  <a:pt x="341763" y="476261"/>
                </a:lnTo>
                <a:lnTo>
                  <a:pt x="343408" y="523621"/>
                </a:lnTo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47881" y="4269104"/>
            <a:ext cx="153035" cy="196850"/>
          </a:xfrm>
          <a:custGeom>
            <a:avLst/>
            <a:gdLst/>
            <a:ahLst/>
            <a:cxnLst/>
            <a:rect l="l" t="t" r="r" b="b"/>
            <a:pathLst>
              <a:path w="153034" h="196850">
                <a:moveTo>
                  <a:pt x="152908" y="0"/>
                </a:moveTo>
                <a:lnTo>
                  <a:pt x="130202" y="44413"/>
                </a:lnTo>
                <a:lnTo>
                  <a:pt x="103363" y="86504"/>
                </a:lnTo>
                <a:lnTo>
                  <a:pt x="72587" y="126022"/>
                </a:lnTo>
                <a:lnTo>
                  <a:pt x="38067" y="162718"/>
                </a:lnTo>
                <a:lnTo>
                  <a:pt x="0" y="196342"/>
                </a:lnTo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33886" y="3540633"/>
            <a:ext cx="8255" cy="92710"/>
          </a:xfrm>
          <a:custGeom>
            <a:avLst/>
            <a:gdLst/>
            <a:ahLst/>
            <a:cxnLst/>
            <a:rect l="l" t="t" r="r" b="b"/>
            <a:pathLst>
              <a:path w="8254" h="92710">
                <a:moveTo>
                  <a:pt x="0" y="0"/>
                </a:moveTo>
                <a:lnTo>
                  <a:pt x="3786" y="23022"/>
                </a:lnTo>
                <a:lnTo>
                  <a:pt x="6381" y="46164"/>
                </a:lnTo>
                <a:lnTo>
                  <a:pt x="7786" y="69401"/>
                </a:lnTo>
                <a:lnTo>
                  <a:pt x="8001" y="92709"/>
                </a:lnTo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057256" y="3314191"/>
            <a:ext cx="78740" cy="118745"/>
          </a:xfrm>
          <a:custGeom>
            <a:avLst/>
            <a:gdLst/>
            <a:ahLst/>
            <a:cxnLst/>
            <a:rect l="l" t="t" r="r" b="b"/>
            <a:pathLst>
              <a:path w="78740" h="118745">
                <a:moveTo>
                  <a:pt x="0" y="118237"/>
                </a:moveTo>
                <a:lnTo>
                  <a:pt x="16154" y="86778"/>
                </a:lnTo>
                <a:lnTo>
                  <a:pt x="34655" y="56499"/>
                </a:lnTo>
                <a:lnTo>
                  <a:pt x="55417" y="27529"/>
                </a:lnTo>
                <a:lnTo>
                  <a:pt x="78359" y="0"/>
                </a:lnTo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324593" y="3386835"/>
            <a:ext cx="38100" cy="102235"/>
          </a:xfrm>
          <a:custGeom>
            <a:avLst/>
            <a:gdLst/>
            <a:ahLst/>
            <a:cxnLst/>
            <a:rect l="l" t="t" r="r" b="b"/>
            <a:pathLst>
              <a:path w="38100" h="102235">
                <a:moveTo>
                  <a:pt x="0" y="101980"/>
                </a:moveTo>
                <a:lnTo>
                  <a:pt x="6951" y="75705"/>
                </a:lnTo>
                <a:lnTo>
                  <a:pt x="15605" y="49895"/>
                </a:lnTo>
                <a:lnTo>
                  <a:pt x="25949" y="24632"/>
                </a:lnTo>
                <a:lnTo>
                  <a:pt x="37973" y="0"/>
                </a:lnTo>
              </a:path>
            </a:pathLst>
          </a:custGeom>
          <a:ln w="9143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64677" y="3523488"/>
            <a:ext cx="137795" cy="99060"/>
          </a:xfrm>
          <a:custGeom>
            <a:avLst/>
            <a:gdLst/>
            <a:ahLst/>
            <a:cxnLst/>
            <a:rect l="l" t="t" r="r" b="b"/>
            <a:pathLst>
              <a:path w="137795" h="99060">
                <a:moveTo>
                  <a:pt x="0" y="0"/>
                </a:moveTo>
                <a:lnTo>
                  <a:pt x="36702" y="21726"/>
                </a:lnTo>
                <a:lnTo>
                  <a:pt x="71881" y="45513"/>
                </a:lnTo>
                <a:lnTo>
                  <a:pt x="105441" y="71276"/>
                </a:lnTo>
                <a:lnTo>
                  <a:pt x="137287" y="98932"/>
                </a:lnTo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98004" y="4196969"/>
            <a:ext cx="24130" cy="104139"/>
          </a:xfrm>
          <a:custGeom>
            <a:avLst/>
            <a:gdLst/>
            <a:ahLst/>
            <a:cxnLst/>
            <a:rect l="l" t="t" r="r" b="b"/>
            <a:pathLst>
              <a:path w="24129" h="104139">
                <a:moveTo>
                  <a:pt x="23875" y="104139"/>
                </a:moveTo>
                <a:lnTo>
                  <a:pt x="16305" y="78402"/>
                </a:lnTo>
                <a:lnTo>
                  <a:pt x="9794" y="52450"/>
                </a:lnTo>
                <a:lnTo>
                  <a:pt x="4355" y="26308"/>
                </a:lnTo>
                <a:lnTo>
                  <a:pt x="0" y="0"/>
                </a:lnTo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16939" y="1706841"/>
            <a:ext cx="9778365" cy="376936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Char char="•"/>
              <a:tabLst>
                <a:tab pos="241300" algn="l"/>
              </a:tabLst>
            </a:pPr>
            <a:r>
              <a:rPr sz="2800" spc="-165" dirty="0">
                <a:latin typeface="Arial"/>
                <a:cs typeface="Arial"/>
              </a:rPr>
              <a:t>Graph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Structure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har char="•"/>
              <a:tabLst>
                <a:tab pos="241300" algn="l"/>
              </a:tabLst>
            </a:pPr>
            <a:r>
              <a:rPr sz="2800" spc="-70" dirty="0">
                <a:latin typeface="Arial"/>
                <a:cs typeface="Arial"/>
              </a:rPr>
              <a:t>Allow </a:t>
            </a:r>
            <a:r>
              <a:rPr sz="2800" spc="-90" dirty="0">
                <a:latin typeface="Arial"/>
                <a:cs typeface="Arial"/>
              </a:rPr>
              <a:t>more connection </a:t>
            </a:r>
            <a:r>
              <a:rPr sz="2800" spc="-85" dirty="0">
                <a:latin typeface="Arial"/>
                <a:cs typeface="Arial"/>
              </a:rPr>
              <a:t>between</a:t>
            </a:r>
            <a:r>
              <a:rPr sz="2800" spc="-290" dirty="0">
                <a:latin typeface="Arial"/>
                <a:cs typeface="Arial"/>
              </a:rPr>
              <a:t> </a:t>
            </a:r>
            <a:r>
              <a:rPr sz="2800" spc="-155" dirty="0">
                <a:latin typeface="Arial"/>
                <a:cs typeface="Arial"/>
              </a:rPr>
              <a:t>nodes</a:t>
            </a:r>
            <a:endParaRPr sz="2800">
              <a:latin typeface="Arial"/>
              <a:cs typeface="Arial"/>
            </a:endParaRPr>
          </a:p>
          <a:p>
            <a:pPr marL="241300" marR="5080" indent="-228600">
              <a:lnSpc>
                <a:spcPts val="3020"/>
              </a:lnSpc>
              <a:spcBef>
                <a:spcPts val="1045"/>
              </a:spcBef>
              <a:buChar char="•"/>
              <a:tabLst>
                <a:tab pos="241300" algn="l"/>
              </a:tabLst>
            </a:pPr>
            <a:r>
              <a:rPr sz="2800" spc="-170" dirty="0">
                <a:latin typeface="Arial"/>
                <a:cs typeface="Arial"/>
              </a:rPr>
              <a:t>Example: An </a:t>
            </a:r>
            <a:r>
              <a:rPr sz="2800" spc="-120" dirty="0">
                <a:latin typeface="Arial"/>
                <a:cs typeface="Arial"/>
              </a:rPr>
              <a:t>employee </a:t>
            </a:r>
            <a:r>
              <a:rPr sz="2800" spc="-60" dirty="0">
                <a:latin typeface="Arial"/>
                <a:cs typeface="Arial"/>
              </a:rPr>
              <a:t>work </a:t>
            </a:r>
            <a:r>
              <a:rPr sz="2800" spc="-35" dirty="0">
                <a:latin typeface="Arial"/>
                <a:cs typeface="Arial"/>
              </a:rPr>
              <a:t>in </a:t>
            </a:r>
            <a:r>
              <a:rPr sz="2800" spc="10" dirty="0">
                <a:latin typeface="Arial"/>
                <a:cs typeface="Arial"/>
              </a:rPr>
              <a:t>two </a:t>
            </a:r>
            <a:r>
              <a:rPr sz="2800" spc="-85" dirty="0">
                <a:latin typeface="Arial"/>
                <a:cs typeface="Arial"/>
              </a:rPr>
              <a:t>departments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10" dirty="0">
                <a:latin typeface="Arial"/>
                <a:cs typeface="Arial"/>
              </a:rPr>
              <a:t>not </a:t>
            </a:r>
            <a:r>
              <a:rPr sz="2800" spc="-135" dirty="0">
                <a:latin typeface="Arial"/>
                <a:cs typeface="Arial"/>
              </a:rPr>
              <a:t>possible</a:t>
            </a:r>
            <a:r>
              <a:rPr sz="2800" spc="-505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in  </a:t>
            </a:r>
            <a:r>
              <a:rPr sz="2800" spc="-105" dirty="0">
                <a:latin typeface="Arial"/>
                <a:cs typeface="Arial"/>
              </a:rPr>
              <a:t>hierarchical </a:t>
            </a:r>
            <a:r>
              <a:rPr sz="2800" spc="-85" dirty="0">
                <a:latin typeface="Arial"/>
                <a:cs typeface="Arial"/>
              </a:rPr>
              <a:t>model, </a:t>
            </a:r>
            <a:r>
              <a:rPr sz="2800" spc="-10" dirty="0">
                <a:latin typeface="Arial"/>
                <a:cs typeface="Arial"/>
              </a:rPr>
              <a:t>but </a:t>
            </a:r>
            <a:r>
              <a:rPr sz="2800" spc="-110" dirty="0">
                <a:latin typeface="Arial"/>
                <a:cs typeface="Arial"/>
              </a:rPr>
              <a:t>here </a:t>
            </a:r>
            <a:r>
              <a:rPr sz="2800" spc="85" dirty="0">
                <a:latin typeface="Arial"/>
                <a:cs typeface="Arial"/>
              </a:rPr>
              <a:t>it</a:t>
            </a:r>
            <a:r>
              <a:rPr sz="2800" spc="-375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125" dirty="0">
                <a:latin typeface="Arial"/>
                <a:cs typeface="Arial"/>
              </a:rPr>
              <a:t>possible.</a:t>
            </a:r>
            <a:endParaRPr sz="2800">
              <a:latin typeface="Arial"/>
              <a:cs typeface="Arial"/>
            </a:endParaRPr>
          </a:p>
          <a:p>
            <a:pPr marL="6866890" marR="261620" indent="-635" algn="ctr">
              <a:lnSpc>
                <a:spcPct val="100000"/>
              </a:lnSpc>
              <a:spcBef>
                <a:spcPts val="1355"/>
              </a:spcBef>
            </a:pPr>
            <a:r>
              <a:rPr sz="1800" spc="-160" dirty="0">
                <a:solidFill>
                  <a:srgbClr val="EC7C30"/>
                </a:solidFill>
                <a:latin typeface="Arial"/>
                <a:cs typeface="Arial"/>
              </a:rPr>
              <a:t>A </a:t>
            </a:r>
            <a:r>
              <a:rPr sz="1800" spc="-100" dirty="0">
                <a:solidFill>
                  <a:srgbClr val="EC7C30"/>
                </a:solidFill>
                <a:latin typeface="Arial"/>
                <a:cs typeface="Arial"/>
              </a:rPr>
              <a:t>database </a:t>
            </a:r>
            <a:r>
              <a:rPr sz="1800" spc="-110" dirty="0">
                <a:solidFill>
                  <a:srgbClr val="EC7C30"/>
                </a:solidFill>
                <a:latin typeface="Arial"/>
                <a:cs typeface="Arial"/>
              </a:rPr>
              <a:t>system </a:t>
            </a:r>
            <a:r>
              <a:rPr sz="1800" spc="-120" dirty="0">
                <a:solidFill>
                  <a:srgbClr val="EC7C30"/>
                </a:solidFill>
                <a:latin typeface="Arial"/>
                <a:cs typeface="Arial"/>
              </a:rPr>
              <a:t>came  </a:t>
            </a:r>
            <a:r>
              <a:rPr sz="1800" spc="-80" dirty="0">
                <a:solidFill>
                  <a:srgbClr val="EC7C30"/>
                </a:solidFill>
                <a:latin typeface="Arial"/>
                <a:cs typeface="Arial"/>
              </a:rPr>
              <a:t>available </a:t>
            </a:r>
            <a:r>
              <a:rPr sz="1800" spc="-25" dirty="0">
                <a:solidFill>
                  <a:srgbClr val="EC7C30"/>
                </a:solidFill>
                <a:latin typeface="Arial"/>
                <a:cs typeface="Arial"/>
              </a:rPr>
              <a:t>in </a:t>
            </a:r>
            <a:r>
              <a:rPr sz="1800" spc="-85" dirty="0">
                <a:solidFill>
                  <a:srgbClr val="EC7C30"/>
                </a:solidFill>
                <a:latin typeface="Arial"/>
                <a:cs typeface="Arial"/>
              </a:rPr>
              <a:t>1964, </a:t>
            </a:r>
            <a:r>
              <a:rPr sz="1800" spc="-5" dirty="0">
                <a:solidFill>
                  <a:srgbClr val="EC7C30"/>
                </a:solidFill>
                <a:latin typeface="Arial"/>
                <a:cs typeface="Arial"/>
              </a:rPr>
              <a:t>that</a:t>
            </a:r>
            <a:r>
              <a:rPr sz="1800" spc="-20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EC7C30"/>
                </a:solidFill>
                <a:latin typeface="Arial"/>
                <a:cs typeface="Arial"/>
              </a:rPr>
              <a:t>called  </a:t>
            </a:r>
            <a:r>
              <a:rPr sz="1800" spc="-20" dirty="0">
                <a:solidFill>
                  <a:srgbClr val="EC7C30"/>
                </a:solidFill>
                <a:latin typeface="Arial"/>
                <a:cs typeface="Arial"/>
              </a:rPr>
              <a:t>the </a:t>
            </a:r>
            <a:r>
              <a:rPr sz="1800" spc="-55" dirty="0">
                <a:solidFill>
                  <a:srgbClr val="EC7C30"/>
                </a:solidFill>
                <a:latin typeface="Arial"/>
                <a:cs typeface="Arial"/>
              </a:rPr>
              <a:t>Integrated </a:t>
            </a:r>
            <a:r>
              <a:rPr sz="1800" spc="-105" dirty="0">
                <a:solidFill>
                  <a:srgbClr val="EC7C30"/>
                </a:solidFill>
                <a:latin typeface="Arial"/>
                <a:cs typeface="Arial"/>
              </a:rPr>
              <a:t>Data </a:t>
            </a:r>
            <a:r>
              <a:rPr sz="1800" spc="-95" dirty="0">
                <a:solidFill>
                  <a:srgbClr val="EC7C30"/>
                </a:solidFill>
                <a:latin typeface="Arial"/>
                <a:cs typeface="Arial"/>
              </a:rPr>
              <a:t>Store  </a:t>
            </a:r>
            <a:r>
              <a:rPr sz="1800" spc="-135" dirty="0">
                <a:solidFill>
                  <a:srgbClr val="EC7C30"/>
                </a:solidFill>
                <a:latin typeface="Arial"/>
                <a:cs typeface="Arial"/>
              </a:rPr>
              <a:t>(IDS), </a:t>
            </a:r>
            <a:r>
              <a:rPr sz="1800" spc="-85" dirty="0">
                <a:solidFill>
                  <a:srgbClr val="EC7C30"/>
                </a:solidFill>
                <a:latin typeface="Arial"/>
                <a:cs typeface="Arial"/>
              </a:rPr>
              <a:t>and </a:t>
            </a:r>
            <a:r>
              <a:rPr sz="1800" spc="-130" dirty="0">
                <a:solidFill>
                  <a:srgbClr val="EC7C30"/>
                </a:solidFill>
                <a:latin typeface="Arial"/>
                <a:cs typeface="Arial"/>
              </a:rPr>
              <a:t>was </a:t>
            </a:r>
            <a:r>
              <a:rPr sz="1800" spc="-75" dirty="0">
                <a:solidFill>
                  <a:srgbClr val="EC7C30"/>
                </a:solidFill>
                <a:latin typeface="Arial"/>
                <a:cs typeface="Arial"/>
              </a:rPr>
              <a:t>developed </a:t>
            </a:r>
            <a:r>
              <a:rPr sz="1800" spc="-80" dirty="0">
                <a:solidFill>
                  <a:srgbClr val="EC7C30"/>
                </a:solidFill>
                <a:latin typeface="Arial"/>
                <a:cs typeface="Arial"/>
              </a:rPr>
              <a:t>by  </a:t>
            </a:r>
            <a:r>
              <a:rPr sz="1800" spc="-120" dirty="0">
                <a:solidFill>
                  <a:srgbClr val="EC7C30"/>
                </a:solidFill>
                <a:latin typeface="Arial"/>
                <a:cs typeface="Arial"/>
              </a:rPr>
              <a:t>Charles </a:t>
            </a:r>
            <a:r>
              <a:rPr sz="1800" spc="-110" dirty="0">
                <a:solidFill>
                  <a:srgbClr val="EC7C30"/>
                </a:solidFill>
                <a:latin typeface="Arial"/>
                <a:cs typeface="Arial"/>
              </a:rPr>
              <a:t>Bachman. </a:t>
            </a:r>
            <a:r>
              <a:rPr sz="1800" spc="-210" dirty="0">
                <a:solidFill>
                  <a:srgbClr val="EC7C30"/>
                </a:solidFill>
                <a:latin typeface="Arial"/>
                <a:cs typeface="Arial"/>
              </a:rPr>
              <a:t>IDS </a:t>
            </a:r>
            <a:r>
              <a:rPr sz="1800" spc="-105" dirty="0">
                <a:solidFill>
                  <a:srgbClr val="EC7C30"/>
                </a:solidFill>
                <a:latin typeface="Arial"/>
                <a:cs typeface="Arial"/>
              </a:rPr>
              <a:t>used  </a:t>
            </a:r>
            <a:r>
              <a:rPr sz="1800" spc="-20" dirty="0">
                <a:solidFill>
                  <a:srgbClr val="EC7C30"/>
                </a:solidFill>
                <a:latin typeface="Arial"/>
                <a:cs typeface="Arial"/>
              </a:rPr>
              <a:t>the </a:t>
            </a:r>
            <a:r>
              <a:rPr sz="1800" spc="-35" dirty="0">
                <a:solidFill>
                  <a:srgbClr val="EC7C30"/>
                </a:solidFill>
                <a:latin typeface="Arial"/>
                <a:cs typeface="Arial"/>
              </a:rPr>
              <a:t>network</a:t>
            </a:r>
            <a:r>
              <a:rPr sz="1800" spc="-18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EC7C30"/>
                </a:solidFill>
                <a:latin typeface="Arial"/>
                <a:cs typeface="Arial"/>
              </a:rPr>
              <a:t>model.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515600" y="0"/>
            <a:ext cx="1676399" cy="6324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790</Words>
  <Application>Microsoft Office PowerPoint</Application>
  <PresentationFormat>Widescreen</PresentationFormat>
  <Paragraphs>113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Times New Roman</vt:lpstr>
      <vt:lpstr>Trebuchet MS</vt:lpstr>
      <vt:lpstr>Office Theme</vt:lpstr>
      <vt:lpstr>INT 306 Database Management Systems</vt:lpstr>
      <vt:lpstr>What to model?</vt:lpstr>
      <vt:lpstr>Data Modelling</vt:lpstr>
      <vt:lpstr>Importance of Data Models</vt:lpstr>
      <vt:lpstr>Types of Data Model</vt:lpstr>
      <vt:lpstr>File Based Approach</vt:lpstr>
      <vt:lpstr>Limitations of the file-based approach</vt:lpstr>
      <vt:lpstr>Hierarchical Model</vt:lpstr>
      <vt:lpstr>Network Model</vt:lpstr>
      <vt:lpstr>Relational Model</vt:lpstr>
      <vt:lpstr>Difference between three data models</vt:lpstr>
      <vt:lpstr>Difference between three data models</vt:lpstr>
      <vt:lpstr>Object Oriented Data Model</vt:lpstr>
      <vt:lpstr>Entity Relationship Model</vt:lpstr>
      <vt:lpstr>Quiz!!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 306 Database Management Systems</dc:title>
  <dc:creator>Sandeep Kaur</dc:creator>
  <cp:lastModifiedBy>Sandeep Kaur</cp:lastModifiedBy>
  <cp:revision>1</cp:revision>
  <dcterms:created xsi:type="dcterms:W3CDTF">2018-09-02T17:57:48Z</dcterms:created>
  <dcterms:modified xsi:type="dcterms:W3CDTF">2018-09-02T17:59:13Z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2018-08-04T00:00:00Z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2018-09-02T00:00:00Z</vt:filetime>
  </property>
</Properties>
</file>