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090" y="913333"/>
            <a:ext cx="734181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AB610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AB610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1090" y="1784857"/>
            <a:ext cx="2640965" cy="3641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43703" y="1758441"/>
            <a:ext cx="3593465" cy="3456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AB610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3744"/>
            <a:ext cx="9142730" cy="64135"/>
          </a:xfrm>
          <a:custGeom>
            <a:avLst/>
            <a:gdLst/>
            <a:ahLst/>
            <a:cxnLst/>
            <a:rect l="l" t="t" r="r" b="b"/>
            <a:pathLst>
              <a:path w="9142730" h="64135">
                <a:moveTo>
                  <a:pt x="0" y="64007"/>
                </a:moveTo>
                <a:lnTo>
                  <a:pt x="9142476" y="64007"/>
                </a:lnTo>
                <a:lnTo>
                  <a:pt x="9142476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06780" y="4343400"/>
            <a:ext cx="7406005" cy="0"/>
          </a:xfrm>
          <a:custGeom>
            <a:avLst/>
            <a:gdLst/>
            <a:ahLst/>
            <a:cxnLst/>
            <a:rect l="l" t="t" r="r" b="b"/>
            <a:pathLst>
              <a:path w="7406005" h="0">
                <a:moveTo>
                  <a:pt x="0" y="0"/>
                </a:moveTo>
                <a:lnTo>
                  <a:pt x="7405624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96111" y="1738883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 h="0">
                <a:moveTo>
                  <a:pt x="0" y="0"/>
                </a:moveTo>
                <a:lnTo>
                  <a:pt x="7475473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711" y="1190371"/>
            <a:ext cx="686435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AB610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100" y="1796923"/>
            <a:ext cx="7797800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42822" y="6341998"/>
            <a:ext cx="1647189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0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2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4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6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9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090" y="3312921"/>
            <a:ext cx="6367780" cy="217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665"/>
              </a:lnSpc>
              <a:spcBef>
                <a:spcPts val="100"/>
              </a:spcBef>
            </a:pPr>
            <a:r>
              <a:rPr dirty="0" sz="3300" spc="-320">
                <a:solidFill>
                  <a:srgbClr val="714209"/>
                </a:solidFill>
                <a:latin typeface="Arial"/>
                <a:cs typeface="Arial"/>
              </a:rPr>
              <a:t>INT</a:t>
            </a:r>
            <a:r>
              <a:rPr dirty="0" sz="3300" spc="-350">
                <a:solidFill>
                  <a:srgbClr val="714209"/>
                </a:solidFill>
                <a:latin typeface="Arial"/>
                <a:cs typeface="Arial"/>
              </a:rPr>
              <a:t> </a:t>
            </a:r>
            <a:r>
              <a:rPr dirty="0" sz="3300" spc="-215">
                <a:solidFill>
                  <a:srgbClr val="714209"/>
                </a:solidFill>
                <a:latin typeface="Arial"/>
                <a:cs typeface="Arial"/>
              </a:rPr>
              <a:t>306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ts val="3665"/>
              </a:lnSpc>
            </a:pPr>
            <a:r>
              <a:rPr dirty="0" sz="3300" spc="-300">
                <a:solidFill>
                  <a:srgbClr val="714209"/>
                </a:solidFill>
                <a:latin typeface="Arial"/>
                <a:cs typeface="Arial"/>
              </a:rPr>
              <a:t>Database </a:t>
            </a:r>
            <a:r>
              <a:rPr dirty="0" sz="3300" spc="-225">
                <a:solidFill>
                  <a:srgbClr val="714209"/>
                </a:solidFill>
                <a:latin typeface="Arial"/>
                <a:cs typeface="Arial"/>
              </a:rPr>
              <a:t>Management</a:t>
            </a:r>
            <a:r>
              <a:rPr dirty="0" sz="3300" spc="-380">
                <a:solidFill>
                  <a:srgbClr val="714209"/>
                </a:solidFill>
                <a:latin typeface="Arial"/>
                <a:cs typeface="Arial"/>
              </a:rPr>
              <a:t> </a:t>
            </a:r>
            <a:r>
              <a:rPr dirty="0" sz="3300" spc="-355">
                <a:solidFill>
                  <a:srgbClr val="714209"/>
                </a:solidFill>
                <a:latin typeface="Arial"/>
                <a:cs typeface="Arial"/>
              </a:rPr>
              <a:t>Systems</a:t>
            </a:r>
            <a:endParaRPr sz="33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795"/>
              </a:spcBef>
            </a:pPr>
            <a:r>
              <a:rPr dirty="0" sz="3100" spc="-320">
                <a:solidFill>
                  <a:srgbClr val="8E4220"/>
                </a:solidFill>
                <a:latin typeface="Arial"/>
                <a:cs typeface="Arial"/>
              </a:rPr>
              <a:t>LECTURE</a:t>
            </a:r>
            <a:r>
              <a:rPr dirty="0" sz="3100" spc="-310">
                <a:solidFill>
                  <a:srgbClr val="8E4220"/>
                </a:solidFill>
                <a:latin typeface="Arial"/>
                <a:cs typeface="Arial"/>
              </a:rPr>
              <a:t> </a:t>
            </a:r>
            <a:r>
              <a:rPr dirty="0" sz="3100" spc="-155">
                <a:solidFill>
                  <a:srgbClr val="8E4220"/>
                </a:solidFill>
                <a:latin typeface="Arial"/>
                <a:cs typeface="Arial"/>
              </a:rPr>
              <a:t>4</a:t>
            </a:r>
            <a:endParaRPr sz="3100">
              <a:latin typeface="Arial"/>
              <a:cs typeface="Arial"/>
            </a:endParaRPr>
          </a:p>
          <a:p>
            <a:pPr marL="15875" marR="5080">
              <a:lnSpc>
                <a:spcPct val="70000"/>
              </a:lnSpc>
              <a:spcBef>
                <a:spcPts val="1405"/>
              </a:spcBef>
            </a:pPr>
            <a:r>
              <a:rPr dirty="0" sz="2200" spc="-5" i="1">
                <a:solidFill>
                  <a:srgbClr val="626F52"/>
                </a:solidFill>
                <a:latin typeface="Trebuchet MS"/>
                <a:cs typeface="Trebuchet MS"/>
              </a:rPr>
              <a:t>‘</a:t>
            </a:r>
            <a:r>
              <a:rPr dirty="0" sz="2200" spc="-290" i="1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dirty="0" sz="2200" spc="-100" i="1">
                <a:solidFill>
                  <a:srgbClr val="626F52"/>
                </a:solidFill>
                <a:latin typeface="Trebuchet MS"/>
                <a:cs typeface="Trebuchet MS"/>
              </a:rPr>
              <a:t>LET’S</a:t>
            </a:r>
            <a:r>
              <a:rPr dirty="0" sz="2200" spc="-235" i="1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dirty="0" sz="2200" spc="-55" i="1">
                <a:solidFill>
                  <a:srgbClr val="626F52"/>
                </a:solidFill>
                <a:latin typeface="Trebuchet MS"/>
                <a:cs typeface="Trebuchet MS"/>
              </a:rPr>
              <a:t>MOVE</a:t>
            </a:r>
            <a:r>
              <a:rPr dirty="0" sz="2200" spc="-190" i="1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dirty="0" sz="2200" spc="-114" i="1">
                <a:solidFill>
                  <a:srgbClr val="626F52"/>
                </a:solidFill>
                <a:latin typeface="Trebuchet MS"/>
                <a:cs typeface="Trebuchet MS"/>
              </a:rPr>
              <a:t>TOWARD</a:t>
            </a:r>
            <a:r>
              <a:rPr dirty="0" sz="2200" spc="-180" i="1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dirty="0" sz="2200" spc="-70" i="1">
                <a:solidFill>
                  <a:srgbClr val="626F52"/>
                </a:solidFill>
                <a:latin typeface="Trebuchet MS"/>
                <a:cs typeface="Trebuchet MS"/>
              </a:rPr>
              <a:t>THE</a:t>
            </a:r>
            <a:r>
              <a:rPr dirty="0" sz="2200" spc="-210" i="1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dirty="0" sz="2200" spc="-95" i="1">
                <a:solidFill>
                  <a:srgbClr val="626F52"/>
                </a:solidFill>
                <a:latin typeface="Trebuchet MS"/>
                <a:cs typeface="Trebuchet MS"/>
              </a:rPr>
              <a:t>BETTER</a:t>
            </a:r>
            <a:r>
              <a:rPr dirty="0" sz="2200" spc="-250" i="1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dirty="0" sz="2200" spc="-190" i="1">
                <a:solidFill>
                  <a:srgbClr val="626F52"/>
                </a:solidFill>
                <a:latin typeface="Trebuchet MS"/>
                <a:cs typeface="Trebuchet MS"/>
              </a:rPr>
              <a:t>WAY</a:t>
            </a:r>
            <a:r>
              <a:rPr dirty="0" sz="2200" spc="-200" i="1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dirty="0" sz="2200" spc="-100" i="1">
                <a:solidFill>
                  <a:srgbClr val="626F52"/>
                </a:solidFill>
                <a:latin typeface="Trebuchet MS"/>
                <a:cs typeface="Trebuchet MS"/>
              </a:rPr>
              <a:t>TO</a:t>
            </a:r>
            <a:r>
              <a:rPr dirty="0" sz="2200" spc="-204" i="1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dirty="0" sz="2200" spc="-95" i="1">
                <a:solidFill>
                  <a:srgbClr val="626F52"/>
                </a:solidFill>
                <a:latin typeface="Trebuchet MS"/>
                <a:cs typeface="Trebuchet MS"/>
              </a:rPr>
              <a:t>STORE</a:t>
            </a:r>
            <a:r>
              <a:rPr dirty="0" sz="2200" spc="-290" i="1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dirty="0" sz="2200" spc="-55" i="1">
                <a:solidFill>
                  <a:srgbClr val="626F52"/>
                </a:solidFill>
                <a:latin typeface="Trebuchet MS"/>
                <a:cs typeface="Trebuchet MS"/>
              </a:rPr>
              <a:t>AND  </a:t>
            </a:r>
            <a:r>
              <a:rPr dirty="0" sz="2200" spc="-35" i="1">
                <a:solidFill>
                  <a:srgbClr val="626F52"/>
                </a:solidFill>
                <a:latin typeface="Trebuchet MS"/>
                <a:cs typeface="Trebuchet MS"/>
              </a:rPr>
              <a:t>MANAGE </a:t>
            </a:r>
            <a:r>
              <a:rPr dirty="0" sz="2200" spc="-70" i="1">
                <a:solidFill>
                  <a:srgbClr val="626F52"/>
                </a:solidFill>
                <a:latin typeface="Trebuchet MS"/>
                <a:cs typeface="Trebuchet MS"/>
              </a:rPr>
              <a:t>THE</a:t>
            </a:r>
            <a:r>
              <a:rPr dirty="0" sz="2200" spc="-340" i="1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dirty="0" sz="2200" spc="-229" i="1">
                <a:solidFill>
                  <a:srgbClr val="626F52"/>
                </a:solidFill>
                <a:latin typeface="Trebuchet MS"/>
                <a:cs typeface="Trebuchet MS"/>
              </a:rPr>
              <a:t>DATA’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6108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5">
                <a:solidFill>
                  <a:srgbClr val="404040"/>
                </a:solidFill>
              </a:rPr>
              <a:t>Weak </a:t>
            </a:r>
            <a:r>
              <a:rPr dirty="0" sz="4800" spc="-290">
                <a:solidFill>
                  <a:srgbClr val="404040"/>
                </a:solidFill>
              </a:rPr>
              <a:t>and </a:t>
            </a:r>
            <a:r>
              <a:rPr dirty="0" sz="4800" spc="-310">
                <a:solidFill>
                  <a:srgbClr val="404040"/>
                </a:solidFill>
              </a:rPr>
              <a:t>Strong</a:t>
            </a:r>
            <a:r>
              <a:rPr dirty="0" sz="4800" spc="-390">
                <a:solidFill>
                  <a:srgbClr val="404040"/>
                </a:solidFill>
              </a:rPr>
              <a:t> </a:t>
            </a:r>
            <a:r>
              <a:rPr dirty="0" sz="4800" spc="-195">
                <a:solidFill>
                  <a:srgbClr val="404040"/>
                </a:solidFill>
              </a:rPr>
              <a:t>Entity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32610"/>
            <a:ext cx="7428230" cy="323786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just" marL="12700" marR="131445">
              <a:lnSpc>
                <a:spcPts val="2160"/>
              </a:lnSpc>
              <a:spcBef>
                <a:spcPts val="375"/>
              </a:spcBef>
            </a:pP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weak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set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does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primary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key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but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need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means</a:t>
            </a:r>
            <a:r>
              <a:rPr dirty="0" sz="2000" spc="-3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distinguishing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among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those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entries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 depend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on 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particular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strong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r>
              <a:rPr dirty="0" sz="2000" spc="-2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set.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>
              <a:lnSpc>
                <a:spcPts val="2280"/>
              </a:lnSpc>
              <a:spcBef>
                <a:spcPts val="5"/>
              </a:spcBef>
            </a:pP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114" b="1">
                <a:solidFill>
                  <a:srgbClr val="404040"/>
                </a:solidFill>
                <a:latin typeface="Trebuchet MS"/>
                <a:cs typeface="Trebuchet MS"/>
              </a:rPr>
              <a:t>discriminator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weak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set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set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attributes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2000" spc="-3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allows</a:t>
            </a:r>
            <a:endParaRPr sz="2000">
              <a:latin typeface="Arial"/>
              <a:cs typeface="Arial"/>
            </a:endParaRPr>
          </a:p>
          <a:p>
            <a:pPr algn="just" marL="12700">
              <a:lnSpc>
                <a:spcPts val="2280"/>
              </a:lnSpc>
            </a:pP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distinction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2000" spc="-2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made.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algn="just" marL="12700">
              <a:lnSpc>
                <a:spcPts val="2280"/>
              </a:lnSpc>
            </a:pP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example,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payment_number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acts </a:t>
            </a:r>
            <a:r>
              <a:rPr dirty="0" sz="2000" spc="-185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discriminator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payment</a:t>
            </a: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endParaRPr sz="2000">
              <a:latin typeface="Arial"/>
              <a:cs typeface="Arial"/>
            </a:endParaRPr>
          </a:p>
          <a:p>
            <a:pPr algn="just" marL="12700">
              <a:lnSpc>
                <a:spcPts val="2280"/>
              </a:lnSpc>
            </a:pP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set.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090" y="913333"/>
            <a:ext cx="561086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5">
                <a:solidFill>
                  <a:srgbClr val="404040"/>
                </a:solidFill>
                <a:latin typeface="Arial"/>
                <a:cs typeface="Arial"/>
              </a:rPr>
              <a:t>Weak </a:t>
            </a:r>
            <a:r>
              <a:rPr dirty="0" sz="4800" spc="-29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4800" spc="-310">
                <a:solidFill>
                  <a:srgbClr val="404040"/>
                </a:solidFill>
                <a:latin typeface="Arial"/>
                <a:cs typeface="Arial"/>
              </a:rPr>
              <a:t>Strong</a:t>
            </a:r>
            <a:r>
              <a:rPr dirty="0" sz="4800" spc="-3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4800" spc="-195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090" y="1832610"/>
            <a:ext cx="7278370" cy="6051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member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strong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set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called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dominant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000" spc="-4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member 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weak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set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called </a:t>
            </a:r>
            <a:r>
              <a:rPr dirty="0" sz="2000" spc="-185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subordinate</a:t>
            </a:r>
            <a:r>
              <a:rPr dirty="0" sz="2000" spc="-2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entity.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6108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5">
                <a:solidFill>
                  <a:srgbClr val="404040"/>
                </a:solidFill>
              </a:rPr>
              <a:t>Weak </a:t>
            </a:r>
            <a:r>
              <a:rPr dirty="0" sz="4800" spc="-290">
                <a:solidFill>
                  <a:srgbClr val="404040"/>
                </a:solidFill>
              </a:rPr>
              <a:t>and </a:t>
            </a:r>
            <a:r>
              <a:rPr dirty="0" sz="4800" spc="-310">
                <a:solidFill>
                  <a:srgbClr val="404040"/>
                </a:solidFill>
              </a:rPr>
              <a:t>Strong</a:t>
            </a:r>
            <a:r>
              <a:rPr dirty="0" sz="4800" spc="-390">
                <a:solidFill>
                  <a:srgbClr val="404040"/>
                </a:solidFill>
              </a:rPr>
              <a:t> </a:t>
            </a:r>
            <a:r>
              <a:rPr dirty="0" sz="4800" spc="-195">
                <a:solidFill>
                  <a:srgbClr val="404040"/>
                </a:solidFill>
              </a:rPr>
              <a:t>Entity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714755" y="1737360"/>
            <a:ext cx="7482840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75500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15">
                <a:solidFill>
                  <a:srgbClr val="404040"/>
                </a:solidFill>
              </a:rPr>
              <a:t>Notations </a:t>
            </a:r>
            <a:r>
              <a:rPr dirty="0" sz="4800" spc="-120">
                <a:solidFill>
                  <a:srgbClr val="404040"/>
                </a:solidFill>
              </a:rPr>
              <a:t>in </a:t>
            </a:r>
            <a:r>
              <a:rPr dirty="0" sz="4800" spc="-905">
                <a:solidFill>
                  <a:srgbClr val="404040"/>
                </a:solidFill>
              </a:rPr>
              <a:t>ER</a:t>
            </a:r>
            <a:r>
              <a:rPr dirty="0" sz="4800" spc="-755">
                <a:solidFill>
                  <a:srgbClr val="404040"/>
                </a:solidFill>
              </a:rPr>
              <a:t> </a:t>
            </a:r>
            <a:r>
              <a:rPr dirty="0" sz="4800" spc="-285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196083" y="1737360"/>
            <a:ext cx="5103876" cy="4375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49166" y="6554825"/>
            <a:ext cx="164718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10">
                <a:solidFill>
                  <a:srgbClr val="FFFFFF"/>
                </a:solidFill>
                <a:latin typeface="Arial"/>
                <a:cs typeface="Arial"/>
              </a:rPr>
              <a:t>ENTITY RELATIONSHIP</a:t>
            </a:r>
            <a:r>
              <a:rPr dirty="0" sz="9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9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1282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5">
                <a:solidFill>
                  <a:srgbClr val="404040"/>
                </a:solidFill>
              </a:rPr>
              <a:t>Diagramming</a:t>
            </a:r>
            <a:r>
              <a:rPr dirty="0" sz="4800" spc="-390">
                <a:solidFill>
                  <a:srgbClr val="404040"/>
                </a:solidFill>
              </a:rPr>
              <a:t> </a:t>
            </a:r>
            <a:r>
              <a:rPr dirty="0" sz="4800" spc="-229">
                <a:solidFill>
                  <a:srgbClr val="404040"/>
                </a:solidFill>
              </a:rPr>
              <a:t>Entities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480435" cy="22161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2400" spc="-204">
                <a:solidFill>
                  <a:srgbClr val="404040"/>
                </a:solidFill>
                <a:latin typeface="Arial"/>
                <a:cs typeface="Arial"/>
              </a:rPr>
              <a:t>E/R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Diagram,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2400" spc="-2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entity 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usually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drawn </a:t>
            </a:r>
            <a:r>
              <a:rPr dirty="0" sz="2400" spc="-225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dirty="0" sz="2400" spc="-18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box  </a:t>
            </a:r>
            <a:r>
              <a:rPr dirty="0" sz="2400" spc="15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dirty="0" sz="2400" spc="-80">
                <a:solidFill>
                  <a:srgbClr val="404040"/>
                </a:solidFill>
                <a:latin typeface="Arial"/>
                <a:cs typeface="Arial"/>
              </a:rPr>
              <a:t>rounded</a:t>
            </a:r>
            <a:r>
              <a:rPr dirty="0" sz="2400" spc="-2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corners</a:t>
            </a:r>
            <a:endParaRPr sz="2400">
              <a:latin typeface="Arial"/>
              <a:cs typeface="Arial"/>
            </a:endParaRPr>
          </a:p>
          <a:p>
            <a:pPr algn="just" marL="12700" marR="17780">
              <a:lnSpc>
                <a:spcPts val="2590"/>
              </a:lnSpc>
              <a:spcBef>
                <a:spcPts val="1415"/>
              </a:spcBef>
            </a:pPr>
            <a:r>
              <a:rPr dirty="0" sz="2400" spc="-17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box is </a:t>
            </a: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labelled </a:t>
            </a:r>
            <a:r>
              <a:rPr dirty="0" sz="2400" spc="15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dirty="0" sz="2400" spc="-3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name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400" spc="-3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400" spc="-180">
                <a:solidFill>
                  <a:srgbClr val="404040"/>
                </a:solidFill>
                <a:latin typeface="Arial"/>
                <a:cs typeface="Arial"/>
              </a:rPr>
              <a:t>class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400" spc="-3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Arial"/>
                <a:cs typeface="Arial"/>
              </a:rPr>
              <a:t>objects  </a:t>
            </a:r>
            <a:r>
              <a:rPr dirty="0" sz="2400" spc="-90">
                <a:solidFill>
                  <a:srgbClr val="404040"/>
                </a:solidFill>
                <a:latin typeface="Arial"/>
                <a:cs typeface="Arial"/>
              </a:rPr>
              <a:t>represented </a:t>
            </a: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2400" spc="-2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761" y="3277361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117600" y="0"/>
                </a:lnTo>
                <a:lnTo>
                  <a:pt x="1157156" y="7981"/>
                </a:lnTo>
                <a:lnTo>
                  <a:pt x="1189450" y="29749"/>
                </a:lnTo>
                <a:lnTo>
                  <a:pt x="1211218" y="62043"/>
                </a:lnTo>
                <a:lnTo>
                  <a:pt x="1219200" y="101600"/>
                </a:lnTo>
                <a:lnTo>
                  <a:pt x="1219200" y="508000"/>
                </a:lnTo>
                <a:lnTo>
                  <a:pt x="1211218" y="547556"/>
                </a:lnTo>
                <a:lnTo>
                  <a:pt x="1189450" y="579850"/>
                </a:lnTo>
                <a:lnTo>
                  <a:pt x="1157156" y="601618"/>
                </a:lnTo>
                <a:lnTo>
                  <a:pt x="11176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77561" y="1905761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117600" y="0"/>
                </a:lnTo>
                <a:lnTo>
                  <a:pt x="1157156" y="7981"/>
                </a:lnTo>
                <a:lnTo>
                  <a:pt x="1189450" y="29749"/>
                </a:lnTo>
                <a:lnTo>
                  <a:pt x="1211218" y="62043"/>
                </a:lnTo>
                <a:lnTo>
                  <a:pt x="1219200" y="101600"/>
                </a:lnTo>
                <a:lnTo>
                  <a:pt x="1219200" y="508000"/>
                </a:lnTo>
                <a:lnTo>
                  <a:pt x="1211218" y="547556"/>
                </a:lnTo>
                <a:lnTo>
                  <a:pt x="1189450" y="579850"/>
                </a:lnTo>
                <a:lnTo>
                  <a:pt x="1157156" y="601618"/>
                </a:lnTo>
                <a:lnTo>
                  <a:pt x="11176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07609" y="2037714"/>
            <a:ext cx="96011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Le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7561" y="4648961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117600" y="0"/>
                </a:lnTo>
                <a:lnTo>
                  <a:pt x="1157156" y="7981"/>
                </a:lnTo>
                <a:lnTo>
                  <a:pt x="1189450" y="29749"/>
                </a:lnTo>
                <a:lnTo>
                  <a:pt x="1211218" y="62043"/>
                </a:lnTo>
                <a:lnTo>
                  <a:pt x="1219200" y="101600"/>
                </a:lnTo>
                <a:lnTo>
                  <a:pt x="1219200" y="508000"/>
                </a:lnTo>
                <a:lnTo>
                  <a:pt x="1211218" y="547556"/>
                </a:lnTo>
                <a:lnTo>
                  <a:pt x="1189450" y="579850"/>
                </a:lnTo>
                <a:lnTo>
                  <a:pt x="1157156" y="601618"/>
                </a:lnTo>
                <a:lnTo>
                  <a:pt x="11176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56378" y="4781550"/>
            <a:ext cx="860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6800" y="320040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381000"/>
                </a:moveTo>
                <a:lnTo>
                  <a:pt x="609600" y="0"/>
                </a:lnTo>
                <a:lnTo>
                  <a:pt x="1219200" y="381000"/>
                </a:lnTo>
                <a:lnTo>
                  <a:pt x="609600" y="762000"/>
                </a:lnTo>
                <a:lnTo>
                  <a:pt x="0" y="3810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18608" y="3409569"/>
            <a:ext cx="737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75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utors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00" y="457200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381000"/>
                </a:moveTo>
                <a:lnTo>
                  <a:pt x="609600" y="0"/>
                </a:lnTo>
                <a:lnTo>
                  <a:pt x="1219200" y="381000"/>
                </a:lnTo>
                <a:lnTo>
                  <a:pt x="609600" y="762000"/>
                </a:lnTo>
                <a:lnTo>
                  <a:pt x="0" y="3810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83300" y="3409569"/>
            <a:ext cx="18370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7419" algn="l"/>
              </a:tabLst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ude</a:t>
            </a: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2444" y="4781550"/>
            <a:ext cx="18122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230" algn="l"/>
              </a:tabLst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udies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6400" y="2523744"/>
            <a:ext cx="0" cy="676275"/>
          </a:xfrm>
          <a:custGeom>
            <a:avLst/>
            <a:gdLst/>
            <a:ahLst/>
            <a:cxnLst/>
            <a:rect l="l" t="t" r="r" b="b"/>
            <a:pathLst>
              <a:path w="0" h="676275">
                <a:moveTo>
                  <a:pt x="0" y="0"/>
                </a:moveTo>
                <a:lnTo>
                  <a:pt x="0" y="676275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96000" y="3581400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475" y="0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67600" y="3895344"/>
            <a:ext cx="0" cy="676275"/>
          </a:xfrm>
          <a:custGeom>
            <a:avLst/>
            <a:gdLst/>
            <a:ahLst/>
            <a:cxnLst/>
            <a:rect l="l" t="t" r="r" b="b"/>
            <a:pathLst>
              <a:path w="0" h="676275">
                <a:moveTo>
                  <a:pt x="0" y="0"/>
                </a:moveTo>
                <a:lnTo>
                  <a:pt x="0" y="676274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05144" y="4953000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475" y="0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6000" y="4800600"/>
            <a:ext cx="152400" cy="300355"/>
          </a:xfrm>
          <a:custGeom>
            <a:avLst/>
            <a:gdLst/>
            <a:ahLst/>
            <a:cxnLst/>
            <a:rect l="l" t="t" r="r" b="b"/>
            <a:pathLst>
              <a:path w="152400" h="300354">
                <a:moveTo>
                  <a:pt x="0" y="0"/>
                </a:moveTo>
                <a:lnTo>
                  <a:pt x="48182" y="7650"/>
                </a:lnTo>
                <a:lnTo>
                  <a:pt x="90019" y="28955"/>
                </a:lnTo>
                <a:lnTo>
                  <a:pt x="123005" y="61447"/>
                </a:lnTo>
                <a:lnTo>
                  <a:pt x="144633" y="102656"/>
                </a:lnTo>
                <a:lnTo>
                  <a:pt x="152400" y="150113"/>
                </a:lnTo>
                <a:lnTo>
                  <a:pt x="144646" y="197510"/>
                </a:lnTo>
                <a:lnTo>
                  <a:pt x="123049" y="238688"/>
                </a:lnTo>
                <a:lnTo>
                  <a:pt x="90101" y="271180"/>
                </a:lnTo>
                <a:lnTo>
                  <a:pt x="48296" y="292516"/>
                </a:lnTo>
                <a:lnTo>
                  <a:pt x="126" y="300227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05600" y="3429000"/>
            <a:ext cx="152400" cy="300355"/>
          </a:xfrm>
          <a:custGeom>
            <a:avLst/>
            <a:gdLst/>
            <a:ahLst/>
            <a:cxnLst/>
            <a:rect l="l" t="t" r="r" b="b"/>
            <a:pathLst>
              <a:path w="152400" h="300354">
                <a:moveTo>
                  <a:pt x="152400" y="0"/>
                </a:moveTo>
                <a:lnTo>
                  <a:pt x="104217" y="7650"/>
                </a:lnTo>
                <a:lnTo>
                  <a:pt x="62380" y="28955"/>
                </a:lnTo>
                <a:lnTo>
                  <a:pt x="29394" y="61447"/>
                </a:lnTo>
                <a:lnTo>
                  <a:pt x="7766" y="102656"/>
                </a:lnTo>
                <a:lnTo>
                  <a:pt x="0" y="150113"/>
                </a:lnTo>
                <a:lnTo>
                  <a:pt x="7753" y="197510"/>
                </a:lnTo>
                <a:lnTo>
                  <a:pt x="29350" y="238688"/>
                </a:lnTo>
                <a:lnTo>
                  <a:pt x="62298" y="271180"/>
                </a:lnTo>
                <a:lnTo>
                  <a:pt x="104103" y="292516"/>
                </a:lnTo>
                <a:lnTo>
                  <a:pt x="152273" y="300227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15200" y="3886200"/>
            <a:ext cx="300355" cy="152400"/>
          </a:xfrm>
          <a:custGeom>
            <a:avLst/>
            <a:gdLst/>
            <a:ahLst/>
            <a:cxnLst/>
            <a:rect l="l" t="t" r="r" b="b"/>
            <a:pathLst>
              <a:path w="300354" h="152400">
                <a:moveTo>
                  <a:pt x="300227" y="0"/>
                </a:moveTo>
                <a:lnTo>
                  <a:pt x="292577" y="48182"/>
                </a:lnTo>
                <a:lnTo>
                  <a:pt x="271272" y="90019"/>
                </a:lnTo>
                <a:lnTo>
                  <a:pt x="238780" y="123005"/>
                </a:lnTo>
                <a:lnTo>
                  <a:pt x="197571" y="144633"/>
                </a:lnTo>
                <a:lnTo>
                  <a:pt x="150114" y="152400"/>
                </a:lnTo>
                <a:lnTo>
                  <a:pt x="102717" y="144646"/>
                </a:lnTo>
                <a:lnTo>
                  <a:pt x="61539" y="123049"/>
                </a:lnTo>
                <a:lnTo>
                  <a:pt x="29047" y="90101"/>
                </a:lnTo>
                <a:lnTo>
                  <a:pt x="7711" y="48296"/>
                </a:lnTo>
                <a:lnTo>
                  <a:pt x="0" y="126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10400" y="19812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53681" y="2033142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43800" y="25146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663433" y="2566542"/>
            <a:ext cx="678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Course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77000" y="25146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52641" y="2566542"/>
            <a:ext cx="5664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67600" y="2895600"/>
            <a:ext cx="533400" cy="371475"/>
          </a:xfrm>
          <a:custGeom>
            <a:avLst/>
            <a:gdLst/>
            <a:ahLst/>
            <a:cxnLst/>
            <a:rect l="l" t="t" r="r" b="b"/>
            <a:pathLst>
              <a:path w="533400" h="371475">
                <a:moveTo>
                  <a:pt x="0" y="371475"/>
                </a:moveTo>
                <a:lnTo>
                  <a:pt x="533400" y="0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67600" y="2362200"/>
            <a:ext cx="0" cy="904875"/>
          </a:xfrm>
          <a:custGeom>
            <a:avLst/>
            <a:gdLst/>
            <a:ahLst/>
            <a:cxnLst/>
            <a:rect l="l" t="t" r="r" b="b"/>
            <a:pathLst>
              <a:path w="0" h="904875">
                <a:moveTo>
                  <a:pt x="0" y="904875"/>
                </a:moveTo>
                <a:lnTo>
                  <a:pt x="0" y="0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34200" y="2895600"/>
            <a:ext cx="533400" cy="371475"/>
          </a:xfrm>
          <a:custGeom>
            <a:avLst/>
            <a:gdLst/>
            <a:ahLst/>
            <a:cxnLst/>
            <a:rect l="l" t="t" r="r" b="b"/>
            <a:pathLst>
              <a:path w="533400" h="371475">
                <a:moveTo>
                  <a:pt x="533400" y="371475"/>
                </a:moveTo>
                <a:lnTo>
                  <a:pt x="0" y="0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239966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65">
                <a:solidFill>
                  <a:srgbClr val="404040"/>
                </a:solidFill>
              </a:rPr>
              <a:t>Attributes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528695" cy="22777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45">
                <a:solidFill>
                  <a:srgbClr val="404040"/>
                </a:solidFill>
                <a:latin typeface="Arial"/>
                <a:cs typeface="Arial"/>
              </a:rPr>
              <a:t>Attributes 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2400" spc="-95">
                <a:solidFill>
                  <a:srgbClr val="404040"/>
                </a:solidFill>
                <a:latin typeface="Arial"/>
                <a:cs typeface="Arial"/>
              </a:rPr>
              <a:t>facts,</a:t>
            </a:r>
            <a:r>
              <a:rPr dirty="0" sz="2400" spc="-2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aspects,  </a:t>
            </a:r>
            <a:r>
              <a:rPr dirty="0" sz="2400" spc="-60">
                <a:solidFill>
                  <a:srgbClr val="404040"/>
                </a:solidFill>
                <a:latin typeface="Arial"/>
                <a:cs typeface="Arial"/>
              </a:rPr>
              <a:t>properties, </a:t>
            </a:r>
            <a:r>
              <a:rPr dirty="0" sz="2400" spc="-2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dirty="0" sz="2400" spc="-80">
                <a:solidFill>
                  <a:srgbClr val="404040"/>
                </a:solidFill>
                <a:latin typeface="Arial"/>
                <a:cs typeface="Arial"/>
              </a:rPr>
              <a:t>details </a:t>
            </a:r>
            <a:r>
              <a:rPr dirty="0" sz="2400" spc="-55">
                <a:solidFill>
                  <a:srgbClr val="404040"/>
                </a:solidFill>
                <a:latin typeface="Arial"/>
                <a:cs typeface="Arial"/>
              </a:rPr>
              <a:t>about 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endParaRPr sz="2400">
              <a:latin typeface="Arial"/>
              <a:cs typeface="Arial"/>
            </a:endParaRPr>
          </a:p>
          <a:p>
            <a:pPr marL="303530" marR="389255" indent="-182880">
              <a:lnSpc>
                <a:spcPts val="2280"/>
              </a:lnSpc>
              <a:spcBef>
                <a:spcPts val="15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Students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IDs,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names,</a:t>
            </a:r>
            <a:endParaRPr sz="2000">
              <a:latin typeface="Arial"/>
              <a:cs typeface="Arial"/>
            </a:endParaRPr>
          </a:p>
          <a:p>
            <a:pPr marL="303530">
              <a:lnSpc>
                <a:spcPts val="2280"/>
              </a:lnSpc>
            </a:pP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courses,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addresses,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2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Modules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codes,</a:t>
            </a:r>
            <a:r>
              <a:rPr dirty="0" sz="2000" spc="-1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titles,</a:t>
            </a:r>
            <a:endParaRPr sz="2000">
              <a:latin typeface="Arial"/>
              <a:cs typeface="Arial"/>
            </a:endParaRPr>
          </a:p>
          <a:p>
            <a:pPr marL="303530">
              <a:lnSpc>
                <a:spcPts val="2280"/>
              </a:lnSpc>
            </a:pP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credit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weights,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levels,</a:t>
            </a:r>
            <a:r>
              <a:rPr dirty="0" sz="2000" spc="-2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2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3" y="1796485"/>
            <a:ext cx="3575685" cy="234759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 spc="-45">
                <a:solidFill>
                  <a:srgbClr val="404040"/>
                </a:solidFill>
                <a:latin typeface="Arial"/>
                <a:cs typeface="Arial"/>
              </a:rPr>
              <a:t>Attributes</a:t>
            </a:r>
            <a:r>
              <a:rPr dirty="0" sz="2400" spc="-1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1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associated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Domains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possible</a:t>
            </a:r>
            <a:r>
              <a:rPr dirty="0" sz="2000" spc="-2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marL="303530" marR="5080" indent="-182880">
              <a:lnSpc>
                <a:spcPct val="9000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40">
                <a:solidFill>
                  <a:srgbClr val="404040"/>
                </a:solidFill>
                <a:latin typeface="Arial"/>
                <a:cs typeface="Arial"/>
              </a:rPr>
              <a:t>Values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domain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for 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instance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r>
              <a:rPr dirty="0" sz="2000" spc="-3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they 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belong</a:t>
            </a:r>
            <a:r>
              <a:rPr dirty="0" sz="20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450723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75">
                <a:solidFill>
                  <a:srgbClr val="404040"/>
                </a:solidFill>
              </a:rPr>
              <a:t>Types </a:t>
            </a:r>
            <a:r>
              <a:rPr dirty="0" sz="4800" spc="-55">
                <a:solidFill>
                  <a:srgbClr val="404040"/>
                </a:solidFill>
              </a:rPr>
              <a:t>of</a:t>
            </a:r>
            <a:r>
              <a:rPr dirty="0" sz="4800" spc="-265">
                <a:solidFill>
                  <a:srgbClr val="404040"/>
                </a:solidFill>
              </a:rPr>
              <a:t> </a:t>
            </a:r>
            <a:r>
              <a:rPr dirty="0" sz="4800" spc="-165">
                <a:solidFill>
                  <a:srgbClr val="404040"/>
                </a:solidFill>
              </a:rPr>
              <a:t>Attributes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799082"/>
            <a:ext cx="7252334" cy="3710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735"/>
              </a:lnSpc>
              <a:spcBef>
                <a:spcPts val="105"/>
              </a:spcBef>
            </a:pPr>
            <a:r>
              <a:rPr dirty="0" sz="1700" spc="-85" b="1">
                <a:solidFill>
                  <a:srgbClr val="404040"/>
                </a:solidFill>
                <a:latin typeface="Trebuchet MS"/>
                <a:cs typeface="Trebuchet MS"/>
              </a:rPr>
              <a:t>Simple</a:t>
            </a:r>
            <a:r>
              <a:rPr dirty="0" sz="1700" spc="-16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100" b="1">
                <a:solidFill>
                  <a:srgbClr val="404040"/>
                </a:solidFill>
                <a:latin typeface="Trebuchet MS"/>
                <a:cs typeface="Trebuchet MS"/>
              </a:rPr>
              <a:t>attribute</a:t>
            </a:r>
            <a:r>
              <a:rPr dirty="0" sz="1700" spc="-1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145">
                <a:solidFill>
                  <a:srgbClr val="404040"/>
                </a:solidFill>
                <a:latin typeface="Arial"/>
                <a:cs typeface="Arial"/>
              </a:rPr>
              <a:t>−</a:t>
            </a:r>
            <a:r>
              <a:rPr dirty="0" sz="17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Simple</a:t>
            </a:r>
            <a:r>
              <a:rPr dirty="0" sz="17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attributes</a:t>
            </a:r>
            <a:r>
              <a:rPr dirty="0" sz="17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atomic</a:t>
            </a:r>
            <a:r>
              <a:rPr dirty="0" sz="17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values,</a:t>
            </a:r>
            <a:r>
              <a:rPr dirty="0" sz="17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dirty="0" sz="17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cannot</a:t>
            </a:r>
            <a:r>
              <a:rPr dirty="0" sz="17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17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divided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further.</a:t>
            </a:r>
            <a:r>
              <a:rPr dirty="0" sz="17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example,</a:t>
            </a:r>
            <a:r>
              <a:rPr dirty="0" sz="17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3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7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student's</a:t>
            </a:r>
            <a:r>
              <a:rPr dirty="0" sz="1700" spc="-1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phone</a:t>
            </a:r>
            <a:r>
              <a:rPr dirty="0" sz="17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number</a:t>
            </a:r>
            <a:r>
              <a:rPr dirty="0" sz="17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9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9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atomic</a:t>
            </a:r>
            <a:r>
              <a:rPr dirty="0" sz="17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dirty="0" sz="17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10</a:t>
            </a:r>
            <a:r>
              <a:rPr dirty="0" sz="17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digits.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294005">
              <a:lnSpc>
                <a:spcPct val="70000"/>
              </a:lnSpc>
              <a:spcBef>
                <a:spcPts val="5"/>
              </a:spcBef>
            </a:pPr>
            <a:r>
              <a:rPr dirty="0" sz="1700" spc="-90" b="1">
                <a:solidFill>
                  <a:srgbClr val="404040"/>
                </a:solidFill>
                <a:latin typeface="Trebuchet MS"/>
                <a:cs typeface="Trebuchet MS"/>
              </a:rPr>
              <a:t>Composite</a:t>
            </a:r>
            <a:r>
              <a:rPr dirty="0" sz="1700" spc="-15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100" b="1">
                <a:solidFill>
                  <a:srgbClr val="404040"/>
                </a:solidFill>
                <a:latin typeface="Trebuchet MS"/>
                <a:cs typeface="Trebuchet MS"/>
              </a:rPr>
              <a:t>attribute</a:t>
            </a:r>
            <a:r>
              <a:rPr dirty="0" sz="17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145">
                <a:solidFill>
                  <a:srgbClr val="404040"/>
                </a:solidFill>
                <a:latin typeface="Arial"/>
                <a:cs typeface="Arial"/>
              </a:rPr>
              <a:t>−</a:t>
            </a:r>
            <a:r>
              <a:rPr dirty="0" sz="17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Composite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attributes</a:t>
            </a:r>
            <a:r>
              <a:rPr dirty="0" sz="17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17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made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dirty="0" sz="17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dirty="0" sz="17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simple  </a:t>
            </a:r>
            <a:r>
              <a:rPr dirty="0" sz="1700" spc="-10">
                <a:solidFill>
                  <a:srgbClr val="404040"/>
                </a:solidFill>
                <a:latin typeface="Arial"/>
                <a:cs typeface="Arial"/>
              </a:rPr>
              <a:t>attribute. </a:t>
            </a:r>
            <a:r>
              <a:rPr dirty="0" sz="1700" spc="-105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example, </a:t>
            </a:r>
            <a:r>
              <a:rPr dirty="0" sz="1700" spc="-13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1700" spc="-45">
                <a:solidFill>
                  <a:srgbClr val="404040"/>
                </a:solidFill>
                <a:latin typeface="Arial"/>
                <a:cs typeface="Arial"/>
              </a:rPr>
              <a:t>student's 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complete 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name </a:t>
            </a:r>
            <a:r>
              <a:rPr dirty="0" sz="1700" spc="-105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dirty="0" sz="1700" spc="-10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first_name 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last_name.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</a:pPr>
            <a:r>
              <a:rPr dirty="0" sz="1700" spc="-100" b="1">
                <a:solidFill>
                  <a:srgbClr val="404040"/>
                </a:solidFill>
                <a:latin typeface="Trebuchet MS"/>
                <a:cs typeface="Trebuchet MS"/>
              </a:rPr>
              <a:t>Derived attribute </a:t>
            </a:r>
            <a:r>
              <a:rPr dirty="0" sz="1700" spc="-145">
                <a:solidFill>
                  <a:srgbClr val="404040"/>
                </a:solidFill>
                <a:latin typeface="Arial"/>
                <a:cs typeface="Arial"/>
              </a:rPr>
              <a:t>− </a:t>
            </a:r>
            <a:r>
              <a:rPr dirty="0" sz="1700" spc="-70">
                <a:solidFill>
                  <a:srgbClr val="404040"/>
                </a:solidFill>
                <a:latin typeface="Arial"/>
                <a:cs typeface="Arial"/>
              </a:rPr>
              <a:t>Derived 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attributes 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attributes </a:t>
            </a:r>
            <a:r>
              <a:rPr dirty="0" sz="170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dirty="0" sz="1700" spc="-50">
                <a:solidFill>
                  <a:srgbClr val="404040"/>
                </a:solidFill>
                <a:latin typeface="Arial"/>
                <a:cs typeface="Arial"/>
              </a:rPr>
              <a:t>do </a:t>
            </a:r>
            <a:r>
              <a:rPr dirty="0" sz="1700" spc="-5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exist 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in the  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physical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90">
                <a:solidFill>
                  <a:srgbClr val="404040"/>
                </a:solidFill>
                <a:latin typeface="Arial"/>
                <a:cs typeface="Arial"/>
              </a:rPr>
              <a:t>database,</a:t>
            </a:r>
            <a:r>
              <a:rPr dirty="0" sz="17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dirty="0" sz="17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Arial"/>
                <a:cs typeface="Arial"/>
              </a:rPr>
              <a:t>their</a:t>
            </a:r>
            <a:r>
              <a:rPr dirty="0" sz="17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dirty="0" sz="17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17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derived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dirty="0" sz="17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Arial"/>
                <a:cs typeface="Arial"/>
              </a:rPr>
              <a:t>other</a:t>
            </a:r>
            <a:r>
              <a:rPr dirty="0" sz="17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Arial"/>
                <a:cs typeface="Arial"/>
              </a:rPr>
              <a:t>attributes</a:t>
            </a:r>
            <a:r>
              <a:rPr dirty="0" sz="17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60">
                <a:solidFill>
                  <a:srgbClr val="404040"/>
                </a:solidFill>
                <a:latin typeface="Arial"/>
                <a:cs typeface="Arial"/>
              </a:rPr>
              <a:t>present</a:t>
            </a:r>
            <a:r>
              <a:rPr dirty="0" sz="17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17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database.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43180">
              <a:lnSpc>
                <a:spcPct val="70100"/>
              </a:lnSpc>
            </a:pPr>
            <a:r>
              <a:rPr dirty="0" sz="1700" spc="-105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example, </a:t>
            </a:r>
            <a:r>
              <a:rPr dirty="0" sz="1700" spc="-100">
                <a:solidFill>
                  <a:srgbClr val="404040"/>
                </a:solidFill>
                <a:latin typeface="Arial"/>
                <a:cs typeface="Arial"/>
              </a:rPr>
              <a:t>average_salary 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1700" spc="-13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department 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should </a:t>
            </a:r>
            <a:r>
              <a:rPr dirty="0" sz="1700" spc="-5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dirty="0" sz="1700" spc="-8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dirty="0" sz="1700" spc="-120">
                <a:solidFill>
                  <a:srgbClr val="404040"/>
                </a:solidFill>
                <a:latin typeface="Arial"/>
                <a:cs typeface="Arial"/>
              </a:rPr>
              <a:t>saved </a:t>
            </a:r>
            <a:r>
              <a:rPr dirty="0" sz="1700" spc="-30">
                <a:solidFill>
                  <a:srgbClr val="404040"/>
                </a:solidFill>
                <a:latin typeface="Arial"/>
                <a:cs typeface="Arial"/>
              </a:rPr>
              <a:t>directly 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1700" spc="-15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database, </a:t>
            </a:r>
            <a:r>
              <a:rPr dirty="0" sz="1700" spc="-65">
                <a:solidFill>
                  <a:srgbClr val="404040"/>
                </a:solidFill>
                <a:latin typeface="Arial"/>
                <a:cs typeface="Arial"/>
              </a:rPr>
              <a:t>instead </a:t>
            </a:r>
            <a:r>
              <a:rPr dirty="0" sz="1700" spc="55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dirty="0" sz="1700" spc="-3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1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derived. </a:t>
            </a:r>
            <a:r>
              <a:rPr dirty="0" sz="1700" spc="-105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1700" spc="-40">
                <a:solidFill>
                  <a:srgbClr val="404040"/>
                </a:solidFill>
                <a:latin typeface="Arial"/>
                <a:cs typeface="Arial"/>
              </a:rPr>
              <a:t>another </a:t>
            </a:r>
            <a:r>
              <a:rPr dirty="0" sz="1700" spc="-85">
                <a:solidFill>
                  <a:srgbClr val="404040"/>
                </a:solidFill>
                <a:latin typeface="Arial"/>
                <a:cs typeface="Arial"/>
              </a:rPr>
              <a:t>example, </a:t>
            </a:r>
            <a:r>
              <a:rPr dirty="0" sz="1700" spc="-130">
                <a:solidFill>
                  <a:srgbClr val="404040"/>
                </a:solidFill>
                <a:latin typeface="Arial"/>
                <a:cs typeface="Arial"/>
              </a:rPr>
              <a:t>age </a:t>
            </a:r>
            <a:r>
              <a:rPr dirty="0" sz="1700" spc="-11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dirty="0" sz="1700" spc="-75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dirty="0" sz="1700" spc="-55">
                <a:solidFill>
                  <a:srgbClr val="404040"/>
                </a:solidFill>
                <a:latin typeface="Arial"/>
                <a:cs typeface="Arial"/>
              </a:rPr>
              <a:t>derived </a:t>
            </a:r>
            <a:r>
              <a:rPr dirty="0" sz="1700" spc="-20">
                <a:solidFill>
                  <a:srgbClr val="404040"/>
                </a:solidFill>
                <a:latin typeface="Arial"/>
                <a:cs typeface="Arial"/>
              </a:rPr>
              <a:t>from  </a:t>
            </a:r>
            <a:r>
              <a:rPr dirty="0" sz="1700" spc="-35">
                <a:solidFill>
                  <a:srgbClr val="404040"/>
                </a:solidFill>
                <a:latin typeface="Arial"/>
                <a:cs typeface="Arial"/>
              </a:rPr>
              <a:t>data_of_birth.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450723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75">
                <a:solidFill>
                  <a:srgbClr val="404040"/>
                </a:solidFill>
              </a:rPr>
              <a:t>Types </a:t>
            </a:r>
            <a:r>
              <a:rPr dirty="0" sz="4800" spc="-55">
                <a:solidFill>
                  <a:srgbClr val="404040"/>
                </a:solidFill>
              </a:rPr>
              <a:t>of</a:t>
            </a:r>
            <a:r>
              <a:rPr dirty="0" sz="4800" spc="-265">
                <a:solidFill>
                  <a:srgbClr val="404040"/>
                </a:solidFill>
              </a:rPr>
              <a:t> </a:t>
            </a:r>
            <a:r>
              <a:rPr dirty="0" sz="4800" spc="-165">
                <a:solidFill>
                  <a:srgbClr val="404040"/>
                </a:solidFill>
              </a:rPr>
              <a:t>Attributes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32610"/>
            <a:ext cx="7182484" cy="3593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10" b="1">
                <a:solidFill>
                  <a:srgbClr val="404040"/>
                </a:solidFill>
                <a:latin typeface="Trebuchet MS"/>
                <a:cs typeface="Trebuchet MS"/>
              </a:rPr>
              <a:t>Single-value </a:t>
            </a:r>
            <a:r>
              <a:rPr dirty="0" sz="2000" spc="-114" b="1">
                <a:solidFill>
                  <a:srgbClr val="404040"/>
                </a:solidFill>
                <a:latin typeface="Trebuchet MS"/>
                <a:cs typeface="Trebuchet MS"/>
              </a:rPr>
              <a:t>attribute </a:t>
            </a:r>
            <a:r>
              <a:rPr dirty="0" sz="2000" spc="-170">
                <a:solidFill>
                  <a:srgbClr val="404040"/>
                </a:solidFill>
                <a:latin typeface="Arial"/>
                <a:cs typeface="Arial"/>
              </a:rPr>
              <a:t>−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Single-value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attributes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contain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single</a:t>
            </a:r>
            <a:r>
              <a:rPr dirty="0" sz="2000" spc="-2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example </a:t>
            </a:r>
            <a:r>
              <a:rPr dirty="0" sz="2000" spc="-170">
                <a:solidFill>
                  <a:srgbClr val="404040"/>
                </a:solidFill>
                <a:latin typeface="Arial"/>
                <a:cs typeface="Arial"/>
              </a:rPr>
              <a:t>−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Social_Security_Number.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dirty="0" sz="2000" spc="-75" b="1">
                <a:solidFill>
                  <a:srgbClr val="404040"/>
                </a:solidFill>
                <a:latin typeface="Trebuchet MS"/>
                <a:cs typeface="Trebuchet MS"/>
              </a:rPr>
              <a:t>Multi-value </a:t>
            </a:r>
            <a:r>
              <a:rPr dirty="0" sz="2000" spc="-114" b="1">
                <a:solidFill>
                  <a:srgbClr val="404040"/>
                </a:solidFill>
                <a:latin typeface="Trebuchet MS"/>
                <a:cs typeface="Trebuchet MS"/>
              </a:rPr>
              <a:t>attribute </a:t>
            </a:r>
            <a:r>
              <a:rPr dirty="0" sz="2000" spc="-170">
                <a:solidFill>
                  <a:srgbClr val="404040"/>
                </a:solidFill>
                <a:latin typeface="Arial"/>
                <a:cs typeface="Arial"/>
              </a:rPr>
              <a:t>−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Multi-value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attributes</a:t>
            </a:r>
            <a:r>
              <a:rPr dirty="0" sz="2000" spc="-3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contain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more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example,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person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can have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more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than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phone</a:t>
            </a:r>
            <a:r>
              <a:rPr dirty="0" sz="2000" spc="-20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number,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email_address,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7302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5">
                <a:solidFill>
                  <a:srgbClr val="404040"/>
                </a:solidFill>
              </a:rPr>
              <a:t>Diagramming</a:t>
            </a:r>
            <a:r>
              <a:rPr dirty="0" sz="4800" spc="-385">
                <a:solidFill>
                  <a:srgbClr val="404040"/>
                </a:solidFill>
              </a:rPr>
              <a:t> </a:t>
            </a:r>
            <a:r>
              <a:rPr dirty="0" sz="4800" spc="-165">
                <a:solidFill>
                  <a:srgbClr val="404040"/>
                </a:solidFill>
              </a:rPr>
              <a:t>Attributes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517900" cy="23945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2400" spc="-204">
                <a:solidFill>
                  <a:srgbClr val="404040"/>
                </a:solidFill>
                <a:latin typeface="Arial"/>
                <a:cs typeface="Arial"/>
              </a:rPr>
              <a:t>E/R 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Diagram </a:t>
            </a:r>
            <a:r>
              <a:rPr dirty="0" sz="2400" spc="-40">
                <a:solidFill>
                  <a:srgbClr val="404040"/>
                </a:solidFill>
                <a:latin typeface="Arial"/>
                <a:cs typeface="Arial"/>
              </a:rPr>
              <a:t>attributes  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drawn </a:t>
            </a:r>
            <a:r>
              <a:rPr dirty="0" sz="2400" spc="-225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ovals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1410"/>
              </a:spcBef>
            </a:pPr>
            <a:r>
              <a:rPr dirty="0" sz="2400" spc="-229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dirty="0" sz="2400" spc="-15">
                <a:solidFill>
                  <a:srgbClr val="404040"/>
                </a:solidFill>
                <a:latin typeface="Arial"/>
                <a:cs typeface="Arial"/>
              </a:rPr>
              <a:t>attribute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linked </a:t>
            </a:r>
            <a:r>
              <a:rPr dirty="0" sz="2400" spc="2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400" spc="-2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Arial"/>
                <a:cs typeface="Arial"/>
              </a:rPr>
              <a:t>its 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dirty="0" sz="2400" spc="-19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400" spc="-2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  <a:spcBef>
                <a:spcPts val="1080"/>
              </a:spcBef>
            </a:pPr>
            <a:r>
              <a:rPr dirty="0" sz="2400" spc="-17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name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400" spc="-2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400" spc="-15">
                <a:solidFill>
                  <a:srgbClr val="404040"/>
                </a:solidFill>
                <a:latin typeface="Arial"/>
                <a:cs typeface="Arial"/>
              </a:rPr>
              <a:t>attribute</a:t>
            </a:r>
            <a:r>
              <a:rPr dirty="0" sz="2400" spc="-3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dirty="0" sz="2400" spc="5">
                <a:solidFill>
                  <a:srgbClr val="404040"/>
                </a:solidFill>
                <a:latin typeface="Arial"/>
                <a:cs typeface="Arial"/>
              </a:rPr>
              <a:t>written </a:t>
            </a:r>
            <a:r>
              <a:rPr dirty="0" sz="2400" spc="-30">
                <a:solidFill>
                  <a:srgbClr val="404040"/>
                </a:solidFill>
                <a:latin typeface="Arial"/>
                <a:cs typeface="Arial"/>
              </a:rPr>
              <a:t>in the</a:t>
            </a:r>
            <a:r>
              <a:rPr dirty="0" sz="2400" spc="-3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oval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0" y="32766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117600" y="0"/>
                </a:lnTo>
                <a:lnTo>
                  <a:pt x="1157156" y="7981"/>
                </a:lnTo>
                <a:lnTo>
                  <a:pt x="1189450" y="29749"/>
                </a:lnTo>
                <a:lnTo>
                  <a:pt x="1211218" y="62043"/>
                </a:lnTo>
                <a:lnTo>
                  <a:pt x="1219200" y="101600"/>
                </a:lnTo>
                <a:lnTo>
                  <a:pt x="1219200" y="508000"/>
                </a:lnTo>
                <a:lnTo>
                  <a:pt x="1211218" y="547556"/>
                </a:lnTo>
                <a:lnTo>
                  <a:pt x="1189450" y="579850"/>
                </a:lnTo>
                <a:lnTo>
                  <a:pt x="1157156" y="601618"/>
                </a:lnTo>
                <a:lnTo>
                  <a:pt x="11176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76800" y="19050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117600" y="0"/>
                </a:lnTo>
                <a:lnTo>
                  <a:pt x="1157156" y="7981"/>
                </a:lnTo>
                <a:lnTo>
                  <a:pt x="1189450" y="29749"/>
                </a:lnTo>
                <a:lnTo>
                  <a:pt x="1211218" y="62043"/>
                </a:lnTo>
                <a:lnTo>
                  <a:pt x="1219200" y="101600"/>
                </a:lnTo>
                <a:lnTo>
                  <a:pt x="1219200" y="508000"/>
                </a:lnTo>
                <a:lnTo>
                  <a:pt x="1211218" y="547556"/>
                </a:lnTo>
                <a:lnTo>
                  <a:pt x="1189450" y="579850"/>
                </a:lnTo>
                <a:lnTo>
                  <a:pt x="1157156" y="601618"/>
                </a:lnTo>
                <a:lnTo>
                  <a:pt x="11176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07609" y="2037714"/>
            <a:ext cx="96011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Le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6800" y="46482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117600" y="0"/>
                </a:lnTo>
                <a:lnTo>
                  <a:pt x="1157156" y="7981"/>
                </a:lnTo>
                <a:lnTo>
                  <a:pt x="1189450" y="29749"/>
                </a:lnTo>
                <a:lnTo>
                  <a:pt x="1211218" y="62043"/>
                </a:lnTo>
                <a:lnTo>
                  <a:pt x="1219200" y="101600"/>
                </a:lnTo>
                <a:lnTo>
                  <a:pt x="1219200" y="508000"/>
                </a:lnTo>
                <a:lnTo>
                  <a:pt x="1211218" y="547556"/>
                </a:lnTo>
                <a:lnTo>
                  <a:pt x="1189450" y="579850"/>
                </a:lnTo>
                <a:lnTo>
                  <a:pt x="1157156" y="601618"/>
                </a:lnTo>
                <a:lnTo>
                  <a:pt x="11176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56378" y="4781550"/>
            <a:ext cx="860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6800" y="320040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381000"/>
                </a:moveTo>
                <a:lnTo>
                  <a:pt x="609600" y="0"/>
                </a:lnTo>
                <a:lnTo>
                  <a:pt x="1219200" y="381000"/>
                </a:lnTo>
                <a:lnTo>
                  <a:pt x="609600" y="762000"/>
                </a:lnTo>
                <a:lnTo>
                  <a:pt x="0" y="3810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18608" y="3409569"/>
            <a:ext cx="737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75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utors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00" y="457200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381000"/>
                </a:moveTo>
                <a:lnTo>
                  <a:pt x="609600" y="0"/>
                </a:lnTo>
                <a:lnTo>
                  <a:pt x="1219200" y="381000"/>
                </a:lnTo>
                <a:lnTo>
                  <a:pt x="609600" y="762000"/>
                </a:lnTo>
                <a:lnTo>
                  <a:pt x="0" y="3810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83300" y="3409569"/>
            <a:ext cx="18370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7419" algn="l"/>
              </a:tabLst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ude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3300" y="4781550"/>
            <a:ext cx="18211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0755" algn="l"/>
              </a:tabLst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udies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6400" y="25146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96000" y="3581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67600" y="38862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6000" y="49530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6000" y="4800600"/>
            <a:ext cx="152400" cy="300355"/>
          </a:xfrm>
          <a:custGeom>
            <a:avLst/>
            <a:gdLst/>
            <a:ahLst/>
            <a:cxnLst/>
            <a:rect l="l" t="t" r="r" b="b"/>
            <a:pathLst>
              <a:path w="152400" h="300354">
                <a:moveTo>
                  <a:pt x="0" y="0"/>
                </a:moveTo>
                <a:lnTo>
                  <a:pt x="48182" y="7650"/>
                </a:lnTo>
                <a:lnTo>
                  <a:pt x="90019" y="28955"/>
                </a:lnTo>
                <a:lnTo>
                  <a:pt x="123005" y="61447"/>
                </a:lnTo>
                <a:lnTo>
                  <a:pt x="144633" y="102656"/>
                </a:lnTo>
                <a:lnTo>
                  <a:pt x="152400" y="150113"/>
                </a:lnTo>
                <a:lnTo>
                  <a:pt x="144646" y="197510"/>
                </a:lnTo>
                <a:lnTo>
                  <a:pt x="123049" y="238688"/>
                </a:lnTo>
                <a:lnTo>
                  <a:pt x="90101" y="271180"/>
                </a:lnTo>
                <a:lnTo>
                  <a:pt x="48296" y="292516"/>
                </a:lnTo>
                <a:lnTo>
                  <a:pt x="126" y="300227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05600" y="3429000"/>
            <a:ext cx="152400" cy="300355"/>
          </a:xfrm>
          <a:custGeom>
            <a:avLst/>
            <a:gdLst/>
            <a:ahLst/>
            <a:cxnLst/>
            <a:rect l="l" t="t" r="r" b="b"/>
            <a:pathLst>
              <a:path w="152400" h="300354">
                <a:moveTo>
                  <a:pt x="152400" y="0"/>
                </a:moveTo>
                <a:lnTo>
                  <a:pt x="104217" y="7650"/>
                </a:lnTo>
                <a:lnTo>
                  <a:pt x="62380" y="28955"/>
                </a:lnTo>
                <a:lnTo>
                  <a:pt x="29394" y="61447"/>
                </a:lnTo>
                <a:lnTo>
                  <a:pt x="7766" y="102656"/>
                </a:lnTo>
                <a:lnTo>
                  <a:pt x="0" y="150113"/>
                </a:lnTo>
                <a:lnTo>
                  <a:pt x="7753" y="197510"/>
                </a:lnTo>
                <a:lnTo>
                  <a:pt x="29350" y="238688"/>
                </a:lnTo>
                <a:lnTo>
                  <a:pt x="62298" y="271180"/>
                </a:lnTo>
                <a:lnTo>
                  <a:pt x="104103" y="292516"/>
                </a:lnTo>
                <a:lnTo>
                  <a:pt x="152273" y="300227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15200" y="3886200"/>
            <a:ext cx="300355" cy="152400"/>
          </a:xfrm>
          <a:custGeom>
            <a:avLst/>
            <a:gdLst/>
            <a:ahLst/>
            <a:cxnLst/>
            <a:rect l="l" t="t" r="r" b="b"/>
            <a:pathLst>
              <a:path w="300354" h="152400">
                <a:moveTo>
                  <a:pt x="300227" y="0"/>
                </a:moveTo>
                <a:lnTo>
                  <a:pt x="292577" y="48182"/>
                </a:lnTo>
                <a:lnTo>
                  <a:pt x="271272" y="90019"/>
                </a:lnTo>
                <a:lnTo>
                  <a:pt x="238780" y="123005"/>
                </a:lnTo>
                <a:lnTo>
                  <a:pt x="197571" y="144633"/>
                </a:lnTo>
                <a:lnTo>
                  <a:pt x="150114" y="152400"/>
                </a:lnTo>
                <a:lnTo>
                  <a:pt x="102717" y="144646"/>
                </a:lnTo>
                <a:lnTo>
                  <a:pt x="61539" y="123049"/>
                </a:lnTo>
                <a:lnTo>
                  <a:pt x="29047" y="90101"/>
                </a:lnTo>
                <a:lnTo>
                  <a:pt x="7711" y="48296"/>
                </a:lnTo>
                <a:lnTo>
                  <a:pt x="0" y="126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11161" y="198196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53681" y="2033142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44561" y="251536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663433" y="2566542"/>
            <a:ext cx="678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Course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77761" y="251536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199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399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199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52641" y="2566542"/>
            <a:ext cx="5664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68361" y="2905505"/>
            <a:ext cx="533400" cy="371475"/>
          </a:xfrm>
          <a:custGeom>
            <a:avLst/>
            <a:gdLst/>
            <a:ahLst/>
            <a:cxnLst/>
            <a:rect l="l" t="t" r="r" b="b"/>
            <a:pathLst>
              <a:path w="533400" h="371475">
                <a:moveTo>
                  <a:pt x="0" y="371475"/>
                </a:moveTo>
                <a:lnTo>
                  <a:pt x="5334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68361" y="2372105"/>
            <a:ext cx="0" cy="904875"/>
          </a:xfrm>
          <a:custGeom>
            <a:avLst/>
            <a:gdLst/>
            <a:ahLst/>
            <a:cxnLst/>
            <a:rect l="l" t="t" r="r" b="b"/>
            <a:pathLst>
              <a:path w="0" h="904875">
                <a:moveTo>
                  <a:pt x="0" y="904875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34961" y="2905505"/>
            <a:ext cx="533400" cy="371475"/>
          </a:xfrm>
          <a:custGeom>
            <a:avLst/>
            <a:gdLst/>
            <a:ahLst/>
            <a:cxnLst/>
            <a:rect l="l" t="t" r="r" b="b"/>
            <a:pathLst>
              <a:path w="533400" h="371475">
                <a:moveTo>
                  <a:pt x="533400" y="371475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31889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5">
                <a:solidFill>
                  <a:srgbClr val="404040"/>
                </a:solidFill>
              </a:rPr>
              <a:t>Relationships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442970" cy="29025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Relationships 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an  </a:t>
            </a:r>
            <a:r>
              <a:rPr dirty="0" sz="2400" spc="-105">
                <a:solidFill>
                  <a:srgbClr val="404040"/>
                </a:solidFill>
                <a:latin typeface="Arial"/>
                <a:cs typeface="Arial"/>
              </a:rPr>
              <a:t>association </a:t>
            </a: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between </a:t>
            </a:r>
            <a:r>
              <a:rPr dirty="0" sz="2400" spc="5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dirty="0" sz="2400" spc="-3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"/>
                <a:cs typeface="Arial"/>
              </a:rPr>
              <a:t>or 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Arial"/>
                <a:cs typeface="Arial"/>
              </a:rPr>
              <a:t>entities</a:t>
            </a:r>
            <a:endParaRPr sz="2400">
              <a:latin typeface="Arial"/>
              <a:cs typeface="Arial"/>
            </a:endParaRPr>
          </a:p>
          <a:p>
            <a:pPr marL="303530" marR="398780" indent="-182880">
              <a:lnSpc>
                <a:spcPts val="2160"/>
              </a:lnSpc>
              <a:spcBef>
                <a:spcPts val="4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9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Student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takes several 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Modules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33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9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Module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taught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2000" spc="-2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03530">
              <a:lnSpc>
                <a:spcPts val="2280"/>
              </a:lnSpc>
            </a:pP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Lecturer</a:t>
            </a:r>
            <a:endParaRPr sz="2000">
              <a:latin typeface="Arial"/>
              <a:cs typeface="Arial"/>
            </a:endParaRPr>
          </a:p>
          <a:p>
            <a:pPr marL="303530" marR="373380" indent="-182880">
              <a:lnSpc>
                <a:spcPts val="2160"/>
              </a:lnSpc>
              <a:spcBef>
                <a:spcPts val="63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9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Employee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works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single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Department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3" y="1796485"/>
            <a:ext cx="3587115" cy="26219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Relationships</a:t>
            </a:r>
            <a:r>
              <a:rPr dirty="0" sz="2400" spc="-150">
                <a:solidFill>
                  <a:srgbClr val="404040"/>
                </a:solidFill>
                <a:latin typeface="Arial"/>
                <a:cs typeface="Arial"/>
              </a:rPr>
              <a:t> have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1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303530" marR="5080" indent="-182880">
              <a:lnSpc>
                <a:spcPts val="2160"/>
              </a:lnSpc>
              <a:spcBef>
                <a:spcPts val="63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set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entities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2000" spc="-2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participate 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  <a:p>
            <a:pPr marL="303530" marR="191770" indent="-182880">
              <a:lnSpc>
                <a:spcPct val="90000"/>
              </a:lnSpc>
              <a:spcBef>
                <a:spcPts val="56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degree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number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entities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participate</a:t>
            </a:r>
            <a:r>
              <a:rPr dirty="0" sz="2000" spc="-2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(most 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degree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cardinality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ratio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33744"/>
            <a:ext cx="9142730" cy="64135"/>
          </a:xfrm>
          <a:custGeom>
            <a:avLst/>
            <a:gdLst/>
            <a:ahLst/>
            <a:cxnLst/>
            <a:rect l="l" t="t" r="r" b="b"/>
            <a:pathLst>
              <a:path w="9142730" h="64135">
                <a:moveTo>
                  <a:pt x="0" y="64007"/>
                </a:moveTo>
                <a:lnTo>
                  <a:pt x="9142476" y="64007"/>
                </a:lnTo>
                <a:lnTo>
                  <a:pt x="9142476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6780" y="4343400"/>
            <a:ext cx="7406005" cy="0"/>
          </a:xfrm>
          <a:custGeom>
            <a:avLst/>
            <a:gdLst/>
            <a:ahLst/>
            <a:cxnLst/>
            <a:rect l="l" t="t" r="r" b="b"/>
            <a:pathLst>
              <a:path w="7406005" h="0">
                <a:moveTo>
                  <a:pt x="0" y="0"/>
                </a:moveTo>
                <a:lnTo>
                  <a:pt x="7405624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Entity/Relationship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711" y="2122754"/>
            <a:ext cx="366077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50">
                <a:solidFill>
                  <a:srgbClr val="AB610D"/>
                </a:solidFill>
                <a:latin typeface="Arial"/>
                <a:cs typeface="Arial"/>
              </a:rPr>
              <a:t>Modelling</a:t>
            </a:r>
            <a:endParaRPr sz="7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1639" y="4480559"/>
            <a:ext cx="2376170" cy="721360"/>
          </a:xfrm>
          <a:prstGeom prst="rect">
            <a:avLst/>
          </a:prstGeom>
          <a:solidFill>
            <a:srgbClr val="BC572C"/>
          </a:solidFill>
          <a:ln w="15240">
            <a:solidFill>
              <a:srgbClr val="893D1D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606425">
              <a:lnSpc>
                <a:spcPct val="100000"/>
              </a:lnSpc>
              <a:spcBef>
                <a:spcPts val="1245"/>
              </a:spcBef>
            </a:pPr>
            <a:r>
              <a:rPr dirty="0" sz="2400" spc="-32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0991" y="3128772"/>
            <a:ext cx="2626360" cy="736600"/>
          </a:xfrm>
          <a:prstGeom prst="rect">
            <a:avLst/>
          </a:prstGeom>
          <a:solidFill>
            <a:srgbClr val="BC572C"/>
          </a:solidFill>
          <a:ln w="15240">
            <a:solidFill>
              <a:srgbClr val="893D1D"/>
            </a:solidFill>
          </a:ln>
        </p:spPr>
        <p:txBody>
          <a:bodyPr wrap="square" lIns="0" tIns="147955" rIns="0" bIns="0" rtlCol="0" vert="horz">
            <a:spAutoFit/>
          </a:bodyPr>
          <a:lstStyle/>
          <a:p>
            <a:pPr marL="248920">
              <a:lnSpc>
                <a:spcPct val="100000"/>
              </a:lnSpc>
              <a:spcBef>
                <a:spcPts val="1165"/>
              </a:spcBef>
            </a:pPr>
            <a:r>
              <a:rPr dirty="0" sz="2400" spc="-240">
                <a:solidFill>
                  <a:srgbClr val="FFFFFF"/>
                </a:solidFill>
                <a:latin typeface="Arial"/>
                <a:cs typeface="Arial"/>
              </a:rPr>
              <a:t>COURSE</a:t>
            </a:r>
            <a:r>
              <a:rPr dirty="0" sz="24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85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85332" y="4376928"/>
            <a:ext cx="1510665" cy="864235"/>
          </a:xfrm>
          <a:custGeom>
            <a:avLst/>
            <a:gdLst/>
            <a:ahLst/>
            <a:cxnLst/>
            <a:rect l="l" t="t" r="r" b="b"/>
            <a:pathLst>
              <a:path w="1510665" h="864235">
                <a:moveTo>
                  <a:pt x="755141" y="0"/>
                </a:moveTo>
                <a:lnTo>
                  <a:pt x="0" y="432054"/>
                </a:lnTo>
                <a:lnTo>
                  <a:pt x="755141" y="864108"/>
                </a:lnTo>
                <a:lnTo>
                  <a:pt x="1510284" y="432054"/>
                </a:lnTo>
                <a:lnTo>
                  <a:pt x="755141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85332" y="4376928"/>
            <a:ext cx="1510665" cy="864235"/>
          </a:xfrm>
          <a:custGeom>
            <a:avLst/>
            <a:gdLst/>
            <a:ahLst/>
            <a:cxnLst/>
            <a:rect l="l" t="t" r="r" b="b"/>
            <a:pathLst>
              <a:path w="1510665" h="864235">
                <a:moveTo>
                  <a:pt x="0" y="432054"/>
                </a:moveTo>
                <a:lnTo>
                  <a:pt x="755141" y="0"/>
                </a:lnTo>
                <a:lnTo>
                  <a:pt x="1510284" y="432054"/>
                </a:lnTo>
                <a:lnTo>
                  <a:pt x="755141" y="864108"/>
                </a:lnTo>
                <a:lnTo>
                  <a:pt x="0" y="432054"/>
                </a:lnTo>
                <a:close/>
              </a:path>
            </a:pathLst>
          </a:custGeom>
          <a:ln w="15240">
            <a:solidFill>
              <a:srgbClr val="893D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75297" y="4644644"/>
            <a:ext cx="531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800" spc="-22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34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-375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67555" y="4770120"/>
            <a:ext cx="2018030" cy="76200"/>
          </a:xfrm>
          <a:custGeom>
            <a:avLst/>
            <a:gdLst/>
            <a:ahLst/>
            <a:cxnLst/>
            <a:rect l="l" t="t" r="r" b="b"/>
            <a:pathLst>
              <a:path w="2018029" h="76200">
                <a:moveTo>
                  <a:pt x="1941449" y="0"/>
                </a:moveTo>
                <a:lnTo>
                  <a:pt x="1941449" y="76199"/>
                </a:lnTo>
                <a:lnTo>
                  <a:pt x="2004949" y="44449"/>
                </a:lnTo>
                <a:lnTo>
                  <a:pt x="1954276" y="44449"/>
                </a:lnTo>
                <a:lnTo>
                  <a:pt x="1954276" y="31749"/>
                </a:lnTo>
                <a:lnTo>
                  <a:pt x="2004949" y="31749"/>
                </a:lnTo>
                <a:lnTo>
                  <a:pt x="1941449" y="0"/>
                </a:lnTo>
                <a:close/>
              </a:path>
              <a:path w="2018029" h="76200">
                <a:moveTo>
                  <a:pt x="194144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941449" y="44449"/>
                </a:lnTo>
                <a:lnTo>
                  <a:pt x="1941449" y="31749"/>
                </a:lnTo>
                <a:close/>
              </a:path>
              <a:path w="2018029" h="76200">
                <a:moveTo>
                  <a:pt x="2004949" y="31749"/>
                </a:moveTo>
                <a:lnTo>
                  <a:pt x="1954276" y="31749"/>
                </a:lnTo>
                <a:lnTo>
                  <a:pt x="1954276" y="44449"/>
                </a:lnTo>
                <a:lnTo>
                  <a:pt x="2004949" y="44449"/>
                </a:lnTo>
                <a:lnTo>
                  <a:pt x="2017649" y="38099"/>
                </a:lnTo>
                <a:lnTo>
                  <a:pt x="2004949" y="31749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03135" y="3864864"/>
            <a:ext cx="76200" cy="511175"/>
          </a:xfrm>
          <a:custGeom>
            <a:avLst/>
            <a:gdLst/>
            <a:ahLst/>
            <a:cxnLst/>
            <a:rect l="l" t="t" r="r" b="b"/>
            <a:pathLst>
              <a:path w="76200" h="511175">
                <a:moveTo>
                  <a:pt x="44450" y="63500"/>
                </a:moveTo>
                <a:lnTo>
                  <a:pt x="31750" y="63500"/>
                </a:lnTo>
                <a:lnTo>
                  <a:pt x="31750" y="511175"/>
                </a:lnTo>
                <a:lnTo>
                  <a:pt x="44450" y="511175"/>
                </a:lnTo>
                <a:lnTo>
                  <a:pt x="44450" y="63500"/>
                </a:lnTo>
                <a:close/>
              </a:path>
              <a:path w="76200" h="51117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1117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41630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45">
                <a:solidFill>
                  <a:srgbClr val="404040"/>
                </a:solidFill>
              </a:rPr>
              <a:t>Cardinality</a:t>
            </a:r>
            <a:r>
              <a:rPr dirty="0" sz="4800" spc="-380">
                <a:solidFill>
                  <a:srgbClr val="404040"/>
                </a:solidFill>
              </a:rPr>
              <a:t> </a:t>
            </a:r>
            <a:r>
              <a:rPr dirty="0" sz="4800" spc="-350">
                <a:solidFill>
                  <a:srgbClr val="404040"/>
                </a:solidFill>
              </a:rPr>
              <a:t>Ratios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444240" cy="22161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385"/>
              </a:spcBef>
            </a:pPr>
            <a:r>
              <a:rPr dirty="0" sz="2400" spc="-229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2400" spc="-3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2400" spc="-19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400" spc="-2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Arial"/>
                <a:cs typeface="Arial"/>
              </a:rPr>
              <a:t>relationship  </a:t>
            </a:r>
            <a:r>
              <a:rPr dirty="0" sz="2400" spc="-155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dirty="0" sz="2400" spc="-55">
                <a:solidFill>
                  <a:srgbClr val="404040"/>
                </a:solidFill>
                <a:latin typeface="Arial"/>
                <a:cs typeface="Arial"/>
              </a:rPr>
              <a:t>participate </a:t>
            </a:r>
            <a:r>
              <a:rPr dirty="0" sz="2400" spc="-3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zero,</a:t>
            </a:r>
            <a:r>
              <a:rPr dirty="0" sz="2400" spc="-3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"/>
                <a:cs typeface="Arial"/>
              </a:rPr>
              <a:t>one,  </a:t>
            </a:r>
            <a:r>
              <a:rPr dirty="0" sz="2400" spc="-2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more </a:t>
            </a:r>
            <a:r>
              <a:rPr dirty="0" sz="2400" spc="-50">
                <a:solidFill>
                  <a:srgbClr val="404040"/>
                </a:solidFill>
                <a:latin typeface="Arial"/>
                <a:cs typeface="Arial"/>
              </a:rPr>
              <a:t>than 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dirty="0" sz="2400" spc="-4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instances 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of that</a:t>
            </a:r>
            <a:r>
              <a:rPr dirty="0" sz="2400" spc="-2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Arial"/>
                <a:cs typeface="Arial"/>
              </a:rPr>
              <a:t>relationship</a:t>
            </a:r>
            <a:endParaRPr sz="2400">
              <a:latin typeface="Arial"/>
              <a:cs typeface="Arial"/>
            </a:endParaRPr>
          </a:p>
          <a:p>
            <a:pPr algn="just" marL="12700">
              <a:lnSpc>
                <a:spcPts val="2735"/>
              </a:lnSpc>
              <a:spcBef>
                <a:spcPts val="1120"/>
              </a:spcBef>
            </a:pPr>
            <a:r>
              <a:rPr dirty="0" sz="2400" spc="-16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leads </a:t>
            </a:r>
            <a:r>
              <a:rPr dirty="0" sz="2400" spc="1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400" spc="-120">
                <a:solidFill>
                  <a:srgbClr val="404040"/>
                </a:solidFill>
                <a:latin typeface="Arial"/>
                <a:cs typeface="Arial"/>
              </a:rPr>
              <a:t>3 </a:t>
            </a:r>
            <a:r>
              <a:rPr dirty="0" sz="2400" spc="-90">
                <a:solidFill>
                  <a:srgbClr val="404040"/>
                </a:solidFill>
                <a:latin typeface="Arial"/>
                <a:cs typeface="Arial"/>
              </a:rPr>
              <a:t>types</a:t>
            </a:r>
            <a:r>
              <a:rPr dirty="0" sz="2400" spc="-3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algn="just" marL="12700">
              <a:lnSpc>
                <a:spcPts val="2735"/>
              </a:lnSpc>
            </a:pP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relationship…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pc="-170"/>
              <a:t>One </a:t>
            </a:r>
            <a:r>
              <a:rPr dirty="0" spc="15"/>
              <a:t>to </a:t>
            </a:r>
            <a:r>
              <a:rPr dirty="0" spc="-100"/>
              <a:t>one</a:t>
            </a:r>
            <a:r>
              <a:rPr dirty="0" spc="-245"/>
              <a:t> </a:t>
            </a:r>
            <a:r>
              <a:rPr dirty="0" spc="-90"/>
              <a:t>(1:1)</a:t>
            </a:r>
          </a:p>
          <a:p>
            <a:pPr marL="303530" indent="-18288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1800" spc="-175"/>
              <a:t>Each </a:t>
            </a:r>
            <a:r>
              <a:rPr dirty="0" sz="1800" spc="-35"/>
              <a:t>lecturer </a:t>
            </a:r>
            <a:r>
              <a:rPr dirty="0" sz="1800" spc="-135"/>
              <a:t>has </a:t>
            </a:r>
            <a:r>
              <a:rPr dirty="0" sz="1800" spc="-140"/>
              <a:t>a </a:t>
            </a:r>
            <a:r>
              <a:rPr dirty="0" sz="1800" spc="-60"/>
              <a:t>unique</a:t>
            </a:r>
            <a:r>
              <a:rPr dirty="0" sz="1800" spc="45"/>
              <a:t> </a:t>
            </a:r>
            <a:r>
              <a:rPr dirty="0" sz="1800" spc="-40"/>
              <a:t>office</a:t>
            </a:r>
            <a:endParaRPr sz="1800"/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pc="-170"/>
              <a:t>One </a:t>
            </a:r>
            <a:r>
              <a:rPr dirty="0" spc="15"/>
              <a:t>to </a:t>
            </a:r>
            <a:r>
              <a:rPr dirty="0" spc="-125"/>
              <a:t>many</a:t>
            </a:r>
            <a:r>
              <a:rPr dirty="0" spc="-250"/>
              <a:t> </a:t>
            </a:r>
            <a:r>
              <a:rPr dirty="0" spc="-55"/>
              <a:t>(1:M)</a:t>
            </a:r>
          </a:p>
          <a:p>
            <a:pPr marL="303530" marR="31115" indent="-182880">
              <a:lnSpc>
                <a:spcPts val="1939"/>
              </a:lnSpc>
              <a:spcBef>
                <a:spcPts val="464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1800" spc="-160"/>
              <a:t>A </a:t>
            </a:r>
            <a:r>
              <a:rPr dirty="0" sz="1800" spc="-35"/>
              <a:t>lecturer </a:t>
            </a:r>
            <a:r>
              <a:rPr dirty="0" sz="1800" spc="-110"/>
              <a:t>may </a:t>
            </a:r>
            <a:r>
              <a:rPr dirty="0" sz="1800" spc="20"/>
              <a:t>tutor </a:t>
            </a:r>
            <a:r>
              <a:rPr dirty="0" sz="1800" spc="-95"/>
              <a:t>many  </a:t>
            </a:r>
            <a:r>
              <a:rPr dirty="0" sz="1800" spc="-60"/>
              <a:t>students, </a:t>
            </a:r>
            <a:r>
              <a:rPr dirty="0" sz="1800" spc="-10"/>
              <a:t>but </a:t>
            </a:r>
            <a:r>
              <a:rPr dirty="0" sz="1800" spc="-110"/>
              <a:t>each </a:t>
            </a:r>
            <a:r>
              <a:rPr dirty="0" sz="1800" spc="-45"/>
              <a:t>student </a:t>
            </a:r>
            <a:r>
              <a:rPr dirty="0" sz="1800" spc="-135"/>
              <a:t>has</a:t>
            </a:r>
            <a:r>
              <a:rPr dirty="0" sz="1800" spc="-250"/>
              <a:t> </a:t>
            </a:r>
            <a:r>
              <a:rPr dirty="0" sz="1800" spc="-40"/>
              <a:t>just  </a:t>
            </a:r>
            <a:r>
              <a:rPr dirty="0" sz="1800" spc="-75"/>
              <a:t>one</a:t>
            </a:r>
            <a:r>
              <a:rPr dirty="0" sz="1800" spc="-90"/>
              <a:t> </a:t>
            </a:r>
            <a:r>
              <a:rPr dirty="0" sz="1800" spc="20"/>
              <a:t>tutor</a:t>
            </a:r>
            <a:endParaRPr sz="1800"/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pc="-95"/>
              <a:t>Many </a:t>
            </a:r>
            <a:r>
              <a:rPr dirty="0" spc="20"/>
              <a:t>to </a:t>
            </a:r>
            <a:r>
              <a:rPr dirty="0" spc="-125"/>
              <a:t>many</a:t>
            </a:r>
            <a:r>
              <a:rPr dirty="0" spc="-350"/>
              <a:t> </a:t>
            </a:r>
            <a:r>
              <a:rPr dirty="0" spc="-15"/>
              <a:t>(M:M)</a:t>
            </a:r>
          </a:p>
          <a:p>
            <a:pPr marL="303530" marR="5080" indent="-182880">
              <a:lnSpc>
                <a:spcPct val="93900"/>
              </a:lnSpc>
              <a:spcBef>
                <a:spcPts val="34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1800" spc="-175"/>
              <a:t>Each </a:t>
            </a:r>
            <a:r>
              <a:rPr dirty="0" sz="1800" spc="-45"/>
              <a:t>student </a:t>
            </a:r>
            <a:r>
              <a:rPr dirty="0" sz="1800" spc="-105"/>
              <a:t>takes </a:t>
            </a:r>
            <a:r>
              <a:rPr dirty="0" sz="1800" spc="-95"/>
              <a:t>several  </a:t>
            </a:r>
            <a:r>
              <a:rPr dirty="0" sz="1800" spc="-70"/>
              <a:t>modules, </a:t>
            </a:r>
            <a:r>
              <a:rPr dirty="0" sz="1800" spc="-85"/>
              <a:t>and </a:t>
            </a:r>
            <a:r>
              <a:rPr dirty="0" sz="1800" spc="-114"/>
              <a:t>each </a:t>
            </a:r>
            <a:r>
              <a:rPr dirty="0" sz="1800" spc="-55"/>
              <a:t>module </a:t>
            </a:r>
            <a:r>
              <a:rPr dirty="0" sz="1800" spc="-95"/>
              <a:t>is</a:t>
            </a:r>
            <a:r>
              <a:rPr dirty="0" sz="1800" spc="-160"/>
              <a:t> </a:t>
            </a:r>
            <a:r>
              <a:rPr dirty="0" sz="1800" spc="-75"/>
              <a:t>taken  </a:t>
            </a:r>
            <a:r>
              <a:rPr dirty="0" sz="1800" spc="-80"/>
              <a:t>by </a:t>
            </a:r>
            <a:r>
              <a:rPr dirty="0" sz="1800" spc="-95"/>
              <a:t>several</a:t>
            </a:r>
            <a:r>
              <a:rPr dirty="0" sz="1800" spc="-125"/>
              <a:t> </a:t>
            </a:r>
            <a:r>
              <a:rPr dirty="0" sz="1800" spc="-60"/>
              <a:t>students</a:t>
            </a:r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6518909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5">
                <a:solidFill>
                  <a:srgbClr val="404040"/>
                </a:solidFill>
              </a:rPr>
              <a:t>Diagramming</a:t>
            </a:r>
            <a:r>
              <a:rPr dirty="0" sz="4800" spc="-405">
                <a:solidFill>
                  <a:srgbClr val="404040"/>
                </a:solidFill>
              </a:rPr>
              <a:t> </a:t>
            </a:r>
            <a:r>
              <a:rPr dirty="0" sz="4800" spc="-305">
                <a:solidFill>
                  <a:srgbClr val="404040"/>
                </a:solidFill>
              </a:rPr>
              <a:t>Relationships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185160" cy="23945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426084">
              <a:lnSpc>
                <a:spcPts val="2590"/>
              </a:lnSpc>
              <a:spcBef>
                <a:spcPts val="425"/>
              </a:spcBef>
            </a:pP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Relationships 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2400" spc="-20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"/>
                <a:cs typeface="Arial"/>
              </a:rPr>
              <a:t>links  </a:t>
            </a: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between </a:t>
            </a:r>
            <a:r>
              <a:rPr dirty="0" sz="2400" spc="5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dirty="0" sz="2400" spc="-2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Arial"/>
                <a:cs typeface="Arial"/>
              </a:rPr>
              <a:t>entities</a:t>
            </a:r>
            <a:endParaRPr sz="2400">
              <a:latin typeface="Arial"/>
              <a:cs typeface="Arial"/>
            </a:endParaRPr>
          </a:p>
          <a:p>
            <a:pPr marL="12700" marR="433070">
              <a:lnSpc>
                <a:spcPts val="2590"/>
              </a:lnSpc>
              <a:spcBef>
                <a:spcPts val="1410"/>
              </a:spcBef>
            </a:pPr>
            <a:r>
              <a:rPr dirty="0" sz="2400" spc="-17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name is </a:t>
            </a: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given </a:t>
            </a:r>
            <a:r>
              <a:rPr dirty="0" sz="2400" spc="-3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400" spc="-1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90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dirty="0" sz="2400" spc="-85">
                <a:solidFill>
                  <a:srgbClr val="404040"/>
                </a:solidFill>
                <a:latin typeface="Arial"/>
                <a:cs typeface="Arial"/>
              </a:rPr>
              <a:t>diamond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box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  <a:spcBef>
                <a:spcPts val="1080"/>
              </a:spcBef>
            </a:pPr>
            <a:r>
              <a:rPr dirty="0" sz="2400" spc="-17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400" spc="-140">
                <a:solidFill>
                  <a:srgbClr val="404040"/>
                </a:solidFill>
                <a:latin typeface="Arial"/>
                <a:cs typeface="Arial"/>
              </a:rPr>
              <a:t>ends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400" spc="-2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400" spc="-4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r>
              <a:rPr dirty="0" sz="2400" spc="-3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show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dirty="0" sz="2400" spc="-65">
                <a:solidFill>
                  <a:srgbClr val="404040"/>
                </a:solidFill>
                <a:latin typeface="Arial"/>
                <a:cs typeface="Arial"/>
              </a:rPr>
              <a:t>cardinality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0" y="32766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117600" y="0"/>
                </a:lnTo>
                <a:lnTo>
                  <a:pt x="1157156" y="7981"/>
                </a:lnTo>
                <a:lnTo>
                  <a:pt x="1189450" y="29749"/>
                </a:lnTo>
                <a:lnTo>
                  <a:pt x="1211218" y="62043"/>
                </a:lnTo>
                <a:lnTo>
                  <a:pt x="1219200" y="101600"/>
                </a:lnTo>
                <a:lnTo>
                  <a:pt x="1219200" y="508000"/>
                </a:lnTo>
                <a:lnTo>
                  <a:pt x="1211218" y="547556"/>
                </a:lnTo>
                <a:lnTo>
                  <a:pt x="1189450" y="579850"/>
                </a:lnTo>
                <a:lnTo>
                  <a:pt x="1157156" y="601618"/>
                </a:lnTo>
                <a:lnTo>
                  <a:pt x="11176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18146" y="3409569"/>
            <a:ext cx="9023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ude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6800" y="19050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117600" y="0"/>
                </a:lnTo>
                <a:lnTo>
                  <a:pt x="1157156" y="7981"/>
                </a:lnTo>
                <a:lnTo>
                  <a:pt x="1189450" y="29749"/>
                </a:lnTo>
                <a:lnTo>
                  <a:pt x="1211218" y="62043"/>
                </a:lnTo>
                <a:lnTo>
                  <a:pt x="1219200" y="101600"/>
                </a:lnTo>
                <a:lnTo>
                  <a:pt x="1219200" y="508000"/>
                </a:lnTo>
                <a:lnTo>
                  <a:pt x="1211218" y="547556"/>
                </a:lnTo>
                <a:lnTo>
                  <a:pt x="1189450" y="579850"/>
                </a:lnTo>
                <a:lnTo>
                  <a:pt x="1157156" y="601618"/>
                </a:lnTo>
                <a:lnTo>
                  <a:pt x="11176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07609" y="2037714"/>
            <a:ext cx="96011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Le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6800" y="46482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117600" y="0"/>
                </a:lnTo>
                <a:lnTo>
                  <a:pt x="1157156" y="7981"/>
                </a:lnTo>
                <a:lnTo>
                  <a:pt x="1189450" y="29749"/>
                </a:lnTo>
                <a:lnTo>
                  <a:pt x="1211218" y="62043"/>
                </a:lnTo>
                <a:lnTo>
                  <a:pt x="1219200" y="101600"/>
                </a:lnTo>
                <a:lnTo>
                  <a:pt x="1219200" y="508000"/>
                </a:lnTo>
                <a:lnTo>
                  <a:pt x="1211218" y="547556"/>
                </a:lnTo>
                <a:lnTo>
                  <a:pt x="1189450" y="579850"/>
                </a:lnTo>
                <a:lnTo>
                  <a:pt x="1157156" y="601618"/>
                </a:lnTo>
                <a:lnTo>
                  <a:pt x="11176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56378" y="4781550"/>
            <a:ext cx="860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7561" y="3201161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381000"/>
                </a:moveTo>
                <a:lnTo>
                  <a:pt x="609600" y="0"/>
                </a:lnTo>
                <a:lnTo>
                  <a:pt x="1219200" y="381000"/>
                </a:lnTo>
                <a:lnTo>
                  <a:pt x="609600" y="76200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118608" y="3409569"/>
            <a:ext cx="737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7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utors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8761" y="4572761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381000"/>
                </a:moveTo>
                <a:lnTo>
                  <a:pt x="609600" y="0"/>
                </a:lnTo>
                <a:lnTo>
                  <a:pt x="1219200" y="381000"/>
                </a:lnTo>
                <a:lnTo>
                  <a:pt x="609600" y="76200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31481" y="4781550"/>
            <a:ext cx="8731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udies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7161" y="2515361"/>
            <a:ext cx="0" cy="676275"/>
          </a:xfrm>
          <a:custGeom>
            <a:avLst/>
            <a:gdLst/>
            <a:ahLst/>
            <a:cxnLst/>
            <a:rect l="l" t="t" r="r" b="b"/>
            <a:pathLst>
              <a:path w="0" h="676275">
                <a:moveTo>
                  <a:pt x="0" y="0"/>
                </a:moveTo>
                <a:lnTo>
                  <a:pt x="0" y="67627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05905" y="3582161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47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68361" y="3886961"/>
            <a:ext cx="0" cy="676275"/>
          </a:xfrm>
          <a:custGeom>
            <a:avLst/>
            <a:gdLst/>
            <a:ahLst/>
            <a:cxnLst/>
            <a:rect l="l" t="t" r="r" b="b"/>
            <a:pathLst>
              <a:path w="0" h="676275">
                <a:moveTo>
                  <a:pt x="0" y="0"/>
                </a:moveTo>
                <a:lnTo>
                  <a:pt x="0" y="67627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6761" y="4953761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47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6761" y="4801361"/>
            <a:ext cx="152400" cy="300355"/>
          </a:xfrm>
          <a:custGeom>
            <a:avLst/>
            <a:gdLst/>
            <a:ahLst/>
            <a:cxnLst/>
            <a:rect l="l" t="t" r="r" b="b"/>
            <a:pathLst>
              <a:path w="152400" h="300354">
                <a:moveTo>
                  <a:pt x="0" y="0"/>
                </a:moveTo>
                <a:lnTo>
                  <a:pt x="48182" y="7650"/>
                </a:lnTo>
                <a:lnTo>
                  <a:pt x="90019" y="28955"/>
                </a:lnTo>
                <a:lnTo>
                  <a:pt x="123005" y="61447"/>
                </a:lnTo>
                <a:lnTo>
                  <a:pt x="144633" y="102656"/>
                </a:lnTo>
                <a:lnTo>
                  <a:pt x="152400" y="150113"/>
                </a:lnTo>
                <a:lnTo>
                  <a:pt x="144646" y="197510"/>
                </a:lnTo>
                <a:lnTo>
                  <a:pt x="123049" y="238688"/>
                </a:lnTo>
                <a:lnTo>
                  <a:pt x="90101" y="271180"/>
                </a:lnTo>
                <a:lnTo>
                  <a:pt x="48296" y="292516"/>
                </a:lnTo>
                <a:lnTo>
                  <a:pt x="126" y="30022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06361" y="3429761"/>
            <a:ext cx="152400" cy="300355"/>
          </a:xfrm>
          <a:custGeom>
            <a:avLst/>
            <a:gdLst/>
            <a:ahLst/>
            <a:cxnLst/>
            <a:rect l="l" t="t" r="r" b="b"/>
            <a:pathLst>
              <a:path w="152400" h="300354">
                <a:moveTo>
                  <a:pt x="152400" y="0"/>
                </a:moveTo>
                <a:lnTo>
                  <a:pt x="104217" y="7650"/>
                </a:lnTo>
                <a:lnTo>
                  <a:pt x="62380" y="28955"/>
                </a:lnTo>
                <a:lnTo>
                  <a:pt x="29394" y="61447"/>
                </a:lnTo>
                <a:lnTo>
                  <a:pt x="7766" y="102656"/>
                </a:lnTo>
                <a:lnTo>
                  <a:pt x="0" y="150113"/>
                </a:lnTo>
                <a:lnTo>
                  <a:pt x="7753" y="197510"/>
                </a:lnTo>
                <a:lnTo>
                  <a:pt x="29350" y="238688"/>
                </a:lnTo>
                <a:lnTo>
                  <a:pt x="62298" y="271180"/>
                </a:lnTo>
                <a:lnTo>
                  <a:pt x="104103" y="292516"/>
                </a:lnTo>
                <a:lnTo>
                  <a:pt x="152273" y="30022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15961" y="3886961"/>
            <a:ext cx="300355" cy="152400"/>
          </a:xfrm>
          <a:custGeom>
            <a:avLst/>
            <a:gdLst/>
            <a:ahLst/>
            <a:cxnLst/>
            <a:rect l="l" t="t" r="r" b="b"/>
            <a:pathLst>
              <a:path w="300354" h="152400">
                <a:moveTo>
                  <a:pt x="300228" y="0"/>
                </a:moveTo>
                <a:lnTo>
                  <a:pt x="292577" y="48182"/>
                </a:lnTo>
                <a:lnTo>
                  <a:pt x="271272" y="90019"/>
                </a:lnTo>
                <a:lnTo>
                  <a:pt x="238780" y="123005"/>
                </a:lnTo>
                <a:lnTo>
                  <a:pt x="197571" y="144633"/>
                </a:lnTo>
                <a:lnTo>
                  <a:pt x="150114" y="152400"/>
                </a:lnTo>
                <a:lnTo>
                  <a:pt x="102717" y="144646"/>
                </a:lnTo>
                <a:lnTo>
                  <a:pt x="61539" y="123049"/>
                </a:lnTo>
                <a:lnTo>
                  <a:pt x="29047" y="90101"/>
                </a:lnTo>
                <a:lnTo>
                  <a:pt x="7711" y="48296"/>
                </a:lnTo>
                <a:lnTo>
                  <a:pt x="0" y="12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10400" y="19812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53681" y="2033142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43800" y="25146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663433" y="2566542"/>
            <a:ext cx="678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Course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77000" y="25146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52641" y="2566542"/>
            <a:ext cx="5664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67600" y="2895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381000"/>
                </a:moveTo>
                <a:lnTo>
                  <a:pt x="533400" y="0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67600" y="23622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34200" y="2895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381000"/>
                </a:moveTo>
                <a:lnTo>
                  <a:pt x="0" y="0"/>
                </a:lnTo>
              </a:path>
            </a:pathLst>
          </a:custGeom>
          <a:ln w="6096">
            <a:solidFill>
              <a:srgbClr val="8B8B8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72361" y="56395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58161" y="5258561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381000"/>
                </a:moveTo>
                <a:lnTo>
                  <a:pt x="381000" y="0"/>
                </a:lnTo>
                <a:lnTo>
                  <a:pt x="762000" y="381000"/>
                </a:lnTo>
                <a:lnTo>
                  <a:pt x="381000" y="76200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20161" y="56395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53561" y="5487161"/>
            <a:ext cx="152400" cy="300355"/>
          </a:xfrm>
          <a:custGeom>
            <a:avLst/>
            <a:gdLst/>
            <a:ahLst/>
            <a:cxnLst/>
            <a:rect l="l" t="t" r="r" b="b"/>
            <a:pathLst>
              <a:path w="152400" h="300354">
                <a:moveTo>
                  <a:pt x="152400" y="0"/>
                </a:moveTo>
                <a:lnTo>
                  <a:pt x="104217" y="7650"/>
                </a:lnTo>
                <a:lnTo>
                  <a:pt x="62380" y="28956"/>
                </a:lnTo>
                <a:lnTo>
                  <a:pt x="29394" y="61447"/>
                </a:lnTo>
                <a:lnTo>
                  <a:pt x="7766" y="102656"/>
                </a:lnTo>
                <a:lnTo>
                  <a:pt x="0" y="150113"/>
                </a:lnTo>
                <a:lnTo>
                  <a:pt x="7753" y="197522"/>
                </a:lnTo>
                <a:lnTo>
                  <a:pt x="29350" y="238706"/>
                </a:lnTo>
                <a:lnTo>
                  <a:pt x="62298" y="271196"/>
                </a:lnTo>
                <a:lnTo>
                  <a:pt x="104103" y="292522"/>
                </a:lnTo>
                <a:lnTo>
                  <a:pt x="152273" y="30021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584575" y="5437123"/>
            <a:ext cx="647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Many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3016" y="5437123"/>
            <a:ext cx="5073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699008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70">
                <a:solidFill>
                  <a:srgbClr val="404040"/>
                </a:solidFill>
              </a:rPr>
              <a:t>Removing </a:t>
            </a:r>
            <a:r>
              <a:rPr dirty="0" sz="4800" spc="-25">
                <a:solidFill>
                  <a:srgbClr val="404040"/>
                </a:solidFill>
              </a:rPr>
              <a:t>M:M</a:t>
            </a:r>
            <a:r>
              <a:rPr dirty="0" sz="4800" spc="-385">
                <a:solidFill>
                  <a:srgbClr val="404040"/>
                </a:solidFill>
              </a:rPr>
              <a:t> </a:t>
            </a:r>
            <a:r>
              <a:rPr dirty="0" sz="4800" spc="-305">
                <a:solidFill>
                  <a:srgbClr val="404040"/>
                </a:solidFill>
              </a:rPr>
              <a:t>Relationships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570604" cy="27235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117475">
              <a:lnSpc>
                <a:spcPts val="2590"/>
              </a:lnSpc>
              <a:spcBef>
                <a:spcPts val="425"/>
              </a:spcBef>
            </a:pPr>
            <a:r>
              <a:rPr dirty="0" sz="2400" spc="-95">
                <a:solidFill>
                  <a:srgbClr val="404040"/>
                </a:solidFill>
                <a:latin typeface="Arial"/>
                <a:cs typeface="Arial"/>
              </a:rPr>
              <a:t>Many </a:t>
            </a:r>
            <a:r>
              <a:rPr dirty="0" sz="2400" spc="2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many</a:t>
            </a:r>
            <a:r>
              <a:rPr dirty="0" sz="2400" spc="-3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404040"/>
                </a:solidFill>
                <a:latin typeface="Arial"/>
                <a:cs typeface="Arial"/>
              </a:rPr>
              <a:t>relationships  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difficult </a:t>
            </a:r>
            <a:r>
              <a:rPr dirty="0" sz="2400" spc="2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400" spc="-3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404040"/>
                </a:solidFill>
                <a:latin typeface="Arial"/>
                <a:cs typeface="Arial"/>
              </a:rPr>
              <a:t>represent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1410"/>
              </a:spcBef>
            </a:pPr>
            <a:r>
              <a:rPr dirty="0" sz="2400" spc="-18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400" spc="-155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dirty="0" sz="2400" spc="-40">
                <a:solidFill>
                  <a:srgbClr val="404040"/>
                </a:solidFill>
                <a:latin typeface="Arial"/>
                <a:cs typeface="Arial"/>
              </a:rPr>
              <a:t>split </a:t>
            </a:r>
            <a:r>
              <a:rPr dirty="0" sz="2400" spc="-19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many </a:t>
            </a:r>
            <a:r>
              <a:rPr dirty="0" sz="2400" spc="2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4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many  </a:t>
            </a:r>
            <a:r>
              <a:rPr dirty="0" sz="2400" spc="-65">
                <a:solidFill>
                  <a:srgbClr val="404040"/>
                </a:solidFill>
                <a:latin typeface="Arial"/>
                <a:cs typeface="Arial"/>
              </a:rPr>
              <a:t>relationship </a:t>
            </a:r>
            <a:r>
              <a:rPr dirty="0" sz="2400" spc="-15">
                <a:solidFill>
                  <a:srgbClr val="404040"/>
                </a:solidFill>
                <a:latin typeface="Arial"/>
                <a:cs typeface="Arial"/>
              </a:rPr>
              <a:t>into </a:t>
            </a:r>
            <a:r>
              <a:rPr dirty="0" sz="2400" spc="5">
                <a:solidFill>
                  <a:srgbClr val="404040"/>
                </a:solidFill>
                <a:latin typeface="Arial"/>
                <a:cs typeface="Arial"/>
              </a:rPr>
              <a:t>two 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dirty="0" sz="2400" spc="20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many</a:t>
            </a:r>
            <a:r>
              <a:rPr dirty="0" sz="24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404040"/>
                </a:solidFill>
                <a:latin typeface="Arial"/>
                <a:cs typeface="Arial"/>
              </a:rPr>
              <a:t>relationships</a:t>
            </a:r>
            <a:endParaRPr sz="2400">
              <a:latin typeface="Arial"/>
              <a:cs typeface="Arial"/>
            </a:endParaRPr>
          </a:p>
          <a:p>
            <a:pPr marL="12700" marR="552450">
              <a:lnSpc>
                <a:spcPts val="2590"/>
              </a:lnSpc>
              <a:spcBef>
                <a:spcPts val="1415"/>
              </a:spcBef>
            </a:pP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represents</a:t>
            </a:r>
            <a:r>
              <a:rPr dirty="0" sz="2400" spc="-2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dirty="0" sz="2400" spc="25">
                <a:solidFill>
                  <a:srgbClr val="404040"/>
                </a:solidFill>
                <a:latin typeface="Arial"/>
                <a:cs typeface="Arial"/>
              </a:rPr>
              <a:t>M:M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Arial"/>
                <a:cs typeface="Arial"/>
              </a:rPr>
              <a:t>relationship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1361" y="2667761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25"/>
                </a:lnTo>
                <a:lnTo>
                  <a:pt x="1116980" y="507380"/>
                </a:lnTo>
                <a:lnTo>
                  <a:pt x="1088725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22265" y="2761310"/>
            <a:ext cx="90296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tudent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01361" y="4801361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25"/>
                </a:lnTo>
                <a:lnTo>
                  <a:pt x="1116980" y="507380"/>
                </a:lnTo>
                <a:lnTo>
                  <a:pt x="1088725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77561" y="3734561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21707" y="3862197"/>
            <a:ext cx="7029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Stud</a:t>
            </a:r>
            <a:r>
              <a:rPr dirty="0" sz="1600" spc="-5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2861" y="4267961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72861" y="3201161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48655" y="3191255"/>
            <a:ext cx="248411" cy="172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48655" y="4639055"/>
            <a:ext cx="248411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34961" y="3734561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06500" y="0"/>
                </a:lnTo>
                <a:lnTo>
                  <a:pt x="1241125" y="6979"/>
                </a:lnTo>
                <a:lnTo>
                  <a:pt x="1269380" y="26019"/>
                </a:lnTo>
                <a:lnTo>
                  <a:pt x="1288420" y="54274"/>
                </a:lnTo>
                <a:lnTo>
                  <a:pt x="1295400" y="88900"/>
                </a:lnTo>
                <a:lnTo>
                  <a:pt x="1295400" y="444500"/>
                </a:lnTo>
                <a:lnTo>
                  <a:pt x="1288420" y="479125"/>
                </a:lnTo>
                <a:lnTo>
                  <a:pt x="1269380" y="507380"/>
                </a:lnTo>
                <a:lnTo>
                  <a:pt x="1241125" y="526420"/>
                </a:lnTo>
                <a:lnTo>
                  <a:pt x="12065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990715" y="3828363"/>
            <a:ext cx="11861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nrolment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11161" y="2058161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25"/>
                </a:lnTo>
                <a:lnTo>
                  <a:pt x="1116980" y="507380"/>
                </a:lnTo>
                <a:lnTo>
                  <a:pt x="1088725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132446" y="2152014"/>
            <a:ext cx="9023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ude</a:t>
            </a: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11161" y="5410961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03"/>
                </a:lnTo>
                <a:lnTo>
                  <a:pt x="1116980" y="507361"/>
                </a:lnTo>
                <a:lnTo>
                  <a:pt x="1088725" y="526413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42078" y="4895850"/>
            <a:ext cx="307022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87361" y="4572761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485126" y="4700778"/>
            <a:ext cx="1949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87361" y="2896361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90256" y="3023997"/>
            <a:ext cx="386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Has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82661" y="259156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82661" y="342976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82661" y="426796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82661" y="510616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58456" y="4258055"/>
            <a:ext cx="248411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58456" y="3572255"/>
            <a:ext cx="248411" cy="1722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72961" y="3983482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95257" y="76275"/>
                </a:moveTo>
                <a:lnTo>
                  <a:pt x="495172" y="114300"/>
                </a:lnTo>
                <a:lnTo>
                  <a:pt x="571542" y="76327"/>
                </a:lnTo>
                <a:lnTo>
                  <a:pt x="514349" y="76327"/>
                </a:lnTo>
                <a:lnTo>
                  <a:pt x="495257" y="76275"/>
                </a:lnTo>
                <a:close/>
              </a:path>
              <a:path w="609600" h="114300">
                <a:moveTo>
                  <a:pt x="495342" y="38175"/>
                </a:moveTo>
                <a:lnTo>
                  <a:pt x="495257" y="76275"/>
                </a:lnTo>
                <a:lnTo>
                  <a:pt x="514349" y="76327"/>
                </a:lnTo>
                <a:lnTo>
                  <a:pt x="514349" y="38227"/>
                </a:lnTo>
                <a:lnTo>
                  <a:pt x="495342" y="38175"/>
                </a:lnTo>
                <a:close/>
              </a:path>
              <a:path w="609600" h="114300">
                <a:moveTo>
                  <a:pt x="495427" y="0"/>
                </a:moveTo>
                <a:lnTo>
                  <a:pt x="495342" y="38175"/>
                </a:lnTo>
                <a:lnTo>
                  <a:pt x="514349" y="38227"/>
                </a:lnTo>
                <a:lnTo>
                  <a:pt x="514349" y="76327"/>
                </a:lnTo>
                <a:lnTo>
                  <a:pt x="571542" y="76327"/>
                </a:lnTo>
                <a:lnTo>
                  <a:pt x="609599" y="57404"/>
                </a:lnTo>
                <a:lnTo>
                  <a:pt x="495427" y="0"/>
                </a:lnTo>
                <a:close/>
              </a:path>
              <a:path w="609600" h="114300">
                <a:moveTo>
                  <a:pt x="0" y="36830"/>
                </a:moveTo>
                <a:lnTo>
                  <a:pt x="0" y="74930"/>
                </a:lnTo>
                <a:lnTo>
                  <a:pt x="495257" y="76275"/>
                </a:lnTo>
                <a:lnTo>
                  <a:pt x="495342" y="38175"/>
                </a:lnTo>
                <a:lnTo>
                  <a:pt x="0" y="3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46774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50">
                <a:solidFill>
                  <a:srgbClr val="404040"/>
                </a:solidFill>
              </a:rPr>
              <a:t>Making </a:t>
            </a:r>
            <a:r>
              <a:rPr dirty="0" sz="4800" spc="-484">
                <a:solidFill>
                  <a:srgbClr val="404040"/>
                </a:solidFill>
              </a:rPr>
              <a:t>E/R</a:t>
            </a:r>
            <a:r>
              <a:rPr dirty="0" sz="4800" spc="-540">
                <a:solidFill>
                  <a:srgbClr val="404040"/>
                </a:solidFill>
              </a:rPr>
              <a:t> </a:t>
            </a:r>
            <a:r>
              <a:rPr dirty="0" sz="4800" spc="-229">
                <a:solidFill>
                  <a:srgbClr val="404040"/>
                </a:solidFill>
              </a:rPr>
              <a:t>Models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299460" cy="26308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30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400" spc="-150">
                <a:solidFill>
                  <a:srgbClr val="404040"/>
                </a:solidFill>
                <a:latin typeface="Arial"/>
                <a:cs typeface="Arial"/>
              </a:rPr>
              <a:t>make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2400" spc="-204">
                <a:solidFill>
                  <a:srgbClr val="404040"/>
                </a:solidFill>
                <a:latin typeface="Arial"/>
                <a:cs typeface="Arial"/>
              </a:rPr>
              <a:t>E/R </a:t>
            </a: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you  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need </a:t>
            </a:r>
            <a:r>
              <a:rPr dirty="0" sz="2400" spc="2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400" spc="-1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"/>
                <a:cs typeface="Arial"/>
              </a:rPr>
              <a:t>identify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15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Enitities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Attributes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Relationships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Cardinality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ratios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400" spc="-25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dirty="0" sz="2400" spc="-19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400" spc="-25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Arial"/>
                <a:cs typeface="Arial"/>
              </a:rPr>
              <a:t>description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3" y="1796485"/>
            <a:ext cx="3523615" cy="282003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General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"/>
                <a:cs typeface="Arial"/>
              </a:rPr>
              <a:t>guidelines</a:t>
            </a:r>
            <a:endParaRPr sz="2400">
              <a:latin typeface="Arial"/>
              <a:cs typeface="Arial"/>
            </a:endParaRPr>
          </a:p>
          <a:p>
            <a:pPr marL="303530" marR="5080" indent="-182880">
              <a:lnSpc>
                <a:spcPts val="2160"/>
              </a:lnSpc>
              <a:spcBef>
                <a:spcPts val="45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50">
                <a:solidFill>
                  <a:srgbClr val="404040"/>
                </a:solidFill>
                <a:latin typeface="Arial"/>
                <a:cs typeface="Arial"/>
              </a:rPr>
              <a:t>Since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entities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things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or 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objects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they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often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nouns</a:t>
            </a:r>
            <a:r>
              <a:rPr dirty="0" sz="2000" spc="-3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description</a:t>
            </a:r>
            <a:endParaRPr sz="2000">
              <a:latin typeface="Arial"/>
              <a:cs typeface="Arial"/>
            </a:endParaRPr>
          </a:p>
          <a:p>
            <a:pPr marL="303530" marR="337185" indent="-182880">
              <a:lnSpc>
                <a:spcPts val="2160"/>
              </a:lnSpc>
              <a:spcBef>
                <a:spcPts val="60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Attributes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facts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or 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properties,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000" spc="-14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often 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nouns</a:t>
            </a: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endParaRPr sz="2000">
              <a:latin typeface="Arial"/>
              <a:cs typeface="Arial"/>
            </a:endParaRPr>
          </a:p>
          <a:p>
            <a:pPr marL="303530" marR="88900" indent="-182880">
              <a:lnSpc>
                <a:spcPts val="216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Verbs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often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describe 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relationships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between</a:t>
            </a:r>
            <a:r>
              <a:rPr dirty="0" sz="2000" spc="-1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entities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205105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900">
                <a:solidFill>
                  <a:srgbClr val="404040"/>
                </a:solidFill>
              </a:rPr>
              <a:t>E</a:t>
            </a:r>
            <a:r>
              <a:rPr dirty="0" sz="4800" spc="-550">
                <a:solidFill>
                  <a:srgbClr val="404040"/>
                </a:solidFill>
              </a:rPr>
              <a:t>x</a:t>
            </a:r>
            <a:r>
              <a:rPr dirty="0" sz="4800" spc="-465">
                <a:solidFill>
                  <a:srgbClr val="404040"/>
                </a:solidFill>
              </a:rPr>
              <a:t>a</a:t>
            </a:r>
            <a:r>
              <a:rPr dirty="0" sz="4800" spc="-254">
                <a:solidFill>
                  <a:srgbClr val="404040"/>
                </a:solidFill>
              </a:rPr>
              <a:t>m</a:t>
            </a:r>
            <a:r>
              <a:rPr dirty="0" sz="4800" spc="-225">
                <a:solidFill>
                  <a:srgbClr val="404040"/>
                </a:solidFill>
              </a:rPr>
              <a:t>p</a:t>
            </a:r>
            <a:r>
              <a:rPr dirty="0" sz="4800" spc="-65">
                <a:solidFill>
                  <a:srgbClr val="404040"/>
                </a:solidFill>
              </a:rPr>
              <a:t>l</a:t>
            </a:r>
            <a:r>
              <a:rPr dirty="0" sz="4800" spc="-300">
                <a:solidFill>
                  <a:srgbClr val="404040"/>
                </a:solidFill>
              </a:rPr>
              <a:t>e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240665" marR="5080">
              <a:lnSpc>
                <a:spcPct val="90000"/>
              </a:lnSpc>
              <a:spcBef>
                <a:spcPts val="385"/>
              </a:spcBef>
            </a:pPr>
            <a:r>
              <a:rPr dirty="0" sz="2400" spc="-215"/>
              <a:t>A </a:t>
            </a:r>
            <a:r>
              <a:rPr dirty="0" sz="2400" spc="-70"/>
              <a:t>university </a:t>
            </a:r>
            <a:r>
              <a:rPr dirty="0" sz="2400" spc="-130"/>
              <a:t>consists </a:t>
            </a:r>
            <a:r>
              <a:rPr dirty="0" sz="2400" spc="-5"/>
              <a:t>of </a:t>
            </a:r>
            <a:r>
              <a:rPr dirty="0" sz="2400" spc="-190"/>
              <a:t>a </a:t>
            </a:r>
            <a:r>
              <a:rPr dirty="0" sz="2400" spc="-75"/>
              <a:t>number </a:t>
            </a:r>
            <a:r>
              <a:rPr dirty="0" sz="2400" spc="-5"/>
              <a:t>of </a:t>
            </a:r>
            <a:r>
              <a:rPr dirty="0" sz="2400" spc="-70"/>
              <a:t>departments. </a:t>
            </a:r>
            <a:r>
              <a:rPr dirty="0" sz="2400" spc="-229"/>
              <a:t>Each  </a:t>
            </a:r>
            <a:r>
              <a:rPr dirty="0" sz="2400" spc="-55"/>
              <a:t>department </a:t>
            </a:r>
            <a:r>
              <a:rPr dirty="0" sz="2400" spc="-75"/>
              <a:t>offers </a:t>
            </a:r>
            <a:r>
              <a:rPr dirty="0" sz="2400" spc="-130"/>
              <a:t>several </a:t>
            </a:r>
            <a:r>
              <a:rPr dirty="0" sz="2400" spc="-140"/>
              <a:t>courses. </a:t>
            </a:r>
            <a:r>
              <a:rPr dirty="0" sz="2400" spc="-215"/>
              <a:t>A </a:t>
            </a:r>
            <a:r>
              <a:rPr dirty="0" sz="2400" spc="-75"/>
              <a:t>number </a:t>
            </a:r>
            <a:r>
              <a:rPr dirty="0" sz="2400" spc="-5"/>
              <a:t>of </a:t>
            </a:r>
            <a:r>
              <a:rPr dirty="0" sz="2400" spc="-105"/>
              <a:t>modules  </a:t>
            </a:r>
            <a:r>
              <a:rPr dirty="0" sz="2400" spc="-150"/>
              <a:t>make </a:t>
            </a:r>
            <a:r>
              <a:rPr dirty="0" sz="2400" spc="-80"/>
              <a:t>up </a:t>
            </a:r>
            <a:r>
              <a:rPr dirty="0" sz="2400" spc="-145"/>
              <a:t>each </a:t>
            </a:r>
            <a:r>
              <a:rPr dirty="0" sz="2400" spc="-120"/>
              <a:t>course. </a:t>
            </a:r>
            <a:r>
              <a:rPr dirty="0" sz="2400" spc="-114"/>
              <a:t>Students </a:t>
            </a:r>
            <a:r>
              <a:rPr dirty="0" sz="2400" spc="-55"/>
              <a:t>enrol </a:t>
            </a:r>
            <a:r>
              <a:rPr dirty="0" sz="2400" spc="-30"/>
              <a:t>in </a:t>
            </a:r>
            <a:r>
              <a:rPr dirty="0" sz="2400" spc="-190"/>
              <a:t>a </a:t>
            </a:r>
            <a:r>
              <a:rPr dirty="0" sz="2400" spc="-50"/>
              <a:t>particular</a:t>
            </a:r>
            <a:r>
              <a:rPr dirty="0" sz="2400" spc="-365"/>
              <a:t> </a:t>
            </a:r>
            <a:r>
              <a:rPr dirty="0" sz="2400" spc="-130"/>
              <a:t>course  </a:t>
            </a:r>
            <a:r>
              <a:rPr dirty="0" sz="2400" spc="-114"/>
              <a:t>and</a:t>
            </a:r>
            <a:r>
              <a:rPr dirty="0" sz="2400" spc="-125"/>
              <a:t> </a:t>
            </a:r>
            <a:r>
              <a:rPr dirty="0" sz="2400" spc="-100"/>
              <a:t>take</a:t>
            </a:r>
            <a:r>
              <a:rPr dirty="0" sz="2400" spc="-140"/>
              <a:t> </a:t>
            </a:r>
            <a:r>
              <a:rPr dirty="0" sz="2400" spc="-100"/>
              <a:t>modules</a:t>
            </a:r>
            <a:r>
              <a:rPr dirty="0" sz="2400" spc="-125"/>
              <a:t> </a:t>
            </a:r>
            <a:r>
              <a:rPr dirty="0" sz="2400" spc="-80"/>
              <a:t>towards</a:t>
            </a:r>
            <a:r>
              <a:rPr dirty="0" sz="2400" spc="-140"/>
              <a:t> </a:t>
            </a:r>
            <a:r>
              <a:rPr dirty="0" sz="2400" spc="-30"/>
              <a:t>the</a:t>
            </a:r>
            <a:r>
              <a:rPr dirty="0" sz="2400" spc="-125"/>
              <a:t> </a:t>
            </a:r>
            <a:r>
              <a:rPr dirty="0" sz="2400" spc="-60"/>
              <a:t>completion</a:t>
            </a:r>
            <a:r>
              <a:rPr dirty="0" sz="2400" spc="-140"/>
              <a:t> </a:t>
            </a:r>
            <a:r>
              <a:rPr dirty="0" sz="2400" spc="-5"/>
              <a:t>of</a:t>
            </a:r>
            <a:r>
              <a:rPr dirty="0" sz="2400" spc="-135"/>
              <a:t> </a:t>
            </a:r>
            <a:r>
              <a:rPr dirty="0" sz="2400" spc="-5"/>
              <a:t>that</a:t>
            </a:r>
            <a:r>
              <a:rPr dirty="0" sz="2400" spc="-120"/>
              <a:t> </a:t>
            </a:r>
            <a:r>
              <a:rPr dirty="0" sz="2400" spc="-125"/>
              <a:t>course.</a:t>
            </a:r>
            <a:endParaRPr sz="2400"/>
          </a:p>
          <a:p>
            <a:pPr marL="240665" marR="149225">
              <a:lnSpc>
                <a:spcPts val="2590"/>
              </a:lnSpc>
              <a:spcBef>
                <a:spcPts val="40"/>
              </a:spcBef>
            </a:pPr>
            <a:r>
              <a:rPr dirty="0" sz="2400" spc="-229"/>
              <a:t>Each </a:t>
            </a:r>
            <a:r>
              <a:rPr dirty="0" sz="2400" spc="-75"/>
              <a:t>module </a:t>
            </a:r>
            <a:r>
              <a:rPr dirty="0" sz="2400" spc="-125"/>
              <a:t>is </a:t>
            </a:r>
            <a:r>
              <a:rPr dirty="0" sz="2400" spc="-55"/>
              <a:t>taught </a:t>
            </a:r>
            <a:r>
              <a:rPr dirty="0" sz="2400" spc="-105"/>
              <a:t>by </a:t>
            </a:r>
            <a:r>
              <a:rPr dirty="0" sz="2400" spc="-190"/>
              <a:t>a </a:t>
            </a:r>
            <a:r>
              <a:rPr dirty="0" sz="2400" spc="-45"/>
              <a:t>lecturer </a:t>
            </a:r>
            <a:r>
              <a:rPr dirty="0" sz="2400" spc="-25"/>
              <a:t>from </a:t>
            </a:r>
            <a:r>
              <a:rPr dirty="0" sz="2400" spc="-30"/>
              <a:t>the </a:t>
            </a:r>
            <a:r>
              <a:rPr dirty="0" sz="2400" spc="-65"/>
              <a:t>appropriate  </a:t>
            </a:r>
            <a:r>
              <a:rPr dirty="0" sz="2400" spc="-55"/>
              <a:t>department, </a:t>
            </a:r>
            <a:r>
              <a:rPr dirty="0" sz="2400" spc="-110"/>
              <a:t>and </a:t>
            </a:r>
            <a:r>
              <a:rPr dirty="0" sz="2400" spc="-145"/>
              <a:t>each </a:t>
            </a:r>
            <a:r>
              <a:rPr dirty="0" sz="2400" spc="-45"/>
              <a:t>lecturer </a:t>
            </a:r>
            <a:r>
              <a:rPr dirty="0" sz="2400" spc="-30"/>
              <a:t>tutors </a:t>
            </a:r>
            <a:r>
              <a:rPr dirty="0" sz="2400" spc="-185"/>
              <a:t>a </a:t>
            </a:r>
            <a:r>
              <a:rPr dirty="0" sz="2400" spc="-90"/>
              <a:t>group </a:t>
            </a:r>
            <a:r>
              <a:rPr dirty="0" sz="2400" spc="-5"/>
              <a:t>of</a:t>
            </a:r>
            <a:r>
              <a:rPr dirty="0" sz="2400" spc="-415"/>
              <a:t> </a:t>
            </a:r>
            <a:r>
              <a:rPr dirty="0" sz="2400" spc="-85"/>
              <a:t>students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42646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</a:t>
            </a:r>
            <a:r>
              <a:rPr dirty="0" sz="4800" spc="-320">
                <a:solidFill>
                  <a:srgbClr val="404040"/>
                </a:solidFill>
              </a:rPr>
              <a:t> </a:t>
            </a:r>
            <a:r>
              <a:rPr dirty="0" sz="4800" spc="-229">
                <a:solidFill>
                  <a:srgbClr val="404040"/>
                </a:solidFill>
              </a:rPr>
              <a:t>Entities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240665" marR="5080">
              <a:lnSpc>
                <a:spcPct val="90000"/>
              </a:lnSpc>
              <a:spcBef>
                <a:spcPts val="385"/>
              </a:spcBef>
            </a:pPr>
            <a:r>
              <a:rPr dirty="0" sz="2400" spc="-215"/>
              <a:t>A </a:t>
            </a:r>
            <a:r>
              <a:rPr dirty="0" sz="2400" spc="-70"/>
              <a:t>university </a:t>
            </a:r>
            <a:r>
              <a:rPr dirty="0" sz="2400" spc="-130"/>
              <a:t>consists </a:t>
            </a:r>
            <a:r>
              <a:rPr dirty="0" sz="2400" spc="-5"/>
              <a:t>of </a:t>
            </a:r>
            <a:r>
              <a:rPr dirty="0" sz="2400" spc="-190"/>
              <a:t>a </a:t>
            </a:r>
            <a:r>
              <a:rPr dirty="0" sz="2400" spc="-75"/>
              <a:t>number </a:t>
            </a:r>
            <a:r>
              <a:rPr dirty="0" sz="2400" spc="-5"/>
              <a:t>of </a:t>
            </a:r>
            <a:r>
              <a:rPr dirty="0" sz="2400" spc="-125" b="1">
                <a:solidFill>
                  <a:srgbClr val="E38312"/>
                </a:solidFill>
                <a:latin typeface="Trebuchet MS"/>
                <a:cs typeface="Trebuchet MS"/>
              </a:rPr>
              <a:t>departments</a:t>
            </a:r>
            <a:r>
              <a:rPr dirty="0" sz="2400" spc="-125"/>
              <a:t>. </a:t>
            </a:r>
            <a:r>
              <a:rPr dirty="0" sz="2400" spc="-229"/>
              <a:t>Each  </a:t>
            </a:r>
            <a:r>
              <a:rPr dirty="0" sz="2400" spc="-55"/>
              <a:t>department </a:t>
            </a:r>
            <a:r>
              <a:rPr dirty="0" sz="2400" spc="-75"/>
              <a:t>offers </a:t>
            </a:r>
            <a:r>
              <a:rPr dirty="0" sz="2400" spc="-130"/>
              <a:t>several </a:t>
            </a:r>
            <a:r>
              <a:rPr dirty="0" sz="2400" spc="-130" b="1">
                <a:solidFill>
                  <a:srgbClr val="E38312"/>
                </a:solidFill>
                <a:latin typeface="Trebuchet MS"/>
                <a:cs typeface="Trebuchet MS"/>
              </a:rPr>
              <a:t>courses</a:t>
            </a:r>
            <a:r>
              <a:rPr dirty="0" sz="2400" spc="-130">
                <a:solidFill>
                  <a:srgbClr val="E38312"/>
                </a:solidFill>
              </a:rPr>
              <a:t>. </a:t>
            </a:r>
            <a:r>
              <a:rPr dirty="0" sz="2400" spc="-215"/>
              <a:t>A </a:t>
            </a:r>
            <a:r>
              <a:rPr dirty="0" sz="2400" spc="-75"/>
              <a:t>number </a:t>
            </a:r>
            <a:r>
              <a:rPr dirty="0" sz="2400" spc="-5"/>
              <a:t>of </a:t>
            </a:r>
            <a:r>
              <a:rPr dirty="0" sz="2400" spc="-114" b="1">
                <a:solidFill>
                  <a:srgbClr val="E38312"/>
                </a:solidFill>
                <a:latin typeface="Trebuchet MS"/>
                <a:cs typeface="Trebuchet MS"/>
              </a:rPr>
              <a:t>modules  </a:t>
            </a:r>
            <a:r>
              <a:rPr dirty="0" sz="2400" spc="-150"/>
              <a:t>make </a:t>
            </a:r>
            <a:r>
              <a:rPr dirty="0" sz="2400" spc="-80"/>
              <a:t>up </a:t>
            </a:r>
            <a:r>
              <a:rPr dirty="0" sz="2400" spc="-145"/>
              <a:t>each </a:t>
            </a:r>
            <a:r>
              <a:rPr dirty="0" sz="2400" spc="-120"/>
              <a:t>course. </a:t>
            </a:r>
            <a:r>
              <a:rPr dirty="0" sz="2400" spc="-125" b="1">
                <a:solidFill>
                  <a:srgbClr val="E38312"/>
                </a:solidFill>
                <a:latin typeface="Trebuchet MS"/>
                <a:cs typeface="Trebuchet MS"/>
              </a:rPr>
              <a:t>Students </a:t>
            </a:r>
            <a:r>
              <a:rPr dirty="0" sz="2400" spc="-55"/>
              <a:t>enrol </a:t>
            </a:r>
            <a:r>
              <a:rPr dirty="0" sz="2400" spc="-30"/>
              <a:t>in </a:t>
            </a:r>
            <a:r>
              <a:rPr dirty="0" sz="2400" spc="-190"/>
              <a:t>a </a:t>
            </a:r>
            <a:r>
              <a:rPr dirty="0" sz="2400" spc="-50"/>
              <a:t>particular</a:t>
            </a:r>
            <a:r>
              <a:rPr dirty="0" sz="2400" spc="-370"/>
              <a:t> </a:t>
            </a:r>
            <a:r>
              <a:rPr dirty="0" sz="2400" spc="-130"/>
              <a:t>course  </a:t>
            </a:r>
            <a:r>
              <a:rPr dirty="0" sz="2400" spc="-114"/>
              <a:t>and</a:t>
            </a:r>
            <a:r>
              <a:rPr dirty="0" sz="2400" spc="-125"/>
              <a:t> </a:t>
            </a:r>
            <a:r>
              <a:rPr dirty="0" sz="2400" spc="-100"/>
              <a:t>take</a:t>
            </a:r>
            <a:r>
              <a:rPr dirty="0" sz="2400" spc="-140"/>
              <a:t> </a:t>
            </a:r>
            <a:r>
              <a:rPr dirty="0" sz="2400" spc="-100"/>
              <a:t>modules</a:t>
            </a:r>
            <a:r>
              <a:rPr dirty="0" sz="2400" spc="-125"/>
              <a:t> </a:t>
            </a:r>
            <a:r>
              <a:rPr dirty="0" sz="2400" spc="-80"/>
              <a:t>towards</a:t>
            </a:r>
            <a:r>
              <a:rPr dirty="0" sz="2400" spc="-140"/>
              <a:t> </a:t>
            </a:r>
            <a:r>
              <a:rPr dirty="0" sz="2400" spc="-30"/>
              <a:t>the</a:t>
            </a:r>
            <a:r>
              <a:rPr dirty="0" sz="2400" spc="-125"/>
              <a:t> </a:t>
            </a:r>
            <a:r>
              <a:rPr dirty="0" sz="2400" spc="-60"/>
              <a:t>completion</a:t>
            </a:r>
            <a:r>
              <a:rPr dirty="0" sz="2400" spc="-140"/>
              <a:t> </a:t>
            </a:r>
            <a:r>
              <a:rPr dirty="0" sz="2400" spc="-5"/>
              <a:t>of</a:t>
            </a:r>
            <a:r>
              <a:rPr dirty="0" sz="2400" spc="-135"/>
              <a:t> </a:t>
            </a:r>
            <a:r>
              <a:rPr dirty="0" sz="2400" spc="-5"/>
              <a:t>that</a:t>
            </a:r>
            <a:r>
              <a:rPr dirty="0" sz="2400" spc="-120"/>
              <a:t> </a:t>
            </a:r>
            <a:r>
              <a:rPr dirty="0" sz="2400" spc="-125"/>
              <a:t>course.</a:t>
            </a:r>
            <a:endParaRPr sz="2400">
              <a:latin typeface="Trebuchet MS"/>
              <a:cs typeface="Trebuchet MS"/>
            </a:endParaRPr>
          </a:p>
          <a:p>
            <a:pPr marL="240665" marR="179705">
              <a:lnSpc>
                <a:spcPts val="2590"/>
              </a:lnSpc>
              <a:spcBef>
                <a:spcPts val="40"/>
              </a:spcBef>
            </a:pPr>
            <a:r>
              <a:rPr dirty="0" sz="2400" spc="-229"/>
              <a:t>Each </a:t>
            </a:r>
            <a:r>
              <a:rPr dirty="0" sz="2400" spc="-75"/>
              <a:t>module </a:t>
            </a:r>
            <a:r>
              <a:rPr dirty="0" sz="2400" spc="-125"/>
              <a:t>is </a:t>
            </a:r>
            <a:r>
              <a:rPr dirty="0" sz="2400" spc="-55"/>
              <a:t>taught </a:t>
            </a:r>
            <a:r>
              <a:rPr dirty="0" sz="2400" spc="-105"/>
              <a:t>by </a:t>
            </a:r>
            <a:r>
              <a:rPr dirty="0" sz="2400" spc="-190"/>
              <a:t>a </a:t>
            </a:r>
            <a:r>
              <a:rPr dirty="0" sz="2400" spc="-165" b="1">
                <a:solidFill>
                  <a:srgbClr val="E38312"/>
                </a:solidFill>
                <a:latin typeface="Trebuchet MS"/>
                <a:cs typeface="Trebuchet MS"/>
              </a:rPr>
              <a:t>lecturer </a:t>
            </a:r>
            <a:r>
              <a:rPr dirty="0" sz="2400" spc="-25"/>
              <a:t>from </a:t>
            </a:r>
            <a:r>
              <a:rPr dirty="0" sz="2400" spc="-30"/>
              <a:t>the </a:t>
            </a:r>
            <a:r>
              <a:rPr dirty="0" sz="2400" spc="-65"/>
              <a:t>appropriate  </a:t>
            </a:r>
            <a:r>
              <a:rPr dirty="0" sz="2400" spc="-55"/>
              <a:t>department, </a:t>
            </a:r>
            <a:r>
              <a:rPr dirty="0" sz="2400" spc="-110"/>
              <a:t>and </a:t>
            </a:r>
            <a:r>
              <a:rPr dirty="0" sz="2400" spc="-145"/>
              <a:t>each </a:t>
            </a:r>
            <a:r>
              <a:rPr dirty="0" sz="2400" spc="-45"/>
              <a:t>lecturer </a:t>
            </a:r>
            <a:r>
              <a:rPr dirty="0" sz="2400" spc="-30"/>
              <a:t>tutors </a:t>
            </a:r>
            <a:r>
              <a:rPr dirty="0" sz="2400" spc="-185"/>
              <a:t>a </a:t>
            </a:r>
            <a:r>
              <a:rPr dirty="0" sz="2400" spc="-90"/>
              <a:t>group </a:t>
            </a:r>
            <a:r>
              <a:rPr dirty="0" sz="2400" spc="-5"/>
              <a:t>of</a:t>
            </a:r>
            <a:r>
              <a:rPr dirty="0" sz="2400" spc="-415"/>
              <a:t> </a:t>
            </a:r>
            <a:r>
              <a:rPr dirty="0" sz="2400" spc="-85"/>
              <a:t>students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6540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</a:t>
            </a:r>
            <a:r>
              <a:rPr dirty="0" sz="4800" spc="-340">
                <a:solidFill>
                  <a:srgbClr val="404040"/>
                </a:solidFill>
              </a:rPr>
              <a:t> </a:t>
            </a:r>
            <a:r>
              <a:rPr dirty="0" sz="4800" spc="-305">
                <a:solidFill>
                  <a:srgbClr val="404040"/>
                </a:solidFill>
              </a:rPr>
              <a:t>Relationships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7437755" cy="236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5660">
              <a:lnSpc>
                <a:spcPts val="2735"/>
              </a:lnSpc>
              <a:spcBef>
                <a:spcPts val="100"/>
              </a:spcBef>
            </a:pPr>
            <a:r>
              <a:rPr dirty="0" sz="2400" spc="-21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university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consists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400" spc="-19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number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400" spc="-2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departments.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145"/>
              </a:spcBef>
            </a:pPr>
            <a:r>
              <a:rPr dirty="0" sz="2400" spc="-229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dirty="0" sz="2400" spc="-55">
                <a:solidFill>
                  <a:srgbClr val="404040"/>
                </a:solidFill>
                <a:latin typeface="Arial"/>
                <a:cs typeface="Arial"/>
              </a:rPr>
              <a:t>department </a:t>
            </a:r>
            <a:r>
              <a:rPr dirty="0" sz="2400" spc="-135" b="1">
                <a:solidFill>
                  <a:srgbClr val="E38312"/>
                </a:solidFill>
                <a:latin typeface="Trebuchet MS"/>
                <a:cs typeface="Trebuchet MS"/>
              </a:rPr>
              <a:t>offers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several </a:t>
            </a:r>
            <a:r>
              <a:rPr dirty="0" sz="2400" spc="-140">
                <a:solidFill>
                  <a:srgbClr val="404040"/>
                </a:solidFill>
                <a:latin typeface="Arial"/>
                <a:cs typeface="Arial"/>
              </a:rPr>
              <a:t>courses. </a:t>
            </a:r>
            <a:r>
              <a:rPr dirty="0" sz="2400" spc="-21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number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modules </a:t>
            </a:r>
            <a:r>
              <a:rPr dirty="0" sz="2400" spc="-155" b="1">
                <a:solidFill>
                  <a:srgbClr val="E38312"/>
                </a:solidFill>
                <a:latin typeface="Trebuchet MS"/>
                <a:cs typeface="Trebuchet MS"/>
              </a:rPr>
              <a:t>make </a:t>
            </a:r>
            <a:r>
              <a:rPr dirty="0" sz="2400" spc="-125" b="1">
                <a:solidFill>
                  <a:srgbClr val="E38312"/>
                </a:solidFill>
                <a:latin typeface="Trebuchet MS"/>
                <a:cs typeface="Trebuchet MS"/>
              </a:rPr>
              <a:t>up 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dirty="0" sz="2400" spc="-120">
                <a:solidFill>
                  <a:srgbClr val="404040"/>
                </a:solidFill>
                <a:latin typeface="Arial"/>
                <a:cs typeface="Arial"/>
              </a:rPr>
              <a:t>course. </a:t>
            </a: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Students </a:t>
            </a:r>
            <a:r>
              <a:rPr dirty="0" sz="2400" spc="-140" b="1">
                <a:solidFill>
                  <a:srgbClr val="E38312"/>
                </a:solidFill>
                <a:latin typeface="Trebuchet MS"/>
                <a:cs typeface="Trebuchet MS"/>
              </a:rPr>
              <a:t>enrol </a:t>
            </a:r>
            <a:r>
              <a:rPr dirty="0" sz="2400" spc="-130" b="1">
                <a:solidFill>
                  <a:srgbClr val="E38312"/>
                </a:solidFill>
                <a:latin typeface="Trebuchet MS"/>
                <a:cs typeface="Trebuchet MS"/>
              </a:rPr>
              <a:t>in </a:t>
            </a:r>
            <a:r>
              <a:rPr dirty="0" sz="2400" spc="-190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dirty="0" sz="2400" spc="-50">
                <a:solidFill>
                  <a:srgbClr val="404040"/>
                </a:solidFill>
                <a:latin typeface="Arial"/>
                <a:cs typeface="Arial"/>
              </a:rPr>
              <a:t>particular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course </a:t>
            </a: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400" spc="-160" b="1">
                <a:solidFill>
                  <a:srgbClr val="E38312"/>
                </a:solidFill>
                <a:latin typeface="Trebuchet MS"/>
                <a:cs typeface="Trebuchet MS"/>
              </a:rPr>
              <a:t>take 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modules </a:t>
            </a:r>
            <a:r>
              <a:rPr dirty="0" sz="2400" spc="-80">
                <a:solidFill>
                  <a:srgbClr val="404040"/>
                </a:solidFill>
                <a:latin typeface="Arial"/>
                <a:cs typeface="Arial"/>
              </a:rPr>
              <a:t>towards </a:t>
            </a:r>
            <a:r>
              <a:rPr dirty="0" sz="2400" spc="-3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400" spc="-60">
                <a:solidFill>
                  <a:srgbClr val="404040"/>
                </a:solidFill>
                <a:latin typeface="Arial"/>
                <a:cs typeface="Arial"/>
              </a:rPr>
              <a:t>completion 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of that </a:t>
            </a:r>
            <a:r>
              <a:rPr dirty="0" sz="2400" spc="-120">
                <a:solidFill>
                  <a:srgbClr val="404040"/>
                </a:solidFill>
                <a:latin typeface="Arial"/>
                <a:cs typeface="Arial"/>
              </a:rPr>
              <a:t>course. </a:t>
            </a:r>
            <a:r>
              <a:rPr dirty="0" sz="2400" spc="-229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module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400" spc="-125" b="1">
                <a:solidFill>
                  <a:srgbClr val="E38312"/>
                </a:solidFill>
                <a:latin typeface="Trebuchet MS"/>
                <a:cs typeface="Trebuchet MS"/>
              </a:rPr>
              <a:t>taught </a:t>
            </a:r>
            <a:r>
              <a:rPr dirty="0" sz="2400" spc="-140" b="1">
                <a:solidFill>
                  <a:srgbClr val="E38312"/>
                </a:solidFill>
                <a:latin typeface="Trebuchet MS"/>
                <a:cs typeface="Trebuchet MS"/>
              </a:rPr>
              <a:t>by </a:t>
            </a:r>
            <a:r>
              <a:rPr dirty="0" sz="2400" spc="-19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400" spc="-45">
                <a:solidFill>
                  <a:srgbClr val="404040"/>
                </a:solidFill>
                <a:latin typeface="Arial"/>
                <a:cs typeface="Arial"/>
              </a:rPr>
              <a:t>lecturer </a:t>
            </a:r>
            <a:r>
              <a:rPr dirty="0" sz="2400" spc="-130" b="1">
                <a:solidFill>
                  <a:srgbClr val="E38312"/>
                </a:solidFill>
                <a:latin typeface="Trebuchet MS"/>
                <a:cs typeface="Trebuchet MS"/>
              </a:rPr>
              <a:t>from</a:t>
            </a:r>
            <a:r>
              <a:rPr dirty="0" sz="2400" spc="-509" b="1">
                <a:solidFill>
                  <a:srgbClr val="E38312"/>
                </a:solidFill>
                <a:latin typeface="Trebuchet MS"/>
                <a:cs typeface="Trebuchet MS"/>
              </a:rPr>
              <a:t> </a:t>
            </a:r>
            <a:r>
              <a:rPr dirty="0" sz="2400" spc="-150" b="1">
                <a:solidFill>
                  <a:srgbClr val="E38312"/>
                </a:solidFill>
                <a:latin typeface="Trebuchet MS"/>
                <a:cs typeface="Trebuchet MS"/>
              </a:rPr>
              <a:t>the  </a:t>
            </a:r>
            <a:r>
              <a:rPr dirty="0" sz="2400" spc="-65">
                <a:solidFill>
                  <a:srgbClr val="404040"/>
                </a:solidFill>
                <a:latin typeface="Arial"/>
                <a:cs typeface="Arial"/>
              </a:rPr>
              <a:t>appropriate </a:t>
            </a:r>
            <a:r>
              <a:rPr dirty="0" sz="2400" spc="-55">
                <a:solidFill>
                  <a:srgbClr val="404040"/>
                </a:solidFill>
                <a:latin typeface="Arial"/>
                <a:cs typeface="Arial"/>
              </a:rPr>
              <a:t>department, 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dirty="0" sz="2400" spc="-45">
                <a:solidFill>
                  <a:srgbClr val="404040"/>
                </a:solidFill>
                <a:latin typeface="Arial"/>
                <a:cs typeface="Arial"/>
              </a:rPr>
              <a:t>lecturer </a:t>
            </a:r>
            <a:r>
              <a:rPr dirty="0" sz="2400" spc="-125" b="1">
                <a:solidFill>
                  <a:srgbClr val="E38312"/>
                </a:solidFill>
                <a:latin typeface="Trebuchet MS"/>
                <a:cs typeface="Trebuchet MS"/>
              </a:rPr>
              <a:t>tutors </a:t>
            </a:r>
            <a:r>
              <a:rPr dirty="0" sz="2400" spc="-18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400" spc="-90">
                <a:solidFill>
                  <a:srgbClr val="404040"/>
                </a:solidFill>
                <a:latin typeface="Arial"/>
                <a:cs typeface="Arial"/>
              </a:rPr>
              <a:t>group 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4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Arial"/>
                <a:cs typeface="Arial"/>
              </a:rPr>
              <a:t>students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 </a:t>
            </a:r>
            <a:r>
              <a:rPr dirty="0" sz="4800" spc="-484">
                <a:solidFill>
                  <a:srgbClr val="404040"/>
                </a:solidFill>
              </a:rPr>
              <a:t>E/R</a:t>
            </a:r>
            <a:r>
              <a:rPr dirty="0" sz="4800" spc="-585">
                <a:solidFill>
                  <a:srgbClr val="404040"/>
                </a:solidFill>
              </a:rPr>
              <a:t> </a:t>
            </a:r>
            <a:r>
              <a:rPr dirty="0" sz="4800" spc="-335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Cour</a:t>
            </a:r>
            <a:r>
              <a:rPr dirty="0" sz="2000"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ude</a:t>
            </a: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Le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1856359"/>
            <a:ext cx="5699760" cy="9315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Entities: Department, Course, Module, </a:t>
            </a:r>
            <a:r>
              <a:rPr dirty="0" sz="1800" spc="-15">
                <a:latin typeface="Arial"/>
                <a:cs typeface="Arial"/>
              </a:rPr>
              <a:t>Lecturer,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310451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Department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 </a:t>
            </a:r>
            <a:r>
              <a:rPr dirty="0" sz="4800" spc="-484">
                <a:solidFill>
                  <a:srgbClr val="404040"/>
                </a:solidFill>
              </a:rPr>
              <a:t>E/R</a:t>
            </a:r>
            <a:r>
              <a:rPr dirty="0" sz="4800" spc="-585">
                <a:solidFill>
                  <a:srgbClr val="404040"/>
                </a:solidFill>
              </a:rPr>
              <a:t> </a:t>
            </a:r>
            <a:r>
              <a:rPr dirty="0" sz="4800" spc="-335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Cour</a:t>
            </a:r>
            <a:r>
              <a:rPr dirty="0" sz="2000"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Depa</a:t>
            </a:r>
            <a:r>
              <a:rPr dirty="0" sz="2000" spc="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ude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Le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latin typeface="Arial"/>
                <a:cs typeface="Arial"/>
              </a:rPr>
              <a:t>O</a:t>
            </a:r>
            <a:r>
              <a:rPr dirty="0" sz="1600" spc="-30">
                <a:latin typeface="Arial"/>
                <a:cs typeface="Arial"/>
              </a:rPr>
              <a:t>f</a:t>
            </a:r>
            <a:r>
              <a:rPr dirty="0" sz="1600" spc="-5"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 h="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88340" y="1856359"/>
            <a:ext cx="40595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Each department </a:t>
            </a:r>
            <a:r>
              <a:rPr dirty="0" sz="1800" spc="-10">
                <a:solidFill>
                  <a:srgbClr val="626F52"/>
                </a:solidFill>
                <a:latin typeface="Arial"/>
                <a:cs typeface="Arial"/>
              </a:rPr>
              <a:t>offers </a:t>
            </a:r>
            <a:r>
              <a:rPr dirty="0" sz="1800" spc="-5">
                <a:latin typeface="Arial"/>
                <a:cs typeface="Arial"/>
              </a:rPr>
              <a:t>several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courses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 </a:t>
            </a:r>
            <a:r>
              <a:rPr dirty="0" sz="4800" spc="-484">
                <a:solidFill>
                  <a:srgbClr val="404040"/>
                </a:solidFill>
              </a:rPr>
              <a:t>E/R</a:t>
            </a:r>
            <a:r>
              <a:rPr dirty="0" sz="4800" spc="-585">
                <a:solidFill>
                  <a:srgbClr val="404040"/>
                </a:solidFill>
              </a:rPr>
              <a:t> </a:t>
            </a:r>
            <a:r>
              <a:rPr dirty="0" sz="4800" spc="-335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Cour</a:t>
            </a:r>
            <a:r>
              <a:rPr dirty="0" sz="2000"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Depa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 spc="-10">
                <a:solidFill>
                  <a:srgbClr val="8B8B8B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ude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Le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7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67101" y="3557397"/>
            <a:ext cx="781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Inc</a:t>
            </a:r>
            <a:r>
              <a:rPr dirty="0" sz="1600" spc="-5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8B8B8B"/>
                </a:solidFill>
                <a:latin typeface="Arial"/>
                <a:cs typeface="Arial"/>
              </a:rPr>
              <a:t>O</a:t>
            </a:r>
            <a:r>
              <a:rPr dirty="0" sz="1600" spc="-30">
                <a:solidFill>
                  <a:srgbClr val="8B8B8B"/>
                </a:solidFill>
                <a:latin typeface="Arial"/>
                <a:cs typeface="Arial"/>
              </a:rPr>
              <a:t>f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673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389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 h="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96055" y="3572255"/>
            <a:ext cx="172211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48255" y="3572255"/>
            <a:ext cx="172212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88340" y="1856359"/>
            <a:ext cx="4547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number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modules </a:t>
            </a:r>
            <a:r>
              <a:rPr dirty="0" sz="1800" spc="-5">
                <a:solidFill>
                  <a:srgbClr val="E38312"/>
                </a:solidFill>
                <a:latin typeface="Arial"/>
                <a:cs typeface="Arial"/>
              </a:rPr>
              <a:t>make up </a:t>
            </a:r>
            <a:r>
              <a:rPr dirty="0" sz="1800" spc="-5">
                <a:latin typeface="Arial"/>
                <a:cs typeface="Arial"/>
              </a:rPr>
              <a:t>each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courses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39954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80">
                <a:solidFill>
                  <a:srgbClr val="404040"/>
                </a:solidFill>
              </a:rPr>
              <a:t>Database</a:t>
            </a:r>
            <a:r>
              <a:rPr dirty="0" sz="4800" spc="-405">
                <a:solidFill>
                  <a:srgbClr val="404040"/>
                </a:solidFill>
              </a:rPr>
              <a:t> </a:t>
            </a:r>
            <a:r>
              <a:rPr dirty="0" sz="4800" spc="-375">
                <a:solidFill>
                  <a:srgbClr val="404040"/>
                </a:solidFill>
              </a:rPr>
              <a:t>Design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390265" cy="31146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71755">
              <a:lnSpc>
                <a:spcPct val="90000"/>
              </a:lnSpc>
              <a:spcBef>
                <a:spcPts val="385"/>
              </a:spcBef>
            </a:pP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Before </a:t>
            </a:r>
            <a:r>
              <a:rPr dirty="0" sz="2400" spc="-95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400" spc="-60">
                <a:solidFill>
                  <a:srgbClr val="404040"/>
                </a:solidFill>
                <a:latin typeface="Arial"/>
                <a:cs typeface="Arial"/>
              </a:rPr>
              <a:t>look </a:t>
            </a:r>
            <a:r>
              <a:rPr dirty="0" sz="2400" spc="-4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dirty="0" sz="2400" spc="-65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dirty="0" sz="2400" spc="15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dirty="0" sz="2400" spc="-95">
                <a:solidFill>
                  <a:srgbClr val="404040"/>
                </a:solidFill>
                <a:latin typeface="Arial"/>
                <a:cs typeface="Arial"/>
              </a:rPr>
              <a:t>create 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400" spc="-165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dirty="0" sz="2400" spc="-18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database  </a:t>
            </a:r>
            <a:r>
              <a:rPr dirty="0" sz="2400" spc="-20">
                <a:solidFill>
                  <a:srgbClr val="404040"/>
                </a:solidFill>
                <a:latin typeface="Arial"/>
                <a:cs typeface="Arial"/>
              </a:rPr>
              <a:t>we’ll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Arial"/>
                <a:cs typeface="Arial"/>
              </a:rPr>
              <a:t>look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Arial"/>
                <a:cs typeface="Arial"/>
              </a:rPr>
              <a:t>how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400" spc="-1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design  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Need </a:t>
            </a:r>
            <a:r>
              <a:rPr dirty="0" sz="2400" spc="15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consider</a:t>
            </a:r>
            <a:endParaRPr sz="2400">
              <a:latin typeface="Arial"/>
              <a:cs typeface="Arial"/>
            </a:endParaRPr>
          </a:p>
          <a:p>
            <a:pPr marL="303530" marR="593090" indent="-182880">
              <a:lnSpc>
                <a:spcPts val="2160"/>
              </a:lnSpc>
              <a:spcBef>
                <a:spcPts val="45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What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tables, </a:t>
            </a: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keys,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constraints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needed?</a:t>
            </a:r>
            <a:endParaRPr sz="2000">
              <a:latin typeface="Arial"/>
              <a:cs typeface="Arial"/>
            </a:endParaRPr>
          </a:p>
          <a:p>
            <a:pPr marL="303530" marR="5080" indent="-182880">
              <a:lnSpc>
                <a:spcPts val="216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What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database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going</a:t>
            </a:r>
            <a:r>
              <a:rPr dirty="0" sz="2000" spc="-2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for?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3" y="1796485"/>
            <a:ext cx="3431540" cy="328612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Conceptual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1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Build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independent</a:t>
            </a:r>
            <a:r>
              <a:rPr dirty="0" sz="2000" spc="-20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303530">
              <a:lnSpc>
                <a:spcPts val="2280"/>
              </a:lnSpc>
            </a:pP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choice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2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10">
                <a:solidFill>
                  <a:srgbClr val="404040"/>
                </a:solidFill>
                <a:latin typeface="Arial"/>
                <a:cs typeface="Arial"/>
              </a:rPr>
              <a:t>DBMS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400" spc="-140">
                <a:solidFill>
                  <a:srgbClr val="404040"/>
                </a:solidFill>
                <a:latin typeface="Arial"/>
                <a:cs typeface="Arial"/>
              </a:rPr>
              <a:t>Logical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1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Create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database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2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given</a:t>
            </a:r>
            <a:endParaRPr sz="2000">
              <a:latin typeface="Arial"/>
              <a:cs typeface="Arial"/>
            </a:endParaRPr>
          </a:p>
          <a:p>
            <a:pPr marL="303530">
              <a:lnSpc>
                <a:spcPts val="2280"/>
              </a:lnSpc>
            </a:pPr>
            <a:r>
              <a:rPr dirty="0" sz="2000" spc="-210">
                <a:solidFill>
                  <a:srgbClr val="404040"/>
                </a:solidFill>
                <a:latin typeface="Arial"/>
                <a:cs typeface="Arial"/>
              </a:rPr>
              <a:t>DBMS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400" spc="-160">
                <a:solidFill>
                  <a:srgbClr val="404040"/>
                </a:solidFill>
                <a:latin typeface="Arial"/>
                <a:cs typeface="Arial"/>
              </a:rPr>
              <a:t>Physical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1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database is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dirty="0" sz="2000" spc="-25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303530">
              <a:lnSpc>
                <a:spcPts val="2280"/>
              </a:lnSpc>
            </a:pP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 </a:t>
            </a:r>
            <a:r>
              <a:rPr dirty="0" sz="4800" spc="-484">
                <a:solidFill>
                  <a:srgbClr val="404040"/>
                </a:solidFill>
              </a:rPr>
              <a:t>E/R</a:t>
            </a:r>
            <a:r>
              <a:rPr dirty="0" sz="4800" spc="-585">
                <a:solidFill>
                  <a:srgbClr val="404040"/>
                </a:solidFill>
              </a:rPr>
              <a:t> </a:t>
            </a:r>
            <a:r>
              <a:rPr dirty="0" sz="4800" spc="-335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Cour</a:t>
            </a:r>
            <a:r>
              <a:rPr dirty="0" sz="2000"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Depa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 spc="-10">
                <a:solidFill>
                  <a:srgbClr val="8B8B8B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ude</a:t>
            </a: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Le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7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67101" y="3557397"/>
            <a:ext cx="781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Inc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8B8B8B"/>
                </a:solidFill>
                <a:latin typeface="Arial"/>
                <a:cs typeface="Arial"/>
              </a:rPr>
              <a:t>O</a:t>
            </a:r>
            <a:r>
              <a:rPr dirty="0" sz="1600" spc="-30">
                <a:solidFill>
                  <a:srgbClr val="8B8B8B"/>
                </a:solidFill>
                <a:latin typeface="Arial"/>
                <a:cs typeface="Arial"/>
              </a:rPr>
              <a:t>f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362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67587" y="5386832"/>
            <a:ext cx="8267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Enrols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673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389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 h="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818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w="0" h="1200150">
                <a:moveTo>
                  <a:pt x="0" y="0"/>
                </a:moveTo>
                <a:lnTo>
                  <a:pt x="0" y="12001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625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 h="0">
                <a:moveTo>
                  <a:pt x="0" y="0"/>
                </a:moveTo>
                <a:lnTo>
                  <a:pt x="188594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96055" y="5401055"/>
            <a:ext cx="172211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96055" y="3572255"/>
            <a:ext cx="172211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48255" y="3572255"/>
            <a:ext cx="172212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88340" y="1856359"/>
            <a:ext cx="3682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Students </a:t>
            </a:r>
            <a:r>
              <a:rPr dirty="0" sz="1800" spc="-5">
                <a:solidFill>
                  <a:srgbClr val="E38312"/>
                </a:solidFill>
                <a:latin typeface="Arial"/>
                <a:cs typeface="Arial"/>
              </a:rPr>
              <a:t>enrol in </a:t>
            </a:r>
            <a:r>
              <a:rPr dirty="0" sz="1800" spc="-5">
                <a:latin typeface="Arial"/>
                <a:cs typeface="Arial"/>
              </a:rPr>
              <a:t>a particular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course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 </a:t>
            </a:r>
            <a:r>
              <a:rPr dirty="0" sz="4800" spc="-484">
                <a:solidFill>
                  <a:srgbClr val="404040"/>
                </a:solidFill>
              </a:rPr>
              <a:t>E/R</a:t>
            </a:r>
            <a:r>
              <a:rPr dirty="0" sz="4800" spc="-585">
                <a:solidFill>
                  <a:srgbClr val="404040"/>
                </a:solidFill>
              </a:rPr>
              <a:t> </a:t>
            </a:r>
            <a:r>
              <a:rPr dirty="0" sz="4800" spc="-335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Cour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Depa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 spc="-10">
                <a:solidFill>
                  <a:srgbClr val="8B8B8B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ude</a:t>
            </a: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Le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7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67101" y="3557397"/>
            <a:ext cx="781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Inc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8B8B8B"/>
                </a:solidFill>
                <a:latin typeface="Arial"/>
                <a:cs typeface="Arial"/>
              </a:rPr>
              <a:t>O</a:t>
            </a:r>
            <a:r>
              <a:rPr dirty="0" sz="1600" spc="-30">
                <a:solidFill>
                  <a:srgbClr val="8B8B8B"/>
                </a:solidFill>
                <a:latin typeface="Arial"/>
                <a:cs typeface="Arial"/>
              </a:rPr>
              <a:t>f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362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67587" y="5386832"/>
            <a:ext cx="8267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Enrols</a:t>
            </a:r>
            <a:r>
              <a:rPr dirty="0" sz="1600" spc="-65">
                <a:solidFill>
                  <a:srgbClr val="8B8B8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63161" y="42679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256659" y="4472178"/>
            <a:ext cx="554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akes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673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389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 h="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818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w="0" h="1200150">
                <a:moveTo>
                  <a:pt x="0" y="0"/>
                </a:moveTo>
                <a:lnTo>
                  <a:pt x="0" y="1200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625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 h="0">
                <a:moveTo>
                  <a:pt x="0" y="0"/>
                </a:moveTo>
                <a:lnTo>
                  <a:pt x="1885949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346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34661" y="39723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96055" y="5401055"/>
            <a:ext cx="172211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10455" y="3953255"/>
            <a:ext cx="243839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10455" y="5096255"/>
            <a:ext cx="243839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96055" y="3572255"/>
            <a:ext cx="172211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48255" y="3572255"/>
            <a:ext cx="172212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88340" y="1856359"/>
            <a:ext cx="2640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Students </a:t>
            </a:r>
            <a:r>
              <a:rPr dirty="0" sz="1800">
                <a:latin typeface="Arial"/>
                <a:cs typeface="Arial"/>
              </a:rPr>
              <a:t>… </a:t>
            </a:r>
            <a:r>
              <a:rPr dirty="0" sz="1800">
                <a:solidFill>
                  <a:srgbClr val="E38312"/>
                </a:solidFill>
                <a:latin typeface="Arial"/>
                <a:cs typeface="Arial"/>
              </a:rPr>
              <a:t>take</a:t>
            </a:r>
            <a:r>
              <a:rPr dirty="0" sz="1800" spc="-60">
                <a:solidFill>
                  <a:srgbClr val="E38312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modules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 </a:t>
            </a:r>
            <a:r>
              <a:rPr dirty="0" sz="4800" spc="-484">
                <a:solidFill>
                  <a:srgbClr val="404040"/>
                </a:solidFill>
              </a:rPr>
              <a:t>E/R</a:t>
            </a:r>
            <a:r>
              <a:rPr dirty="0" sz="4800" spc="-585">
                <a:solidFill>
                  <a:srgbClr val="404040"/>
                </a:solidFill>
              </a:rPr>
              <a:t> </a:t>
            </a:r>
            <a:r>
              <a:rPr dirty="0" sz="4800" spc="-335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Cour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Depa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 spc="-10">
                <a:solidFill>
                  <a:srgbClr val="8B8B8B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ude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Le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7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67101" y="3557397"/>
            <a:ext cx="781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Inc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8B8B8B"/>
                </a:solidFill>
                <a:latin typeface="Arial"/>
                <a:cs typeface="Arial"/>
              </a:rPr>
              <a:t>O</a:t>
            </a:r>
            <a:r>
              <a:rPr dirty="0" sz="1600" spc="-30">
                <a:solidFill>
                  <a:srgbClr val="8B8B8B"/>
                </a:solidFill>
                <a:latin typeface="Arial"/>
                <a:cs typeface="Arial"/>
              </a:rPr>
              <a:t>f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362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67587" y="5386832"/>
            <a:ext cx="8267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Enrols</a:t>
            </a:r>
            <a:r>
              <a:rPr dirty="0" sz="1600" spc="-65">
                <a:solidFill>
                  <a:srgbClr val="8B8B8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63161" y="42679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256659" y="4472178"/>
            <a:ext cx="554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akes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395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2999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820283" y="3557397"/>
            <a:ext cx="7804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ea</a:t>
            </a:r>
            <a:r>
              <a:rPr dirty="0" sz="1600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hes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673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389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201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91706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 h="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818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w="0" h="1200150">
                <a:moveTo>
                  <a:pt x="0" y="0"/>
                </a:moveTo>
                <a:lnTo>
                  <a:pt x="0" y="1200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625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 h="0">
                <a:moveTo>
                  <a:pt x="0" y="0"/>
                </a:moveTo>
                <a:lnTo>
                  <a:pt x="1885949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346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34661" y="39723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96055" y="5401055"/>
            <a:ext cx="172211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10455" y="3953255"/>
            <a:ext cx="243839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10455" y="5096255"/>
            <a:ext cx="243839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96055" y="3572255"/>
            <a:ext cx="172211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01055" y="3572255"/>
            <a:ext cx="172211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48255" y="3572255"/>
            <a:ext cx="172212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88340" y="1856359"/>
            <a:ext cx="3606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Each module is </a:t>
            </a:r>
            <a:r>
              <a:rPr dirty="0" sz="1800" spc="-5">
                <a:solidFill>
                  <a:srgbClr val="E38312"/>
                </a:solidFill>
                <a:latin typeface="Arial"/>
                <a:cs typeface="Arial"/>
              </a:rPr>
              <a:t>taught by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lecturer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 </a:t>
            </a:r>
            <a:r>
              <a:rPr dirty="0" sz="4800" spc="-484">
                <a:solidFill>
                  <a:srgbClr val="404040"/>
                </a:solidFill>
              </a:rPr>
              <a:t>E/R</a:t>
            </a:r>
            <a:r>
              <a:rPr dirty="0" sz="4800" spc="-585">
                <a:solidFill>
                  <a:srgbClr val="404040"/>
                </a:solidFill>
              </a:rPr>
              <a:t> </a:t>
            </a:r>
            <a:r>
              <a:rPr dirty="0" sz="4800" spc="-335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Cour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Depa</a:t>
            </a:r>
            <a:r>
              <a:rPr dirty="0" sz="2000" spc="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ude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Le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7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67101" y="3557397"/>
            <a:ext cx="781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Inc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8B8B8B"/>
                </a:solidFill>
                <a:latin typeface="Arial"/>
                <a:cs typeface="Arial"/>
              </a:rPr>
              <a:t>O</a:t>
            </a:r>
            <a:r>
              <a:rPr dirty="0" sz="1600" spc="-30">
                <a:solidFill>
                  <a:srgbClr val="8B8B8B"/>
                </a:solidFill>
                <a:latin typeface="Arial"/>
                <a:cs typeface="Arial"/>
              </a:rPr>
              <a:t>f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362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67587" y="5386832"/>
            <a:ext cx="8267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Enrols</a:t>
            </a:r>
            <a:r>
              <a:rPr dirty="0" sz="1600" spc="-65">
                <a:solidFill>
                  <a:srgbClr val="8B8B8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63161" y="42679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256659" y="4472178"/>
            <a:ext cx="554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akes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15961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486268" y="2490342"/>
            <a:ext cx="802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Employs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395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2999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820283" y="3557397"/>
            <a:ext cx="7804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ea</a:t>
            </a:r>
            <a:r>
              <a:rPr dirty="0" sz="1600">
                <a:solidFill>
                  <a:srgbClr val="8B8B8B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hes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673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389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201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91706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874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4381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43905" y="2629661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 h="0">
                <a:moveTo>
                  <a:pt x="19621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 h="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818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w="0" h="1200150">
                <a:moveTo>
                  <a:pt x="0" y="0"/>
                </a:moveTo>
                <a:lnTo>
                  <a:pt x="0" y="1200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625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 h="0">
                <a:moveTo>
                  <a:pt x="0" y="0"/>
                </a:moveTo>
                <a:lnTo>
                  <a:pt x="1885949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346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34661" y="39723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96055" y="5401055"/>
            <a:ext cx="172211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10455" y="3953255"/>
            <a:ext cx="243839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10455" y="5096255"/>
            <a:ext cx="243839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96055" y="3572255"/>
            <a:ext cx="172211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763256" y="3267455"/>
            <a:ext cx="243840" cy="172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01055" y="3572255"/>
            <a:ext cx="172211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48255" y="3572255"/>
            <a:ext cx="172212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88340" y="1856359"/>
            <a:ext cx="4316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 lecturer </a:t>
            </a:r>
            <a:r>
              <a:rPr dirty="0" sz="1800" spc="-5">
                <a:solidFill>
                  <a:srgbClr val="E38312"/>
                </a:solidFill>
                <a:latin typeface="Arial"/>
                <a:cs typeface="Arial"/>
              </a:rPr>
              <a:t>from the </a:t>
            </a:r>
            <a:r>
              <a:rPr dirty="0" sz="1800" spc="-5">
                <a:latin typeface="Arial"/>
                <a:cs typeface="Arial"/>
              </a:rPr>
              <a:t>appropriate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department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 </a:t>
            </a:r>
            <a:r>
              <a:rPr dirty="0" sz="4800" spc="-484">
                <a:solidFill>
                  <a:srgbClr val="404040"/>
                </a:solidFill>
              </a:rPr>
              <a:t>E/R</a:t>
            </a:r>
            <a:r>
              <a:rPr dirty="0" sz="4800" spc="-585">
                <a:solidFill>
                  <a:srgbClr val="404040"/>
                </a:solidFill>
              </a:rPr>
              <a:t> </a:t>
            </a:r>
            <a:r>
              <a:rPr dirty="0" sz="4800" spc="-335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Cour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Depa</a:t>
            </a:r>
            <a:r>
              <a:rPr dirty="0" sz="2000" spc="5">
                <a:solidFill>
                  <a:srgbClr val="8B8B8B"/>
                </a:solidFill>
                <a:latin typeface="Arial"/>
                <a:cs typeface="Arial"/>
              </a:rPr>
              <a:t>r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2000" spc="-10">
                <a:solidFill>
                  <a:srgbClr val="8B8B8B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8B8B8B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ude</a:t>
            </a: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Le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7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67101" y="3557397"/>
            <a:ext cx="781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Inc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l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8B8B8B"/>
                </a:solidFill>
                <a:latin typeface="Arial"/>
                <a:cs typeface="Arial"/>
              </a:rPr>
              <a:t>O</a:t>
            </a:r>
            <a:r>
              <a:rPr dirty="0" sz="1600" spc="-30">
                <a:solidFill>
                  <a:srgbClr val="8B8B8B"/>
                </a:solidFill>
                <a:latin typeface="Arial"/>
                <a:cs typeface="Arial"/>
              </a:rPr>
              <a:t>f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15961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591425" y="5386832"/>
            <a:ext cx="5918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70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utors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0362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67587" y="5386832"/>
            <a:ext cx="8267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Enrols</a:t>
            </a:r>
            <a:r>
              <a:rPr dirty="0" sz="1600" spc="-65">
                <a:solidFill>
                  <a:srgbClr val="8B8B8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3161" y="42679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256659" y="4472178"/>
            <a:ext cx="554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akes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15961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486268" y="2490342"/>
            <a:ext cx="802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8B8B8B"/>
                </a:solidFill>
                <a:latin typeface="Arial"/>
                <a:cs typeface="Arial"/>
              </a:rPr>
              <a:t>Employs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395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2999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820283" y="3557397"/>
            <a:ext cx="7804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ea</a:t>
            </a:r>
            <a:r>
              <a:rPr dirty="0" sz="1600">
                <a:solidFill>
                  <a:srgbClr val="8B8B8B"/>
                </a:solidFill>
                <a:latin typeface="Arial"/>
                <a:cs typeface="Arial"/>
              </a:rPr>
              <a:t>c</a:t>
            </a:r>
            <a:r>
              <a:rPr dirty="0" sz="1600" spc="-5">
                <a:solidFill>
                  <a:srgbClr val="8B8B8B"/>
                </a:solidFill>
                <a:latin typeface="Arial"/>
                <a:cs typeface="Arial"/>
              </a:rPr>
              <a:t>hes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673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389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201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91706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874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43815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43905" y="2629661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 h="0">
                <a:moveTo>
                  <a:pt x="19621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 h="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818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w="0" h="1200150">
                <a:moveTo>
                  <a:pt x="0" y="0"/>
                </a:moveTo>
                <a:lnTo>
                  <a:pt x="0" y="1200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625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 h="0">
                <a:moveTo>
                  <a:pt x="0" y="0"/>
                </a:moveTo>
                <a:lnTo>
                  <a:pt x="1885949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46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34661" y="39723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201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 h="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874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w="0" h="1200150">
                <a:moveTo>
                  <a:pt x="0" y="12001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01055" y="5401055"/>
            <a:ext cx="172211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96055" y="5401055"/>
            <a:ext cx="172211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10455" y="3953255"/>
            <a:ext cx="243839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10455" y="5096255"/>
            <a:ext cx="243839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96055" y="3572255"/>
            <a:ext cx="172211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763256" y="3267455"/>
            <a:ext cx="243840" cy="1722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01055" y="3572255"/>
            <a:ext cx="172211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48255" y="3572255"/>
            <a:ext cx="172212" cy="243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88340" y="1856359"/>
            <a:ext cx="3999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each lecturer </a:t>
            </a:r>
            <a:r>
              <a:rPr dirty="0" sz="1800">
                <a:solidFill>
                  <a:srgbClr val="E38312"/>
                </a:solidFill>
                <a:latin typeface="Arial"/>
                <a:cs typeface="Arial"/>
              </a:rPr>
              <a:t>tutors </a:t>
            </a:r>
            <a:r>
              <a:rPr dirty="0" sz="1800" spc="-5">
                <a:latin typeface="Arial"/>
                <a:cs typeface="Arial"/>
              </a:rPr>
              <a:t>a group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students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 </a:t>
            </a:r>
            <a:r>
              <a:rPr dirty="0" sz="4800" spc="-484">
                <a:solidFill>
                  <a:srgbClr val="404040"/>
                </a:solidFill>
              </a:rPr>
              <a:t>E/R</a:t>
            </a:r>
            <a:r>
              <a:rPr dirty="0" sz="4800" spc="-585">
                <a:solidFill>
                  <a:srgbClr val="404040"/>
                </a:solidFill>
              </a:rPr>
              <a:t> </a:t>
            </a:r>
            <a:r>
              <a:rPr dirty="0" sz="4800" spc="-335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Cour</a:t>
            </a:r>
            <a:r>
              <a:rPr dirty="0" sz="2000"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Depa</a:t>
            </a:r>
            <a:r>
              <a:rPr dirty="0" sz="2000" spc="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ude</a:t>
            </a: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Le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7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67101" y="3557397"/>
            <a:ext cx="781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Inc</a:t>
            </a:r>
            <a:r>
              <a:rPr dirty="0" sz="1600" spc="-5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latin typeface="Arial"/>
                <a:cs typeface="Arial"/>
              </a:rPr>
              <a:t>O</a:t>
            </a:r>
            <a:r>
              <a:rPr dirty="0" sz="1600" spc="-30">
                <a:latin typeface="Arial"/>
                <a:cs typeface="Arial"/>
              </a:rPr>
              <a:t>f</a:t>
            </a:r>
            <a:r>
              <a:rPr dirty="0" sz="1600" spc="-5"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15961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591425" y="5386832"/>
            <a:ext cx="5918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70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utors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0362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67587" y="5386832"/>
            <a:ext cx="8267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Enrols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3161" y="42679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256659" y="4472178"/>
            <a:ext cx="554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akes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15961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486268" y="2490342"/>
            <a:ext cx="802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Employs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395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2999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820283" y="3557397"/>
            <a:ext cx="7804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90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ea</a:t>
            </a:r>
            <a:r>
              <a:rPr dirty="0" sz="1600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hes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673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389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201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91706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874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4381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43905" y="2629661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 h="0">
                <a:moveTo>
                  <a:pt x="19621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 h="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818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w="0" h="1200150">
                <a:moveTo>
                  <a:pt x="0" y="0"/>
                </a:moveTo>
                <a:lnTo>
                  <a:pt x="0" y="12001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625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 h="0">
                <a:moveTo>
                  <a:pt x="0" y="0"/>
                </a:moveTo>
                <a:lnTo>
                  <a:pt x="188594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46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34661" y="39723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201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 h="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874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w="0" h="1200150">
                <a:moveTo>
                  <a:pt x="0" y="12001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01055" y="5401055"/>
            <a:ext cx="172211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96055" y="5401055"/>
            <a:ext cx="172211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10455" y="3953255"/>
            <a:ext cx="243839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10455" y="5096255"/>
            <a:ext cx="243839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96055" y="3572255"/>
            <a:ext cx="172211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763256" y="3267455"/>
            <a:ext cx="243840" cy="1722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01055" y="3572255"/>
            <a:ext cx="172211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48255" y="3572255"/>
            <a:ext cx="172212" cy="243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33336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29">
                <a:solidFill>
                  <a:srgbClr val="404040"/>
                </a:solidFill>
              </a:rPr>
              <a:t>Entities </a:t>
            </a:r>
            <a:r>
              <a:rPr dirty="0" sz="4800" spc="-290">
                <a:solidFill>
                  <a:srgbClr val="404040"/>
                </a:solidFill>
              </a:rPr>
              <a:t>and</a:t>
            </a:r>
            <a:r>
              <a:rPr dirty="0" sz="4800" spc="-470">
                <a:solidFill>
                  <a:srgbClr val="404040"/>
                </a:solidFill>
              </a:rPr>
              <a:t> </a:t>
            </a:r>
            <a:r>
              <a:rPr dirty="0" sz="4800" spc="-165">
                <a:solidFill>
                  <a:srgbClr val="404040"/>
                </a:solidFill>
              </a:rPr>
              <a:t>Attributes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555365" cy="25520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Sometimes</a:t>
            </a:r>
            <a:r>
              <a:rPr dirty="0" sz="2400" spc="-1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75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"/>
                <a:cs typeface="Arial"/>
              </a:rPr>
              <a:t>hard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4040"/>
                </a:solidFill>
                <a:latin typeface="Arial"/>
                <a:cs typeface="Arial"/>
              </a:rPr>
              <a:t>tell</a:t>
            </a:r>
            <a:r>
              <a:rPr dirty="0" sz="24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Arial"/>
                <a:cs typeface="Arial"/>
              </a:rPr>
              <a:t>if  </a:t>
            </a:r>
            <a:r>
              <a:rPr dirty="0" sz="2400" spc="-90">
                <a:solidFill>
                  <a:srgbClr val="404040"/>
                </a:solidFill>
                <a:latin typeface="Arial"/>
                <a:cs typeface="Arial"/>
              </a:rPr>
              <a:t>something </a:t>
            </a:r>
            <a:r>
              <a:rPr dirty="0" sz="2400" spc="-95">
                <a:solidFill>
                  <a:srgbClr val="404040"/>
                </a:solidFill>
                <a:latin typeface="Arial"/>
                <a:cs typeface="Arial"/>
              </a:rPr>
              <a:t>should 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an 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2400" spc="-2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2400" spc="-3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 marL="303530" marR="60325" indent="-182880">
              <a:lnSpc>
                <a:spcPts val="2160"/>
              </a:lnSpc>
              <a:spcBef>
                <a:spcPts val="4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They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both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represent objects</a:t>
            </a:r>
            <a:r>
              <a:rPr dirty="0" sz="2000" spc="-2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or 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facts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about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2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world</a:t>
            </a:r>
            <a:endParaRPr sz="2000">
              <a:latin typeface="Arial"/>
              <a:cs typeface="Arial"/>
            </a:endParaRPr>
          </a:p>
          <a:p>
            <a:pPr marL="303530" marR="739775" indent="-182880">
              <a:lnSpc>
                <a:spcPts val="216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They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both often 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represented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nouns</a:t>
            </a:r>
            <a:r>
              <a:rPr dirty="0" sz="2000" spc="-2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descriptions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3" y="1796485"/>
            <a:ext cx="3601085" cy="1920239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General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"/>
                <a:cs typeface="Arial"/>
              </a:rPr>
              <a:t>guidelines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1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Entities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can have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attributes</a:t>
            </a:r>
            <a:r>
              <a:rPr dirty="0" sz="2000" spc="-1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but</a:t>
            </a:r>
            <a:endParaRPr sz="2000">
              <a:latin typeface="Arial"/>
              <a:cs typeface="Arial"/>
            </a:endParaRPr>
          </a:p>
          <a:p>
            <a:pPr marL="303530">
              <a:lnSpc>
                <a:spcPts val="2280"/>
              </a:lnSpc>
            </a:pP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attributes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no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smaller</a:t>
            </a:r>
            <a:r>
              <a:rPr dirty="0" sz="2000" spc="-2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parts</a:t>
            </a:r>
            <a:endParaRPr sz="2000">
              <a:latin typeface="Arial"/>
              <a:cs typeface="Arial"/>
            </a:endParaRPr>
          </a:p>
          <a:p>
            <a:pPr marL="303530" marR="19685" indent="-182880">
              <a:lnSpc>
                <a:spcPts val="2160"/>
              </a:lnSpc>
              <a:spcBef>
                <a:spcPts val="63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Entities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can have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relationships 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between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them,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but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2000" spc="-3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attribute 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belongs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single</a:t>
            </a:r>
            <a:r>
              <a:rPr dirty="0" sz="2000" spc="-2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205105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900">
                <a:solidFill>
                  <a:srgbClr val="404040"/>
                </a:solidFill>
              </a:rPr>
              <a:t>E</a:t>
            </a:r>
            <a:r>
              <a:rPr dirty="0" sz="4800" spc="-550">
                <a:solidFill>
                  <a:srgbClr val="404040"/>
                </a:solidFill>
              </a:rPr>
              <a:t>x</a:t>
            </a:r>
            <a:r>
              <a:rPr dirty="0" sz="4800" spc="-465">
                <a:solidFill>
                  <a:srgbClr val="404040"/>
                </a:solidFill>
              </a:rPr>
              <a:t>a</a:t>
            </a:r>
            <a:r>
              <a:rPr dirty="0" sz="4800" spc="-254">
                <a:solidFill>
                  <a:srgbClr val="404040"/>
                </a:solidFill>
              </a:rPr>
              <a:t>m</a:t>
            </a:r>
            <a:r>
              <a:rPr dirty="0" sz="4800" spc="-225">
                <a:solidFill>
                  <a:srgbClr val="404040"/>
                </a:solidFill>
              </a:rPr>
              <a:t>p</a:t>
            </a:r>
            <a:r>
              <a:rPr dirty="0" sz="4800" spc="-65">
                <a:solidFill>
                  <a:srgbClr val="404040"/>
                </a:solidFill>
              </a:rPr>
              <a:t>l</a:t>
            </a:r>
            <a:r>
              <a:rPr dirty="0" sz="4800" spc="-300">
                <a:solidFill>
                  <a:srgbClr val="404040"/>
                </a:solidFill>
              </a:rPr>
              <a:t>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32610"/>
            <a:ext cx="7218045" cy="11544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want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4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represent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information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about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products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database. </a:t>
            </a:r>
            <a:r>
              <a:rPr dirty="0" sz="2000" spc="-190">
                <a:solidFill>
                  <a:srgbClr val="404040"/>
                </a:solidFill>
                <a:latin typeface="Arial"/>
                <a:cs typeface="Arial"/>
              </a:rPr>
              <a:t>Each 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product </a:t>
            </a:r>
            <a:r>
              <a:rPr dirty="0" sz="2000" spc="-15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description,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price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supplier.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Suppliers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have  addresses,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phone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numbers,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names. </a:t>
            </a:r>
            <a:r>
              <a:rPr dirty="0" sz="2000" spc="-19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address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made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up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street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address,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city,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1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postcode.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68287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</a:t>
            </a:r>
            <a:r>
              <a:rPr dirty="0" sz="4800" spc="-285">
                <a:solidFill>
                  <a:srgbClr val="404040"/>
                </a:solidFill>
              </a:rPr>
              <a:t> </a:t>
            </a:r>
            <a:r>
              <a:rPr dirty="0" sz="4800" spc="-175">
                <a:solidFill>
                  <a:srgbClr val="404040"/>
                </a:solidFill>
              </a:rPr>
              <a:t>Entities/Attributes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pc="-80"/>
              <a:t>Entities </a:t>
            </a:r>
            <a:r>
              <a:rPr dirty="0" spc="-20"/>
              <a:t>or</a:t>
            </a:r>
            <a:r>
              <a:rPr dirty="0" spc="-215"/>
              <a:t> </a:t>
            </a:r>
            <a:r>
              <a:rPr dirty="0" spc="-40"/>
              <a:t>attributes:</a:t>
            </a:r>
          </a:p>
          <a:p>
            <a:pPr marL="488315" indent="-182880">
              <a:lnSpc>
                <a:spcPct val="100000"/>
              </a:lnSpc>
              <a:spcBef>
                <a:spcPts val="225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dirty="0" sz="1800" spc="-45"/>
              <a:t>product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dirty="0" sz="1800" spc="-55"/>
              <a:t>description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dirty="0" sz="1800" spc="-60"/>
              <a:t>price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dirty="0" sz="1800" spc="-55"/>
              <a:t>supplier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dirty="0" sz="1800" spc="-110"/>
              <a:t>address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dirty="0" sz="1800" spc="-70"/>
              <a:t>phone</a:t>
            </a:r>
            <a:r>
              <a:rPr dirty="0" sz="1800" spc="-85"/>
              <a:t> </a:t>
            </a:r>
            <a:r>
              <a:rPr dirty="0" sz="1800" spc="-55"/>
              <a:t>number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dirty="0" sz="1800" spc="-95"/>
              <a:t>name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4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dirty="0" sz="1800" spc="-40"/>
              <a:t>street</a:t>
            </a:r>
            <a:r>
              <a:rPr dirty="0" sz="1800" spc="-105"/>
              <a:t> </a:t>
            </a:r>
            <a:r>
              <a:rPr dirty="0" sz="1800" spc="-110"/>
              <a:t>address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0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dirty="0" sz="1800" spc="-35"/>
              <a:t>city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90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dirty="0" sz="1800" spc="-85"/>
              <a:t>postcode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743703" y="1823465"/>
            <a:ext cx="3430270" cy="25450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29209">
              <a:lnSpc>
                <a:spcPct val="90000"/>
              </a:lnSpc>
              <a:spcBef>
                <a:spcPts val="385"/>
              </a:spcBef>
            </a:pP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Products, 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suppliers, </a:t>
            </a: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dirty="0" sz="2400" spc="-155">
                <a:solidFill>
                  <a:srgbClr val="404040"/>
                </a:solidFill>
                <a:latin typeface="Arial"/>
                <a:cs typeface="Arial"/>
              </a:rPr>
              <a:t>addresses </a:t>
            </a:r>
            <a:r>
              <a:rPr dirty="0" sz="2400" spc="-50">
                <a:solidFill>
                  <a:srgbClr val="404040"/>
                </a:solidFill>
                <a:latin typeface="Arial"/>
                <a:cs typeface="Arial"/>
              </a:rPr>
              <a:t>all </a:t>
            </a:r>
            <a:r>
              <a:rPr dirty="0" sz="2400" spc="-15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dirty="0" sz="2400" spc="-90">
                <a:solidFill>
                  <a:srgbClr val="404040"/>
                </a:solidFill>
                <a:latin typeface="Arial"/>
                <a:cs typeface="Arial"/>
              </a:rPr>
              <a:t>smaller 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parts </a:t>
            </a:r>
            <a:r>
              <a:rPr dirty="0" sz="2400" spc="-17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dirty="0" sz="2400" spc="-95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400" spc="-155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dirty="0" sz="2400" spc="-150">
                <a:solidFill>
                  <a:srgbClr val="404040"/>
                </a:solidFill>
                <a:latin typeface="Arial"/>
                <a:cs typeface="Arial"/>
              </a:rPr>
              <a:t>make</a:t>
            </a:r>
            <a:r>
              <a:rPr dirty="0" sz="2400" spc="-2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Arial"/>
                <a:cs typeface="Arial"/>
              </a:rPr>
              <a:t>them  </a:t>
            </a:r>
            <a:r>
              <a:rPr dirty="0" sz="2400" spc="-45">
                <a:solidFill>
                  <a:srgbClr val="404040"/>
                </a:solidFill>
                <a:latin typeface="Arial"/>
                <a:cs typeface="Arial"/>
              </a:rPr>
              <a:t>entities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ts val="2590"/>
              </a:lnSpc>
              <a:spcBef>
                <a:spcPts val="1445"/>
              </a:spcBef>
            </a:pPr>
            <a:r>
              <a:rPr dirty="0" sz="2400" spc="-17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others </a:t>
            </a:r>
            <a:r>
              <a:rPr dirty="0" sz="2400" spc="-15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no </a:t>
            </a:r>
            <a:r>
              <a:rPr dirty="0" sz="2400" spc="-90">
                <a:solidFill>
                  <a:srgbClr val="404040"/>
                </a:solidFill>
                <a:latin typeface="Arial"/>
                <a:cs typeface="Arial"/>
              </a:rPr>
              <a:t>smaller 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parts </a:t>
            </a: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400" spc="-95">
                <a:solidFill>
                  <a:srgbClr val="404040"/>
                </a:solidFill>
                <a:latin typeface="Arial"/>
                <a:cs typeface="Arial"/>
              </a:rPr>
              <a:t>belong </a:t>
            </a:r>
            <a:r>
              <a:rPr dirty="0" sz="2400" spc="1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400" spc="-19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400" spc="-43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single 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 </a:t>
            </a:r>
            <a:r>
              <a:rPr dirty="0" sz="4800" spc="-484">
                <a:solidFill>
                  <a:srgbClr val="404040"/>
                </a:solidFill>
              </a:rPr>
              <a:t>E/R</a:t>
            </a:r>
            <a:r>
              <a:rPr dirty="0" sz="4800" spc="-585">
                <a:solidFill>
                  <a:srgbClr val="404040"/>
                </a:solidFill>
              </a:rPr>
              <a:t> </a:t>
            </a:r>
            <a:r>
              <a:rPr dirty="0" sz="4800" spc="-335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743961" y="25915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700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600" y="88900"/>
                </a:lnTo>
                <a:lnTo>
                  <a:pt x="1371600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77388" y="2685110"/>
            <a:ext cx="9042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rodu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3961" y="44203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700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600" y="88900"/>
                </a:lnTo>
                <a:lnTo>
                  <a:pt x="1371600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49955" y="4514850"/>
            <a:ext cx="9594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Supplier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9561" y="44203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699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599" y="88900"/>
                </a:lnTo>
                <a:lnTo>
                  <a:pt x="1371599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699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44285" y="4514850"/>
            <a:ext cx="9607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Addre</a:t>
            </a:r>
            <a:r>
              <a:rPr dirty="0" sz="2000" spc="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7161" y="35821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5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399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52008" y="3709797"/>
            <a:ext cx="1347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Street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5961" y="4420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5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967218" y="4548378"/>
            <a:ext cx="375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Ci</a:t>
            </a:r>
            <a:r>
              <a:rPr dirty="0" sz="1600" spc="-5">
                <a:latin typeface="Arial"/>
                <a:cs typeface="Arial"/>
              </a:rPr>
              <a:t>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7161" y="5258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4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399" y="266700"/>
                </a:lnTo>
                <a:lnTo>
                  <a:pt x="1673621" y="288573"/>
                </a:lnTo>
                <a:lnTo>
                  <a:pt x="1652039" y="330791"/>
                </a:lnTo>
                <a:lnTo>
                  <a:pt x="1610528" y="370511"/>
                </a:lnTo>
                <a:lnTo>
                  <a:pt x="1550815" y="407186"/>
                </a:lnTo>
                <a:lnTo>
                  <a:pt x="1514673" y="424209"/>
                </a:lnTo>
                <a:lnTo>
                  <a:pt x="1474626" y="440265"/>
                </a:lnTo>
                <a:lnTo>
                  <a:pt x="1430893" y="455285"/>
                </a:lnTo>
                <a:lnTo>
                  <a:pt x="1383687" y="469200"/>
                </a:lnTo>
                <a:lnTo>
                  <a:pt x="1333225" y="481942"/>
                </a:lnTo>
                <a:lnTo>
                  <a:pt x="1279723" y="493442"/>
                </a:lnTo>
                <a:lnTo>
                  <a:pt x="1223396" y="503631"/>
                </a:lnTo>
                <a:lnTo>
                  <a:pt x="1164461" y="512441"/>
                </a:lnTo>
                <a:lnTo>
                  <a:pt x="1103132" y="519803"/>
                </a:lnTo>
                <a:lnTo>
                  <a:pt x="1039625" y="525649"/>
                </a:lnTo>
                <a:lnTo>
                  <a:pt x="974157" y="529909"/>
                </a:lnTo>
                <a:lnTo>
                  <a:pt x="906944" y="532515"/>
                </a:lnTo>
                <a:lnTo>
                  <a:pt x="838200" y="533400"/>
                </a:lnTo>
                <a:lnTo>
                  <a:pt x="769455" y="532515"/>
                </a:lnTo>
                <a:lnTo>
                  <a:pt x="702242" y="529909"/>
                </a:lnTo>
                <a:lnTo>
                  <a:pt x="636774" y="525649"/>
                </a:lnTo>
                <a:lnTo>
                  <a:pt x="573267" y="519803"/>
                </a:lnTo>
                <a:lnTo>
                  <a:pt x="511938" y="512441"/>
                </a:lnTo>
                <a:lnTo>
                  <a:pt x="453003" y="503631"/>
                </a:lnTo>
                <a:lnTo>
                  <a:pt x="396676" y="493442"/>
                </a:lnTo>
                <a:lnTo>
                  <a:pt x="343174" y="481942"/>
                </a:lnTo>
                <a:lnTo>
                  <a:pt x="292712" y="469200"/>
                </a:lnTo>
                <a:lnTo>
                  <a:pt x="245506" y="455285"/>
                </a:lnTo>
                <a:lnTo>
                  <a:pt x="201773" y="440265"/>
                </a:lnTo>
                <a:lnTo>
                  <a:pt x="161726" y="424209"/>
                </a:lnTo>
                <a:lnTo>
                  <a:pt x="125584" y="407186"/>
                </a:lnTo>
                <a:lnTo>
                  <a:pt x="65871" y="370511"/>
                </a:lnTo>
                <a:lnTo>
                  <a:pt x="24360" y="330791"/>
                </a:lnTo>
                <a:lnTo>
                  <a:pt x="2778" y="288573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88228" y="5386832"/>
            <a:ext cx="872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Postcode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6562" y="4420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1" y="182392"/>
                </a:lnTo>
                <a:lnTo>
                  <a:pt x="93557" y="144124"/>
                </a:lnTo>
                <a:lnTo>
                  <a:pt x="161723" y="109179"/>
                </a:lnTo>
                <a:lnTo>
                  <a:pt x="201768" y="93124"/>
                </a:lnTo>
                <a:lnTo>
                  <a:pt x="245502" y="78105"/>
                </a:lnTo>
                <a:lnTo>
                  <a:pt x="292707" y="64190"/>
                </a:lnTo>
                <a:lnTo>
                  <a:pt x="343168" y="51450"/>
                </a:lnTo>
                <a:lnTo>
                  <a:pt x="396670" y="39951"/>
                </a:lnTo>
                <a:lnTo>
                  <a:pt x="452997" y="29763"/>
                </a:lnTo>
                <a:lnTo>
                  <a:pt x="511933" y="20955"/>
                </a:lnTo>
                <a:lnTo>
                  <a:pt x="573262" y="13594"/>
                </a:lnTo>
                <a:lnTo>
                  <a:pt x="636769" y="7749"/>
                </a:lnTo>
                <a:lnTo>
                  <a:pt x="702238" y="3489"/>
                </a:lnTo>
                <a:lnTo>
                  <a:pt x="769454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4" y="532516"/>
                </a:lnTo>
                <a:lnTo>
                  <a:pt x="702238" y="529910"/>
                </a:lnTo>
                <a:lnTo>
                  <a:pt x="636769" y="525650"/>
                </a:lnTo>
                <a:lnTo>
                  <a:pt x="573262" y="519805"/>
                </a:lnTo>
                <a:lnTo>
                  <a:pt x="511933" y="512445"/>
                </a:lnTo>
                <a:lnTo>
                  <a:pt x="452997" y="503636"/>
                </a:lnTo>
                <a:lnTo>
                  <a:pt x="396670" y="493448"/>
                </a:lnTo>
                <a:lnTo>
                  <a:pt x="343168" y="481949"/>
                </a:lnTo>
                <a:lnTo>
                  <a:pt x="292707" y="469209"/>
                </a:lnTo>
                <a:lnTo>
                  <a:pt x="245502" y="455295"/>
                </a:lnTo>
                <a:lnTo>
                  <a:pt x="201768" y="440275"/>
                </a:lnTo>
                <a:lnTo>
                  <a:pt x="161723" y="424220"/>
                </a:lnTo>
                <a:lnTo>
                  <a:pt x="125580" y="407197"/>
                </a:lnTo>
                <a:lnTo>
                  <a:pt x="65869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40637" y="4548378"/>
            <a:ext cx="5670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Na</a:t>
            </a:r>
            <a:r>
              <a:rPr dirty="0" sz="1600">
                <a:latin typeface="Arial"/>
                <a:cs typeface="Arial"/>
              </a:rPr>
              <a:t>m</a:t>
            </a:r>
            <a:r>
              <a:rPr dirty="0" sz="1600" spc="-5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91561" y="5258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4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3"/>
                </a:lnTo>
                <a:lnTo>
                  <a:pt x="1652039" y="330791"/>
                </a:lnTo>
                <a:lnTo>
                  <a:pt x="1610528" y="370511"/>
                </a:lnTo>
                <a:lnTo>
                  <a:pt x="1550815" y="407186"/>
                </a:lnTo>
                <a:lnTo>
                  <a:pt x="1514673" y="424209"/>
                </a:lnTo>
                <a:lnTo>
                  <a:pt x="1474626" y="440265"/>
                </a:lnTo>
                <a:lnTo>
                  <a:pt x="1430893" y="455285"/>
                </a:lnTo>
                <a:lnTo>
                  <a:pt x="1383687" y="469200"/>
                </a:lnTo>
                <a:lnTo>
                  <a:pt x="1333225" y="481942"/>
                </a:lnTo>
                <a:lnTo>
                  <a:pt x="1279723" y="493442"/>
                </a:lnTo>
                <a:lnTo>
                  <a:pt x="1223396" y="503631"/>
                </a:lnTo>
                <a:lnTo>
                  <a:pt x="1164461" y="512441"/>
                </a:lnTo>
                <a:lnTo>
                  <a:pt x="1103132" y="519803"/>
                </a:lnTo>
                <a:lnTo>
                  <a:pt x="1039625" y="525649"/>
                </a:lnTo>
                <a:lnTo>
                  <a:pt x="974157" y="529909"/>
                </a:lnTo>
                <a:lnTo>
                  <a:pt x="906944" y="532515"/>
                </a:lnTo>
                <a:lnTo>
                  <a:pt x="838200" y="533400"/>
                </a:lnTo>
                <a:lnTo>
                  <a:pt x="769455" y="532515"/>
                </a:lnTo>
                <a:lnTo>
                  <a:pt x="702242" y="529909"/>
                </a:lnTo>
                <a:lnTo>
                  <a:pt x="636774" y="525649"/>
                </a:lnTo>
                <a:lnTo>
                  <a:pt x="573267" y="519803"/>
                </a:lnTo>
                <a:lnTo>
                  <a:pt x="511938" y="512441"/>
                </a:lnTo>
                <a:lnTo>
                  <a:pt x="453003" y="503631"/>
                </a:lnTo>
                <a:lnTo>
                  <a:pt x="396676" y="493442"/>
                </a:lnTo>
                <a:lnTo>
                  <a:pt x="343174" y="481942"/>
                </a:lnTo>
                <a:lnTo>
                  <a:pt x="292712" y="469200"/>
                </a:lnTo>
                <a:lnTo>
                  <a:pt x="245506" y="455285"/>
                </a:lnTo>
                <a:lnTo>
                  <a:pt x="201773" y="440265"/>
                </a:lnTo>
                <a:lnTo>
                  <a:pt x="161726" y="424209"/>
                </a:lnTo>
                <a:lnTo>
                  <a:pt x="125584" y="407186"/>
                </a:lnTo>
                <a:lnTo>
                  <a:pt x="65871" y="370511"/>
                </a:lnTo>
                <a:lnTo>
                  <a:pt x="24360" y="330791"/>
                </a:lnTo>
                <a:lnTo>
                  <a:pt x="2778" y="288573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751201" y="5386832"/>
            <a:ext cx="1355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Phone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number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91561" y="1753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5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84017" y="1880742"/>
            <a:ext cx="4889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Pri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6562" y="2591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1" y="182392"/>
                </a:lnTo>
                <a:lnTo>
                  <a:pt x="93557" y="144124"/>
                </a:lnTo>
                <a:lnTo>
                  <a:pt x="161723" y="109179"/>
                </a:lnTo>
                <a:lnTo>
                  <a:pt x="201768" y="93124"/>
                </a:lnTo>
                <a:lnTo>
                  <a:pt x="245502" y="78104"/>
                </a:lnTo>
                <a:lnTo>
                  <a:pt x="292707" y="64190"/>
                </a:lnTo>
                <a:lnTo>
                  <a:pt x="343168" y="51450"/>
                </a:lnTo>
                <a:lnTo>
                  <a:pt x="396670" y="39951"/>
                </a:lnTo>
                <a:lnTo>
                  <a:pt x="452997" y="29763"/>
                </a:lnTo>
                <a:lnTo>
                  <a:pt x="511933" y="20955"/>
                </a:lnTo>
                <a:lnTo>
                  <a:pt x="573262" y="13594"/>
                </a:lnTo>
                <a:lnTo>
                  <a:pt x="636769" y="7749"/>
                </a:lnTo>
                <a:lnTo>
                  <a:pt x="702238" y="3489"/>
                </a:lnTo>
                <a:lnTo>
                  <a:pt x="769454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5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4" y="532516"/>
                </a:lnTo>
                <a:lnTo>
                  <a:pt x="702238" y="529910"/>
                </a:lnTo>
                <a:lnTo>
                  <a:pt x="636769" y="525650"/>
                </a:lnTo>
                <a:lnTo>
                  <a:pt x="573262" y="519805"/>
                </a:lnTo>
                <a:lnTo>
                  <a:pt x="511933" y="512445"/>
                </a:lnTo>
                <a:lnTo>
                  <a:pt x="452997" y="503636"/>
                </a:lnTo>
                <a:lnTo>
                  <a:pt x="396670" y="493448"/>
                </a:lnTo>
                <a:lnTo>
                  <a:pt x="343168" y="481949"/>
                </a:lnTo>
                <a:lnTo>
                  <a:pt x="292707" y="469209"/>
                </a:lnTo>
                <a:lnTo>
                  <a:pt x="245502" y="455295"/>
                </a:lnTo>
                <a:lnTo>
                  <a:pt x="201768" y="440275"/>
                </a:lnTo>
                <a:lnTo>
                  <a:pt x="161723" y="424220"/>
                </a:lnTo>
                <a:lnTo>
                  <a:pt x="125580" y="407197"/>
                </a:lnTo>
                <a:lnTo>
                  <a:pt x="65869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02893" y="2718638"/>
            <a:ext cx="1042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Description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9761" y="2295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72105" y="28582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 h="0">
                <a:moveTo>
                  <a:pt x="3619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72105" y="46870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 h="0">
                <a:moveTo>
                  <a:pt x="3619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297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253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20306" y="468706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25361" y="41247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708850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20">
                <a:solidFill>
                  <a:srgbClr val="404040"/>
                </a:solidFill>
              </a:rPr>
              <a:t>Entity/Relationship</a:t>
            </a:r>
            <a:r>
              <a:rPr dirty="0" sz="4800" spc="-400">
                <a:solidFill>
                  <a:srgbClr val="404040"/>
                </a:solidFill>
              </a:rPr>
              <a:t> </a:t>
            </a:r>
            <a:r>
              <a:rPr dirty="0" sz="4800" spc="-180">
                <a:solidFill>
                  <a:srgbClr val="404040"/>
                </a:solidFill>
              </a:rPr>
              <a:t>Modelling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315970" cy="25736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210185">
              <a:lnSpc>
                <a:spcPts val="2590"/>
              </a:lnSpc>
              <a:spcBef>
                <a:spcPts val="425"/>
              </a:spcBef>
            </a:pPr>
            <a:r>
              <a:rPr dirty="0" sz="2400" spc="-204">
                <a:solidFill>
                  <a:srgbClr val="404040"/>
                </a:solidFill>
                <a:latin typeface="Arial"/>
                <a:cs typeface="Arial"/>
              </a:rPr>
              <a:t>E/R </a:t>
            </a:r>
            <a:r>
              <a:rPr dirty="0" sz="2400" spc="-55">
                <a:solidFill>
                  <a:srgbClr val="404040"/>
                </a:solidFill>
                <a:latin typeface="Arial"/>
                <a:cs typeface="Arial"/>
              </a:rPr>
              <a:t>Modelling 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for  </a:t>
            </a:r>
            <a:r>
              <a:rPr dirty="0" sz="2400" spc="-90">
                <a:solidFill>
                  <a:srgbClr val="404040"/>
                </a:solidFill>
                <a:latin typeface="Arial"/>
                <a:cs typeface="Arial"/>
              </a:rPr>
              <a:t>conceptual</a:t>
            </a:r>
            <a:r>
              <a:rPr dirty="0" sz="2400" spc="-1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marL="303530" marR="116839" indent="-182880">
              <a:lnSpc>
                <a:spcPts val="2160"/>
              </a:lnSpc>
              <a:spcBef>
                <a:spcPts val="4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Entities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objects 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items</a:t>
            </a:r>
            <a:r>
              <a:rPr dirty="0" sz="2000" spc="-3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interest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3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Attributes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facts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about,</a:t>
            </a:r>
            <a:r>
              <a:rPr dirty="0" sz="2000" spc="-2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303530">
              <a:lnSpc>
                <a:spcPts val="2280"/>
              </a:lnSpc>
            </a:pP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properties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of,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2000" spc="-2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endParaRPr sz="2000">
              <a:latin typeface="Arial"/>
              <a:cs typeface="Arial"/>
            </a:endParaRPr>
          </a:p>
          <a:p>
            <a:pPr marL="303530" marR="5080" indent="-182880">
              <a:lnSpc>
                <a:spcPts val="2160"/>
              </a:lnSpc>
              <a:spcBef>
                <a:spcPts val="63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Relationships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links</a:t>
            </a:r>
            <a:r>
              <a:rPr dirty="0" sz="2000" spc="-2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between 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entities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5" y="1948408"/>
            <a:ext cx="3891915" cy="259588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2000" spc="-130">
                <a:solidFill>
                  <a:srgbClr val="404040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marL="303530" marR="5080" indent="-182880">
              <a:lnSpc>
                <a:spcPct val="90000"/>
              </a:lnSpc>
              <a:spcBef>
                <a:spcPts val="39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University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database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might 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entities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Students, 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Modules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Lecturers.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Students 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might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attributes </a:t>
            </a:r>
            <a:r>
              <a:rPr dirty="0" sz="2000" spc="-130">
                <a:solidFill>
                  <a:srgbClr val="404040"/>
                </a:solidFill>
                <a:latin typeface="Arial"/>
                <a:cs typeface="Arial"/>
              </a:rPr>
              <a:t>such </a:t>
            </a:r>
            <a:r>
              <a:rPr dirty="0" sz="2000" spc="-185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their 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ID,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Name,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000" spc="-130">
                <a:solidFill>
                  <a:srgbClr val="404040"/>
                </a:solidFill>
                <a:latin typeface="Arial"/>
                <a:cs typeface="Arial"/>
              </a:rPr>
              <a:t>Course,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could 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relationships </a:t>
            </a:r>
            <a:r>
              <a:rPr dirty="0" sz="2000" spc="1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Modules 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(enrolment)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Lecturers  </a:t>
            </a:r>
            <a:r>
              <a:rPr dirty="0" sz="2000" spc="5">
                <a:solidFill>
                  <a:srgbClr val="404040"/>
                </a:solidFill>
                <a:latin typeface="Arial"/>
                <a:cs typeface="Arial"/>
              </a:rPr>
              <a:t>(tutor/tutee)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6540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</a:t>
            </a:r>
            <a:r>
              <a:rPr dirty="0" sz="4800" spc="-340">
                <a:solidFill>
                  <a:srgbClr val="404040"/>
                </a:solidFill>
              </a:rPr>
              <a:t> </a:t>
            </a:r>
            <a:r>
              <a:rPr dirty="0" sz="4800" spc="-305">
                <a:solidFill>
                  <a:srgbClr val="404040"/>
                </a:solidFill>
              </a:rPr>
              <a:t>Relationships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796485"/>
            <a:ext cx="3519170" cy="1920239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 spc="-229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dirty="0" sz="2400" spc="-55">
                <a:solidFill>
                  <a:srgbClr val="404040"/>
                </a:solidFill>
                <a:latin typeface="Arial"/>
                <a:cs typeface="Arial"/>
              </a:rPr>
              <a:t>product </a:t>
            </a:r>
            <a:r>
              <a:rPr dirty="0" sz="2400" spc="-18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dirty="0" sz="2400" spc="-19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supplier</a:t>
            </a:r>
            <a:endParaRPr sz="2400">
              <a:latin typeface="Arial"/>
              <a:cs typeface="Arial"/>
            </a:endParaRPr>
          </a:p>
          <a:p>
            <a:pPr marL="303530" marR="5080" indent="-182880">
              <a:lnSpc>
                <a:spcPct val="90000"/>
              </a:lnSpc>
              <a:spcBef>
                <a:spcPts val="4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9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product </a:t>
            </a: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single 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supplier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but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there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nothing</a:t>
            </a:r>
            <a:r>
              <a:rPr dirty="0" sz="2000" spc="-3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stop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supplier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supplying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many 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products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many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dirty="0" sz="2000" spc="-20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relationship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3" y="1796485"/>
            <a:ext cx="3566795" cy="1996439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 spc="-229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supplier </a:t>
            </a:r>
            <a:r>
              <a:rPr dirty="0" sz="2400" spc="-18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1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supplier </a:t>
            </a: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single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  <a:p>
            <a:pPr marL="303530" marR="99695" indent="-182880">
              <a:lnSpc>
                <a:spcPts val="2160"/>
              </a:lnSpc>
              <a:spcBef>
                <a:spcPts val="63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does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seem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sensible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for  </a:t>
            </a:r>
            <a:r>
              <a:rPr dirty="0" sz="2000" spc="5">
                <a:solidFill>
                  <a:srgbClr val="404040"/>
                </a:solidFill>
                <a:latin typeface="Arial"/>
                <a:cs typeface="Arial"/>
              </a:rPr>
              <a:t>two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different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suppliers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3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have 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dirty="0" sz="2000" spc="-1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dirty="0" sz="2000" spc="-2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relationship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 </a:t>
            </a:r>
            <a:r>
              <a:rPr dirty="0" sz="4800" spc="-484">
                <a:solidFill>
                  <a:srgbClr val="404040"/>
                </a:solidFill>
              </a:rPr>
              <a:t>E/R</a:t>
            </a:r>
            <a:r>
              <a:rPr dirty="0" sz="4800" spc="-585">
                <a:solidFill>
                  <a:srgbClr val="404040"/>
                </a:solidFill>
              </a:rPr>
              <a:t> </a:t>
            </a:r>
            <a:r>
              <a:rPr dirty="0" sz="4800" spc="-335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743961" y="25915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700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600" y="88900"/>
                </a:lnTo>
                <a:lnTo>
                  <a:pt x="1371600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77388" y="2685110"/>
            <a:ext cx="9042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rodu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3961" y="44203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700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600" y="88900"/>
                </a:lnTo>
                <a:lnTo>
                  <a:pt x="1371600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49955" y="4514850"/>
            <a:ext cx="9594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Supplier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9561" y="44203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699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599" y="88900"/>
                </a:lnTo>
                <a:lnTo>
                  <a:pt x="1371599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699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44285" y="4514850"/>
            <a:ext cx="9607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Addre</a:t>
            </a:r>
            <a:r>
              <a:rPr dirty="0" sz="2000" spc="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7161" y="35821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5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399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52008" y="3709797"/>
            <a:ext cx="1347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Street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5961" y="4420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5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967218" y="4548378"/>
            <a:ext cx="375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Ci</a:t>
            </a:r>
            <a:r>
              <a:rPr dirty="0" sz="1600" spc="-5">
                <a:latin typeface="Arial"/>
                <a:cs typeface="Arial"/>
              </a:rPr>
              <a:t>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7161" y="5258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4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399" y="266700"/>
                </a:lnTo>
                <a:lnTo>
                  <a:pt x="1673621" y="288573"/>
                </a:lnTo>
                <a:lnTo>
                  <a:pt x="1652039" y="330791"/>
                </a:lnTo>
                <a:lnTo>
                  <a:pt x="1610528" y="370511"/>
                </a:lnTo>
                <a:lnTo>
                  <a:pt x="1550815" y="407186"/>
                </a:lnTo>
                <a:lnTo>
                  <a:pt x="1514673" y="424209"/>
                </a:lnTo>
                <a:lnTo>
                  <a:pt x="1474626" y="440265"/>
                </a:lnTo>
                <a:lnTo>
                  <a:pt x="1430893" y="455285"/>
                </a:lnTo>
                <a:lnTo>
                  <a:pt x="1383687" y="469200"/>
                </a:lnTo>
                <a:lnTo>
                  <a:pt x="1333225" y="481942"/>
                </a:lnTo>
                <a:lnTo>
                  <a:pt x="1279723" y="493442"/>
                </a:lnTo>
                <a:lnTo>
                  <a:pt x="1223396" y="503631"/>
                </a:lnTo>
                <a:lnTo>
                  <a:pt x="1164461" y="512441"/>
                </a:lnTo>
                <a:lnTo>
                  <a:pt x="1103132" y="519803"/>
                </a:lnTo>
                <a:lnTo>
                  <a:pt x="1039625" y="525649"/>
                </a:lnTo>
                <a:lnTo>
                  <a:pt x="974157" y="529909"/>
                </a:lnTo>
                <a:lnTo>
                  <a:pt x="906944" y="532515"/>
                </a:lnTo>
                <a:lnTo>
                  <a:pt x="838200" y="533400"/>
                </a:lnTo>
                <a:lnTo>
                  <a:pt x="769455" y="532515"/>
                </a:lnTo>
                <a:lnTo>
                  <a:pt x="702242" y="529909"/>
                </a:lnTo>
                <a:lnTo>
                  <a:pt x="636774" y="525649"/>
                </a:lnTo>
                <a:lnTo>
                  <a:pt x="573267" y="519803"/>
                </a:lnTo>
                <a:lnTo>
                  <a:pt x="511938" y="512441"/>
                </a:lnTo>
                <a:lnTo>
                  <a:pt x="453003" y="503631"/>
                </a:lnTo>
                <a:lnTo>
                  <a:pt x="396676" y="493442"/>
                </a:lnTo>
                <a:lnTo>
                  <a:pt x="343174" y="481942"/>
                </a:lnTo>
                <a:lnTo>
                  <a:pt x="292712" y="469200"/>
                </a:lnTo>
                <a:lnTo>
                  <a:pt x="245506" y="455285"/>
                </a:lnTo>
                <a:lnTo>
                  <a:pt x="201773" y="440265"/>
                </a:lnTo>
                <a:lnTo>
                  <a:pt x="161726" y="424209"/>
                </a:lnTo>
                <a:lnTo>
                  <a:pt x="125584" y="407186"/>
                </a:lnTo>
                <a:lnTo>
                  <a:pt x="65871" y="370511"/>
                </a:lnTo>
                <a:lnTo>
                  <a:pt x="24360" y="330791"/>
                </a:lnTo>
                <a:lnTo>
                  <a:pt x="2778" y="288573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88228" y="5386832"/>
            <a:ext cx="872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Postcode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6562" y="4420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1" y="182392"/>
                </a:lnTo>
                <a:lnTo>
                  <a:pt x="93557" y="144124"/>
                </a:lnTo>
                <a:lnTo>
                  <a:pt x="161723" y="109179"/>
                </a:lnTo>
                <a:lnTo>
                  <a:pt x="201768" y="93124"/>
                </a:lnTo>
                <a:lnTo>
                  <a:pt x="245502" y="78105"/>
                </a:lnTo>
                <a:lnTo>
                  <a:pt x="292707" y="64190"/>
                </a:lnTo>
                <a:lnTo>
                  <a:pt x="343168" y="51450"/>
                </a:lnTo>
                <a:lnTo>
                  <a:pt x="396670" y="39951"/>
                </a:lnTo>
                <a:lnTo>
                  <a:pt x="452997" y="29763"/>
                </a:lnTo>
                <a:lnTo>
                  <a:pt x="511933" y="20955"/>
                </a:lnTo>
                <a:lnTo>
                  <a:pt x="573262" y="13594"/>
                </a:lnTo>
                <a:lnTo>
                  <a:pt x="636769" y="7749"/>
                </a:lnTo>
                <a:lnTo>
                  <a:pt x="702238" y="3489"/>
                </a:lnTo>
                <a:lnTo>
                  <a:pt x="769454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4" y="532516"/>
                </a:lnTo>
                <a:lnTo>
                  <a:pt x="702238" y="529910"/>
                </a:lnTo>
                <a:lnTo>
                  <a:pt x="636769" y="525650"/>
                </a:lnTo>
                <a:lnTo>
                  <a:pt x="573262" y="519805"/>
                </a:lnTo>
                <a:lnTo>
                  <a:pt x="511933" y="512445"/>
                </a:lnTo>
                <a:lnTo>
                  <a:pt x="452997" y="503636"/>
                </a:lnTo>
                <a:lnTo>
                  <a:pt x="396670" y="493448"/>
                </a:lnTo>
                <a:lnTo>
                  <a:pt x="343168" y="481949"/>
                </a:lnTo>
                <a:lnTo>
                  <a:pt x="292707" y="469209"/>
                </a:lnTo>
                <a:lnTo>
                  <a:pt x="245502" y="455295"/>
                </a:lnTo>
                <a:lnTo>
                  <a:pt x="201768" y="440275"/>
                </a:lnTo>
                <a:lnTo>
                  <a:pt x="161723" y="424220"/>
                </a:lnTo>
                <a:lnTo>
                  <a:pt x="125580" y="407197"/>
                </a:lnTo>
                <a:lnTo>
                  <a:pt x="65869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40637" y="4548378"/>
            <a:ext cx="5670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Na</a:t>
            </a:r>
            <a:r>
              <a:rPr dirty="0" sz="1600">
                <a:latin typeface="Arial"/>
                <a:cs typeface="Arial"/>
              </a:rPr>
              <a:t>m</a:t>
            </a:r>
            <a:r>
              <a:rPr dirty="0" sz="1600" spc="-5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91561" y="5258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4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3"/>
                </a:lnTo>
                <a:lnTo>
                  <a:pt x="1652039" y="330791"/>
                </a:lnTo>
                <a:lnTo>
                  <a:pt x="1610528" y="370511"/>
                </a:lnTo>
                <a:lnTo>
                  <a:pt x="1550815" y="407186"/>
                </a:lnTo>
                <a:lnTo>
                  <a:pt x="1514673" y="424209"/>
                </a:lnTo>
                <a:lnTo>
                  <a:pt x="1474626" y="440265"/>
                </a:lnTo>
                <a:lnTo>
                  <a:pt x="1430893" y="455285"/>
                </a:lnTo>
                <a:lnTo>
                  <a:pt x="1383687" y="469200"/>
                </a:lnTo>
                <a:lnTo>
                  <a:pt x="1333225" y="481942"/>
                </a:lnTo>
                <a:lnTo>
                  <a:pt x="1279723" y="493442"/>
                </a:lnTo>
                <a:lnTo>
                  <a:pt x="1223396" y="503631"/>
                </a:lnTo>
                <a:lnTo>
                  <a:pt x="1164461" y="512441"/>
                </a:lnTo>
                <a:lnTo>
                  <a:pt x="1103132" y="519803"/>
                </a:lnTo>
                <a:lnTo>
                  <a:pt x="1039625" y="525649"/>
                </a:lnTo>
                <a:lnTo>
                  <a:pt x="974157" y="529909"/>
                </a:lnTo>
                <a:lnTo>
                  <a:pt x="906944" y="532515"/>
                </a:lnTo>
                <a:lnTo>
                  <a:pt x="838200" y="533400"/>
                </a:lnTo>
                <a:lnTo>
                  <a:pt x="769455" y="532515"/>
                </a:lnTo>
                <a:lnTo>
                  <a:pt x="702242" y="529909"/>
                </a:lnTo>
                <a:lnTo>
                  <a:pt x="636774" y="525649"/>
                </a:lnTo>
                <a:lnTo>
                  <a:pt x="573267" y="519803"/>
                </a:lnTo>
                <a:lnTo>
                  <a:pt x="511938" y="512441"/>
                </a:lnTo>
                <a:lnTo>
                  <a:pt x="453003" y="503631"/>
                </a:lnTo>
                <a:lnTo>
                  <a:pt x="396676" y="493442"/>
                </a:lnTo>
                <a:lnTo>
                  <a:pt x="343174" y="481942"/>
                </a:lnTo>
                <a:lnTo>
                  <a:pt x="292712" y="469200"/>
                </a:lnTo>
                <a:lnTo>
                  <a:pt x="245506" y="455285"/>
                </a:lnTo>
                <a:lnTo>
                  <a:pt x="201773" y="440265"/>
                </a:lnTo>
                <a:lnTo>
                  <a:pt x="161726" y="424209"/>
                </a:lnTo>
                <a:lnTo>
                  <a:pt x="125584" y="407186"/>
                </a:lnTo>
                <a:lnTo>
                  <a:pt x="65871" y="370511"/>
                </a:lnTo>
                <a:lnTo>
                  <a:pt x="24360" y="330791"/>
                </a:lnTo>
                <a:lnTo>
                  <a:pt x="2778" y="288573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751201" y="5386832"/>
            <a:ext cx="1355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Phone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number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91561" y="1753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5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84017" y="1880742"/>
            <a:ext cx="4889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Pri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6562" y="2591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1" y="182392"/>
                </a:lnTo>
                <a:lnTo>
                  <a:pt x="93557" y="144124"/>
                </a:lnTo>
                <a:lnTo>
                  <a:pt x="161723" y="109179"/>
                </a:lnTo>
                <a:lnTo>
                  <a:pt x="201768" y="93124"/>
                </a:lnTo>
                <a:lnTo>
                  <a:pt x="245502" y="78104"/>
                </a:lnTo>
                <a:lnTo>
                  <a:pt x="292707" y="64190"/>
                </a:lnTo>
                <a:lnTo>
                  <a:pt x="343168" y="51450"/>
                </a:lnTo>
                <a:lnTo>
                  <a:pt x="396670" y="39951"/>
                </a:lnTo>
                <a:lnTo>
                  <a:pt x="452997" y="29763"/>
                </a:lnTo>
                <a:lnTo>
                  <a:pt x="511933" y="20955"/>
                </a:lnTo>
                <a:lnTo>
                  <a:pt x="573262" y="13594"/>
                </a:lnTo>
                <a:lnTo>
                  <a:pt x="636769" y="7749"/>
                </a:lnTo>
                <a:lnTo>
                  <a:pt x="702238" y="3489"/>
                </a:lnTo>
                <a:lnTo>
                  <a:pt x="769454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5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4" y="532516"/>
                </a:lnTo>
                <a:lnTo>
                  <a:pt x="702238" y="529910"/>
                </a:lnTo>
                <a:lnTo>
                  <a:pt x="636769" y="525650"/>
                </a:lnTo>
                <a:lnTo>
                  <a:pt x="573262" y="519805"/>
                </a:lnTo>
                <a:lnTo>
                  <a:pt x="511933" y="512445"/>
                </a:lnTo>
                <a:lnTo>
                  <a:pt x="452997" y="503636"/>
                </a:lnTo>
                <a:lnTo>
                  <a:pt x="396670" y="493448"/>
                </a:lnTo>
                <a:lnTo>
                  <a:pt x="343168" y="481949"/>
                </a:lnTo>
                <a:lnTo>
                  <a:pt x="292707" y="469209"/>
                </a:lnTo>
                <a:lnTo>
                  <a:pt x="245502" y="455295"/>
                </a:lnTo>
                <a:lnTo>
                  <a:pt x="201768" y="440275"/>
                </a:lnTo>
                <a:lnTo>
                  <a:pt x="161723" y="424220"/>
                </a:lnTo>
                <a:lnTo>
                  <a:pt x="125580" y="407197"/>
                </a:lnTo>
                <a:lnTo>
                  <a:pt x="65869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02893" y="2718638"/>
            <a:ext cx="1042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Description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0361" y="434416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457200" y="0"/>
                </a:lnTo>
                <a:lnTo>
                  <a:pt x="914400" y="342900"/>
                </a:lnTo>
                <a:lnTo>
                  <a:pt x="4572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94097" y="4548378"/>
            <a:ext cx="567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Has</a:t>
            </a:r>
            <a:r>
              <a:rPr dirty="0" sz="1600" spc="-1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43905" y="468706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24705" y="468706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2857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72561" y="342976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457200" y="0"/>
                </a:lnTo>
                <a:lnTo>
                  <a:pt x="914400" y="342900"/>
                </a:lnTo>
                <a:lnTo>
                  <a:pt x="4572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146298" y="3633597"/>
            <a:ext cx="567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Has</a:t>
            </a:r>
            <a:r>
              <a:rPr dirty="0" sz="1600" spc="-1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29761" y="41247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29761" y="31341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29761" y="2295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72105" y="28582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 h="0">
                <a:moveTo>
                  <a:pt x="3619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72105" y="46870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 h="0">
                <a:moveTo>
                  <a:pt x="3619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297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253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20306" y="468706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25361" y="41247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77361" y="3124961"/>
            <a:ext cx="300355" cy="152400"/>
          </a:xfrm>
          <a:custGeom>
            <a:avLst/>
            <a:gdLst/>
            <a:ahLst/>
            <a:cxnLst/>
            <a:rect l="l" t="t" r="r" b="b"/>
            <a:pathLst>
              <a:path w="300354" h="152400">
                <a:moveTo>
                  <a:pt x="300227" y="0"/>
                </a:moveTo>
                <a:lnTo>
                  <a:pt x="292577" y="48182"/>
                </a:lnTo>
                <a:lnTo>
                  <a:pt x="271272" y="90019"/>
                </a:lnTo>
                <a:lnTo>
                  <a:pt x="238780" y="123005"/>
                </a:lnTo>
                <a:lnTo>
                  <a:pt x="197571" y="144633"/>
                </a:lnTo>
                <a:lnTo>
                  <a:pt x="150113" y="152400"/>
                </a:lnTo>
                <a:lnTo>
                  <a:pt x="102717" y="144646"/>
                </a:lnTo>
                <a:lnTo>
                  <a:pt x="61539" y="123049"/>
                </a:lnTo>
                <a:lnTo>
                  <a:pt x="29047" y="90101"/>
                </a:lnTo>
                <a:lnTo>
                  <a:pt x="7711" y="48296"/>
                </a:lnTo>
                <a:lnTo>
                  <a:pt x="0" y="12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608139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0">
                <a:solidFill>
                  <a:srgbClr val="404040"/>
                </a:solidFill>
              </a:rPr>
              <a:t>One </a:t>
            </a:r>
            <a:r>
              <a:rPr dirty="0" sz="4800" spc="-15">
                <a:solidFill>
                  <a:srgbClr val="404040"/>
                </a:solidFill>
              </a:rPr>
              <a:t>to </a:t>
            </a:r>
            <a:r>
              <a:rPr dirty="0" sz="4800" spc="-390">
                <a:solidFill>
                  <a:srgbClr val="404040"/>
                </a:solidFill>
              </a:rPr>
              <a:t>One</a:t>
            </a:r>
            <a:r>
              <a:rPr dirty="0" sz="4800" spc="-695">
                <a:solidFill>
                  <a:srgbClr val="404040"/>
                </a:solidFill>
              </a:rPr>
              <a:t> </a:t>
            </a:r>
            <a:r>
              <a:rPr dirty="0" sz="4800" spc="-305">
                <a:solidFill>
                  <a:srgbClr val="404040"/>
                </a:solidFill>
              </a:rPr>
              <a:t>Relationships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551554" cy="22777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110" b="1">
                <a:solidFill>
                  <a:srgbClr val="626F52"/>
                </a:solidFill>
                <a:latin typeface="Trebuchet MS"/>
                <a:cs typeface="Trebuchet MS"/>
              </a:rPr>
              <a:t>Some </a:t>
            </a:r>
            <a:r>
              <a:rPr dirty="0" sz="2400" spc="-80">
                <a:solidFill>
                  <a:srgbClr val="404040"/>
                </a:solidFill>
                <a:latin typeface="Arial"/>
                <a:cs typeface="Arial"/>
              </a:rPr>
              <a:t>relationships</a:t>
            </a:r>
            <a:r>
              <a:rPr dirty="0" sz="2400" spc="-27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between  </a:t>
            </a:r>
            <a:r>
              <a:rPr dirty="0" sz="2400" spc="-45">
                <a:solidFill>
                  <a:srgbClr val="404040"/>
                </a:solidFill>
                <a:latin typeface="Arial"/>
                <a:cs typeface="Arial"/>
              </a:rPr>
              <a:t>entities, </a:t>
            </a:r>
            <a:r>
              <a:rPr dirty="0" sz="2400" spc="-21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400" spc="-204">
                <a:solidFill>
                  <a:srgbClr val="404040"/>
                </a:solidFill>
                <a:latin typeface="Arial"/>
                <a:cs typeface="Arial"/>
              </a:rPr>
              <a:t>B, </a:t>
            </a:r>
            <a:r>
              <a:rPr dirty="0" sz="2400" spc="-120" b="1">
                <a:solidFill>
                  <a:srgbClr val="626F52"/>
                </a:solidFill>
                <a:latin typeface="Trebuchet MS"/>
                <a:cs typeface="Trebuchet MS"/>
              </a:rPr>
              <a:t>might </a:t>
            </a: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be  </a:t>
            </a:r>
            <a:r>
              <a:rPr dirty="0" sz="2400" spc="-65">
                <a:solidFill>
                  <a:srgbClr val="404040"/>
                </a:solidFill>
                <a:latin typeface="Arial"/>
                <a:cs typeface="Arial"/>
              </a:rPr>
              <a:t>redundant</a:t>
            </a: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  <a:p>
            <a:pPr marL="303530" marR="59055" indent="-182880">
              <a:lnSpc>
                <a:spcPts val="2160"/>
              </a:lnSpc>
              <a:spcBef>
                <a:spcPts val="4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3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1:1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relationship</a:t>
            </a:r>
            <a:r>
              <a:rPr dirty="0" sz="2000" spc="-2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between  </a:t>
            </a: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45">
                <a:solidFill>
                  <a:srgbClr val="40404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33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40">
                <a:solidFill>
                  <a:srgbClr val="404040"/>
                </a:solidFill>
                <a:latin typeface="Arial"/>
                <a:cs typeface="Arial"/>
              </a:rPr>
              <a:t>Every </a:t>
            </a: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related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245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dirty="0" sz="2000" spc="-1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algn="ctr" marR="373380">
              <a:lnSpc>
                <a:spcPts val="2280"/>
              </a:lnSpc>
            </a:pP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every </a:t>
            </a:r>
            <a:r>
              <a:rPr dirty="0" sz="2000" spc="-245">
                <a:solidFill>
                  <a:srgbClr val="404040"/>
                </a:solidFill>
                <a:latin typeface="Arial"/>
                <a:cs typeface="Arial"/>
              </a:rPr>
              <a:t>B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related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2000" spc="-1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3" y="1823465"/>
            <a:ext cx="3410585" cy="20243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37210">
              <a:lnSpc>
                <a:spcPts val="2590"/>
              </a:lnSpc>
              <a:spcBef>
                <a:spcPts val="425"/>
              </a:spcBef>
            </a:pPr>
            <a:r>
              <a:rPr dirty="0" sz="2400" spc="-160">
                <a:solidFill>
                  <a:srgbClr val="404040"/>
                </a:solidFill>
                <a:latin typeface="Arial"/>
                <a:cs typeface="Arial"/>
              </a:rPr>
              <a:t>Example </a:t>
            </a:r>
            <a:r>
              <a:rPr dirty="0" sz="2400" spc="-65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dirty="0" sz="2400" spc="-3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400" spc="-1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Arial"/>
                <a:cs typeface="Arial"/>
              </a:rPr>
              <a:t>supplier-  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Arial"/>
                <a:cs typeface="Arial"/>
              </a:rPr>
              <a:t>relationship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15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Every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supplier </a:t>
            </a:r>
            <a:r>
              <a:rPr dirty="0" sz="2000" spc="-15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don’t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need </a:t>
            </a:r>
            <a:r>
              <a:rPr dirty="0" sz="2000" spc="-130">
                <a:solidFill>
                  <a:srgbClr val="404040"/>
                </a:solidFill>
                <a:latin typeface="Arial"/>
                <a:cs typeface="Arial"/>
              </a:rPr>
              <a:t>addresses</a:t>
            </a:r>
            <a:r>
              <a:rPr dirty="0" sz="2000" spc="-2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  <a:p>
            <a:pPr algn="ctr" marL="76835">
              <a:lnSpc>
                <a:spcPts val="2280"/>
              </a:lnSpc>
            </a:pP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related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000" spc="-409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supplier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9474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10">
                <a:solidFill>
                  <a:srgbClr val="404040"/>
                </a:solidFill>
              </a:rPr>
              <a:t>Redundant</a:t>
            </a:r>
            <a:r>
              <a:rPr dirty="0" sz="4800" spc="-415">
                <a:solidFill>
                  <a:srgbClr val="404040"/>
                </a:solidFill>
              </a:rPr>
              <a:t> </a:t>
            </a:r>
            <a:r>
              <a:rPr dirty="0" sz="4800" spc="-305">
                <a:solidFill>
                  <a:srgbClr val="404040"/>
                </a:solidFill>
              </a:rPr>
              <a:t>Relationships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214370" cy="233235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dirty="0" sz="2400" spc="-18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dirty="0" sz="2400" spc="-155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dirty="0" sz="2400" spc="-120">
                <a:solidFill>
                  <a:srgbClr val="404040"/>
                </a:solidFill>
                <a:latin typeface="Arial"/>
                <a:cs typeface="Arial"/>
              </a:rPr>
              <a:t>merge </a:t>
            </a:r>
            <a:r>
              <a:rPr dirty="0" sz="2400" spc="-3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400" spc="5">
                <a:solidFill>
                  <a:srgbClr val="404040"/>
                </a:solidFill>
                <a:latin typeface="Arial"/>
                <a:cs typeface="Arial"/>
              </a:rPr>
              <a:t>two  </a:t>
            </a:r>
            <a:r>
              <a:rPr dirty="0" sz="2400" spc="-45">
                <a:solidFill>
                  <a:srgbClr val="404040"/>
                </a:solidFill>
                <a:latin typeface="Arial"/>
                <a:cs typeface="Arial"/>
              </a:rPr>
              <a:t>entities</a:t>
            </a:r>
            <a:r>
              <a:rPr dirty="0" sz="2400" spc="-1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Arial"/>
                <a:cs typeface="Arial"/>
              </a:rPr>
              <a:t>take</a:t>
            </a:r>
            <a:r>
              <a:rPr dirty="0" sz="2400" spc="-1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"/>
                <a:cs typeface="Arial"/>
              </a:rPr>
              <a:t>part</a:t>
            </a:r>
            <a:r>
              <a:rPr dirty="0" sz="2400" spc="-1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dirty="0" sz="2400" spc="-65">
                <a:solidFill>
                  <a:srgbClr val="404040"/>
                </a:solidFill>
                <a:latin typeface="Arial"/>
                <a:cs typeface="Arial"/>
              </a:rPr>
              <a:t>redundant relationship  </a:t>
            </a:r>
            <a:r>
              <a:rPr dirty="0" sz="2400" spc="-50">
                <a:solidFill>
                  <a:srgbClr val="404040"/>
                </a:solidFill>
                <a:latin typeface="Arial"/>
                <a:cs typeface="Arial"/>
              </a:rPr>
              <a:t>together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1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They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become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single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new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dirty="0" sz="2000" spc="-2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algn="ctr" marR="81280">
              <a:lnSpc>
                <a:spcPts val="2280"/>
              </a:lnSpc>
            </a:pP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attributes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old</a:t>
            </a:r>
            <a:r>
              <a:rPr dirty="0" sz="2000" spc="-4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0161" y="2667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152400" y="0"/>
                </a:lnTo>
                <a:lnTo>
                  <a:pt x="304800" y="152400"/>
                </a:lnTo>
                <a:lnTo>
                  <a:pt x="152400" y="304800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15761" y="2591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46445" y="2647010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961" y="2591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47026" y="2647010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82105" y="2820161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 h="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44106" y="28201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 h="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91961" y="19819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76290" y="199504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91961" y="3353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80861" y="3366897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92161" y="3353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481443" y="3366897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z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77961" y="2667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168767" y="2680842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06161" y="2667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190235" y="268084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92161" y="19819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482967" y="1995042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44361" y="3057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44561" y="3057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82306" y="282016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2857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44561" y="2295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44361" y="2295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20105" y="282016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53961" y="4877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600825" y="4933950"/>
            <a:ext cx="3638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AB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34961" y="5639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024243" y="5653532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z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159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406767" y="4967478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34961" y="42679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025767" y="4281678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36485" y="5334761"/>
            <a:ext cx="151130" cy="304800"/>
          </a:xfrm>
          <a:custGeom>
            <a:avLst/>
            <a:gdLst/>
            <a:ahLst/>
            <a:cxnLst/>
            <a:rect l="l" t="t" r="r" b="b"/>
            <a:pathLst>
              <a:path w="151129" h="304800">
                <a:moveTo>
                  <a:pt x="150749" y="30480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11161" y="51061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36485" y="4572761"/>
            <a:ext cx="151130" cy="304800"/>
          </a:xfrm>
          <a:custGeom>
            <a:avLst/>
            <a:gdLst/>
            <a:ahLst/>
            <a:cxnLst/>
            <a:rect l="l" t="t" r="r" b="b"/>
            <a:pathLst>
              <a:path w="151129" h="304800">
                <a:moveTo>
                  <a:pt x="150749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25361" y="42679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799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409690" y="4281678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25361" y="5639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799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414261" y="5653532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9443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028690" y="4967478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77761" y="5334761"/>
            <a:ext cx="154305" cy="304800"/>
          </a:xfrm>
          <a:custGeom>
            <a:avLst/>
            <a:gdLst/>
            <a:ahLst/>
            <a:cxnLst/>
            <a:rect l="l" t="t" r="r" b="b"/>
            <a:pathLst>
              <a:path w="154304" h="304800">
                <a:moveTo>
                  <a:pt x="0" y="304800"/>
                </a:moveTo>
                <a:lnTo>
                  <a:pt x="154051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477761" y="4572761"/>
            <a:ext cx="154305" cy="304800"/>
          </a:xfrm>
          <a:custGeom>
            <a:avLst/>
            <a:gdLst/>
            <a:ahLst/>
            <a:cxnLst/>
            <a:rect l="l" t="t" r="r" b="b"/>
            <a:pathLst>
              <a:path w="154304" h="304800">
                <a:moveTo>
                  <a:pt x="0" y="0"/>
                </a:moveTo>
                <a:lnTo>
                  <a:pt x="154051" y="30480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49161" y="51061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725411" y="3277361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38100" y="647700"/>
                </a:moveTo>
                <a:lnTo>
                  <a:pt x="0" y="647700"/>
                </a:lnTo>
                <a:lnTo>
                  <a:pt x="57150" y="762000"/>
                </a:lnTo>
                <a:lnTo>
                  <a:pt x="104775" y="666750"/>
                </a:lnTo>
                <a:lnTo>
                  <a:pt x="38100" y="666750"/>
                </a:lnTo>
                <a:lnTo>
                  <a:pt x="38100" y="647700"/>
                </a:lnTo>
                <a:close/>
              </a:path>
              <a:path w="114300" h="762000">
                <a:moveTo>
                  <a:pt x="76200" y="0"/>
                </a:moveTo>
                <a:lnTo>
                  <a:pt x="38100" y="0"/>
                </a:lnTo>
                <a:lnTo>
                  <a:pt x="38100" y="666750"/>
                </a:lnTo>
                <a:lnTo>
                  <a:pt x="76200" y="666750"/>
                </a:lnTo>
                <a:lnTo>
                  <a:pt x="76200" y="0"/>
                </a:lnTo>
                <a:close/>
              </a:path>
              <a:path w="114300" h="762000">
                <a:moveTo>
                  <a:pt x="114300" y="647700"/>
                </a:moveTo>
                <a:lnTo>
                  <a:pt x="76200" y="647700"/>
                </a:lnTo>
                <a:lnTo>
                  <a:pt x="76200" y="666750"/>
                </a:lnTo>
                <a:lnTo>
                  <a:pt x="104775" y="666750"/>
                </a:lnTo>
                <a:lnTo>
                  <a:pt x="114300" y="647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95">
                <a:solidFill>
                  <a:srgbClr val="404040"/>
                </a:solidFill>
              </a:rPr>
              <a:t>Example </a:t>
            </a:r>
            <a:r>
              <a:rPr dirty="0" sz="4800" spc="-130">
                <a:solidFill>
                  <a:srgbClr val="404040"/>
                </a:solidFill>
              </a:rPr>
              <a:t>- </a:t>
            </a:r>
            <a:r>
              <a:rPr dirty="0" sz="4800" spc="-484">
                <a:solidFill>
                  <a:srgbClr val="404040"/>
                </a:solidFill>
              </a:rPr>
              <a:t>E/R</a:t>
            </a:r>
            <a:r>
              <a:rPr dirty="0" sz="4800" spc="-585">
                <a:solidFill>
                  <a:srgbClr val="404040"/>
                </a:solidFill>
              </a:rPr>
              <a:t> </a:t>
            </a:r>
            <a:r>
              <a:rPr dirty="0" sz="4800" spc="-335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886961" y="25915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700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600" y="88900"/>
                </a:lnTo>
                <a:lnTo>
                  <a:pt x="1371600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20388" y="2685110"/>
            <a:ext cx="9042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rodu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6961" y="44203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700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600" y="88900"/>
                </a:lnTo>
                <a:lnTo>
                  <a:pt x="1371600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92955" y="4514850"/>
            <a:ext cx="9594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Supplier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9561" y="5258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4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399" y="266700"/>
                </a:lnTo>
                <a:lnTo>
                  <a:pt x="1673621" y="288573"/>
                </a:lnTo>
                <a:lnTo>
                  <a:pt x="1652039" y="330791"/>
                </a:lnTo>
                <a:lnTo>
                  <a:pt x="1610528" y="370511"/>
                </a:lnTo>
                <a:lnTo>
                  <a:pt x="1550815" y="407186"/>
                </a:lnTo>
                <a:lnTo>
                  <a:pt x="1514673" y="424209"/>
                </a:lnTo>
                <a:lnTo>
                  <a:pt x="1474626" y="440265"/>
                </a:lnTo>
                <a:lnTo>
                  <a:pt x="1430893" y="455285"/>
                </a:lnTo>
                <a:lnTo>
                  <a:pt x="1383687" y="469200"/>
                </a:lnTo>
                <a:lnTo>
                  <a:pt x="1333225" y="481942"/>
                </a:lnTo>
                <a:lnTo>
                  <a:pt x="1279723" y="493442"/>
                </a:lnTo>
                <a:lnTo>
                  <a:pt x="1223396" y="503631"/>
                </a:lnTo>
                <a:lnTo>
                  <a:pt x="1164461" y="512441"/>
                </a:lnTo>
                <a:lnTo>
                  <a:pt x="1103132" y="519803"/>
                </a:lnTo>
                <a:lnTo>
                  <a:pt x="1039625" y="525649"/>
                </a:lnTo>
                <a:lnTo>
                  <a:pt x="974157" y="529909"/>
                </a:lnTo>
                <a:lnTo>
                  <a:pt x="906944" y="532515"/>
                </a:lnTo>
                <a:lnTo>
                  <a:pt x="838200" y="533400"/>
                </a:lnTo>
                <a:lnTo>
                  <a:pt x="769455" y="532515"/>
                </a:lnTo>
                <a:lnTo>
                  <a:pt x="702242" y="529909"/>
                </a:lnTo>
                <a:lnTo>
                  <a:pt x="636774" y="525649"/>
                </a:lnTo>
                <a:lnTo>
                  <a:pt x="573267" y="519803"/>
                </a:lnTo>
                <a:lnTo>
                  <a:pt x="511938" y="512441"/>
                </a:lnTo>
                <a:lnTo>
                  <a:pt x="453003" y="503631"/>
                </a:lnTo>
                <a:lnTo>
                  <a:pt x="396676" y="493442"/>
                </a:lnTo>
                <a:lnTo>
                  <a:pt x="343174" y="481942"/>
                </a:lnTo>
                <a:lnTo>
                  <a:pt x="292712" y="469200"/>
                </a:lnTo>
                <a:lnTo>
                  <a:pt x="245506" y="455285"/>
                </a:lnTo>
                <a:lnTo>
                  <a:pt x="201773" y="440265"/>
                </a:lnTo>
                <a:lnTo>
                  <a:pt x="161726" y="424209"/>
                </a:lnTo>
                <a:lnTo>
                  <a:pt x="125584" y="407186"/>
                </a:lnTo>
                <a:lnTo>
                  <a:pt x="65871" y="370511"/>
                </a:lnTo>
                <a:lnTo>
                  <a:pt x="24360" y="330791"/>
                </a:lnTo>
                <a:lnTo>
                  <a:pt x="2778" y="288573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04408" y="5386832"/>
            <a:ext cx="1347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Street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9561" y="4420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5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399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90564" y="4548378"/>
            <a:ext cx="375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Ci</a:t>
            </a:r>
            <a:r>
              <a:rPr dirty="0" sz="1600" spc="-5">
                <a:latin typeface="Arial"/>
                <a:cs typeface="Arial"/>
              </a:rPr>
              <a:t>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34561" y="5258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4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3"/>
                </a:lnTo>
                <a:lnTo>
                  <a:pt x="1652039" y="330791"/>
                </a:lnTo>
                <a:lnTo>
                  <a:pt x="1610528" y="370511"/>
                </a:lnTo>
                <a:lnTo>
                  <a:pt x="1550815" y="407186"/>
                </a:lnTo>
                <a:lnTo>
                  <a:pt x="1514673" y="424209"/>
                </a:lnTo>
                <a:lnTo>
                  <a:pt x="1474626" y="440265"/>
                </a:lnTo>
                <a:lnTo>
                  <a:pt x="1430893" y="455285"/>
                </a:lnTo>
                <a:lnTo>
                  <a:pt x="1383687" y="469200"/>
                </a:lnTo>
                <a:lnTo>
                  <a:pt x="1333225" y="481942"/>
                </a:lnTo>
                <a:lnTo>
                  <a:pt x="1279723" y="493442"/>
                </a:lnTo>
                <a:lnTo>
                  <a:pt x="1223396" y="503631"/>
                </a:lnTo>
                <a:lnTo>
                  <a:pt x="1164461" y="512441"/>
                </a:lnTo>
                <a:lnTo>
                  <a:pt x="1103132" y="519803"/>
                </a:lnTo>
                <a:lnTo>
                  <a:pt x="1039625" y="525649"/>
                </a:lnTo>
                <a:lnTo>
                  <a:pt x="974157" y="529909"/>
                </a:lnTo>
                <a:lnTo>
                  <a:pt x="906944" y="532515"/>
                </a:lnTo>
                <a:lnTo>
                  <a:pt x="838200" y="533400"/>
                </a:lnTo>
                <a:lnTo>
                  <a:pt x="769455" y="532515"/>
                </a:lnTo>
                <a:lnTo>
                  <a:pt x="702242" y="529909"/>
                </a:lnTo>
                <a:lnTo>
                  <a:pt x="636774" y="525649"/>
                </a:lnTo>
                <a:lnTo>
                  <a:pt x="573267" y="519803"/>
                </a:lnTo>
                <a:lnTo>
                  <a:pt x="511938" y="512441"/>
                </a:lnTo>
                <a:lnTo>
                  <a:pt x="453003" y="503631"/>
                </a:lnTo>
                <a:lnTo>
                  <a:pt x="396676" y="493442"/>
                </a:lnTo>
                <a:lnTo>
                  <a:pt x="343174" y="481942"/>
                </a:lnTo>
                <a:lnTo>
                  <a:pt x="292712" y="469200"/>
                </a:lnTo>
                <a:lnTo>
                  <a:pt x="245506" y="455285"/>
                </a:lnTo>
                <a:lnTo>
                  <a:pt x="201773" y="440265"/>
                </a:lnTo>
                <a:lnTo>
                  <a:pt x="161726" y="424209"/>
                </a:lnTo>
                <a:lnTo>
                  <a:pt x="125584" y="407186"/>
                </a:lnTo>
                <a:lnTo>
                  <a:pt x="65871" y="370511"/>
                </a:lnTo>
                <a:lnTo>
                  <a:pt x="24360" y="330791"/>
                </a:lnTo>
                <a:lnTo>
                  <a:pt x="2778" y="288573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35373" y="5386832"/>
            <a:ext cx="872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Postcode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9561" y="4420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5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83917" y="4548378"/>
            <a:ext cx="5664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29561" y="5258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4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3"/>
                </a:lnTo>
                <a:lnTo>
                  <a:pt x="1652039" y="330791"/>
                </a:lnTo>
                <a:lnTo>
                  <a:pt x="1610528" y="370511"/>
                </a:lnTo>
                <a:lnTo>
                  <a:pt x="1550815" y="407186"/>
                </a:lnTo>
                <a:lnTo>
                  <a:pt x="1514673" y="424209"/>
                </a:lnTo>
                <a:lnTo>
                  <a:pt x="1474626" y="440265"/>
                </a:lnTo>
                <a:lnTo>
                  <a:pt x="1430893" y="455285"/>
                </a:lnTo>
                <a:lnTo>
                  <a:pt x="1383687" y="469200"/>
                </a:lnTo>
                <a:lnTo>
                  <a:pt x="1333225" y="481942"/>
                </a:lnTo>
                <a:lnTo>
                  <a:pt x="1279723" y="493442"/>
                </a:lnTo>
                <a:lnTo>
                  <a:pt x="1223396" y="503631"/>
                </a:lnTo>
                <a:lnTo>
                  <a:pt x="1164461" y="512441"/>
                </a:lnTo>
                <a:lnTo>
                  <a:pt x="1103132" y="519803"/>
                </a:lnTo>
                <a:lnTo>
                  <a:pt x="1039625" y="525649"/>
                </a:lnTo>
                <a:lnTo>
                  <a:pt x="974157" y="529909"/>
                </a:lnTo>
                <a:lnTo>
                  <a:pt x="906944" y="532515"/>
                </a:lnTo>
                <a:lnTo>
                  <a:pt x="838200" y="533400"/>
                </a:lnTo>
                <a:lnTo>
                  <a:pt x="769455" y="532515"/>
                </a:lnTo>
                <a:lnTo>
                  <a:pt x="702242" y="529909"/>
                </a:lnTo>
                <a:lnTo>
                  <a:pt x="636774" y="525649"/>
                </a:lnTo>
                <a:lnTo>
                  <a:pt x="573267" y="519803"/>
                </a:lnTo>
                <a:lnTo>
                  <a:pt x="511938" y="512441"/>
                </a:lnTo>
                <a:lnTo>
                  <a:pt x="453003" y="503631"/>
                </a:lnTo>
                <a:lnTo>
                  <a:pt x="396676" y="493442"/>
                </a:lnTo>
                <a:lnTo>
                  <a:pt x="343174" y="481942"/>
                </a:lnTo>
                <a:lnTo>
                  <a:pt x="292712" y="469200"/>
                </a:lnTo>
                <a:lnTo>
                  <a:pt x="245506" y="455285"/>
                </a:lnTo>
                <a:lnTo>
                  <a:pt x="201773" y="440265"/>
                </a:lnTo>
                <a:lnTo>
                  <a:pt x="161726" y="424209"/>
                </a:lnTo>
                <a:lnTo>
                  <a:pt x="125584" y="407186"/>
                </a:lnTo>
                <a:lnTo>
                  <a:pt x="65871" y="370511"/>
                </a:lnTo>
                <a:lnTo>
                  <a:pt x="24360" y="330791"/>
                </a:lnTo>
                <a:lnTo>
                  <a:pt x="2778" y="288573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89201" y="5386832"/>
            <a:ext cx="13557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Phone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number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34561" y="1753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5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327397" y="1880742"/>
            <a:ext cx="4889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Pri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29561" y="2591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5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146173" y="2718638"/>
            <a:ext cx="1042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Description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15561" y="342976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457200" y="0"/>
                </a:lnTo>
                <a:lnTo>
                  <a:pt x="914400" y="342900"/>
                </a:lnTo>
                <a:lnTo>
                  <a:pt x="4572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289297" y="3633597"/>
            <a:ext cx="567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Has</a:t>
            </a:r>
            <a:r>
              <a:rPr dirty="0" sz="1600" spc="-1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2761" y="41247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72761" y="31341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72761" y="2295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15105" y="28582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 h="0">
                <a:moveTo>
                  <a:pt x="3619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15105" y="46870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 h="0">
                <a:moveTo>
                  <a:pt x="3619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60597" y="4953761"/>
            <a:ext cx="703580" cy="373380"/>
          </a:xfrm>
          <a:custGeom>
            <a:avLst/>
            <a:gdLst/>
            <a:ahLst/>
            <a:cxnLst/>
            <a:rect l="l" t="t" r="r" b="b"/>
            <a:pathLst>
              <a:path w="703579" h="373379">
                <a:moveTo>
                  <a:pt x="703199" y="0"/>
                </a:moveTo>
                <a:lnTo>
                  <a:pt x="0" y="37312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727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67705" y="46870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 h="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58561" y="4953761"/>
            <a:ext cx="627380" cy="373380"/>
          </a:xfrm>
          <a:custGeom>
            <a:avLst/>
            <a:gdLst/>
            <a:ahLst/>
            <a:cxnLst/>
            <a:rect l="l" t="t" r="r" b="b"/>
            <a:pathLst>
              <a:path w="627379" h="373379">
                <a:moveTo>
                  <a:pt x="0" y="0"/>
                </a:moveTo>
                <a:lnTo>
                  <a:pt x="627126" y="37312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20361" y="3124961"/>
            <a:ext cx="300355" cy="152400"/>
          </a:xfrm>
          <a:custGeom>
            <a:avLst/>
            <a:gdLst/>
            <a:ahLst/>
            <a:cxnLst/>
            <a:rect l="l" t="t" r="r" b="b"/>
            <a:pathLst>
              <a:path w="300354" h="152400">
                <a:moveTo>
                  <a:pt x="300227" y="0"/>
                </a:moveTo>
                <a:lnTo>
                  <a:pt x="292577" y="48182"/>
                </a:lnTo>
                <a:lnTo>
                  <a:pt x="271272" y="90019"/>
                </a:lnTo>
                <a:lnTo>
                  <a:pt x="238780" y="123005"/>
                </a:lnTo>
                <a:lnTo>
                  <a:pt x="197571" y="144633"/>
                </a:lnTo>
                <a:lnTo>
                  <a:pt x="150113" y="152400"/>
                </a:lnTo>
                <a:lnTo>
                  <a:pt x="102717" y="144646"/>
                </a:lnTo>
                <a:lnTo>
                  <a:pt x="61539" y="123049"/>
                </a:lnTo>
                <a:lnTo>
                  <a:pt x="29047" y="90101"/>
                </a:lnTo>
                <a:lnTo>
                  <a:pt x="7711" y="48296"/>
                </a:lnTo>
                <a:lnTo>
                  <a:pt x="0" y="12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1225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50">
                <a:solidFill>
                  <a:srgbClr val="404040"/>
                </a:solidFill>
              </a:rPr>
              <a:t>Making </a:t>
            </a:r>
            <a:r>
              <a:rPr dirty="0" sz="4800" spc="-484">
                <a:solidFill>
                  <a:srgbClr val="404040"/>
                </a:solidFill>
              </a:rPr>
              <a:t>E/R</a:t>
            </a:r>
            <a:r>
              <a:rPr dirty="0" sz="4800" spc="-525">
                <a:solidFill>
                  <a:srgbClr val="404040"/>
                </a:solidFill>
              </a:rPr>
              <a:t> </a:t>
            </a:r>
            <a:r>
              <a:rPr dirty="0" sz="4800" spc="-370">
                <a:solidFill>
                  <a:srgbClr val="404040"/>
                </a:solidFill>
              </a:rPr>
              <a:t>Diagrams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194685" cy="23755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135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dirty="0" sz="2400" spc="-19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400" spc="-65">
                <a:solidFill>
                  <a:srgbClr val="404040"/>
                </a:solidFill>
                <a:latin typeface="Arial"/>
                <a:cs typeface="Arial"/>
              </a:rPr>
              <a:t>description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400" spc="-3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dirty="0" sz="2400" spc="-70">
                <a:solidFill>
                  <a:srgbClr val="404040"/>
                </a:solidFill>
                <a:latin typeface="Arial"/>
                <a:cs typeface="Arial"/>
              </a:rPr>
              <a:t>requirements </a:t>
            </a:r>
            <a:r>
              <a:rPr dirty="0" sz="2400" spc="-25">
                <a:solidFill>
                  <a:srgbClr val="404040"/>
                </a:solidFill>
                <a:latin typeface="Arial"/>
                <a:cs typeface="Arial"/>
              </a:rPr>
              <a:t>identify</a:t>
            </a:r>
            <a:r>
              <a:rPr dirty="0" sz="2400" spc="-2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15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Entities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Attributes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Relationships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Cardinality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ratios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2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03530">
              <a:lnSpc>
                <a:spcPts val="2280"/>
              </a:lnSpc>
            </a:pP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relationships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3" y="1823465"/>
            <a:ext cx="3622675" cy="24974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360045">
              <a:lnSpc>
                <a:spcPts val="2590"/>
              </a:lnSpc>
              <a:spcBef>
                <a:spcPts val="425"/>
              </a:spcBef>
            </a:pPr>
            <a:r>
              <a:rPr dirty="0" sz="2400" spc="-125">
                <a:solidFill>
                  <a:srgbClr val="404040"/>
                </a:solidFill>
                <a:latin typeface="Arial"/>
                <a:cs typeface="Arial"/>
              </a:rPr>
              <a:t>Draw </a:t>
            </a:r>
            <a:r>
              <a:rPr dirty="0" sz="2400" spc="-3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400" spc="-204">
                <a:solidFill>
                  <a:srgbClr val="404040"/>
                </a:solidFill>
                <a:latin typeface="Arial"/>
                <a:cs typeface="Arial"/>
              </a:rPr>
              <a:t>E/R 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diagram</a:t>
            </a:r>
            <a:r>
              <a:rPr dirty="0" sz="2400" spc="-2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dirty="0" sz="2400" spc="-40">
                <a:solidFill>
                  <a:srgbClr val="404040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303530" marR="5080" indent="-182880">
              <a:lnSpc>
                <a:spcPts val="2160"/>
              </a:lnSpc>
              <a:spcBef>
                <a:spcPts val="4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Look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dirty="0" sz="2000" spc="-3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relationships  </a:t>
            </a:r>
            <a:r>
              <a:rPr dirty="0" sz="2000" spc="-185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they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might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2000" spc="-1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redundant</a:t>
            </a:r>
            <a:endParaRPr sz="2000">
              <a:latin typeface="Arial"/>
              <a:cs typeface="Arial"/>
            </a:endParaRPr>
          </a:p>
          <a:p>
            <a:pPr marL="303530" marR="62865" indent="-182880">
              <a:lnSpc>
                <a:spcPct val="90000"/>
              </a:lnSpc>
              <a:spcBef>
                <a:spcPts val="56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Look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many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many 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relationships </a:t>
            </a:r>
            <a:r>
              <a:rPr dirty="0" sz="2000" spc="-185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they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might 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need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split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many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links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457136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30">
                <a:solidFill>
                  <a:srgbClr val="404040"/>
                </a:solidFill>
              </a:rPr>
              <a:t>Debugging</a:t>
            </a:r>
            <a:r>
              <a:rPr dirty="0" sz="4800" spc="-434">
                <a:solidFill>
                  <a:srgbClr val="404040"/>
                </a:solidFill>
              </a:rPr>
              <a:t> </a:t>
            </a:r>
            <a:r>
              <a:rPr dirty="0" sz="4800" spc="-405">
                <a:solidFill>
                  <a:srgbClr val="404040"/>
                </a:solidFill>
              </a:rPr>
              <a:t>Designs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625215" cy="28263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15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dirty="0" sz="2400" spc="-19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400" spc="20">
                <a:solidFill>
                  <a:srgbClr val="404040"/>
                </a:solidFill>
                <a:latin typeface="Arial"/>
                <a:cs typeface="Arial"/>
              </a:rPr>
              <a:t>bit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400" spc="-80">
                <a:solidFill>
                  <a:srgbClr val="404040"/>
                </a:solidFill>
                <a:latin typeface="Arial"/>
                <a:cs typeface="Arial"/>
              </a:rPr>
              <a:t>practice </a:t>
            </a:r>
            <a:r>
              <a:rPr dirty="0" sz="2400" spc="-204">
                <a:solidFill>
                  <a:srgbClr val="404040"/>
                </a:solidFill>
                <a:latin typeface="Arial"/>
                <a:cs typeface="Arial"/>
              </a:rPr>
              <a:t>E/R 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diagrams </a:t>
            </a:r>
            <a:r>
              <a:rPr dirty="0" sz="2400" spc="-155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dirty="0" sz="2400" spc="-14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dirty="0" sz="2400" spc="2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400" spc="-1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Arial"/>
                <a:cs typeface="Arial"/>
              </a:rPr>
              <a:t>plan  </a:t>
            </a:r>
            <a:r>
              <a:rPr dirty="0" sz="2400" spc="-95">
                <a:solidFill>
                  <a:srgbClr val="404040"/>
                </a:solidFill>
                <a:latin typeface="Arial"/>
                <a:cs typeface="Arial"/>
              </a:rPr>
              <a:t>queries</a:t>
            </a:r>
            <a:endParaRPr sz="2400">
              <a:latin typeface="Arial"/>
              <a:cs typeface="Arial"/>
            </a:endParaRPr>
          </a:p>
          <a:p>
            <a:pPr marL="303530" marR="14604" indent="-182880">
              <a:lnSpc>
                <a:spcPts val="2160"/>
              </a:lnSpc>
              <a:spcBef>
                <a:spcPts val="4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21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look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diagram</a:t>
            </a:r>
            <a:r>
              <a:rPr dirty="0" sz="2000" spc="-2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figure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out </a:t>
            </a:r>
            <a:r>
              <a:rPr dirty="0" sz="2000" spc="-50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find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useful 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303530" marR="29845" indent="-182880">
              <a:lnSpc>
                <a:spcPts val="2160"/>
              </a:lnSpc>
              <a:spcBef>
                <a:spcPts val="60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dirty="0" sz="20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can’t</a:t>
            </a:r>
            <a:r>
              <a:rPr dirty="0" sz="20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find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information 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need,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need </a:t>
            </a:r>
            <a:r>
              <a:rPr dirty="0" sz="2000" spc="15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change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1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7561" y="3810761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06500" y="0"/>
                </a:lnTo>
                <a:lnTo>
                  <a:pt x="1241125" y="6979"/>
                </a:lnTo>
                <a:lnTo>
                  <a:pt x="1269380" y="26019"/>
                </a:lnTo>
                <a:lnTo>
                  <a:pt x="1288420" y="54274"/>
                </a:lnTo>
                <a:lnTo>
                  <a:pt x="1295400" y="88900"/>
                </a:lnTo>
                <a:lnTo>
                  <a:pt x="1295400" y="444500"/>
                </a:lnTo>
                <a:lnTo>
                  <a:pt x="1288420" y="479125"/>
                </a:lnTo>
                <a:lnTo>
                  <a:pt x="1269380" y="507380"/>
                </a:lnTo>
                <a:lnTo>
                  <a:pt x="1241125" y="526420"/>
                </a:lnTo>
                <a:lnTo>
                  <a:pt x="12065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32934" y="3904563"/>
            <a:ext cx="11861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nrolment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53761" y="2134361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25"/>
                </a:lnTo>
                <a:lnTo>
                  <a:pt x="1116980" y="507380"/>
                </a:lnTo>
                <a:lnTo>
                  <a:pt x="1088725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74665" y="2228214"/>
            <a:ext cx="9023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ude</a:t>
            </a: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3761" y="5487161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03"/>
                </a:lnTo>
                <a:lnTo>
                  <a:pt x="1116980" y="507361"/>
                </a:lnTo>
                <a:lnTo>
                  <a:pt x="1088725" y="526413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29961" y="4648961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094478" y="4776978"/>
            <a:ext cx="860425" cy="1136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29961" y="2972561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32603" y="3100197"/>
            <a:ext cx="386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Has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25261" y="266776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25261" y="350596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25261" y="434416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25261" y="518236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01055" y="4334255"/>
            <a:ext cx="248411" cy="17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01055" y="3648455"/>
            <a:ext cx="248411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921754" y="2886836"/>
            <a:ext cx="136779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How can </a:t>
            </a:r>
            <a:r>
              <a:rPr dirty="0" sz="1800" spc="-15">
                <a:latin typeface="Arial"/>
                <a:cs typeface="Arial"/>
              </a:rPr>
              <a:t>you  </a:t>
            </a:r>
            <a:r>
              <a:rPr dirty="0" sz="1800" spc="-5">
                <a:latin typeface="Arial"/>
                <a:cs typeface="Arial"/>
              </a:rPr>
              <a:t>find a list </a:t>
            </a:r>
            <a:r>
              <a:rPr dirty="0" sz="180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students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who  </a:t>
            </a:r>
            <a:r>
              <a:rPr dirty="0" sz="1800">
                <a:latin typeface="Arial"/>
                <a:cs typeface="Arial"/>
              </a:rPr>
              <a:t>are </a:t>
            </a:r>
            <a:r>
              <a:rPr dirty="0" sz="1800" spc="-5">
                <a:latin typeface="Arial"/>
                <a:cs typeface="Arial"/>
              </a:rPr>
              <a:t>enrolled  in Database  systems?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457136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30">
                <a:solidFill>
                  <a:srgbClr val="404040"/>
                </a:solidFill>
              </a:rPr>
              <a:t>Debugging</a:t>
            </a:r>
            <a:r>
              <a:rPr dirty="0" sz="4800" spc="-434">
                <a:solidFill>
                  <a:srgbClr val="404040"/>
                </a:solidFill>
              </a:rPr>
              <a:t> </a:t>
            </a:r>
            <a:r>
              <a:rPr dirty="0" sz="4800" spc="-405">
                <a:solidFill>
                  <a:srgbClr val="404040"/>
                </a:solidFill>
              </a:rPr>
              <a:t>Designs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524761" y="3810761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06500" y="0"/>
                </a:lnTo>
                <a:lnTo>
                  <a:pt x="1241125" y="6979"/>
                </a:lnTo>
                <a:lnTo>
                  <a:pt x="1269380" y="26019"/>
                </a:lnTo>
                <a:lnTo>
                  <a:pt x="1288420" y="54274"/>
                </a:lnTo>
                <a:lnTo>
                  <a:pt x="1295400" y="88900"/>
                </a:lnTo>
                <a:lnTo>
                  <a:pt x="1295400" y="444500"/>
                </a:lnTo>
                <a:lnTo>
                  <a:pt x="1288420" y="479125"/>
                </a:lnTo>
                <a:lnTo>
                  <a:pt x="1269380" y="507380"/>
                </a:lnTo>
                <a:lnTo>
                  <a:pt x="1241125" y="526420"/>
                </a:lnTo>
                <a:lnTo>
                  <a:pt x="12065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79625" y="3904563"/>
            <a:ext cx="11861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nrolment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961" y="2134361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25"/>
                </a:lnTo>
                <a:lnTo>
                  <a:pt x="1116980" y="507380"/>
                </a:lnTo>
                <a:lnTo>
                  <a:pt x="1088725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21357" y="2228214"/>
            <a:ext cx="9023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ude</a:t>
            </a: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961" y="5487161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03"/>
                </a:lnTo>
                <a:lnTo>
                  <a:pt x="1116980" y="507361"/>
                </a:lnTo>
                <a:lnTo>
                  <a:pt x="1088725" y="526413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41170" y="5581903"/>
            <a:ext cx="860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7161" y="4648961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77161" y="2972561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72461" y="266776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72461" y="350596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72461" y="434416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72461" y="518236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48255" y="4334255"/>
            <a:ext cx="248412" cy="17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48255" y="3648455"/>
            <a:ext cx="248412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79775" y="5362447"/>
            <a:ext cx="46297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(1) Find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instance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Module entity </a:t>
            </a:r>
            <a:r>
              <a:rPr dirty="0" sz="1800" spc="-15">
                <a:latin typeface="Arial"/>
                <a:cs typeface="Arial"/>
              </a:rPr>
              <a:t>with  </a:t>
            </a:r>
            <a:r>
              <a:rPr dirty="0" sz="1800">
                <a:latin typeface="Arial"/>
                <a:cs typeface="Arial"/>
              </a:rPr>
              <a:t>title </a:t>
            </a:r>
            <a:r>
              <a:rPr dirty="0" sz="1800" spc="-10">
                <a:latin typeface="Arial"/>
                <a:cs typeface="Arial"/>
              </a:rPr>
              <a:t>‘Database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2596" y="3685413"/>
            <a:ext cx="41903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(2) Find instances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Enrolment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entity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same </a:t>
            </a:r>
            <a:r>
              <a:rPr dirty="0" sz="1800" spc="-10">
                <a:latin typeface="Arial"/>
                <a:cs typeface="Arial"/>
              </a:rPr>
              <a:t>Code </a:t>
            </a:r>
            <a:r>
              <a:rPr dirty="0" sz="1800" spc="-5">
                <a:latin typeface="Arial"/>
                <a:cs typeface="Arial"/>
              </a:rPr>
              <a:t>as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result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3900" y="1972183"/>
            <a:ext cx="43541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(3)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each instance of Enrolment in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result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(2) find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corresponding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4162" y="19057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2" y="124050"/>
                </a:lnTo>
                <a:lnTo>
                  <a:pt x="46815" y="94375"/>
                </a:lnTo>
                <a:lnTo>
                  <a:pt x="80644" y="67785"/>
                </a:lnTo>
                <a:lnTo>
                  <a:pt x="121972" y="44821"/>
                </a:lnTo>
                <a:lnTo>
                  <a:pt x="169830" y="26020"/>
                </a:lnTo>
                <a:lnTo>
                  <a:pt x="223249" y="11924"/>
                </a:lnTo>
                <a:lnTo>
                  <a:pt x="281262" y="3070"/>
                </a:lnTo>
                <a:lnTo>
                  <a:pt x="342900" y="0"/>
                </a:lnTo>
                <a:lnTo>
                  <a:pt x="404537" y="3070"/>
                </a:lnTo>
                <a:lnTo>
                  <a:pt x="462550" y="11924"/>
                </a:lnTo>
                <a:lnTo>
                  <a:pt x="515969" y="26020"/>
                </a:lnTo>
                <a:lnTo>
                  <a:pt x="563827" y="44821"/>
                </a:lnTo>
                <a:lnTo>
                  <a:pt x="605155" y="67785"/>
                </a:lnTo>
                <a:lnTo>
                  <a:pt x="638984" y="94375"/>
                </a:lnTo>
                <a:lnTo>
                  <a:pt x="664347" y="124050"/>
                </a:lnTo>
                <a:lnTo>
                  <a:pt x="685800" y="190500"/>
                </a:lnTo>
                <a:lnTo>
                  <a:pt x="680275" y="224728"/>
                </a:lnTo>
                <a:lnTo>
                  <a:pt x="638984" y="286624"/>
                </a:lnTo>
                <a:lnTo>
                  <a:pt x="605155" y="313214"/>
                </a:lnTo>
                <a:lnTo>
                  <a:pt x="563827" y="336178"/>
                </a:lnTo>
                <a:lnTo>
                  <a:pt x="515969" y="354979"/>
                </a:lnTo>
                <a:lnTo>
                  <a:pt x="462550" y="369075"/>
                </a:lnTo>
                <a:lnTo>
                  <a:pt x="404537" y="377929"/>
                </a:lnTo>
                <a:lnTo>
                  <a:pt x="342900" y="381000"/>
                </a:lnTo>
                <a:lnTo>
                  <a:pt x="281262" y="377929"/>
                </a:lnTo>
                <a:lnTo>
                  <a:pt x="223249" y="369075"/>
                </a:lnTo>
                <a:lnTo>
                  <a:pt x="169830" y="354979"/>
                </a:lnTo>
                <a:lnTo>
                  <a:pt x="121972" y="336178"/>
                </a:lnTo>
                <a:lnTo>
                  <a:pt x="80644" y="313214"/>
                </a:lnTo>
                <a:lnTo>
                  <a:pt x="46815" y="286624"/>
                </a:lnTo>
                <a:lnTo>
                  <a:pt x="21452" y="256949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49604" y="1940178"/>
            <a:ext cx="255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4162" y="52585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2" y="124050"/>
                </a:lnTo>
                <a:lnTo>
                  <a:pt x="46815" y="94375"/>
                </a:lnTo>
                <a:lnTo>
                  <a:pt x="80644" y="67785"/>
                </a:lnTo>
                <a:lnTo>
                  <a:pt x="121972" y="44821"/>
                </a:lnTo>
                <a:lnTo>
                  <a:pt x="169830" y="26020"/>
                </a:lnTo>
                <a:lnTo>
                  <a:pt x="223249" y="11924"/>
                </a:lnTo>
                <a:lnTo>
                  <a:pt x="281262" y="3070"/>
                </a:lnTo>
                <a:lnTo>
                  <a:pt x="342900" y="0"/>
                </a:lnTo>
                <a:lnTo>
                  <a:pt x="404537" y="3070"/>
                </a:lnTo>
                <a:lnTo>
                  <a:pt x="462550" y="11924"/>
                </a:lnTo>
                <a:lnTo>
                  <a:pt x="515969" y="26020"/>
                </a:lnTo>
                <a:lnTo>
                  <a:pt x="563827" y="44821"/>
                </a:lnTo>
                <a:lnTo>
                  <a:pt x="605155" y="67785"/>
                </a:lnTo>
                <a:lnTo>
                  <a:pt x="638984" y="94375"/>
                </a:lnTo>
                <a:lnTo>
                  <a:pt x="664347" y="124050"/>
                </a:lnTo>
                <a:lnTo>
                  <a:pt x="685800" y="190500"/>
                </a:lnTo>
                <a:lnTo>
                  <a:pt x="680275" y="224728"/>
                </a:lnTo>
                <a:lnTo>
                  <a:pt x="638984" y="286624"/>
                </a:lnTo>
                <a:lnTo>
                  <a:pt x="605155" y="313214"/>
                </a:lnTo>
                <a:lnTo>
                  <a:pt x="563827" y="336178"/>
                </a:lnTo>
                <a:lnTo>
                  <a:pt x="515969" y="354979"/>
                </a:lnTo>
                <a:lnTo>
                  <a:pt x="462550" y="369075"/>
                </a:lnTo>
                <a:lnTo>
                  <a:pt x="404537" y="377929"/>
                </a:lnTo>
                <a:lnTo>
                  <a:pt x="342900" y="381000"/>
                </a:lnTo>
                <a:lnTo>
                  <a:pt x="281262" y="377929"/>
                </a:lnTo>
                <a:lnTo>
                  <a:pt x="223249" y="369075"/>
                </a:lnTo>
                <a:lnTo>
                  <a:pt x="169830" y="354979"/>
                </a:lnTo>
                <a:lnTo>
                  <a:pt x="121972" y="336178"/>
                </a:lnTo>
                <a:lnTo>
                  <a:pt x="80644" y="313214"/>
                </a:lnTo>
                <a:lnTo>
                  <a:pt x="46815" y="286624"/>
                </a:lnTo>
                <a:lnTo>
                  <a:pt x="21452" y="256949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2632" y="5293309"/>
            <a:ext cx="5702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4162" y="58681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2" y="124029"/>
                </a:lnTo>
                <a:lnTo>
                  <a:pt x="46815" y="94352"/>
                </a:lnTo>
                <a:lnTo>
                  <a:pt x="80644" y="67764"/>
                </a:lnTo>
                <a:lnTo>
                  <a:pt x="121972" y="44804"/>
                </a:lnTo>
                <a:lnTo>
                  <a:pt x="169830" y="26009"/>
                </a:lnTo>
                <a:lnTo>
                  <a:pt x="223249" y="11918"/>
                </a:lnTo>
                <a:lnTo>
                  <a:pt x="281262" y="3069"/>
                </a:lnTo>
                <a:lnTo>
                  <a:pt x="342900" y="0"/>
                </a:lnTo>
                <a:lnTo>
                  <a:pt x="404537" y="3069"/>
                </a:lnTo>
                <a:lnTo>
                  <a:pt x="462550" y="11918"/>
                </a:lnTo>
                <a:lnTo>
                  <a:pt x="515969" y="26009"/>
                </a:lnTo>
                <a:lnTo>
                  <a:pt x="563827" y="44804"/>
                </a:lnTo>
                <a:lnTo>
                  <a:pt x="605155" y="67764"/>
                </a:lnTo>
                <a:lnTo>
                  <a:pt x="638984" y="94352"/>
                </a:lnTo>
                <a:lnTo>
                  <a:pt x="664347" y="124029"/>
                </a:lnTo>
                <a:lnTo>
                  <a:pt x="685800" y="190500"/>
                </a:lnTo>
                <a:lnTo>
                  <a:pt x="680275" y="224741"/>
                </a:lnTo>
                <a:lnTo>
                  <a:pt x="638984" y="286647"/>
                </a:lnTo>
                <a:lnTo>
                  <a:pt x="605155" y="313235"/>
                </a:lnTo>
                <a:lnTo>
                  <a:pt x="563827" y="336195"/>
                </a:lnTo>
                <a:lnTo>
                  <a:pt x="515969" y="354990"/>
                </a:lnTo>
                <a:lnTo>
                  <a:pt x="462550" y="369081"/>
                </a:lnTo>
                <a:lnTo>
                  <a:pt x="404537" y="377930"/>
                </a:lnTo>
                <a:lnTo>
                  <a:pt x="342900" y="381000"/>
                </a:lnTo>
                <a:lnTo>
                  <a:pt x="281262" y="377930"/>
                </a:lnTo>
                <a:lnTo>
                  <a:pt x="223249" y="369081"/>
                </a:lnTo>
                <a:lnTo>
                  <a:pt x="169830" y="354990"/>
                </a:lnTo>
                <a:lnTo>
                  <a:pt x="121972" y="336195"/>
                </a:lnTo>
                <a:lnTo>
                  <a:pt x="80644" y="313235"/>
                </a:lnTo>
                <a:lnTo>
                  <a:pt x="46815" y="286647"/>
                </a:lnTo>
                <a:lnTo>
                  <a:pt x="21452" y="256970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52068" y="5903467"/>
            <a:ext cx="450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itle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4162" y="25153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2" y="124050"/>
                </a:lnTo>
                <a:lnTo>
                  <a:pt x="46815" y="94375"/>
                </a:lnTo>
                <a:lnTo>
                  <a:pt x="80644" y="67785"/>
                </a:lnTo>
                <a:lnTo>
                  <a:pt x="121972" y="44821"/>
                </a:lnTo>
                <a:lnTo>
                  <a:pt x="169830" y="26020"/>
                </a:lnTo>
                <a:lnTo>
                  <a:pt x="223249" y="11924"/>
                </a:lnTo>
                <a:lnTo>
                  <a:pt x="281262" y="3070"/>
                </a:lnTo>
                <a:lnTo>
                  <a:pt x="342900" y="0"/>
                </a:lnTo>
                <a:lnTo>
                  <a:pt x="404537" y="3070"/>
                </a:lnTo>
                <a:lnTo>
                  <a:pt x="462550" y="11924"/>
                </a:lnTo>
                <a:lnTo>
                  <a:pt x="515969" y="26020"/>
                </a:lnTo>
                <a:lnTo>
                  <a:pt x="563827" y="44821"/>
                </a:lnTo>
                <a:lnTo>
                  <a:pt x="605155" y="67785"/>
                </a:lnTo>
                <a:lnTo>
                  <a:pt x="638984" y="94375"/>
                </a:lnTo>
                <a:lnTo>
                  <a:pt x="664347" y="124050"/>
                </a:lnTo>
                <a:lnTo>
                  <a:pt x="685800" y="190500"/>
                </a:lnTo>
                <a:lnTo>
                  <a:pt x="680275" y="224728"/>
                </a:lnTo>
                <a:lnTo>
                  <a:pt x="638984" y="286624"/>
                </a:lnTo>
                <a:lnTo>
                  <a:pt x="605155" y="313214"/>
                </a:lnTo>
                <a:lnTo>
                  <a:pt x="563827" y="336178"/>
                </a:lnTo>
                <a:lnTo>
                  <a:pt x="515969" y="354979"/>
                </a:lnTo>
                <a:lnTo>
                  <a:pt x="462550" y="369075"/>
                </a:lnTo>
                <a:lnTo>
                  <a:pt x="404537" y="377929"/>
                </a:lnTo>
                <a:lnTo>
                  <a:pt x="342900" y="381000"/>
                </a:lnTo>
                <a:lnTo>
                  <a:pt x="281262" y="377929"/>
                </a:lnTo>
                <a:lnTo>
                  <a:pt x="223249" y="369075"/>
                </a:lnTo>
                <a:lnTo>
                  <a:pt x="169830" y="354979"/>
                </a:lnTo>
                <a:lnTo>
                  <a:pt x="121972" y="336178"/>
                </a:lnTo>
                <a:lnTo>
                  <a:pt x="80644" y="313214"/>
                </a:lnTo>
                <a:lnTo>
                  <a:pt x="46815" y="286624"/>
                </a:lnTo>
                <a:lnTo>
                  <a:pt x="21452" y="256949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60628" y="2549778"/>
            <a:ext cx="1804670" cy="81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Has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4162" y="35821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2" y="124050"/>
                </a:lnTo>
                <a:lnTo>
                  <a:pt x="46815" y="94375"/>
                </a:lnTo>
                <a:lnTo>
                  <a:pt x="80644" y="67785"/>
                </a:lnTo>
                <a:lnTo>
                  <a:pt x="121972" y="44821"/>
                </a:lnTo>
                <a:lnTo>
                  <a:pt x="169830" y="26020"/>
                </a:lnTo>
                <a:lnTo>
                  <a:pt x="223249" y="11924"/>
                </a:lnTo>
                <a:lnTo>
                  <a:pt x="281262" y="3070"/>
                </a:lnTo>
                <a:lnTo>
                  <a:pt x="342900" y="0"/>
                </a:lnTo>
                <a:lnTo>
                  <a:pt x="404537" y="3070"/>
                </a:lnTo>
                <a:lnTo>
                  <a:pt x="462550" y="11924"/>
                </a:lnTo>
                <a:lnTo>
                  <a:pt x="515969" y="26020"/>
                </a:lnTo>
                <a:lnTo>
                  <a:pt x="563827" y="44821"/>
                </a:lnTo>
                <a:lnTo>
                  <a:pt x="605155" y="67785"/>
                </a:lnTo>
                <a:lnTo>
                  <a:pt x="638984" y="94375"/>
                </a:lnTo>
                <a:lnTo>
                  <a:pt x="664347" y="124050"/>
                </a:lnTo>
                <a:lnTo>
                  <a:pt x="685800" y="190500"/>
                </a:lnTo>
                <a:lnTo>
                  <a:pt x="680275" y="224728"/>
                </a:lnTo>
                <a:lnTo>
                  <a:pt x="638984" y="286624"/>
                </a:lnTo>
                <a:lnTo>
                  <a:pt x="605155" y="313214"/>
                </a:lnTo>
                <a:lnTo>
                  <a:pt x="563827" y="336178"/>
                </a:lnTo>
                <a:lnTo>
                  <a:pt x="515969" y="354979"/>
                </a:lnTo>
                <a:lnTo>
                  <a:pt x="462550" y="369075"/>
                </a:lnTo>
                <a:lnTo>
                  <a:pt x="404537" y="377929"/>
                </a:lnTo>
                <a:lnTo>
                  <a:pt x="342900" y="381000"/>
                </a:lnTo>
                <a:lnTo>
                  <a:pt x="281262" y="377929"/>
                </a:lnTo>
                <a:lnTo>
                  <a:pt x="223249" y="369075"/>
                </a:lnTo>
                <a:lnTo>
                  <a:pt x="169830" y="354979"/>
                </a:lnTo>
                <a:lnTo>
                  <a:pt x="121972" y="336178"/>
                </a:lnTo>
                <a:lnTo>
                  <a:pt x="80644" y="313214"/>
                </a:lnTo>
                <a:lnTo>
                  <a:pt x="46815" y="286624"/>
                </a:lnTo>
                <a:lnTo>
                  <a:pt x="21452" y="256949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49604" y="3616832"/>
            <a:ext cx="255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4162" y="41917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2" y="124050"/>
                </a:lnTo>
                <a:lnTo>
                  <a:pt x="46815" y="94375"/>
                </a:lnTo>
                <a:lnTo>
                  <a:pt x="80644" y="67785"/>
                </a:lnTo>
                <a:lnTo>
                  <a:pt x="121972" y="44821"/>
                </a:lnTo>
                <a:lnTo>
                  <a:pt x="169830" y="26020"/>
                </a:lnTo>
                <a:lnTo>
                  <a:pt x="223249" y="11924"/>
                </a:lnTo>
                <a:lnTo>
                  <a:pt x="281262" y="3070"/>
                </a:lnTo>
                <a:lnTo>
                  <a:pt x="342900" y="0"/>
                </a:lnTo>
                <a:lnTo>
                  <a:pt x="404537" y="3070"/>
                </a:lnTo>
                <a:lnTo>
                  <a:pt x="462550" y="11924"/>
                </a:lnTo>
                <a:lnTo>
                  <a:pt x="515969" y="26020"/>
                </a:lnTo>
                <a:lnTo>
                  <a:pt x="563827" y="44821"/>
                </a:lnTo>
                <a:lnTo>
                  <a:pt x="605155" y="67785"/>
                </a:lnTo>
                <a:lnTo>
                  <a:pt x="638984" y="94375"/>
                </a:lnTo>
                <a:lnTo>
                  <a:pt x="664347" y="124050"/>
                </a:lnTo>
                <a:lnTo>
                  <a:pt x="685800" y="190500"/>
                </a:lnTo>
                <a:lnTo>
                  <a:pt x="680275" y="224728"/>
                </a:lnTo>
                <a:lnTo>
                  <a:pt x="638984" y="286624"/>
                </a:lnTo>
                <a:lnTo>
                  <a:pt x="605155" y="313214"/>
                </a:lnTo>
                <a:lnTo>
                  <a:pt x="563827" y="336178"/>
                </a:lnTo>
                <a:lnTo>
                  <a:pt x="515969" y="354979"/>
                </a:lnTo>
                <a:lnTo>
                  <a:pt x="462550" y="369075"/>
                </a:lnTo>
                <a:lnTo>
                  <a:pt x="404537" y="377929"/>
                </a:lnTo>
                <a:lnTo>
                  <a:pt x="342900" y="381000"/>
                </a:lnTo>
                <a:lnTo>
                  <a:pt x="281262" y="377929"/>
                </a:lnTo>
                <a:lnTo>
                  <a:pt x="223249" y="369075"/>
                </a:lnTo>
                <a:lnTo>
                  <a:pt x="169830" y="354979"/>
                </a:lnTo>
                <a:lnTo>
                  <a:pt x="121972" y="336178"/>
                </a:lnTo>
                <a:lnTo>
                  <a:pt x="80644" y="313214"/>
                </a:lnTo>
                <a:lnTo>
                  <a:pt x="46815" y="286624"/>
                </a:lnTo>
                <a:lnTo>
                  <a:pt x="21452" y="256949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92632" y="4226814"/>
            <a:ext cx="1676400" cy="81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29105" y="3772661"/>
            <a:ext cx="285750" cy="304800"/>
          </a:xfrm>
          <a:custGeom>
            <a:avLst/>
            <a:gdLst/>
            <a:ahLst/>
            <a:cxnLst/>
            <a:rect l="l" t="t" r="r" b="b"/>
            <a:pathLst>
              <a:path w="285750" h="304800">
                <a:moveTo>
                  <a:pt x="0" y="0"/>
                </a:moveTo>
                <a:lnTo>
                  <a:pt x="28575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29105" y="4077461"/>
            <a:ext cx="285750" cy="304800"/>
          </a:xfrm>
          <a:custGeom>
            <a:avLst/>
            <a:gdLst/>
            <a:ahLst/>
            <a:cxnLst/>
            <a:rect l="l" t="t" r="r" b="b"/>
            <a:pathLst>
              <a:path w="285750" h="304800">
                <a:moveTo>
                  <a:pt x="0" y="304800"/>
                </a:moveTo>
                <a:lnTo>
                  <a:pt x="2857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29105" y="5449061"/>
            <a:ext cx="361950" cy="304800"/>
          </a:xfrm>
          <a:custGeom>
            <a:avLst/>
            <a:gdLst/>
            <a:ahLst/>
            <a:cxnLst/>
            <a:rect l="l" t="t" r="r" b="b"/>
            <a:pathLst>
              <a:path w="361950" h="304800">
                <a:moveTo>
                  <a:pt x="0" y="0"/>
                </a:moveTo>
                <a:lnTo>
                  <a:pt x="36195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29105" y="5753861"/>
            <a:ext cx="361950" cy="304800"/>
          </a:xfrm>
          <a:custGeom>
            <a:avLst/>
            <a:gdLst/>
            <a:ahLst/>
            <a:cxnLst/>
            <a:rect l="l" t="t" r="r" b="b"/>
            <a:pathLst>
              <a:path w="361950" h="304800">
                <a:moveTo>
                  <a:pt x="0" y="304800"/>
                </a:moveTo>
                <a:lnTo>
                  <a:pt x="3619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29105" y="2401061"/>
            <a:ext cx="361950" cy="304800"/>
          </a:xfrm>
          <a:custGeom>
            <a:avLst/>
            <a:gdLst/>
            <a:ahLst/>
            <a:cxnLst/>
            <a:rect l="l" t="t" r="r" b="b"/>
            <a:pathLst>
              <a:path w="361950" h="304800">
                <a:moveTo>
                  <a:pt x="0" y="304800"/>
                </a:moveTo>
                <a:lnTo>
                  <a:pt x="3619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29105" y="2096261"/>
            <a:ext cx="361950" cy="304800"/>
          </a:xfrm>
          <a:custGeom>
            <a:avLst/>
            <a:gdLst/>
            <a:ahLst/>
            <a:cxnLst/>
            <a:rect l="l" t="t" r="r" b="b"/>
            <a:pathLst>
              <a:path w="361950" h="304800">
                <a:moveTo>
                  <a:pt x="0" y="0"/>
                </a:moveTo>
                <a:lnTo>
                  <a:pt x="36195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1105357"/>
            <a:ext cx="8890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90">
                <a:solidFill>
                  <a:srgbClr val="404040"/>
                </a:solidFill>
              </a:rPr>
              <a:t>T</a:t>
            </a:r>
            <a:r>
              <a:rPr dirty="0" sz="3600" spc="-425">
                <a:solidFill>
                  <a:srgbClr val="404040"/>
                </a:solidFill>
              </a:rPr>
              <a:t>A</a:t>
            </a:r>
            <a:r>
              <a:rPr dirty="0" sz="3600" spc="-825">
                <a:solidFill>
                  <a:srgbClr val="404040"/>
                </a:solidFill>
              </a:rPr>
              <a:t>S</a:t>
            </a:r>
            <a:r>
              <a:rPr dirty="0" sz="3600" spc="-585">
                <a:solidFill>
                  <a:srgbClr val="404040"/>
                </a:solidFill>
              </a:rPr>
              <a:t>K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4610" rIns="0" bIns="0" rtlCol="0" vert="horz">
            <a:spAutoFit/>
          </a:bodyPr>
          <a:lstStyle/>
          <a:p>
            <a:pPr marL="104139" marR="5080" indent="-91440">
              <a:lnSpc>
                <a:spcPct val="90000"/>
              </a:lnSpc>
              <a:spcBef>
                <a:spcPts val="430"/>
              </a:spcBef>
            </a:pPr>
            <a:r>
              <a:rPr dirty="0" spc="-125"/>
              <a:t>“A </a:t>
            </a:r>
            <a:r>
              <a:rPr dirty="0" spc="-155"/>
              <a:t>database </a:t>
            </a:r>
            <a:r>
              <a:rPr dirty="0" spc="5"/>
              <a:t>will </a:t>
            </a:r>
            <a:r>
              <a:rPr dirty="0" spc="-130"/>
              <a:t>be </a:t>
            </a:r>
            <a:r>
              <a:rPr dirty="0" spc="-145"/>
              <a:t>made </a:t>
            </a:r>
            <a:r>
              <a:rPr dirty="0" spc="20"/>
              <a:t>to </a:t>
            </a:r>
            <a:r>
              <a:rPr dirty="0" spc="-95"/>
              <a:t>store </a:t>
            </a:r>
            <a:r>
              <a:rPr dirty="0" spc="-45"/>
              <a:t>information</a:t>
            </a:r>
            <a:r>
              <a:rPr dirty="0" spc="-515"/>
              <a:t> </a:t>
            </a:r>
            <a:r>
              <a:rPr dirty="0" spc="-65"/>
              <a:t>about  </a:t>
            </a:r>
            <a:r>
              <a:rPr dirty="0" spc="-75"/>
              <a:t>patients </a:t>
            </a:r>
            <a:r>
              <a:rPr dirty="0" spc="-35"/>
              <a:t>in </a:t>
            </a:r>
            <a:r>
              <a:rPr dirty="0" spc="-220"/>
              <a:t>a </a:t>
            </a:r>
            <a:r>
              <a:rPr dirty="0" spc="-85"/>
              <a:t>hospital. </a:t>
            </a:r>
            <a:r>
              <a:rPr dirty="0" spc="-210"/>
              <a:t>On </a:t>
            </a:r>
            <a:r>
              <a:rPr dirty="0" spc="-75"/>
              <a:t>arrival, </a:t>
            </a:r>
            <a:r>
              <a:rPr dirty="0" spc="-175"/>
              <a:t>each </a:t>
            </a:r>
            <a:r>
              <a:rPr dirty="0" spc="-70"/>
              <a:t>patient’s  </a:t>
            </a:r>
            <a:r>
              <a:rPr dirty="0" spc="-125"/>
              <a:t>personal </a:t>
            </a:r>
            <a:r>
              <a:rPr dirty="0" spc="-95"/>
              <a:t>details </a:t>
            </a:r>
            <a:r>
              <a:rPr dirty="0" spc="-130"/>
              <a:t>(name, </a:t>
            </a:r>
            <a:r>
              <a:rPr dirty="0" spc="-160"/>
              <a:t>address, </a:t>
            </a:r>
            <a:r>
              <a:rPr dirty="0" spc="-135"/>
              <a:t>and </a:t>
            </a:r>
            <a:r>
              <a:rPr dirty="0" spc="-85"/>
              <a:t>telephone  </a:t>
            </a:r>
            <a:r>
              <a:rPr dirty="0" spc="-90"/>
              <a:t>number) </a:t>
            </a:r>
            <a:r>
              <a:rPr dirty="0" spc="-130"/>
              <a:t>are </a:t>
            </a:r>
            <a:r>
              <a:rPr dirty="0" spc="-110"/>
              <a:t>recorded </a:t>
            </a:r>
            <a:r>
              <a:rPr dirty="0" spc="-90"/>
              <a:t>where </a:t>
            </a:r>
            <a:r>
              <a:rPr dirty="0" spc="-125"/>
              <a:t>possible, </a:t>
            </a:r>
            <a:r>
              <a:rPr dirty="0" spc="-135"/>
              <a:t>and </a:t>
            </a:r>
            <a:r>
              <a:rPr dirty="0" spc="-65"/>
              <a:t>they </a:t>
            </a:r>
            <a:r>
              <a:rPr dirty="0" spc="-130"/>
              <a:t>are  given </a:t>
            </a:r>
            <a:r>
              <a:rPr dirty="0" spc="-155"/>
              <a:t>an </a:t>
            </a:r>
            <a:r>
              <a:rPr dirty="0" spc="-135"/>
              <a:t>admission </a:t>
            </a:r>
            <a:r>
              <a:rPr dirty="0" spc="-125"/>
              <a:t>number. </a:t>
            </a:r>
            <a:r>
              <a:rPr dirty="0" spc="-195"/>
              <a:t>They </a:t>
            </a:r>
            <a:r>
              <a:rPr dirty="0" spc="-130"/>
              <a:t>are </a:t>
            </a:r>
            <a:r>
              <a:rPr dirty="0" spc="-55"/>
              <a:t>then </a:t>
            </a:r>
            <a:r>
              <a:rPr dirty="0" spc="-175"/>
              <a:t>assigned  </a:t>
            </a:r>
            <a:r>
              <a:rPr dirty="0" spc="20"/>
              <a:t>to </a:t>
            </a:r>
            <a:r>
              <a:rPr dirty="0" spc="-220"/>
              <a:t>a </a:t>
            </a:r>
            <a:r>
              <a:rPr dirty="0" spc="-60"/>
              <a:t>particular </a:t>
            </a:r>
            <a:r>
              <a:rPr dirty="0" spc="-90"/>
              <a:t>ward </a:t>
            </a:r>
            <a:r>
              <a:rPr dirty="0" spc="-110"/>
              <a:t>(Accident </a:t>
            </a:r>
            <a:r>
              <a:rPr dirty="0" spc="-135"/>
              <a:t>and </a:t>
            </a:r>
            <a:r>
              <a:rPr dirty="0" spc="-195"/>
              <a:t>Emergency,  </a:t>
            </a:r>
            <a:r>
              <a:rPr dirty="0" spc="-155"/>
              <a:t>Cardiology, </a:t>
            </a:r>
            <a:r>
              <a:rPr dirty="0" spc="-170"/>
              <a:t>Oncology, </a:t>
            </a:r>
            <a:r>
              <a:rPr dirty="0" spc="-85"/>
              <a:t>etc.). In </a:t>
            </a:r>
            <a:r>
              <a:rPr dirty="0" spc="-170"/>
              <a:t>each </a:t>
            </a:r>
            <a:r>
              <a:rPr dirty="0" spc="-90"/>
              <a:t>ward </a:t>
            </a:r>
            <a:r>
              <a:rPr dirty="0" spc="-55"/>
              <a:t>there </a:t>
            </a:r>
            <a:r>
              <a:rPr dirty="0" spc="-130"/>
              <a:t>are</a:t>
            </a:r>
            <a:r>
              <a:rPr dirty="0" spc="-330"/>
              <a:t> </a:t>
            </a:r>
            <a:r>
              <a:rPr dirty="0" spc="-220"/>
              <a:t>a  </a:t>
            </a:r>
            <a:r>
              <a:rPr dirty="0" spc="-90"/>
              <a:t>number </a:t>
            </a:r>
            <a:r>
              <a:rPr dirty="0" spc="-10"/>
              <a:t>of </a:t>
            </a:r>
            <a:r>
              <a:rPr dirty="0" spc="-100"/>
              <a:t>doctors </a:t>
            </a:r>
            <a:r>
              <a:rPr dirty="0" spc="-135"/>
              <a:t>and </a:t>
            </a:r>
            <a:r>
              <a:rPr dirty="0" spc="-155"/>
              <a:t>nurses. </a:t>
            </a:r>
            <a:r>
              <a:rPr dirty="0" spc="-250"/>
              <a:t>A </a:t>
            </a:r>
            <a:r>
              <a:rPr dirty="0" spc="-45"/>
              <a:t>patient </a:t>
            </a:r>
            <a:r>
              <a:rPr dirty="0" spc="5"/>
              <a:t>will </a:t>
            </a:r>
            <a:r>
              <a:rPr dirty="0" spc="-135"/>
              <a:t>be  </a:t>
            </a:r>
            <a:r>
              <a:rPr dirty="0" spc="-55"/>
              <a:t>treated </a:t>
            </a:r>
            <a:r>
              <a:rPr dirty="0" spc="-125"/>
              <a:t>by </a:t>
            </a:r>
            <a:r>
              <a:rPr dirty="0" spc="-114"/>
              <a:t>one </a:t>
            </a:r>
            <a:r>
              <a:rPr dirty="0" spc="-55"/>
              <a:t>doctor </a:t>
            </a:r>
            <a:r>
              <a:rPr dirty="0" spc="-135"/>
              <a:t>and </a:t>
            </a:r>
            <a:r>
              <a:rPr dirty="0" spc="-150"/>
              <a:t>several </a:t>
            </a:r>
            <a:r>
              <a:rPr dirty="0" spc="-170"/>
              <a:t>nurses </a:t>
            </a:r>
            <a:r>
              <a:rPr dirty="0" spc="-100"/>
              <a:t>over </a:t>
            </a:r>
            <a:r>
              <a:rPr dirty="0" spc="-35"/>
              <a:t>the  </a:t>
            </a:r>
            <a:r>
              <a:rPr dirty="0" spc="-155"/>
              <a:t>course </a:t>
            </a:r>
            <a:r>
              <a:rPr dirty="0" spc="-10"/>
              <a:t>of their </a:t>
            </a:r>
            <a:r>
              <a:rPr dirty="0" spc="-185"/>
              <a:t>stay, </a:t>
            </a:r>
            <a:r>
              <a:rPr dirty="0" spc="-135"/>
              <a:t>and </a:t>
            </a:r>
            <a:r>
              <a:rPr dirty="0" spc="-175"/>
              <a:t>each </a:t>
            </a:r>
            <a:r>
              <a:rPr dirty="0" spc="-55"/>
              <a:t>doctor </a:t>
            </a:r>
            <a:r>
              <a:rPr dirty="0" spc="-135"/>
              <a:t>and </a:t>
            </a:r>
            <a:r>
              <a:rPr dirty="0" spc="-140"/>
              <a:t>nurse </a:t>
            </a:r>
            <a:r>
              <a:rPr dirty="0" spc="-170"/>
              <a:t>may  </a:t>
            </a:r>
            <a:r>
              <a:rPr dirty="0" spc="-130"/>
              <a:t>be </a:t>
            </a:r>
            <a:r>
              <a:rPr dirty="0" spc="-100"/>
              <a:t>involved </a:t>
            </a:r>
            <a:r>
              <a:rPr dirty="0" spc="15"/>
              <a:t>with </a:t>
            </a:r>
            <a:r>
              <a:rPr dirty="0" spc="-150"/>
              <a:t>several </a:t>
            </a:r>
            <a:r>
              <a:rPr dirty="0" spc="-75"/>
              <a:t>patients </a:t>
            </a:r>
            <a:r>
              <a:rPr dirty="0" spc="-40"/>
              <a:t>at </a:t>
            </a:r>
            <a:r>
              <a:rPr dirty="0" spc="-165"/>
              <a:t>any </a:t>
            </a:r>
            <a:r>
              <a:rPr dirty="0" spc="-130"/>
              <a:t>given</a:t>
            </a:r>
            <a:r>
              <a:rPr dirty="0" spc="-540"/>
              <a:t> </a:t>
            </a:r>
            <a:r>
              <a:rPr dirty="0" spc="-25"/>
              <a:t>time.”</a:t>
            </a:r>
          </a:p>
        </p:txBody>
      </p:sp>
      <p:sp>
        <p:nvSpPr>
          <p:cNvPr id="4" name="object 4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69164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20">
                <a:solidFill>
                  <a:srgbClr val="404040"/>
                </a:solidFill>
              </a:rPr>
              <a:t>Entity/Relationship</a:t>
            </a:r>
            <a:r>
              <a:rPr dirty="0" sz="4800" spc="-400">
                <a:solidFill>
                  <a:srgbClr val="404040"/>
                </a:solidFill>
              </a:rPr>
              <a:t> </a:t>
            </a:r>
            <a:r>
              <a:rPr dirty="0" sz="4800" spc="-370">
                <a:solidFill>
                  <a:srgbClr val="404040"/>
                </a:solidFill>
              </a:rPr>
              <a:t>Diagrams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631565" cy="29025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70485">
              <a:lnSpc>
                <a:spcPts val="2590"/>
              </a:lnSpc>
              <a:spcBef>
                <a:spcPts val="425"/>
              </a:spcBef>
            </a:pPr>
            <a:r>
              <a:rPr dirty="0" sz="2400" spc="-204">
                <a:solidFill>
                  <a:srgbClr val="404040"/>
                </a:solidFill>
                <a:latin typeface="Arial"/>
                <a:cs typeface="Arial"/>
              </a:rPr>
              <a:t>E/R </a:t>
            </a:r>
            <a:r>
              <a:rPr dirty="0" sz="2400" spc="-80">
                <a:solidFill>
                  <a:srgbClr val="404040"/>
                </a:solidFill>
                <a:latin typeface="Arial"/>
                <a:cs typeface="Arial"/>
              </a:rPr>
              <a:t>Models </a:t>
            </a:r>
            <a:r>
              <a:rPr dirty="0" sz="2400" spc="-11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2400" spc="-25">
                <a:solidFill>
                  <a:srgbClr val="404040"/>
                </a:solidFill>
                <a:latin typeface="Arial"/>
                <a:cs typeface="Arial"/>
              </a:rPr>
              <a:t>often  </a:t>
            </a:r>
            <a:r>
              <a:rPr dirty="0" sz="2400" spc="-90">
                <a:solidFill>
                  <a:srgbClr val="404040"/>
                </a:solidFill>
                <a:latin typeface="Arial"/>
                <a:cs typeface="Arial"/>
              </a:rPr>
              <a:t>represented </a:t>
            </a:r>
            <a:r>
              <a:rPr dirty="0" sz="2400" spc="-225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dirty="0" sz="2400" spc="-204">
                <a:solidFill>
                  <a:srgbClr val="404040"/>
                </a:solidFill>
                <a:latin typeface="Arial"/>
                <a:cs typeface="Arial"/>
              </a:rPr>
              <a:t>E/R </a:t>
            </a:r>
            <a:r>
              <a:rPr dirty="0" sz="2400" spc="-130">
                <a:solidFill>
                  <a:srgbClr val="404040"/>
                </a:solidFill>
                <a:latin typeface="Arial"/>
                <a:cs typeface="Arial"/>
              </a:rPr>
              <a:t>diagrams  </a:t>
            </a:r>
            <a:r>
              <a:rPr dirty="0" sz="2400" spc="-5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303530" marR="277495" indent="-182880">
              <a:lnSpc>
                <a:spcPts val="2160"/>
              </a:lnSpc>
              <a:spcBef>
                <a:spcPts val="4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Give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conceptual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view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33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independent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3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choice</a:t>
            </a:r>
            <a:endParaRPr sz="2000">
              <a:latin typeface="Arial"/>
              <a:cs typeface="Arial"/>
            </a:endParaRPr>
          </a:p>
          <a:p>
            <a:pPr marL="303530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10">
                <a:solidFill>
                  <a:srgbClr val="404040"/>
                </a:solidFill>
                <a:latin typeface="Arial"/>
                <a:cs typeface="Arial"/>
              </a:rPr>
              <a:t>DBMS</a:t>
            </a:r>
            <a:endParaRPr sz="2000">
              <a:latin typeface="Arial"/>
              <a:cs typeface="Arial"/>
            </a:endParaRPr>
          </a:p>
          <a:p>
            <a:pPr marL="303530" marR="5080" indent="-182880">
              <a:lnSpc>
                <a:spcPts val="2160"/>
              </a:lnSpc>
              <a:spcBef>
                <a:spcPts val="63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20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identify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some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problems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000" spc="-1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761" y="3277361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117600" y="0"/>
                </a:lnTo>
                <a:lnTo>
                  <a:pt x="1157156" y="7981"/>
                </a:lnTo>
                <a:lnTo>
                  <a:pt x="1189450" y="29749"/>
                </a:lnTo>
                <a:lnTo>
                  <a:pt x="1211218" y="62043"/>
                </a:lnTo>
                <a:lnTo>
                  <a:pt x="1219200" y="101600"/>
                </a:lnTo>
                <a:lnTo>
                  <a:pt x="1219200" y="508000"/>
                </a:lnTo>
                <a:lnTo>
                  <a:pt x="1211218" y="547556"/>
                </a:lnTo>
                <a:lnTo>
                  <a:pt x="1189450" y="579850"/>
                </a:lnTo>
                <a:lnTo>
                  <a:pt x="1157156" y="601618"/>
                </a:lnTo>
                <a:lnTo>
                  <a:pt x="11176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18146" y="3409569"/>
            <a:ext cx="9023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ude</a:t>
            </a: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7561" y="1905761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117600" y="0"/>
                </a:lnTo>
                <a:lnTo>
                  <a:pt x="1157156" y="7981"/>
                </a:lnTo>
                <a:lnTo>
                  <a:pt x="1189450" y="29749"/>
                </a:lnTo>
                <a:lnTo>
                  <a:pt x="1211218" y="62043"/>
                </a:lnTo>
                <a:lnTo>
                  <a:pt x="1219200" y="101600"/>
                </a:lnTo>
                <a:lnTo>
                  <a:pt x="1219200" y="508000"/>
                </a:lnTo>
                <a:lnTo>
                  <a:pt x="1211218" y="547556"/>
                </a:lnTo>
                <a:lnTo>
                  <a:pt x="1189450" y="579850"/>
                </a:lnTo>
                <a:lnTo>
                  <a:pt x="1157156" y="601618"/>
                </a:lnTo>
                <a:lnTo>
                  <a:pt x="11176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07609" y="2037714"/>
            <a:ext cx="96011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Le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7561" y="4648961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117600" y="0"/>
                </a:lnTo>
                <a:lnTo>
                  <a:pt x="1157156" y="7981"/>
                </a:lnTo>
                <a:lnTo>
                  <a:pt x="1189450" y="29749"/>
                </a:lnTo>
                <a:lnTo>
                  <a:pt x="1211218" y="62043"/>
                </a:lnTo>
                <a:lnTo>
                  <a:pt x="1219200" y="101600"/>
                </a:lnTo>
                <a:lnTo>
                  <a:pt x="1219200" y="508000"/>
                </a:lnTo>
                <a:lnTo>
                  <a:pt x="1211218" y="547556"/>
                </a:lnTo>
                <a:lnTo>
                  <a:pt x="1189450" y="579850"/>
                </a:lnTo>
                <a:lnTo>
                  <a:pt x="1157156" y="601618"/>
                </a:lnTo>
                <a:lnTo>
                  <a:pt x="11176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56378" y="4781550"/>
            <a:ext cx="860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7561" y="3201161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381000"/>
                </a:moveTo>
                <a:lnTo>
                  <a:pt x="609600" y="0"/>
                </a:lnTo>
                <a:lnTo>
                  <a:pt x="1219200" y="381000"/>
                </a:lnTo>
                <a:lnTo>
                  <a:pt x="609600" y="76200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118608" y="3409569"/>
            <a:ext cx="737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7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utors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8761" y="4572761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381000"/>
                </a:moveTo>
                <a:lnTo>
                  <a:pt x="609600" y="0"/>
                </a:lnTo>
                <a:lnTo>
                  <a:pt x="1219200" y="381000"/>
                </a:lnTo>
                <a:lnTo>
                  <a:pt x="609600" y="76200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31481" y="4781550"/>
            <a:ext cx="8731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udies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7161" y="2524505"/>
            <a:ext cx="0" cy="666750"/>
          </a:xfrm>
          <a:custGeom>
            <a:avLst/>
            <a:gdLst/>
            <a:ahLst/>
            <a:cxnLst/>
            <a:rect l="l" t="t" r="r" b="b"/>
            <a:pathLst>
              <a:path w="0"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05905" y="3582161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 h="0">
                <a:moveTo>
                  <a:pt x="0" y="0"/>
                </a:moveTo>
                <a:lnTo>
                  <a:pt x="7429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68361" y="3896105"/>
            <a:ext cx="0" cy="666750"/>
          </a:xfrm>
          <a:custGeom>
            <a:avLst/>
            <a:gdLst/>
            <a:ahLst/>
            <a:cxnLst/>
            <a:rect l="l" t="t" r="r" b="b"/>
            <a:pathLst>
              <a:path w="0" h="666750">
                <a:moveTo>
                  <a:pt x="0" y="0"/>
                </a:moveTo>
                <a:lnTo>
                  <a:pt x="0" y="666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05905" y="4953761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 h="0">
                <a:moveTo>
                  <a:pt x="0" y="0"/>
                </a:moveTo>
                <a:lnTo>
                  <a:pt x="7429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6761" y="4801361"/>
            <a:ext cx="152400" cy="300355"/>
          </a:xfrm>
          <a:custGeom>
            <a:avLst/>
            <a:gdLst/>
            <a:ahLst/>
            <a:cxnLst/>
            <a:rect l="l" t="t" r="r" b="b"/>
            <a:pathLst>
              <a:path w="152400" h="300354">
                <a:moveTo>
                  <a:pt x="0" y="0"/>
                </a:moveTo>
                <a:lnTo>
                  <a:pt x="48182" y="7650"/>
                </a:lnTo>
                <a:lnTo>
                  <a:pt x="90019" y="28955"/>
                </a:lnTo>
                <a:lnTo>
                  <a:pt x="123005" y="61447"/>
                </a:lnTo>
                <a:lnTo>
                  <a:pt x="144633" y="102656"/>
                </a:lnTo>
                <a:lnTo>
                  <a:pt x="152400" y="150113"/>
                </a:lnTo>
                <a:lnTo>
                  <a:pt x="144646" y="197510"/>
                </a:lnTo>
                <a:lnTo>
                  <a:pt x="123049" y="238688"/>
                </a:lnTo>
                <a:lnTo>
                  <a:pt x="90101" y="271180"/>
                </a:lnTo>
                <a:lnTo>
                  <a:pt x="48296" y="292516"/>
                </a:lnTo>
                <a:lnTo>
                  <a:pt x="126" y="30022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06361" y="3429761"/>
            <a:ext cx="152400" cy="300355"/>
          </a:xfrm>
          <a:custGeom>
            <a:avLst/>
            <a:gdLst/>
            <a:ahLst/>
            <a:cxnLst/>
            <a:rect l="l" t="t" r="r" b="b"/>
            <a:pathLst>
              <a:path w="152400" h="300354">
                <a:moveTo>
                  <a:pt x="152400" y="0"/>
                </a:moveTo>
                <a:lnTo>
                  <a:pt x="104217" y="7650"/>
                </a:lnTo>
                <a:lnTo>
                  <a:pt x="62380" y="28955"/>
                </a:lnTo>
                <a:lnTo>
                  <a:pt x="29394" y="61447"/>
                </a:lnTo>
                <a:lnTo>
                  <a:pt x="7766" y="102656"/>
                </a:lnTo>
                <a:lnTo>
                  <a:pt x="0" y="150113"/>
                </a:lnTo>
                <a:lnTo>
                  <a:pt x="7753" y="197510"/>
                </a:lnTo>
                <a:lnTo>
                  <a:pt x="29350" y="238688"/>
                </a:lnTo>
                <a:lnTo>
                  <a:pt x="62298" y="271180"/>
                </a:lnTo>
                <a:lnTo>
                  <a:pt x="104103" y="292516"/>
                </a:lnTo>
                <a:lnTo>
                  <a:pt x="152273" y="30022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15961" y="3886961"/>
            <a:ext cx="300355" cy="152400"/>
          </a:xfrm>
          <a:custGeom>
            <a:avLst/>
            <a:gdLst/>
            <a:ahLst/>
            <a:cxnLst/>
            <a:rect l="l" t="t" r="r" b="b"/>
            <a:pathLst>
              <a:path w="300354" h="152400">
                <a:moveTo>
                  <a:pt x="300228" y="0"/>
                </a:moveTo>
                <a:lnTo>
                  <a:pt x="292577" y="48182"/>
                </a:lnTo>
                <a:lnTo>
                  <a:pt x="271272" y="90019"/>
                </a:lnTo>
                <a:lnTo>
                  <a:pt x="238780" y="123005"/>
                </a:lnTo>
                <a:lnTo>
                  <a:pt x="197571" y="144633"/>
                </a:lnTo>
                <a:lnTo>
                  <a:pt x="150114" y="152400"/>
                </a:lnTo>
                <a:lnTo>
                  <a:pt x="102717" y="144646"/>
                </a:lnTo>
                <a:lnTo>
                  <a:pt x="61539" y="123049"/>
                </a:lnTo>
                <a:lnTo>
                  <a:pt x="29047" y="90101"/>
                </a:lnTo>
                <a:lnTo>
                  <a:pt x="7711" y="48296"/>
                </a:lnTo>
                <a:lnTo>
                  <a:pt x="0" y="12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11161" y="198196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53681" y="2033142"/>
            <a:ext cx="228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44561" y="251536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663433" y="2566542"/>
            <a:ext cx="678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Course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77761" y="251536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199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399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199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52641" y="2566542"/>
            <a:ext cx="5664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68361" y="2905505"/>
            <a:ext cx="533400" cy="361950"/>
          </a:xfrm>
          <a:custGeom>
            <a:avLst/>
            <a:gdLst/>
            <a:ahLst/>
            <a:cxnLst/>
            <a:rect l="l" t="t" r="r" b="b"/>
            <a:pathLst>
              <a:path w="533400" h="361950">
                <a:moveTo>
                  <a:pt x="0" y="361950"/>
                </a:moveTo>
                <a:lnTo>
                  <a:pt x="5334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68361" y="2372105"/>
            <a:ext cx="0" cy="895350"/>
          </a:xfrm>
          <a:custGeom>
            <a:avLst/>
            <a:gdLst/>
            <a:ahLst/>
            <a:cxnLst/>
            <a:rect l="l" t="t" r="r" b="b"/>
            <a:pathLst>
              <a:path w="0" h="895350">
                <a:moveTo>
                  <a:pt x="0" y="8953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34961" y="2905505"/>
            <a:ext cx="533400" cy="361950"/>
          </a:xfrm>
          <a:custGeom>
            <a:avLst/>
            <a:gdLst/>
            <a:ahLst/>
            <a:cxnLst/>
            <a:rect l="l" t="t" r="r" b="b"/>
            <a:pathLst>
              <a:path w="533400" h="361950">
                <a:moveTo>
                  <a:pt x="533400" y="3619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179768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29">
                <a:solidFill>
                  <a:srgbClr val="404040"/>
                </a:solidFill>
              </a:rPr>
              <a:t>Entities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512185" cy="22231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80">
                <a:solidFill>
                  <a:srgbClr val="404040"/>
                </a:solidFill>
                <a:latin typeface="Arial"/>
                <a:cs typeface="Arial"/>
              </a:rPr>
              <a:t>Entities represent </a:t>
            </a:r>
            <a:r>
              <a:rPr dirty="0" sz="2400" spc="-85">
                <a:solidFill>
                  <a:srgbClr val="404040"/>
                </a:solidFill>
                <a:latin typeface="Arial"/>
                <a:cs typeface="Arial"/>
              </a:rPr>
              <a:t>objects</a:t>
            </a:r>
            <a:r>
              <a:rPr dirty="0" sz="2400" spc="-2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"/>
                <a:cs typeface="Arial"/>
              </a:rPr>
              <a:t>or  </a:t>
            </a:r>
            <a:r>
              <a:rPr dirty="0" sz="2400" spc="-80">
                <a:solidFill>
                  <a:srgbClr val="404040"/>
                </a:solidFill>
                <a:latin typeface="Arial"/>
                <a:cs typeface="Arial"/>
              </a:rPr>
              <a:t>things </a:t>
            </a:r>
            <a:r>
              <a:rPr dirty="0" sz="2400" spc="-1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400" spc="-1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Arial"/>
                <a:cs typeface="Arial"/>
              </a:rPr>
              <a:t>interest</a:t>
            </a:r>
            <a:endParaRPr sz="2400">
              <a:latin typeface="Arial"/>
              <a:cs typeface="Arial"/>
            </a:endParaRPr>
          </a:p>
          <a:p>
            <a:pPr marL="303530" marR="17780" indent="-182880">
              <a:lnSpc>
                <a:spcPts val="2160"/>
              </a:lnSpc>
              <a:spcBef>
                <a:spcPts val="4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30">
                <a:solidFill>
                  <a:srgbClr val="404040"/>
                </a:solidFill>
                <a:latin typeface="Arial"/>
                <a:cs typeface="Arial"/>
              </a:rPr>
              <a:t>Physical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things like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students, 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lecturers,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employees,</a:t>
            </a:r>
            <a:r>
              <a:rPr dirty="0" sz="2000" spc="-20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products</a:t>
            </a:r>
            <a:endParaRPr sz="2000">
              <a:latin typeface="Arial"/>
              <a:cs typeface="Arial"/>
            </a:endParaRPr>
          </a:p>
          <a:p>
            <a:pPr marL="303530" marR="560705" indent="-182880">
              <a:lnSpc>
                <a:spcPts val="216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More </a:t>
            </a:r>
            <a:r>
              <a:rPr dirty="0" sz="2000" spc="-70">
                <a:solidFill>
                  <a:srgbClr val="404040"/>
                </a:solidFill>
                <a:latin typeface="Arial"/>
                <a:cs typeface="Arial"/>
              </a:rPr>
              <a:t>abstract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things like 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modules,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orders,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courses, 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projects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3" y="1796485"/>
            <a:ext cx="3568065" cy="25457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 spc="-80">
                <a:solidFill>
                  <a:srgbClr val="404040"/>
                </a:solidFill>
                <a:latin typeface="Arial"/>
                <a:cs typeface="Arial"/>
              </a:rPr>
              <a:t>Entities</a:t>
            </a:r>
            <a:r>
              <a:rPr dirty="0" sz="2400" spc="-1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1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7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general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type 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class,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such</a:t>
            </a:r>
            <a:r>
              <a:rPr dirty="0" sz="2000" spc="-2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90">
                <a:solidFill>
                  <a:srgbClr val="404040"/>
                </a:solidFill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303530">
              <a:lnSpc>
                <a:spcPts val="2280"/>
              </a:lnSpc>
            </a:pP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Lecturer </a:t>
            </a:r>
            <a:r>
              <a:rPr dirty="0" sz="2000" spc="-15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  <a:p>
            <a:pPr marL="303530" marR="278765" indent="-182880">
              <a:lnSpc>
                <a:spcPts val="2160"/>
              </a:lnSpc>
              <a:spcBef>
                <a:spcPts val="63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Instances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 that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particular 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type, </a:t>
            </a:r>
            <a:r>
              <a:rPr dirty="0" sz="2000" spc="-130">
                <a:solidFill>
                  <a:srgbClr val="404040"/>
                </a:solidFill>
                <a:latin typeface="Arial"/>
                <a:cs typeface="Arial"/>
              </a:rPr>
              <a:t>such </a:t>
            </a:r>
            <a:r>
              <a:rPr dirty="0" sz="2000" spc="-185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dirty="0" sz="2000" spc="-140">
                <a:solidFill>
                  <a:srgbClr val="404040"/>
                </a:solidFill>
                <a:latin typeface="Arial"/>
                <a:cs typeface="Arial"/>
              </a:rPr>
              <a:t>Steve </a:t>
            </a: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Natasha  </a:t>
            </a:r>
            <a:r>
              <a:rPr dirty="0" sz="2000" spc="-9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instances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000" spc="-16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Lecturer</a:t>
            </a:r>
            <a:endParaRPr sz="2000">
              <a:latin typeface="Arial"/>
              <a:cs typeface="Arial"/>
            </a:endParaRPr>
          </a:p>
          <a:p>
            <a:pPr marL="303530" marR="5080" indent="-182880">
              <a:lnSpc>
                <a:spcPts val="2160"/>
              </a:lnSpc>
              <a:spcBef>
                <a:spcPts val="60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Attributes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(such </a:t>
            </a:r>
            <a:r>
              <a:rPr dirty="0" sz="2000" spc="-185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name,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email 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address)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23276" y="0"/>
            <a:ext cx="1220723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110"/>
              <a:t>ENTITY RELATIONSHIP</a:t>
            </a:r>
            <a:r>
              <a:rPr dirty="0" spc="-75"/>
              <a:t> </a:t>
            </a:r>
            <a:r>
              <a:rPr dirty="0" spc="-90"/>
              <a:t>MODELLING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6108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5">
                <a:solidFill>
                  <a:srgbClr val="404040"/>
                </a:solidFill>
              </a:rPr>
              <a:t>Weak </a:t>
            </a:r>
            <a:r>
              <a:rPr dirty="0" sz="4800" spc="-290">
                <a:solidFill>
                  <a:srgbClr val="404040"/>
                </a:solidFill>
              </a:rPr>
              <a:t>and </a:t>
            </a:r>
            <a:r>
              <a:rPr dirty="0" sz="4800" spc="-310">
                <a:solidFill>
                  <a:srgbClr val="404040"/>
                </a:solidFill>
              </a:rPr>
              <a:t>Strong</a:t>
            </a:r>
            <a:r>
              <a:rPr dirty="0" sz="4800" spc="-390">
                <a:solidFill>
                  <a:srgbClr val="404040"/>
                </a:solidFill>
              </a:rPr>
              <a:t> </a:t>
            </a:r>
            <a:r>
              <a:rPr dirty="0" sz="4800" spc="-195">
                <a:solidFill>
                  <a:srgbClr val="404040"/>
                </a:solidFill>
              </a:rPr>
              <a:t>Entity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791461"/>
            <a:ext cx="7402195" cy="320611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780"/>
              </a:spcBef>
            </a:pPr>
            <a:r>
              <a:rPr dirty="0" sz="1900" spc="-17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1900" spc="-95">
                <a:solidFill>
                  <a:srgbClr val="404040"/>
                </a:solidFill>
                <a:latin typeface="Arial"/>
                <a:cs typeface="Arial"/>
              </a:rPr>
              <a:t>weak </a:t>
            </a:r>
            <a:r>
              <a:rPr dirty="0" sz="19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1900" spc="-10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1900" spc="-105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19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1900" spc="-5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dirty="0" sz="1900" spc="-100">
                <a:solidFill>
                  <a:srgbClr val="404040"/>
                </a:solidFill>
                <a:latin typeface="Arial"/>
                <a:cs typeface="Arial"/>
              </a:rPr>
              <a:t>depends </a:t>
            </a:r>
            <a:r>
              <a:rPr dirty="0" sz="1900" spc="-65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dirty="0" sz="1900" spc="-2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1900" spc="-95">
                <a:solidFill>
                  <a:srgbClr val="404040"/>
                </a:solidFill>
                <a:latin typeface="Arial"/>
                <a:cs typeface="Arial"/>
              </a:rPr>
              <a:t>existence </a:t>
            </a:r>
            <a:r>
              <a:rPr dirty="0" sz="1900" spc="-1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1900" spc="-45">
                <a:solidFill>
                  <a:srgbClr val="404040"/>
                </a:solidFill>
                <a:latin typeface="Arial"/>
                <a:cs typeface="Arial"/>
              </a:rPr>
              <a:t>another </a:t>
            </a:r>
            <a:r>
              <a:rPr dirty="0" sz="1900" spc="-35">
                <a:solidFill>
                  <a:srgbClr val="404040"/>
                </a:solidFill>
                <a:latin typeface="Arial"/>
                <a:cs typeface="Arial"/>
              </a:rPr>
              <a:t>entity.  </a:t>
            </a:r>
            <a:r>
              <a:rPr dirty="0" sz="1900" spc="-6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dirty="0" sz="1900" spc="-65">
                <a:solidFill>
                  <a:srgbClr val="404040"/>
                </a:solidFill>
                <a:latin typeface="Arial"/>
                <a:cs typeface="Arial"/>
              </a:rPr>
              <a:t>more </a:t>
            </a:r>
            <a:r>
              <a:rPr dirty="0" sz="1900" spc="-70">
                <a:solidFill>
                  <a:srgbClr val="404040"/>
                </a:solidFill>
                <a:latin typeface="Arial"/>
                <a:cs typeface="Arial"/>
              </a:rPr>
              <a:t>technical </a:t>
            </a:r>
            <a:r>
              <a:rPr dirty="0" sz="1900" spc="-60">
                <a:solidFill>
                  <a:srgbClr val="404040"/>
                </a:solidFill>
                <a:latin typeface="Arial"/>
                <a:cs typeface="Arial"/>
              </a:rPr>
              <a:t>terms </a:t>
            </a:r>
            <a:r>
              <a:rPr dirty="0" sz="1900" spc="6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dirty="0" sz="1900" spc="-3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12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dirty="0" sz="1900" spc="-55">
                <a:solidFill>
                  <a:srgbClr val="404040"/>
                </a:solidFill>
                <a:latin typeface="Arial"/>
                <a:cs typeface="Arial"/>
              </a:rPr>
              <a:t>defined </a:t>
            </a:r>
            <a:r>
              <a:rPr dirty="0" sz="1900" spc="-18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dirty="0" sz="1900" spc="-105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19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1900" spc="-5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dirty="0" sz="1900" spc="-65">
                <a:solidFill>
                  <a:srgbClr val="404040"/>
                </a:solidFill>
                <a:latin typeface="Arial"/>
                <a:cs typeface="Arial"/>
              </a:rPr>
              <a:t>cannot </a:t>
            </a:r>
            <a:r>
              <a:rPr dirty="0" sz="1900" spc="-9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dirty="0" sz="1900" spc="-25">
                <a:solidFill>
                  <a:srgbClr val="404040"/>
                </a:solidFill>
                <a:latin typeface="Arial"/>
                <a:cs typeface="Arial"/>
              </a:rPr>
              <a:t>identified  </a:t>
            </a:r>
            <a:r>
              <a:rPr dirty="0" sz="1900" spc="-85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dirty="0" sz="1900" spc="-30">
                <a:solidFill>
                  <a:srgbClr val="404040"/>
                </a:solidFill>
                <a:latin typeface="Arial"/>
                <a:cs typeface="Arial"/>
              </a:rPr>
              <a:t>its </a:t>
            </a:r>
            <a:r>
              <a:rPr dirty="0" sz="1900" spc="-55">
                <a:solidFill>
                  <a:srgbClr val="404040"/>
                </a:solidFill>
                <a:latin typeface="Arial"/>
                <a:cs typeface="Arial"/>
              </a:rPr>
              <a:t>own</a:t>
            </a:r>
            <a:r>
              <a:rPr dirty="0" sz="1900" spc="-1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Arial"/>
                <a:cs typeface="Arial"/>
              </a:rPr>
              <a:t>attributes.</a:t>
            </a:r>
            <a:endParaRPr sz="1900">
              <a:latin typeface="Arial"/>
              <a:cs typeface="Arial"/>
            </a:endParaRPr>
          </a:p>
          <a:p>
            <a:pPr marL="12700" marR="121285" indent="53340">
              <a:lnSpc>
                <a:spcPct val="262700"/>
              </a:lnSpc>
            </a:pPr>
            <a:r>
              <a:rPr dirty="0" sz="1900" spc="25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dirty="0" sz="19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150">
                <a:solidFill>
                  <a:srgbClr val="404040"/>
                </a:solidFill>
                <a:latin typeface="Arial"/>
                <a:cs typeface="Arial"/>
              </a:rPr>
              <a:t>uses</a:t>
            </a:r>
            <a:r>
              <a:rPr dirty="0" sz="1900" spc="-1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15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19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55">
                <a:solidFill>
                  <a:srgbClr val="404040"/>
                </a:solidFill>
                <a:latin typeface="Arial"/>
                <a:cs typeface="Arial"/>
              </a:rPr>
              <a:t>foreign</a:t>
            </a:r>
            <a:r>
              <a:rPr dirty="0" sz="190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125">
                <a:solidFill>
                  <a:srgbClr val="404040"/>
                </a:solidFill>
                <a:latin typeface="Arial"/>
                <a:cs typeface="Arial"/>
              </a:rPr>
              <a:t>key</a:t>
            </a:r>
            <a:r>
              <a:rPr dirty="0" sz="19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75">
                <a:solidFill>
                  <a:srgbClr val="404040"/>
                </a:solidFill>
                <a:latin typeface="Arial"/>
                <a:cs typeface="Arial"/>
              </a:rPr>
              <a:t>combined</a:t>
            </a:r>
            <a:r>
              <a:rPr dirty="0" sz="19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1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dirty="0" sz="1900" spc="-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dirty="0" sz="19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Arial"/>
                <a:cs typeface="Arial"/>
              </a:rPr>
              <a:t>attributed</a:t>
            </a:r>
            <a:r>
              <a:rPr dirty="0" sz="19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1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9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Arial"/>
                <a:cs typeface="Arial"/>
              </a:rPr>
              <a:t>form</a:t>
            </a:r>
            <a:r>
              <a:rPr dirty="0" sz="19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25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9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45">
                <a:solidFill>
                  <a:srgbClr val="404040"/>
                </a:solidFill>
                <a:latin typeface="Arial"/>
                <a:cs typeface="Arial"/>
              </a:rPr>
              <a:t>primary</a:t>
            </a:r>
            <a:r>
              <a:rPr dirty="0" sz="19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135">
                <a:solidFill>
                  <a:srgbClr val="404040"/>
                </a:solidFill>
                <a:latin typeface="Arial"/>
                <a:cs typeface="Arial"/>
              </a:rPr>
              <a:t>key.  </a:t>
            </a:r>
            <a:r>
              <a:rPr dirty="0" sz="1900" spc="-12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19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1900" spc="-65">
                <a:solidFill>
                  <a:srgbClr val="404040"/>
                </a:solidFill>
                <a:latin typeface="Arial"/>
                <a:cs typeface="Arial"/>
              </a:rPr>
              <a:t>like </a:t>
            </a:r>
            <a:r>
              <a:rPr dirty="0" sz="1900" spc="-45">
                <a:solidFill>
                  <a:srgbClr val="404040"/>
                </a:solidFill>
                <a:latin typeface="Arial"/>
                <a:cs typeface="Arial"/>
              </a:rPr>
              <a:t>order </a:t>
            </a:r>
            <a:r>
              <a:rPr dirty="0" sz="1900" spc="-25">
                <a:solidFill>
                  <a:srgbClr val="404040"/>
                </a:solidFill>
                <a:latin typeface="Arial"/>
                <a:cs typeface="Arial"/>
              </a:rPr>
              <a:t>item </a:t>
            </a:r>
            <a:r>
              <a:rPr dirty="0" sz="1900" spc="-10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1900" spc="-15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1900" spc="-95">
                <a:solidFill>
                  <a:srgbClr val="404040"/>
                </a:solidFill>
                <a:latin typeface="Arial"/>
                <a:cs typeface="Arial"/>
              </a:rPr>
              <a:t>good </a:t>
            </a:r>
            <a:r>
              <a:rPr dirty="0" sz="1900" spc="-100">
                <a:solidFill>
                  <a:srgbClr val="404040"/>
                </a:solidFill>
                <a:latin typeface="Arial"/>
                <a:cs typeface="Arial"/>
              </a:rPr>
              <a:t>example </a:t>
            </a:r>
            <a:r>
              <a:rPr dirty="0" sz="1900" spc="-1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1900" spc="-2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40">
                <a:solidFill>
                  <a:srgbClr val="404040"/>
                </a:solidFill>
                <a:latin typeface="Arial"/>
                <a:cs typeface="Arial"/>
              </a:rPr>
              <a:t>this.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194945">
              <a:lnSpc>
                <a:spcPct val="70000"/>
              </a:lnSpc>
              <a:spcBef>
                <a:spcPts val="5"/>
              </a:spcBef>
            </a:pPr>
            <a:r>
              <a:rPr dirty="0" sz="1900" spc="-14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1900" spc="-45">
                <a:solidFill>
                  <a:srgbClr val="404040"/>
                </a:solidFill>
                <a:latin typeface="Arial"/>
                <a:cs typeface="Arial"/>
              </a:rPr>
              <a:t>order </a:t>
            </a:r>
            <a:r>
              <a:rPr dirty="0" sz="1900" spc="-25">
                <a:solidFill>
                  <a:srgbClr val="404040"/>
                </a:solidFill>
                <a:latin typeface="Arial"/>
                <a:cs typeface="Arial"/>
              </a:rPr>
              <a:t>item </a:t>
            </a:r>
            <a:r>
              <a:rPr dirty="0" sz="190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dirty="0" sz="1900" spc="-9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dirty="0" sz="1900" spc="-105">
                <a:solidFill>
                  <a:srgbClr val="404040"/>
                </a:solidFill>
                <a:latin typeface="Arial"/>
                <a:cs typeface="Arial"/>
              </a:rPr>
              <a:t>meaningless </a:t>
            </a:r>
            <a:r>
              <a:rPr dirty="0" sz="1900">
                <a:solidFill>
                  <a:srgbClr val="404040"/>
                </a:solidFill>
                <a:latin typeface="Arial"/>
                <a:cs typeface="Arial"/>
              </a:rPr>
              <a:t>without </a:t>
            </a:r>
            <a:r>
              <a:rPr dirty="0" sz="1900" spc="-105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1900" spc="-45">
                <a:solidFill>
                  <a:srgbClr val="404040"/>
                </a:solidFill>
                <a:latin typeface="Arial"/>
                <a:cs typeface="Arial"/>
              </a:rPr>
              <a:t>order </a:t>
            </a:r>
            <a:r>
              <a:rPr dirty="0" sz="1900" spc="-14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dirty="0" sz="1900" spc="6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dirty="0" sz="1900" spc="-3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100">
                <a:solidFill>
                  <a:srgbClr val="404040"/>
                </a:solidFill>
                <a:latin typeface="Arial"/>
                <a:cs typeface="Arial"/>
              </a:rPr>
              <a:t>depends </a:t>
            </a:r>
            <a:r>
              <a:rPr dirty="0" sz="1900" spc="-65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dirty="0" sz="1900" spc="-25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dirty="0" sz="1900" spc="-95">
                <a:solidFill>
                  <a:srgbClr val="404040"/>
                </a:solidFill>
                <a:latin typeface="Arial"/>
                <a:cs typeface="Arial"/>
              </a:rPr>
              <a:t>existence </a:t>
            </a:r>
            <a:r>
              <a:rPr dirty="0" sz="1900" spc="-1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9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900" spc="-80">
                <a:solidFill>
                  <a:srgbClr val="404040"/>
                </a:solidFill>
                <a:latin typeface="Arial"/>
                <a:cs typeface="Arial"/>
              </a:rPr>
              <a:t>order.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6108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5">
                <a:solidFill>
                  <a:srgbClr val="404040"/>
                </a:solidFill>
              </a:rPr>
              <a:t>Weak </a:t>
            </a:r>
            <a:r>
              <a:rPr dirty="0" sz="4800" spc="-290">
                <a:solidFill>
                  <a:srgbClr val="404040"/>
                </a:solidFill>
              </a:rPr>
              <a:t>and </a:t>
            </a:r>
            <a:r>
              <a:rPr dirty="0" sz="4800" spc="-310">
                <a:solidFill>
                  <a:srgbClr val="404040"/>
                </a:solidFill>
              </a:rPr>
              <a:t>Strong</a:t>
            </a:r>
            <a:r>
              <a:rPr dirty="0" sz="4800" spc="-390">
                <a:solidFill>
                  <a:srgbClr val="404040"/>
                </a:solidFill>
              </a:rPr>
              <a:t> </a:t>
            </a:r>
            <a:r>
              <a:rPr dirty="0" sz="4800" spc="-195">
                <a:solidFill>
                  <a:srgbClr val="404040"/>
                </a:solidFill>
              </a:rPr>
              <a:t>Entity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272309" y="3290711"/>
            <a:ext cx="4463511" cy="1950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6108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5">
                <a:solidFill>
                  <a:srgbClr val="404040"/>
                </a:solidFill>
              </a:rPr>
              <a:t>Weak </a:t>
            </a:r>
            <a:r>
              <a:rPr dirty="0" sz="4800" spc="-290">
                <a:solidFill>
                  <a:srgbClr val="404040"/>
                </a:solidFill>
              </a:rPr>
              <a:t>and </a:t>
            </a:r>
            <a:r>
              <a:rPr dirty="0" sz="4800" spc="-310">
                <a:solidFill>
                  <a:srgbClr val="404040"/>
                </a:solidFill>
              </a:rPr>
              <a:t>Strong</a:t>
            </a:r>
            <a:r>
              <a:rPr dirty="0" sz="4800" spc="-390">
                <a:solidFill>
                  <a:srgbClr val="404040"/>
                </a:solidFill>
              </a:rPr>
              <a:t> </a:t>
            </a:r>
            <a:r>
              <a:rPr dirty="0" sz="4800" spc="-195">
                <a:solidFill>
                  <a:srgbClr val="404040"/>
                </a:solidFill>
              </a:rPr>
              <a:t>Entity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32610"/>
            <a:ext cx="7468870" cy="2963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set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primary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key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called </a:t>
            </a:r>
            <a:r>
              <a:rPr dirty="0" sz="2000" spc="-185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Strong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r>
              <a:rPr dirty="0" sz="2000" spc="-2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set.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1400810">
              <a:lnSpc>
                <a:spcPts val="2160"/>
              </a:lnSpc>
              <a:spcBef>
                <a:spcPts val="5"/>
              </a:spcBef>
            </a:pP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Consider an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set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Payment </a:t>
            </a:r>
            <a:r>
              <a:rPr dirty="0" sz="2000" spc="-55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dirty="0" sz="2000" spc="-15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three</a:t>
            </a:r>
            <a:r>
              <a:rPr dirty="0" sz="2000" spc="-20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Arial"/>
                <a:cs typeface="Arial"/>
              </a:rPr>
              <a:t>attributes: 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payment_number,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payment_date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404040"/>
                </a:solidFill>
                <a:latin typeface="Arial"/>
                <a:cs typeface="Arial"/>
              </a:rPr>
              <a:t>payment_amount.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5"/>
              </a:spcBef>
            </a:pPr>
            <a:r>
              <a:rPr dirty="0" sz="2000" spc="-60">
                <a:solidFill>
                  <a:srgbClr val="404040"/>
                </a:solidFill>
                <a:latin typeface="Arial"/>
                <a:cs typeface="Arial"/>
              </a:rPr>
              <a:t>Although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payment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000" spc="-10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"/>
                <a:cs typeface="Arial"/>
              </a:rPr>
              <a:t>distinct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payment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loans 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dirty="0" sz="2000" spc="-114">
                <a:solidFill>
                  <a:srgbClr val="404040"/>
                </a:solidFill>
                <a:latin typeface="Arial"/>
                <a:cs typeface="Arial"/>
              </a:rPr>
              <a:t>share </a:t>
            </a:r>
            <a:r>
              <a:rPr dirty="0" sz="2000" spc="-2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000" spc="-145">
                <a:solidFill>
                  <a:srgbClr val="404040"/>
                </a:solidFill>
                <a:latin typeface="Arial"/>
                <a:cs typeface="Arial"/>
              </a:rPr>
              <a:t>same </a:t>
            </a:r>
            <a:r>
              <a:rPr dirty="0" sz="2000" spc="-75">
                <a:solidFill>
                  <a:srgbClr val="404040"/>
                </a:solidFill>
                <a:latin typeface="Arial"/>
                <a:cs typeface="Arial"/>
              </a:rPr>
              <a:t>payment </a:t>
            </a:r>
            <a:r>
              <a:rPr dirty="0" sz="2000" spc="-85">
                <a:solidFill>
                  <a:srgbClr val="404040"/>
                </a:solidFill>
                <a:latin typeface="Arial"/>
                <a:cs typeface="Arial"/>
              </a:rPr>
              <a:t>number. </a:t>
            </a:r>
            <a:r>
              <a:rPr dirty="0" sz="2000" spc="-135">
                <a:solidFill>
                  <a:srgbClr val="404040"/>
                </a:solidFill>
                <a:latin typeface="Arial"/>
                <a:cs typeface="Arial"/>
              </a:rPr>
              <a:t>Thus, </a:t>
            </a:r>
            <a:r>
              <a:rPr dirty="0" sz="2000" spc="-4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set </a:t>
            </a:r>
            <a:r>
              <a:rPr dirty="0" sz="2000" spc="-120">
                <a:solidFill>
                  <a:srgbClr val="404040"/>
                </a:solidFill>
                <a:latin typeface="Arial"/>
                <a:cs typeface="Arial"/>
              </a:rPr>
              <a:t>does </a:t>
            </a:r>
            <a:r>
              <a:rPr dirty="0" sz="2000" spc="-5">
                <a:solidFill>
                  <a:srgbClr val="404040"/>
                </a:solidFill>
                <a:latin typeface="Arial"/>
                <a:cs typeface="Arial"/>
              </a:rPr>
              <a:t>not 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dirty="0" sz="2000" spc="-155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2000" spc="-45">
                <a:solidFill>
                  <a:srgbClr val="404040"/>
                </a:solidFill>
                <a:latin typeface="Arial"/>
                <a:cs typeface="Arial"/>
              </a:rPr>
              <a:t>primary </a:t>
            </a:r>
            <a:r>
              <a:rPr dirty="0" sz="2000" spc="-125">
                <a:solidFill>
                  <a:srgbClr val="404040"/>
                </a:solidFill>
                <a:latin typeface="Arial"/>
                <a:cs typeface="Arial"/>
              </a:rPr>
              <a:t>key </a:t>
            </a:r>
            <a:r>
              <a:rPr dirty="0" sz="2000" spc="-95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2000" spc="6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dirty="0" sz="2000" spc="-105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2000" spc="-11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dirty="0" sz="2000" spc="-1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r>
              <a:rPr dirty="0" sz="2000" spc="-2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Steven Mills</dc:creator>
  <dc:title>No Slide Title</dc:title>
  <dcterms:created xsi:type="dcterms:W3CDTF">2018-09-04T18:36:22Z</dcterms:created>
  <dcterms:modified xsi:type="dcterms:W3CDTF">2018-09-04T18:36:22Z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2018-09-04T00:00:00Z</vt:filetime>
  </property>
</Properties>
</file>