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7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9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4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3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1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48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9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0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2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B9C1B-1E2F-42E4-880C-FDFC00783205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B501-0AC5-483D-9A1F-CE09F556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0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INT 306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Database Management System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Lecture 7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Relational Algebra Part 1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Selection and Projection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lnSpc>
                <a:spcPts val="3290"/>
              </a:lnSpc>
              <a:tabLst>
                <a:tab pos="755650" algn="l"/>
              </a:tabLst>
            </a:pPr>
            <a:r>
              <a:rPr lang="en-US" spc="-275" dirty="0">
                <a:cs typeface="DejaVu Sans"/>
              </a:rPr>
              <a:t>We can combine σ and π together</a:t>
            </a:r>
          </a:p>
          <a:p>
            <a:pPr marL="469900" indent="-457200">
              <a:lnSpc>
                <a:spcPts val="3290"/>
              </a:lnSpc>
              <a:tabLst>
                <a:tab pos="755650" algn="l"/>
              </a:tabLst>
            </a:pPr>
            <a:r>
              <a:rPr lang="en-US" spc="-275" dirty="0">
                <a:cs typeface="DejaVu Sans"/>
              </a:rPr>
              <a:t>Example:</a:t>
            </a:r>
          </a:p>
          <a:p>
            <a:pPr marL="12700" indent="0">
              <a:lnSpc>
                <a:spcPts val="3290"/>
              </a:lnSpc>
              <a:buNone/>
              <a:tabLst>
                <a:tab pos="755650" algn="l"/>
              </a:tabLst>
            </a:pPr>
            <a:r>
              <a:rPr lang="en-US" spc="-275" dirty="0" smtClean="0">
                <a:cs typeface="DejaVu Sans"/>
              </a:rPr>
              <a:t>				π </a:t>
            </a:r>
            <a:r>
              <a:rPr lang="en-US" sz="1800" spc="-275" dirty="0" err="1" smtClean="0">
                <a:solidFill>
                  <a:schemeClr val="accent2"/>
                </a:solidFill>
                <a:cs typeface="DejaVu Sans"/>
              </a:rPr>
              <a:t>sname</a:t>
            </a:r>
            <a:r>
              <a:rPr lang="en-US" sz="1800" spc="-275" dirty="0">
                <a:solidFill>
                  <a:schemeClr val="accent2"/>
                </a:solidFill>
                <a:cs typeface="DejaVu Sans"/>
              </a:rPr>
              <a:t>, </a:t>
            </a:r>
            <a:r>
              <a:rPr lang="en-US" sz="1800" spc="-275" dirty="0" smtClean="0">
                <a:solidFill>
                  <a:schemeClr val="accent2"/>
                </a:solidFill>
                <a:cs typeface="DejaVu Sans"/>
              </a:rPr>
              <a:t>rating  </a:t>
            </a:r>
            <a:r>
              <a:rPr lang="en-US" spc="-275" dirty="0" smtClean="0">
                <a:cs typeface="DejaVu Sans"/>
              </a:rPr>
              <a:t>(σ </a:t>
            </a:r>
            <a:r>
              <a:rPr lang="en-US" sz="1800" spc="-275" dirty="0" smtClean="0">
                <a:solidFill>
                  <a:schemeClr val="accent2"/>
                </a:solidFill>
                <a:cs typeface="DejaVu Sans"/>
              </a:rPr>
              <a:t>rating&gt;7</a:t>
            </a:r>
            <a:r>
              <a:rPr lang="en-US" spc="-275" dirty="0" smtClean="0">
                <a:cs typeface="DejaVu Sans"/>
              </a:rPr>
              <a:t>  (S2</a:t>
            </a:r>
            <a:r>
              <a:rPr lang="en-US" spc="-275" dirty="0">
                <a:cs typeface="DejaVu Sans"/>
              </a:rPr>
              <a:t>))</a:t>
            </a:r>
          </a:p>
          <a:p>
            <a:pPr marL="12700" indent="0">
              <a:lnSpc>
                <a:spcPts val="3290"/>
              </a:lnSpc>
              <a:buNone/>
              <a:tabLst>
                <a:tab pos="755650" algn="l"/>
              </a:tabLst>
            </a:pPr>
            <a:r>
              <a:rPr lang="en-US" spc="-275" dirty="0">
                <a:cs typeface="DejaVu Sans"/>
              </a:rPr>
              <a:t>Return</a:t>
            </a:r>
            <a:r>
              <a:rPr lang="en-US" spc="-275" dirty="0" smtClean="0">
                <a:cs typeface="DejaVu Sans"/>
              </a:rPr>
              <a:t>:</a:t>
            </a:r>
          </a:p>
          <a:p>
            <a:pPr marL="12700" indent="0">
              <a:lnSpc>
                <a:spcPts val="3290"/>
              </a:lnSpc>
              <a:buNone/>
              <a:tabLst>
                <a:tab pos="755650" algn="l"/>
              </a:tabLst>
            </a:pPr>
            <a:endParaRPr lang="en-US" spc="-275" dirty="0">
              <a:cs typeface="DejaVu Sans"/>
            </a:endParaRPr>
          </a:p>
          <a:p>
            <a:pPr marL="12700" indent="0">
              <a:lnSpc>
                <a:spcPts val="3290"/>
              </a:lnSpc>
              <a:buNone/>
              <a:tabLst>
                <a:tab pos="755650" algn="l"/>
              </a:tabLst>
            </a:pPr>
            <a:endParaRPr lang="en-US" spc="-275" dirty="0" smtClean="0">
              <a:cs typeface="DejaVu Sans"/>
            </a:endParaRPr>
          </a:p>
          <a:p>
            <a:pPr marL="12700" indent="0">
              <a:lnSpc>
                <a:spcPts val="3290"/>
              </a:lnSpc>
              <a:buNone/>
              <a:tabLst>
                <a:tab pos="755650" algn="l"/>
              </a:tabLst>
            </a:pPr>
            <a:r>
              <a:rPr lang="en-US" spc="-275" dirty="0" smtClean="0">
                <a:cs typeface="DejaVu Sans"/>
              </a:rPr>
              <a:t>The order of applying the operators is Selection------</a:t>
            </a:r>
            <a:r>
              <a:rPr lang="en-US" spc="-275" dirty="0" smtClean="0">
                <a:cs typeface="DejaVu Sans"/>
                <a:sym typeface="Wingdings" panose="05000000000000000000" pitchFamily="2" charset="2"/>
              </a:rPr>
              <a:t> Projection.</a:t>
            </a:r>
            <a:endParaRPr lang="en-US" spc="-275" dirty="0">
              <a:cs typeface="DejaVu Sans"/>
            </a:endParaRPr>
          </a:p>
          <a:p>
            <a:pPr marL="12700" indent="0">
              <a:lnSpc>
                <a:spcPts val="3290"/>
              </a:lnSpc>
              <a:buNone/>
              <a:tabLst>
                <a:tab pos="755650" algn="l"/>
              </a:tabLst>
            </a:pPr>
            <a:endParaRPr lang="en-US" spc="-275" dirty="0" smtClean="0">
              <a:cs typeface="DejaVu San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70267"/>
              </p:ext>
            </p:extLst>
          </p:nvPr>
        </p:nvGraphicFramePr>
        <p:xfrm>
          <a:off x="4084320" y="3783580"/>
          <a:ext cx="1741715" cy="117304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62149">
                  <a:extLst>
                    <a:ext uri="{9D8B030D-6E8A-4147-A177-3AD203B41FA5}">
                      <a16:colId xmlns:a16="http://schemas.microsoft.com/office/drawing/2014/main" val="2900551676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2699108393"/>
                    </a:ext>
                  </a:extLst>
                </a:gridCol>
              </a:tblGrid>
              <a:tr h="3910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38797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90564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Robin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0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3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Set Operation: Union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Union (⋃)</a:t>
            </a:r>
          </a:p>
          <a:p>
            <a:r>
              <a:rPr lang="en-US" dirty="0" smtClean="0"/>
              <a:t>R ⋃ S</a:t>
            </a:r>
          </a:p>
          <a:p>
            <a:r>
              <a:rPr lang="en-US" dirty="0" smtClean="0"/>
              <a:t>Returns a relation instance containing all tuples  that occur in either relation instance R or relation  instance S (or both)</a:t>
            </a:r>
          </a:p>
          <a:p>
            <a:r>
              <a:rPr lang="en-US" dirty="0" smtClean="0"/>
              <a:t>R and S must be union-­compatible:</a:t>
            </a:r>
          </a:p>
          <a:p>
            <a:r>
              <a:rPr lang="en-US" dirty="0" smtClean="0"/>
              <a:t>Same number of ﬁelds</a:t>
            </a:r>
          </a:p>
          <a:p>
            <a:r>
              <a:rPr lang="en-US" dirty="0" smtClean="0"/>
              <a:t>Corresponding ﬁelds have the same  </a:t>
            </a:r>
            <a:r>
              <a:rPr lang="en-US" dirty="0" smtClean="0">
                <a:solidFill>
                  <a:schemeClr val="accent1"/>
                </a:solidFill>
              </a:rPr>
              <a:t>domain</a:t>
            </a:r>
            <a:r>
              <a:rPr lang="en-US" dirty="0" smtClean="0"/>
              <a:t>.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Set Operation: Union (cont.)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Example: S1 ⋃ S2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83098"/>
              </p:ext>
            </p:extLst>
          </p:nvPr>
        </p:nvGraphicFramePr>
        <p:xfrm>
          <a:off x="3831774" y="2802901"/>
          <a:ext cx="3596643" cy="256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67207">
                  <a:extLst>
                    <a:ext uri="{9D8B030D-6E8A-4147-A177-3AD203B41FA5}">
                      <a16:colId xmlns:a16="http://schemas.microsoft.com/office/drawing/2014/main" val="1931738852"/>
                    </a:ext>
                  </a:extLst>
                </a:gridCol>
                <a:gridCol w="921784">
                  <a:extLst>
                    <a:ext uri="{9D8B030D-6E8A-4147-A177-3AD203B41FA5}">
                      <a16:colId xmlns:a16="http://schemas.microsoft.com/office/drawing/2014/main" val="257569848"/>
                    </a:ext>
                  </a:extLst>
                </a:gridCol>
                <a:gridCol w="788154">
                  <a:extLst>
                    <a:ext uri="{9D8B030D-6E8A-4147-A177-3AD203B41FA5}">
                      <a16:colId xmlns:a16="http://schemas.microsoft.com/office/drawing/2014/main" val="3186934422"/>
                    </a:ext>
                  </a:extLst>
                </a:gridCol>
                <a:gridCol w="1419498">
                  <a:extLst>
                    <a:ext uri="{9D8B030D-6E8A-4147-A177-3AD203B41FA5}">
                      <a16:colId xmlns:a16="http://schemas.microsoft.com/office/drawing/2014/main" val="3978919506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49452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51801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58094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42232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24135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71960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6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Set Operation: Intersection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Intersection (⋂):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 ⋂ S</a:t>
            </a:r>
          </a:p>
          <a:p>
            <a:r>
              <a:rPr lang="en-US" dirty="0" smtClean="0"/>
              <a:t>Returns a relation instance containing all tuples  that occur in both R and S</a:t>
            </a:r>
          </a:p>
          <a:p>
            <a:r>
              <a:rPr lang="en-US" dirty="0" smtClean="0"/>
              <a:t>The relations must be union-­‐compatible too</a:t>
            </a:r>
          </a:p>
          <a:p>
            <a:r>
              <a:rPr lang="en-US" dirty="0" smtClean="0"/>
              <a:t>Example: S1 ⋂ S2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39908"/>
              </p:ext>
            </p:extLst>
          </p:nvPr>
        </p:nvGraphicFramePr>
        <p:xfrm>
          <a:off x="4121333" y="4996906"/>
          <a:ext cx="3596643" cy="731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7207">
                  <a:extLst>
                    <a:ext uri="{9D8B030D-6E8A-4147-A177-3AD203B41FA5}">
                      <a16:colId xmlns:a16="http://schemas.microsoft.com/office/drawing/2014/main" val="1931738852"/>
                    </a:ext>
                  </a:extLst>
                </a:gridCol>
                <a:gridCol w="921784">
                  <a:extLst>
                    <a:ext uri="{9D8B030D-6E8A-4147-A177-3AD203B41FA5}">
                      <a16:colId xmlns:a16="http://schemas.microsoft.com/office/drawing/2014/main" val="257569848"/>
                    </a:ext>
                  </a:extLst>
                </a:gridCol>
                <a:gridCol w="788154">
                  <a:extLst>
                    <a:ext uri="{9D8B030D-6E8A-4147-A177-3AD203B41FA5}">
                      <a16:colId xmlns:a16="http://schemas.microsoft.com/office/drawing/2014/main" val="3186934422"/>
                    </a:ext>
                  </a:extLst>
                </a:gridCol>
                <a:gridCol w="1419498">
                  <a:extLst>
                    <a:ext uri="{9D8B030D-6E8A-4147-A177-3AD203B41FA5}">
                      <a16:colId xmlns:a16="http://schemas.microsoft.com/office/drawing/2014/main" val="3978919506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49452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58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Set Operation: Set-­‐diﬀerence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Set-­‐diﬀerence (−):</a:t>
            </a:r>
          </a:p>
          <a:p>
            <a:r>
              <a:rPr lang="en-US" dirty="0" smtClean="0"/>
              <a:t>R − S</a:t>
            </a:r>
          </a:p>
          <a:p>
            <a:r>
              <a:rPr lang="en-US" dirty="0" smtClean="0"/>
              <a:t>Returns a relation instance containing all tuples  that occur </a:t>
            </a:r>
            <a:r>
              <a:rPr lang="en-US" dirty="0" smtClean="0">
                <a:solidFill>
                  <a:schemeClr val="accent1"/>
                </a:solidFill>
              </a:rPr>
              <a:t>in R but not in S  	</a:t>
            </a:r>
          </a:p>
          <a:p>
            <a:r>
              <a:rPr lang="en-US" dirty="0" smtClean="0"/>
              <a:t>The relations must be union-­‐compatible too</a:t>
            </a:r>
          </a:p>
          <a:p>
            <a:r>
              <a:rPr lang="en-US" dirty="0" smtClean="0"/>
              <a:t>Example: S1 − S2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72437"/>
              </p:ext>
            </p:extLst>
          </p:nvPr>
        </p:nvGraphicFramePr>
        <p:xfrm>
          <a:off x="4236718" y="4744911"/>
          <a:ext cx="3596643" cy="1097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7207">
                  <a:extLst>
                    <a:ext uri="{9D8B030D-6E8A-4147-A177-3AD203B41FA5}">
                      <a16:colId xmlns:a16="http://schemas.microsoft.com/office/drawing/2014/main" val="1931738852"/>
                    </a:ext>
                  </a:extLst>
                </a:gridCol>
                <a:gridCol w="921784">
                  <a:extLst>
                    <a:ext uri="{9D8B030D-6E8A-4147-A177-3AD203B41FA5}">
                      <a16:colId xmlns:a16="http://schemas.microsoft.com/office/drawing/2014/main" val="257569848"/>
                    </a:ext>
                  </a:extLst>
                </a:gridCol>
                <a:gridCol w="788154">
                  <a:extLst>
                    <a:ext uri="{9D8B030D-6E8A-4147-A177-3AD203B41FA5}">
                      <a16:colId xmlns:a16="http://schemas.microsoft.com/office/drawing/2014/main" val="3186934422"/>
                    </a:ext>
                  </a:extLst>
                </a:gridCol>
                <a:gridCol w="1419498">
                  <a:extLst>
                    <a:ext uri="{9D8B030D-6E8A-4147-A177-3AD203B41FA5}">
                      <a16:colId xmlns:a16="http://schemas.microsoft.com/office/drawing/2014/main" val="3978919506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49452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51801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4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4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Set Operation: Cross-­‐product</a:t>
            </a:r>
            <a:endParaRPr lang="en-IN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Cross-­‐product (×):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R × S</a:t>
                </a:r>
              </a:p>
              <a:p>
                <a:r>
                  <a:rPr lang="en-US" dirty="0" smtClean="0"/>
                  <a:t>Returns a relation instance whose schema  contains all the ﬁelds of R followed by all the ﬁelds  of S</a:t>
                </a:r>
              </a:p>
              <a:p>
                <a:r>
                  <a:rPr lang="en-US" dirty="0" smtClean="0"/>
                  <a:t>Result of R × 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{&lt;r , s&gt;| 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R, 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S}</a:t>
                </a:r>
              </a:p>
              <a:p>
                <a:r>
                  <a:rPr lang="en-US" dirty="0" smtClean="0"/>
                  <a:t>Naming conﬂict might appear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Set Operation: Cross­‐product (cont.)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Example: S1 × R1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9354"/>
              </p:ext>
            </p:extLst>
          </p:nvPr>
        </p:nvGraphicFramePr>
        <p:xfrm>
          <a:off x="3191694" y="2954790"/>
          <a:ext cx="6239689" cy="256032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77924">
                  <a:extLst>
                    <a:ext uri="{9D8B030D-6E8A-4147-A177-3AD203B41FA5}">
                      <a16:colId xmlns:a16="http://schemas.microsoft.com/office/drawing/2014/main" val="1931738852"/>
                    </a:ext>
                  </a:extLst>
                </a:gridCol>
                <a:gridCol w="913126">
                  <a:extLst>
                    <a:ext uri="{9D8B030D-6E8A-4147-A177-3AD203B41FA5}">
                      <a16:colId xmlns:a16="http://schemas.microsoft.com/office/drawing/2014/main" val="257569848"/>
                    </a:ext>
                  </a:extLst>
                </a:gridCol>
                <a:gridCol w="877828">
                  <a:extLst>
                    <a:ext uri="{9D8B030D-6E8A-4147-A177-3AD203B41FA5}">
                      <a16:colId xmlns:a16="http://schemas.microsoft.com/office/drawing/2014/main" val="3186934422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3978919506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3946575110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72247923"/>
                    </a:ext>
                  </a:extLst>
                </a:gridCol>
                <a:gridCol w="1314994">
                  <a:extLst>
                    <a:ext uri="{9D8B030D-6E8A-4147-A177-3AD203B41FA5}">
                      <a16:colId xmlns:a16="http://schemas.microsoft.com/office/drawing/2014/main" val="2541521057"/>
                    </a:ext>
                  </a:extLst>
                </a:gridCol>
              </a:tblGrid>
              <a:tr h="3653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sid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49452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30/07/2018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51801"/>
                  </a:ext>
                </a:extLst>
              </a:tr>
              <a:tr h="365352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02/08/2018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13925"/>
                  </a:ext>
                </a:extLst>
              </a:tr>
              <a:tr h="365352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30/07/2018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58094"/>
                  </a:ext>
                </a:extLst>
              </a:tr>
              <a:tr h="365352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02/08/2018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483"/>
                  </a:ext>
                </a:extLst>
              </a:tr>
              <a:tr h="365352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30/07/2018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42232"/>
                  </a:ext>
                </a:extLst>
              </a:tr>
              <a:tr h="365352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02/08/2018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96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9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Think!</a:t>
            </a:r>
            <a:endParaRPr lang="en-IN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Instance s1 of sailors   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Instance s2 of sailors    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Instance r1 of reserves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Find the sailor’s name who reserved boat with bid=‘104’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𝑠𝑛𝑎𝑚𝑒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𝑠𝑖𝑑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𝑠𝑖𝑑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𝑏𝑖𝑑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=104 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𝑈𝑠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1))</m:t>
                    </m:r>
                  </m:oMath>
                </a14:m>
                <a:endParaRPr lang="en-IN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75066" y="2498100"/>
          <a:ext cx="3596643" cy="1463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7207">
                  <a:extLst>
                    <a:ext uri="{9D8B030D-6E8A-4147-A177-3AD203B41FA5}">
                      <a16:colId xmlns:a16="http://schemas.microsoft.com/office/drawing/2014/main" val="1931738852"/>
                    </a:ext>
                  </a:extLst>
                </a:gridCol>
                <a:gridCol w="921784">
                  <a:extLst>
                    <a:ext uri="{9D8B030D-6E8A-4147-A177-3AD203B41FA5}">
                      <a16:colId xmlns:a16="http://schemas.microsoft.com/office/drawing/2014/main" val="257569848"/>
                    </a:ext>
                  </a:extLst>
                </a:gridCol>
                <a:gridCol w="788154">
                  <a:extLst>
                    <a:ext uri="{9D8B030D-6E8A-4147-A177-3AD203B41FA5}">
                      <a16:colId xmlns:a16="http://schemas.microsoft.com/office/drawing/2014/main" val="3186934422"/>
                    </a:ext>
                  </a:extLst>
                </a:gridCol>
                <a:gridCol w="1419498">
                  <a:extLst>
                    <a:ext uri="{9D8B030D-6E8A-4147-A177-3AD203B41FA5}">
                      <a16:colId xmlns:a16="http://schemas.microsoft.com/office/drawing/2014/main" val="3978919506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49452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51801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58094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422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61116" y="2498100"/>
          <a:ext cx="3222170" cy="195507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39930">
                  <a:extLst>
                    <a:ext uri="{9D8B030D-6E8A-4147-A177-3AD203B41FA5}">
                      <a16:colId xmlns:a16="http://schemas.microsoft.com/office/drawing/2014/main" val="257326171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2900551676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2699108393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190379083"/>
                    </a:ext>
                  </a:extLst>
                </a:gridCol>
              </a:tblGrid>
              <a:tr h="3910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38797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90564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5850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04704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014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441146" y="2470713"/>
          <a:ext cx="2912654" cy="117033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82845">
                  <a:extLst>
                    <a:ext uri="{9D8B030D-6E8A-4147-A177-3AD203B41FA5}">
                      <a16:colId xmlns:a16="http://schemas.microsoft.com/office/drawing/2014/main" val="498396110"/>
                    </a:ext>
                  </a:extLst>
                </a:gridCol>
                <a:gridCol w="695767">
                  <a:extLst>
                    <a:ext uri="{9D8B030D-6E8A-4147-A177-3AD203B41FA5}">
                      <a16:colId xmlns:a16="http://schemas.microsoft.com/office/drawing/2014/main" val="2525663728"/>
                    </a:ext>
                  </a:extLst>
                </a:gridCol>
                <a:gridCol w="1534042">
                  <a:extLst>
                    <a:ext uri="{9D8B030D-6E8A-4147-A177-3AD203B41FA5}">
                      <a16:colId xmlns:a16="http://schemas.microsoft.com/office/drawing/2014/main" val="4245605249"/>
                    </a:ext>
                  </a:extLst>
                </a:gridCol>
              </a:tblGrid>
              <a:tr h="3901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41496"/>
                  </a:ext>
                </a:extLst>
              </a:tr>
              <a:tr h="390112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30/07/2018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67649"/>
                  </a:ext>
                </a:extLst>
              </a:tr>
              <a:tr h="390112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2/08/2018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5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Consider the following schema</a:t>
            </a:r>
          </a:p>
          <a:p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</a:rPr>
              <a:t>   Flight( </a:t>
            </a:r>
            <a:r>
              <a:rPr lang="en-IN" sz="3200" b="1" dirty="0" err="1" smtClean="0">
                <a:solidFill>
                  <a:schemeClr val="accent2">
                    <a:lumMod val="75000"/>
                  </a:schemeClr>
                </a:solidFill>
              </a:rPr>
              <a:t>FlightNo</a:t>
            </a:r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</a:rPr>
              <a:t>: Number, </a:t>
            </a:r>
            <a:r>
              <a:rPr lang="en-IN" sz="3200" b="1" dirty="0" err="1" smtClean="0">
                <a:solidFill>
                  <a:schemeClr val="accent2">
                    <a:lumMod val="75000"/>
                  </a:schemeClr>
                </a:solidFill>
              </a:rPr>
              <a:t>FlightName</a:t>
            </a:r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</a:rPr>
              <a:t>: String, Source: String, Destination: String)</a:t>
            </a:r>
          </a:p>
          <a:p>
            <a:r>
              <a:rPr lang="en-IN" sz="3200" dirty="0" smtClean="0"/>
              <a:t>Display the information of the flights whose </a:t>
            </a:r>
            <a:r>
              <a:rPr lang="en-IN" sz="3200" dirty="0" err="1" smtClean="0">
                <a:solidFill>
                  <a:schemeClr val="accent2">
                    <a:lumMod val="75000"/>
                  </a:schemeClr>
                </a:solidFill>
              </a:rPr>
              <a:t>FlightNo</a:t>
            </a:r>
            <a:r>
              <a:rPr lang="en-IN" sz="3200" dirty="0" smtClean="0"/>
              <a:t> is greater than 1105.</a:t>
            </a:r>
          </a:p>
          <a:p>
            <a:r>
              <a:rPr lang="en-IN" sz="3200" dirty="0" smtClean="0"/>
              <a:t>Display the </a:t>
            </a:r>
            <a:r>
              <a:rPr lang="en-IN" sz="3200" dirty="0" err="1" smtClean="0">
                <a:solidFill>
                  <a:schemeClr val="accent2">
                    <a:lumMod val="75000"/>
                  </a:schemeClr>
                </a:solidFill>
              </a:rPr>
              <a:t>FlightName</a:t>
            </a:r>
            <a:r>
              <a:rPr lang="en-IN" sz="3200" dirty="0" smtClean="0"/>
              <a:t> for which the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Source </a:t>
            </a:r>
            <a:r>
              <a:rPr lang="en-IN" sz="3200" dirty="0" smtClean="0"/>
              <a:t>is London</a:t>
            </a:r>
          </a:p>
          <a:p>
            <a:r>
              <a:rPr lang="en-IN" sz="3200" dirty="0" smtClean="0"/>
              <a:t>Display the information of all the flight going (Destination)to Singapore</a:t>
            </a:r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69835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Formal Relational Languages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mathematical Query Language form the  basis for “real” languages (e.g., SQL), and for  implementation:</a:t>
            </a:r>
          </a:p>
          <a:p>
            <a:r>
              <a:rPr lang="en-US" dirty="0" smtClean="0"/>
              <a:t>Relational Algebra: </a:t>
            </a:r>
            <a:r>
              <a:rPr lang="en-US" dirty="0" smtClean="0">
                <a:solidFill>
                  <a:schemeClr val="accent1"/>
                </a:solidFill>
              </a:rPr>
              <a:t>operational</a:t>
            </a:r>
            <a:r>
              <a:rPr lang="en-US" dirty="0" smtClean="0"/>
              <a:t>, very useful for  representing execution plans</a:t>
            </a:r>
          </a:p>
          <a:p>
            <a:r>
              <a:rPr lang="en-US" dirty="0" smtClean="0"/>
              <a:t>Relational Calculus: </a:t>
            </a:r>
            <a:r>
              <a:rPr lang="en-US" dirty="0" smtClean="0">
                <a:solidFill>
                  <a:schemeClr val="accent1"/>
                </a:solidFill>
              </a:rPr>
              <a:t>declarative</a:t>
            </a:r>
            <a:r>
              <a:rPr lang="en-US" dirty="0" smtClean="0"/>
              <a:t> , lets users  describe what they want, rather than how to  compute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7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Preliminaries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query is applied to </a:t>
            </a:r>
            <a:r>
              <a:rPr lang="en-US" dirty="0" smtClean="0">
                <a:solidFill>
                  <a:schemeClr val="accent1"/>
                </a:solidFill>
              </a:rPr>
              <a:t>relation instances</a:t>
            </a:r>
          </a:p>
          <a:p>
            <a:r>
              <a:rPr lang="en-US" dirty="0" smtClean="0"/>
              <a:t>The result of a query is a </a:t>
            </a:r>
            <a:r>
              <a:rPr lang="en-US" dirty="0" smtClean="0">
                <a:solidFill>
                  <a:schemeClr val="accent1"/>
                </a:solidFill>
              </a:rPr>
              <a:t>relational instance</a:t>
            </a:r>
          </a:p>
          <a:p>
            <a:r>
              <a:rPr lang="en-US" dirty="0" smtClean="0"/>
              <a:t>Positional </a:t>
            </a:r>
            <a:r>
              <a:rPr lang="en-US" dirty="0" err="1" smtClean="0"/>
              <a:t>v.s</a:t>
            </a:r>
            <a:r>
              <a:rPr lang="en-US" dirty="0" smtClean="0"/>
              <a:t>. name-ﬁeld notation:</a:t>
            </a:r>
          </a:p>
          <a:p>
            <a:r>
              <a:rPr lang="en-US" dirty="0" smtClean="0"/>
              <a:t>Positional notation: easier for formal deﬁnitions</a:t>
            </a:r>
          </a:p>
          <a:p>
            <a:r>
              <a:rPr lang="en-US" dirty="0" smtClean="0"/>
              <a:t>Named-­ﬁeld notation: more readable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5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8184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Example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Schema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Sailors(</a:t>
            </a:r>
            <a:r>
              <a:rPr lang="en-US" dirty="0" err="1" smtClean="0"/>
              <a:t>sid</a:t>
            </a:r>
            <a:r>
              <a:rPr lang="en-US" dirty="0" smtClean="0"/>
              <a:t> : integer, </a:t>
            </a:r>
            <a:r>
              <a:rPr lang="en-US" dirty="0" err="1" smtClean="0"/>
              <a:t>sname</a:t>
            </a:r>
            <a:r>
              <a:rPr lang="en-US" dirty="0" smtClean="0"/>
              <a:t> : string ,rating : integer, age: real)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Boats(bid: integer, </a:t>
            </a:r>
            <a:r>
              <a:rPr lang="en-US" dirty="0" err="1" smtClean="0"/>
              <a:t>bname</a:t>
            </a:r>
            <a:r>
              <a:rPr lang="en-US" dirty="0" smtClean="0"/>
              <a:t>: string, color: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Reserves(</a:t>
            </a:r>
            <a:r>
              <a:rPr lang="en-US" dirty="0" err="1" smtClean="0"/>
              <a:t>sid</a:t>
            </a:r>
            <a:r>
              <a:rPr lang="en-US" dirty="0" smtClean="0"/>
              <a:t>: integer, bid: integer, day: 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Instance s1 of sailors    </a:t>
            </a:r>
            <a:r>
              <a:rPr lang="en-US" dirty="0" smtClean="0">
                <a:solidFill>
                  <a:schemeClr val="accent6"/>
                </a:solidFill>
              </a:rPr>
              <a:t>Instance s2 of sailors     </a:t>
            </a:r>
            <a:r>
              <a:rPr lang="en-US" dirty="0" smtClean="0">
                <a:solidFill>
                  <a:schemeClr val="accent2"/>
                </a:solidFill>
              </a:rPr>
              <a:t>Instance r1 of reserves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8865" y="4440110"/>
          <a:ext cx="3596643" cy="1463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7207">
                  <a:extLst>
                    <a:ext uri="{9D8B030D-6E8A-4147-A177-3AD203B41FA5}">
                      <a16:colId xmlns:a16="http://schemas.microsoft.com/office/drawing/2014/main" val="1931738852"/>
                    </a:ext>
                  </a:extLst>
                </a:gridCol>
                <a:gridCol w="921784">
                  <a:extLst>
                    <a:ext uri="{9D8B030D-6E8A-4147-A177-3AD203B41FA5}">
                      <a16:colId xmlns:a16="http://schemas.microsoft.com/office/drawing/2014/main" val="257569848"/>
                    </a:ext>
                  </a:extLst>
                </a:gridCol>
                <a:gridCol w="788154">
                  <a:extLst>
                    <a:ext uri="{9D8B030D-6E8A-4147-A177-3AD203B41FA5}">
                      <a16:colId xmlns:a16="http://schemas.microsoft.com/office/drawing/2014/main" val="3186934422"/>
                    </a:ext>
                  </a:extLst>
                </a:gridCol>
                <a:gridCol w="1419498">
                  <a:extLst>
                    <a:ext uri="{9D8B030D-6E8A-4147-A177-3AD203B41FA5}">
                      <a16:colId xmlns:a16="http://schemas.microsoft.com/office/drawing/2014/main" val="3978919506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49452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51801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58094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422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84915" y="4440110"/>
          <a:ext cx="3222170" cy="195507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39930">
                  <a:extLst>
                    <a:ext uri="{9D8B030D-6E8A-4147-A177-3AD203B41FA5}">
                      <a16:colId xmlns:a16="http://schemas.microsoft.com/office/drawing/2014/main" val="257326171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2900551676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2699108393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190379083"/>
                    </a:ext>
                  </a:extLst>
                </a:gridCol>
              </a:tblGrid>
              <a:tr h="3910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38797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90564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5850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04704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014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64945" y="4412723"/>
          <a:ext cx="2912654" cy="117033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82845">
                  <a:extLst>
                    <a:ext uri="{9D8B030D-6E8A-4147-A177-3AD203B41FA5}">
                      <a16:colId xmlns:a16="http://schemas.microsoft.com/office/drawing/2014/main" val="498396110"/>
                    </a:ext>
                  </a:extLst>
                </a:gridCol>
                <a:gridCol w="695767">
                  <a:extLst>
                    <a:ext uri="{9D8B030D-6E8A-4147-A177-3AD203B41FA5}">
                      <a16:colId xmlns:a16="http://schemas.microsoft.com/office/drawing/2014/main" val="2525663728"/>
                    </a:ext>
                  </a:extLst>
                </a:gridCol>
                <a:gridCol w="1534042">
                  <a:extLst>
                    <a:ext uri="{9D8B030D-6E8A-4147-A177-3AD203B41FA5}">
                      <a16:colId xmlns:a16="http://schemas.microsoft.com/office/drawing/2014/main" val="4245605249"/>
                    </a:ext>
                  </a:extLst>
                </a:gridCol>
              </a:tblGrid>
              <a:tr h="3901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41496"/>
                  </a:ext>
                </a:extLst>
              </a:tr>
              <a:tr h="390112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30/07/2018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67649"/>
                  </a:ext>
                </a:extLst>
              </a:tr>
              <a:tr h="390112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2/08/2018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5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Relational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2"/>
                </a:solidFill>
              </a:rPr>
              <a:t>Algebra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in algebra are composed using a  collection of </a:t>
            </a:r>
            <a:r>
              <a:rPr lang="en-US" dirty="0" smtClean="0">
                <a:solidFill>
                  <a:schemeClr val="accent1"/>
                </a:solidFill>
              </a:rPr>
              <a:t>operators</a:t>
            </a:r>
          </a:p>
          <a:p>
            <a:r>
              <a:rPr lang="en-US" dirty="0" smtClean="0"/>
              <a:t>– Operators can be </a:t>
            </a:r>
            <a:r>
              <a:rPr lang="en-US" dirty="0" smtClean="0">
                <a:solidFill>
                  <a:schemeClr val="accent6"/>
                </a:solidFill>
              </a:rPr>
              <a:t>unary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6"/>
                </a:solidFill>
              </a:rPr>
              <a:t>binary</a:t>
            </a:r>
          </a:p>
          <a:p>
            <a:r>
              <a:rPr lang="en-US" dirty="0" smtClean="0"/>
              <a:t>Every operator in the algebra accepts (one or  two) relation instances as arguments, and  returns a relation instance as the result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8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Selection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Selection (σ) selects subset of rows from  relation</a:t>
            </a:r>
          </a:p>
          <a:p>
            <a:r>
              <a:rPr lang="en-IN" dirty="0" smtClean="0"/>
              <a:t>Expression:</a:t>
            </a:r>
          </a:p>
          <a:p>
            <a:pPr marL="0" indent="0">
              <a:buNone/>
            </a:pPr>
            <a:r>
              <a:rPr lang="en-IN" spc="-275" dirty="0">
                <a:cs typeface="DejaVu Sans"/>
              </a:rPr>
              <a:t>	</a:t>
            </a:r>
            <a:r>
              <a:rPr lang="en-IN" spc="-275" dirty="0" smtClean="0">
                <a:cs typeface="DejaVu Sans"/>
              </a:rPr>
              <a:t>			</a:t>
            </a:r>
            <a:r>
              <a:rPr lang="el-GR" spc="-275" dirty="0" smtClean="0">
                <a:cs typeface="DejaVu Sans"/>
              </a:rPr>
              <a:t>σ</a:t>
            </a:r>
            <a:r>
              <a:rPr lang="en-IN" spc="-275" dirty="0" smtClean="0">
                <a:cs typeface="DejaVu Sans"/>
              </a:rPr>
              <a:t> </a:t>
            </a:r>
            <a:r>
              <a:rPr lang="en-IN" sz="1800" spc="-275" dirty="0" smtClean="0">
                <a:solidFill>
                  <a:schemeClr val="accent2"/>
                </a:solidFill>
                <a:cs typeface="DejaVu Sans"/>
              </a:rPr>
              <a:t>rating&gt;7  </a:t>
            </a:r>
            <a:r>
              <a:rPr lang="en-IN" spc="-275" dirty="0" smtClean="0">
                <a:cs typeface="DejaVu Sans"/>
              </a:rPr>
              <a:t>(S2</a:t>
            </a:r>
            <a:r>
              <a:rPr lang="en-IN" spc="-275" dirty="0">
                <a:cs typeface="DejaVu Sans"/>
              </a:rPr>
              <a:t>)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r>
              <a:rPr lang="en-US" dirty="0" smtClean="0"/>
              <a:t>Schema of the result of a selection</a:t>
            </a:r>
          </a:p>
          <a:p>
            <a:r>
              <a:rPr lang="en-US" dirty="0" smtClean="0"/>
              <a:t>= schema of the input relation instance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61453"/>
              </p:ext>
            </p:extLst>
          </p:nvPr>
        </p:nvGraphicFramePr>
        <p:xfrm>
          <a:off x="3701143" y="3464750"/>
          <a:ext cx="3222170" cy="117304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39930">
                  <a:extLst>
                    <a:ext uri="{9D8B030D-6E8A-4147-A177-3AD203B41FA5}">
                      <a16:colId xmlns:a16="http://schemas.microsoft.com/office/drawing/2014/main" val="257326171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2900551676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2699108393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190379083"/>
                    </a:ext>
                  </a:extLst>
                </a:gridCol>
              </a:tblGrid>
              <a:tr h="3910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38797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90564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0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9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Selection (cont.)</a:t>
            </a:r>
            <a:endParaRPr lang="en-IN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Selection condition is a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Boolean combination  </a:t>
                </a:r>
                <a:r>
                  <a:rPr lang="en-US" dirty="0" smtClean="0"/>
                  <a:t>of terms that have the forms:</a:t>
                </a:r>
              </a:p>
              <a:p>
                <a:r>
                  <a:rPr lang="en-US" dirty="0" smtClean="0"/>
                  <a:t>attribute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op</a:t>
                </a:r>
                <a:r>
                  <a:rPr lang="en-US" dirty="0" smtClean="0"/>
                  <a:t> constant</a:t>
                </a:r>
              </a:p>
              <a:p>
                <a:r>
                  <a:rPr lang="en-US" dirty="0" smtClean="0"/>
                  <a:t>attribute1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op</a:t>
                </a:r>
                <a:r>
                  <a:rPr lang="en-US" dirty="0" smtClean="0"/>
                  <a:t> attribute2</a:t>
                </a:r>
              </a:p>
              <a:p>
                <a:r>
                  <a:rPr lang="en-US" dirty="0" smtClean="0"/>
                  <a:t>Comparison operators: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&lt;, &lt;=, =, ≠, &gt;=, &gt;</a:t>
                </a:r>
              </a:p>
              <a:p>
                <a:r>
                  <a:rPr lang="en-US" dirty="0" smtClean="0"/>
                  <a:t>Terms are combined with: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 V</a:t>
                </a:r>
              </a:p>
              <a:p>
                <a:r>
                  <a:rPr lang="en-US" dirty="0" smtClean="0"/>
                  <a:t>The reference to an attribute can be by either</a:t>
                </a:r>
              </a:p>
              <a:p>
                <a:r>
                  <a:rPr lang="en-US" dirty="0" smtClean="0"/>
                  <a:t> 	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Position </a:t>
                </a:r>
                <a:r>
                  <a:rPr lang="en-US" dirty="0" smtClean="0"/>
                  <a:t>(.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	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Name</a:t>
                </a:r>
                <a:r>
                  <a:rPr lang="en-US" dirty="0" smtClean="0"/>
                  <a:t> (.name or name)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Projection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Projection (π) deletes unwanted columns from  relation</a:t>
            </a:r>
          </a:p>
          <a:p>
            <a:r>
              <a:rPr lang="en-IN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				π </a:t>
            </a:r>
            <a:r>
              <a:rPr lang="en-US" sz="1800" dirty="0" err="1" smtClean="0">
                <a:solidFill>
                  <a:schemeClr val="accent2"/>
                </a:solidFill>
              </a:rPr>
              <a:t>sid</a:t>
            </a:r>
            <a:r>
              <a:rPr lang="en-US" sz="1800" dirty="0" smtClean="0">
                <a:solidFill>
                  <a:schemeClr val="accent2"/>
                </a:solidFill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</a:rPr>
              <a:t>sname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(S2</a:t>
            </a:r>
            <a:r>
              <a:rPr lang="en-US" dirty="0"/>
              <a:t>)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86304" y="3432810"/>
            <a:ext cx="360534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The other ﬁelds are projected  out</a:t>
            </a:r>
          </a:p>
          <a:p>
            <a:r>
              <a:rPr lang="en-US" smtClean="0"/>
              <a:t>The schema of the result of a  projection is determined by  the ﬁelds that are projected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05846"/>
              </p:ext>
            </p:extLst>
          </p:nvPr>
        </p:nvGraphicFramePr>
        <p:xfrm>
          <a:off x="4815840" y="3534419"/>
          <a:ext cx="1402079" cy="195507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39930">
                  <a:extLst>
                    <a:ext uri="{9D8B030D-6E8A-4147-A177-3AD203B41FA5}">
                      <a16:colId xmlns:a16="http://schemas.microsoft.com/office/drawing/2014/main" val="257326171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2900551676"/>
                    </a:ext>
                  </a:extLst>
                </a:gridCol>
              </a:tblGrid>
              <a:tr h="3910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38797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90564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5850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04704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9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Projection(cont..)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Duplicates are eliminated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			π</a:t>
            </a:r>
            <a:r>
              <a:rPr lang="en-US" sz="1800" dirty="0" smtClean="0">
                <a:solidFill>
                  <a:schemeClr val="accent2"/>
                </a:solidFill>
              </a:rPr>
              <a:t>age</a:t>
            </a:r>
            <a:r>
              <a:rPr lang="en-US" dirty="0" smtClean="0"/>
              <a:t>(S2)</a:t>
            </a:r>
          </a:p>
          <a:p>
            <a:r>
              <a:rPr lang="en-US" dirty="0" smtClean="0"/>
              <a:t>Return: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Follows deﬁnition of relation: set of tuples</a:t>
            </a:r>
          </a:p>
          <a:p>
            <a:r>
              <a:rPr lang="en-US" dirty="0" smtClean="0"/>
              <a:t>Real systems often omit this step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66262"/>
              </p:ext>
            </p:extLst>
          </p:nvPr>
        </p:nvGraphicFramePr>
        <p:xfrm>
          <a:off x="4798423" y="3341184"/>
          <a:ext cx="940525" cy="1564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40525">
                  <a:extLst>
                    <a:ext uri="{9D8B030D-6E8A-4147-A177-3AD203B41FA5}">
                      <a16:colId xmlns:a16="http://schemas.microsoft.com/office/drawing/2014/main" val="2190379083"/>
                    </a:ext>
                  </a:extLst>
                </a:gridCol>
              </a:tblGrid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38797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90564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04704"/>
                  </a:ext>
                </a:extLst>
              </a:tr>
              <a:tr h="391015">
                <a:tc>
                  <a:txBody>
                    <a:bodyPr/>
                    <a:lstStyle/>
                    <a:p>
                      <a:r>
                        <a:rPr lang="en-US" dirty="0" smtClean="0"/>
                        <a:t>35.5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2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803</Words>
  <Application>Microsoft Office PowerPoint</Application>
  <PresentationFormat>Widescreen</PresentationFormat>
  <Paragraphs>329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DejaVu Sans</vt:lpstr>
      <vt:lpstr>Wingdings</vt:lpstr>
      <vt:lpstr>Office Theme</vt:lpstr>
      <vt:lpstr>INT 306 Database Management System</vt:lpstr>
      <vt:lpstr>Formal Relational Languages</vt:lpstr>
      <vt:lpstr>Preliminaries</vt:lpstr>
      <vt:lpstr>Example</vt:lpstr>
      <vt:lpstr>Relational Algebra</vt:lpstr>
      <vt:lpstr>Selection</vt:lpstr>
      <vt:lpstr>Selection (cont.)</vt:lpstr>
      <vt:lpstr>Projection</vt:lpstr>
      <vt:lpstr>Projection(cont..)</vt:lpstr>
      <vt:lpstr>Selection and Projection</vt:lpstr>
      <vt:lpstr>Set Operation: Union</vt:lpstr>
      <vt:lpstr>Set Operation: Union (cont.)</vt:lpstr>
      <vt:lpstr>Set Operation: Intersection</vt:lpstr>
      <vt:lpstr>Set Operation: Set-­‐diﬀerence</vt:lpstr>
      <vt:lpstr>Set Operation: Cross-­‐product</vt:lpstr>
      <vt:lpstr>Set Operation: Cross­‐product (cont.)</vt:lpstr>
      <vt:lpstr>Think!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Kaur</dc:creator>
  <cp:lastModifiedBy>Sandeep Kaur</cp:lastModifiedBy>
  <cp:revision>16</cp:revision>
  <dcterms:created xsi:type="dcterms:W3CDTF">2018-08-26T13:34:44Z</dcterms:created>
  <dcterms:modified xsi:type="dcterms:W3CDTF">2019-08-20T06:25:13Z</dcterms:modified>
</cp:coreProperties>
</file>