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8" r:id="rId3"/>
    <p:sldId id="274" r:id="rId4"/>
    <p:sldId id="275" r:id="rId5"/>
    <p:sldId id="276" r:id="rId6"/>
    <p:sldId id="277" r:id="rId7"/>
    <p:sldId id="278" r:id="rId8"/>
    <p:sldId id="279"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1C67AF-16AE-4999-981F-F51FE4EA52E2}" type="datetimeFigureOut">
              <a:rPr lang="en-US" smtClean="0"/>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F468F-E201-4D58-9244-6867D5A240DF}" type="slidenum">
              <a:rPr lang="en-US" smtClean="0"/>
              <a:t>‹#›</a:t>
            </a:fld>
            <a:endParaRPr lang="en-US"/>
          </a:p>
        </p:txBody>
      </p:sp>
    </p:spTree>
    <p:extLst>
      <p:ext uri="{BB962C8B-B14F-4D97-AF65-F5344CB8AC3E}">
        <p14:creationId xmlns:p14="http://schemas.microsoft.com/office/powerpoint/2010/main" val="295675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732784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6" name="Footer Placeholder 4"/>
          <p:cNvSpPr>
            <a:spLocks noGrp="1"/>
          </p:cNvSpPr>
          <p:nvPr>
            <p:ph type="ftr" sz="quarter" idx="11"/>
          </p:nvPr>
        </p:nvSpPr>
        <p:spPr>
          <a:xfrm>
            <a:off x="3352800" y="6356350"/>
            <a:ext cx="2895600" cy="365125"/>
          </a:xfrm>
        </p:spPr>
        <p:txBody>
          <a:bodyPr/>
          <a:lstStyle/>
          <a:p>
            <a:endParaRPr lang="en-US" dirty="0">
              <a:solidFill>
                <a:prstClr val="black">
                  <a:tint val="75000"/>
                </a:prstClr>
              </a:solidFill>
            </a:endParaRP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5007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0382411"/>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79611182"/>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6356350"/>
            <a:ext cx="2895600" cy="365125"/>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0147584"/>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29832463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57137355"/>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6805419"/>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904838"/>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175194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1690660"/>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7171750"/>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68991369"/>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1/12/2021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extLst>
      <p:ext uri="{BB962C8B-B14F-4D97-AF65-F5344CB8AC3E}">
        <p14:creationId xmlns:p14="http://schemas.microsoft.com/office/powerpoint/2010/main" val="2194513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ctr"/>
            <a:r>
              <a:rPr lang="en-US" dirty="0" smtClean="0"/>
              <a:t>Virtualization Technology</a:t>
            </a:r>
            <a:endParaRPr lang="en-US" dirty="0"/>
          </a:p>
        </p:txBody>
      </p:sp>
      <p:sp>
        <p:nvSpPr>
          <p:cNvPr id="3" name="Subtitle 2"/>
          <p:cNvSpPr>
            <a:spLocks noGrp="1"/>
          </p:cNvSpPr>
          <p:nvPr>
            <p:ph type="subTitle" idx="1"/>
            <p:custDataLst>
              <p:tags r:id="rId3"/>
            </p:custDataLst>
          </p:nvPr>
        </p:nvSpPr>
        <p:spPr>
          <a:xfrm>
            <a:off x="5943600" y="5105400"/>
            <a:ext cx="3096128" cy="990600"/>
          </a:xfrm>
        </p:spPr>
        <p:txBody>
          <a:bodyPr>
            <a:normAutofit/>
          </a:bodyPr>
          <a:lstStyle/>
          <a:p>
            <a:r>
              <a:rPr lang="en-US" sz="2400" dirty="0" smtClean="0">
                <a:latin typeface="+mn-lt"/>
              </a:rPr>
              <a:t>Er. Harneet Kaur</a:t>
            </a:r>
          </a:p>
          <a:p>
            <a:r>
              <a:rPr lang="en-US" sz="2400" dirty="0" smtClean="0">
                <a:latin typeface="+mn-lt"/>
              </a:rPr>
              <a:t>3x-Cloud Certified</a:t>
            </a:r>
          </a:p>
        </p:txBody>
      </p:sp>
    </p:spTree>
    <p:custDataLst>
      <p:tags r:id="rId1"/>
    </p:custDataLst>
    <p:extLst>
      <p:ext uri="{BB962C8B-B14F-4D97-AF65-F5344CB8AC3E}">
        <p14:creationId xmlns:p14="http://schemas.microsoft.com/office/powerpoint/2010/main" val="112622231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Virtualization </a:t>
            </a:r>
            <a:r>
              <a:rPr lang="en-US" dirty="0" smtClean="0">
                <a:effectLst>
                  <a:outerShdw blurRad="38100" dist="38100" dir="2700000" algn="tl">
                    <a:srgbClr val="000000">
                      <a:alpha val="43137"/>
                    </a:srgbClr>
                  </a:outerShdw>
                </a:effectLst>
              </a:rPr>
              <a:t>Technology</a:t>
            </a:r>
            <a:endParaRPr lang="en-US" dirty="0">
              <a:effectLst>
                <a:outerShdw blurRad="38100" dist="38100" dir="2700000" algn="tl">
                  <a:srgbClr val="000000">
                    <a:alpha val="43137"/>
                  </a:srgbClr>
                </a:outerShdw>
              </a:effectLst>
            </a:endParaRPr>
          </a:p>
        </p:txBody>
      </p:sp>
      <p:sp>
        <p:nvSpPr>
          <p:cNvPr id="3" name="Rectangle 2"/>
          <p:cNvSpPr/>
          <p:nvPr/>
        </p:nvSpPr>
        <p:spPr>
          <a:xfrm>
            <a:off x="914400" y="1447800"/>
            <a:ext cx="5334000" cy="523220"/>
          </a:xfrm>
          <a:prstGeom prst="rect">
            <a:avLst/>
          </a:prstGeom>
        </p:spPr>
        <p:txBody>
          <a:bodyPr wrap="square">
            <a:spAutoFit/>
          </a:bodyPr>
          <a:lstStyle/>
          <a:p>
            <a:endParaRPr lang="en-US" sz="2800" dirty="0"/>
          </a:p>
        </p:txBody>
      </p:sp>
      <p:sp>
        <p:nvSpPr>
          <p:cNvPr id="4" name="Rectangle 3"/>
          <p:cNvSpPr/>
          <p:nvPr/>
        </p:nvSpPr>
        <p:spPr>
          <a:xfrm>
            <a:off x="685800" y="1582394"/>
            <a:ext cx="8293296" cy="2554545"/>
          </a:xfrm>
          <a:prstGeom prst="rect">
            <a:avLst/>
          </a:prstGeom>
        </p:spPr>
        <p:txBody>
          <a:bodyPr wrap="none">
            <a:spAutoFit/>
          </a:bodyPr>
          <a:lstStyle/>
          <a:p>
            <a:pPr marL="457200" indent="-457200">
              <a:buFont typeface="Wingdings" pitchFamily="2" charset="2"/>
              <a:buChar char="ü"/>
            </a:pPr>
            <a:r>
              <a:rPr lang="en-IN" sz="3200" dirty="0" smtClean="0"/>
              <a:t>Challenges of x86 hardware virtualization</a:t>
            </a:r>
          </a:p>
          <a:p>
            <a:pPr marL="457200" indent="-457200">
              <a:buFont typeface="Wingdings" pitchFamily="2" charset="2"/>
              <a:buChar char="ü"/>
            </a:pPr>
            <a:r>
              <a:rPr lang="en-IN" sz="3200" dirty="0" smtClean="0"/>
              <a:t>Full </a:t>
            </a:r>
            <a:r>
              <a:rPr lang="en-IN" sz="3200" dirty="0" smtClean="0"/>
              <a:t>virtualization</a:t>
            </a:r>
          </a:p>
          <a:p>
            <a:pPr marL="285750" indent="-285750">
              <a:buFont typeface="Wingdings" pitchFamily="2" charset="2"/>
              <a:buChar char="ü"/>
            </a:pPr>
            <a:r>
              <a:rPr lang="en-IN" sz="3200" dirty="0" smtClean="0"/>
              <a:t> OS </a:t>
            </a:r>
            <a:r>
              <a:rPr lang="en-IN" sz="3200" dirty="0"/>
              <a:t>assisted virtualization or P</a:t>
            </a:r>
            <a:r>
              <a:rPr lang="en-IN" sz="3200" dirty="0" smtClean="0"/>
              <a:t>ara virtualization</a:t>
            </a:r>
          </a:p>
          <a:p>
            <a:pPr marL="285750" indent="-285750">
              <a:buFont typeface="Wingdings" pitchFamily="2" charset="2"/>
              <a:buChar char="ü"/>
            </a:pPr>
            <a:r>
              <a:rPr lang="en-IN" sz="3200" dirty="0" smtClean="0"/>
              <a:t> Hardware </a:t>
            </a:r>
            <a:r>
              <a:rPr lang="en-IN" sz="3200" dirty="0"/>
              <a:t>assisted </a:t>
            </a:r>
            <a:r>
              <a:rPr lang="en-IN" sz="3200" dirty="0" smtClean="0"/>
              <a:t>virtualization</a:t>
            </a:r>
          </a:p>
          <a:p>
            <a:pPr marL="285750" indent="-285750">
              <a:buFont typeface="Wingdings" pitchFamily="2" charset="2"/>
              <a:buChar char="ü"/>
            </a:pPr>
            <a:r>
              <a:rPr lang="en-IN" sz="3200" dirty="0"/>
              <a:t> </a:t>
            </a:r>
            <a:r>
              <a:rPr lang="en-IN" sz="3200" dirty="0" smtClean="0"/>
              <a:t>Comparison between Technologies</a:t>
            </a:r>
            <a:r>
              <a:rPr lang="en-IN" sz="3200" dirty="0" smtClean="0"/>
              <a:t> </a:t>
            </a:r>
            <a:endParaRPr lang="en-US" sz="3200" dirty="0"/>
          </a:p>
        </p:txBody>
      </p:sp>
    </p:spTree>
    <p:extLst>
      <p:ext uri="{BB962C8B-B14F-4D97-AF65-F5344CB8AC3E}">
        <p14:creationId xmlns:p14="http://schemas.microsoft.com/office/powerpoint/2010/main" val="3117267572"/>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effectLst>
                  <a:outerShdw blurRad="38100" dist="38100" dir="2700000" algn="tl">
                    <a:srgbClr val="000000">
                      <a:alpha val="43137"/>
                    </a:srgbClr>
                  </a:outerShdw>
                </a:effectLst>
              </a:rPr>
              <a:t>The Challenges of x86 Hardware Virtualization</a:t>
            </a:r>
            <a:endParaRPr lang="en-US" dirty="0">
              <a:effectLst>
                <a:outerShdw blurRad="38100" dist="38100" dir="2700000" algn="tl">
                  <a:srgbClr val="000000">
                    <a:alpha val="43137"/>
                  </a:srgbClr>
                </a:outerShdw>
              </a:effectLst>
            </a:endParaRPr>
          </a:p>
        </p:txBody>
      </p:sp>
      <p:sp>
        <p:nvSpPr>
          <p:cNvPr id="3" name="Rectangle 2"/>
          <p:cNvSpPr/>
          <p:nvPr/>
        </p:nvSpPr>
        <p:spPr>
          <a:xfrm>
            <a:off x="533400" y="1371600"/>
            <a:ext cx="5181600" cy="5324535"/>
          </a:xfrm>
          <a:prstGeom prst="rect">
            <a:avLst/>
          </a:prstGeom>
        </p:spPr>
        <p:txBody>
          <a:bodyPr wrap="square">
            <a:spAutoFit/>
          </a:bodyPr>
          <a:lstStyle/>
          <a:p>
            <a:pPr marL="342900" indent="-342900" algn="just">
              <a:buFont typeface="Arial" pitchFamily="34" charset="0"/>
              <a:buChar char="•"/>
            </a:pPr>
            <a:r>
              <a:rPr lang="en-IN" sz="2000" dirty="0"/>
              <a:t>X86 operating systems are designed to run directly on the bare-metal hardware, so they naturally assume that they fully ‘own’ the computer hardware. </a:t>
            </a:r>
            <a:endParaRPr lang="en-IN" sz="2000" dirty="0" smtClean="0"/>
          </a:p>
          <a:p>
            <a:pPr marL="342900" indent="-342900" algn="just">
              <a:buFont typeface="Arial" pitchFamily="34" charset="0"/>
              <a:buChar char="•"/>
            </a:pPr>
            <a:r>
              <a:rPr lang="en-IN" sz="2000" dirty="0" smtClean="0"/>
              <a:t>Some </a:t>
            </a:r>
            <a:r>
              <a:rPr lang="en-IN" sz="2000" dirty="0"/>
              <a:t>sensitive instructions can’t effectively be virtualized as they have different semantics when they are not executed in Ring 0. </a:t>
            </a:r>
            <a:endParaRPr lang="en-IN" sz="2000" dirty="0" smtClean="0"/>
          </a:p>
          <a:p>
            <a:pPr marL="342900" indent="-342900" algn="just">
              <a:buFont typeface="Arial" pitchFamily="34" charset="0"/>
              <a:buChar char="•"/>
            </a:pPr>
            <a:r>
              <a:rPr lang="en-IN" sz="2000" dirty="0" smtClean="0"/>
              <a:t>The </a:t>
            </a:r>
            <a:r>
              <a:rPr lang="en-IN" sz="2000" b="1" dirty="0"/>
              <a:t>difficulty in trapping and translating </a:t>
            </a:r>
            <a:r>
              <a:rPr lang="en-IN" sz="2000" dirty="0"/>
              <a:t>these sensitive and privileged instruction requests at runtime was the challenge that originally made x86 architecture</a:t>
            </a:r>
            <a:br>
              <a:rPr lang="en-IN" sz="2000" dirty="0"/>
            </a:br>
            <a:r>
              <a:rPr lang="en-IN" sz="2000" dirty="0"/>
              <a:t>virtualization look impossible</a:t>
            </a:r>
            <a:r>
              <a:rPr lang="en-IN" sz="2000" dirty="0" smtClean="0"/>
              <a:t>.</a:t>
            </a:r>
          </a:p>
          <a:p>
            <a:pPr marL="342900" indent="-342900" algn="just">
              <a:buFont typeface="Arial" pitchFamily="34" charset="0"/>
              <a:buChar char="•"/>
            </a:pPr>
            <a:r>
              <a:rPr lang="en-IN" sz="2000" b="1" dirty="0"/>
              <a:t>Three alternative techniques </a:t>
            </a:r>
            <a:r>
              <a:rPr lang="en-IN" sz="2000" dirty="0"/>
              <a:t>now exist for handling sensitive and privileged instructions to virtualize the CPU on the x86 </a:t>
            </a:r>
            <a:r>
              <a:rPr lang="en-IN" sz="2000" dirty="0" smtClean="0"/>
              <a:t>architecture.</a:t>
            </a:r>
            <a:r>
              <a:rPr lang="en-IN" sz="2000" dirty="0"/>
              <a:t/>
            </a:r>
            <a:br>
              <a:rPr lang="en-IN" sz="2000" dirty="0"/>
            </a:b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15000" y="2209799"/>
            <a:ext cx="3295897" cy="2638425"/>
          </a:xfrm>
          <a:prstGeom prst="rect">
            <a:avLst/>
          </a:prstGeom>
        </p:spPr>
      </p:pic>
    </p:spTree>
    <p:extLst>
      <p:ext uri="{BB962C8B-B14F-4D97-AF65-F5344CB8AC3E}">
        <p14:creationId xmlns:p14="http://schemas.microsoft.com/office/powerpoint/2010/main" val="308274117"/>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752600"/>
            <a:ext cx="7772400" cy="2677656"/>
          </a:xfrm>
          <a:prstGeom prst="rect">
            <a:avLst/>
          </a:prstGeom>
        </p:spPr>
        <p:txBody>
          <a:bodyPr wrap="square">
            <a:spAutoFit/>
          </a:bodyPr>
          <a:lstStyle/>
          <a:p>
            <a:pPr fontAlgn="auto">
              <a:spcAft>
                <a:spcPts val="0"/>
              </a:spcAft>
              <a:buFont typeface="Arial" pitchFamily="34" charset="0"/>
              <a:buNone/>
              <a:defRPr/>
            </a:pPr>
            <a:r>
              <a:rPr lang="en-IN" sz="2800" b="1" dirty="0"/>
              <a:t>a) </a:t>
            </a:r>
            <a:r>
              <a:rPr lang="en-IN" sz="2800" dirty="0">
                <a:effectLst>
                  <a:outerShdw blurRad="38100" dist="38100" dir="2700000" algn="tl">
                    <a:srgbClr val="000000">
                      <a:alpha val="43137"/>
                    </a:srgbClr>
                  </a:outerShdw>
                </a:effectLst>
              </a:rPr>
              <a:t>Full virtualization using binary translation</a:t>
            </a:r>
            <a:br>
              <a:rPr lang="en-IN" sz="2800" dirty="0">
                <a:effectLst>
                  <a:outerShdw blurRad="38100" dist="38100" dir="2700000" algn="tl">
                    <a:srgbClr val="000000">
                      <a:alpha val="43137"/>
                    </a:srgbClr>
                  </a:outerShdw>
                </a:effectLst>
              </a:rPr>
            </a:br>
            <a:endParaRPr lang="en-IN" sz="2800" dirty="0">
              <a:effectLst>
                <a:outerShdw blurRad="38100" dist="38100" dir="2700000" algn="tl">
                  <a:srgbClr val="000000">
                    <a:alpha val="43137"/>
                  </a:srgbClr>
                </a:outerShdw>
              </a:effectLst>
            </a:endParaRPr>
          </a:p>
          <a:p>
            <a:pPr fontAlgn="auto">
              <a:spcAft>
                <a:spcPts val="0"/>
              </a:spcAft>
              <a:buFont typeface="Arial" pitchFamily="34" charset="0"/>
              <a:buNone/>
              <a:defRPr/>
            </a:pPr>
            <a:r>
              <a:rPr lang="en-IN" sz="2800" dirty="0" smtClean="0">
                <a:effectLst>
                  <a:outerShdw blurRad="38100" dist="38100" dir="2700000" algn="tl">
                    <a:srgbClr val="000000">
                      <a:alpha val="43137"/>
                    </a:srgbClr>
                  </a:outerShdw>
                </a:effectLst>
              </a:rPr>
              <a:t>b)OS </a:t>
            </a:r>
            <a:r>
              <a:rPr lang="en-IN" sz="2800" dirty="0">
                <a:effectLst>
                  <a:outerShdw blurRad="38100" dist="38100" dir="2700000" algn="tl">
                    <a:srgbClr val="000000">
                      <a:alpha val="43137"/>
                    </a:srgbClr>
                  </a:outerShdw>
                </a:effectLst>
              </a:rPr>
              <a:t>assisted virtualization or </a:t>
            </a:r>
            <a:r>
              <a:rPr lang="en-IN" sz="2800" dirty="0" smtClean="0">
                <a:effectLst>
                  <a:outerShdw blurRad="38100" dist="38100" dir="2700000" algn="tl">
                    <a:srgbClr val="000000">
                      <a:alpha val="43137"/>
                    </a:srgbClr>
                  </a:outerShdw>
                </a:effectLst>
              </a:rPr>
              <a:t>Para </a:t>
            </a:r>
            <a:r>
              <a:rPr lang="en-IN" sz="2800" dirty="0">
                <a:effectLst>
                  <a:outerShdw blurRad="38100" dist="38100" dir="2700000" algn="tl">
                    <a:srgbClr val="000000">
                      <a:alpha val="43137"/>
                    </a:srgbClr>
                  </a:outerShdw>
                </a:effectLst>
              </a:rPr>
              <a:t>virtualization</a:t>
            </a:r>
            <a:br>
              <a:rPr lang="en-IN" sz="2800" dirty="0">
                <a:effectLst>
                  <a:outerShdw blurRad="38100" dist="38100" dir="2700000" algn="tl">
                    <a:srgbClr val="000000">
                      <a:alpha val="43137"/>
                    </a:srgbClr>
                  </a:outerShdw>
                </a:effectLst>
              </a:rPr>
            </a:br>
            <a:endParaRPr lang="en-IN" sz="2800" dirty="0">
              <a:effectLst>
                <a:outerShdw blurRad="38100" dist="38100" dir="2700000" algn="tl">
                  <a:srgbClr val="000000">
                    <a:alpha val="43137"/>
                  </a:srgbClr>
                </a:outerShdw>
              </a:effectLst>
            </a:endParaRPr>
          </a:p>
          <a:p>
            <a:pPr fontAlgn="auto">
              <a:spcAft>
                <a:spcPts val="0"/>
              </a:spcAft>
              <a:buFont typeface="Arial" pitchFamily="34" charset="0"/>
              <a:buNone/>
              <a:defRPr/>
            </a:pPr>
            <a:r>
              <a:rPr lang="en-IN" sz="2800" dirty="0">
                <a:effectLst>
                  <a:outerShdw blurRad="38100" dist="38100" dir="2700000" algn="tl">
                    <a:srgbClr val="000000">
                      <a:alpha val="43137"/>
                    </a:srgbClr>
                  </a:outerShdw>
                </a:effectLst>
              </a:rPr>
              <a:t>c) Hardware assisted virtualization (first generation)</a:t>
            </a:r>
            <a:r>
              <a:rPr lang="en-IN" sz="2800" b="1" dirty="0"/>
              <a:t/>
            </a:r>
            <a:br>
              <a:rPr lang="en-IN" sz="2800" b="1" dirty="0"/>
            </a:br>
            <a:endParaRPr lang="en-US" sz="2800" b="1" dirty="0"/>
          </a:p>
        </p:txBody>
      </p:sp>
    </p:spTree>
    <p:extLst>
      <p:ext uri="{BB962C8B-B14F-4D97-AF65-F5344CB8AC3E}">
        <p14:creationId xmlns:p14="http://schemas.microsoft.com/office/powerpoint/2010/main" val="2692925224"/>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Full Virtualization using Binary </a:t>
            </a:r>
            <a:r>
              <a:rPr lang="en-IN" dirty="0" smtClean="0"/>
              <a:t>Translation</a:t>
            </a:r>
            <a:endParaRPr lang="en-US" dirty="0"/>
          </a:p>
        </p:txBody>
      </p:sp>
      <p:sp>
        <p:nvSpPr>
          <p:cNvPr id="3" name="Rectangle 2"/>
          <p:cNvSpPr/>
          <p:nvPr/>
        </p:nvSpPr>
        <p:spPr>
          <a:xfrm>
            <a:off x="609600" y="1600200"/>
            <a:ext cx="4572000" cy="4401205"/>
          </a:xfrm>
          <a:prstGeom prst="rect">
            <a:avLst/>
          </a:prstGeom>
        </p:spPr>
        <p:txBody>
          <a:bodyPr>
            <a:spAutoFit/>
          </a:bodyPr>
          <a:lstStyle/>
          <a:p>
            <a:pPr marL="342900" indent="-342900" algn="just">
              <a:buFont typeface="Arial" pitchFamily="34" charset="0"/>
              <a:buChar char="•"/>
            </a:pPr>
            <a:r>
              <a:rPr lang="en-IN" sz="2000" dirty="0"/>
              <a:t>This approach translates kernel code to replace non virtualizable instructions with new sequences of instructions that have the intended effect on the virtual hardware. Meanwhile, user level code is directly executed on the processor for high performance </a:t>
            </a:r>
            <a:r>
              <a:rPr lang="en-IN" sz="2000" dirty="0" smtClean="0"/>
              <a:t>virtualization.</a:t>
            </a:r>
          </a:p>
          <a:p>
            <a:pPr marL="342900" indent="-342900" algn="just">
              <a:buFont typeface="Arial" pitchFamily="34" charset="0"/>
              <a:buChar char="•"/>
            </a:pPr>
            <a:r>
              <a:rPr lang="en-IN" sz="2000" dirty="0" smtClean="0"/>
              <a:t>Each </a:t>
            </a:r>
            <a:r>
              <a:rPr lang="en-IN" sz="2000" dirty="0"/>
              <a:t>virtual machine monitor provides each Virtual Machine with all the services of the physical system, including a virtual BIOS, virtual devices and virtualized memory management.</a:t>
            </a:r>
            <a:br>
              <a:rPr lang="en-IN" sz="2000" dirty="0"/>
            </a:b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81600" y="1905000"/>
            <a:ext cx="3876675" cy="3581400"/>
          </a:xfrm>
          <a:prstGeom prst="rect">
            <a:avLst/>
          </a:prstGeom>
        </p:spPr>
      </p:pic>
    </p:spTree>
    <p:extLst>
      <p:ext uri="{BB962C8B-B14F-4D97-AF65-F5344CB8AC3E}">
        <p14:creationId xmlns:p14="http://schemas.microsoft.com/office/powerpoint/2010/main" val="258533635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OS Assisted Virtualization or Para V</a:t>
            </a:r>
            <a:r>
              <a:rPr lang="en-IN" dirty="0" smtClean="0"/>
              <a:t>irtualization</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81600" y="2133600"/>
            <a:ext cx="3732068" cy="3438525"/>
          </a:xfrm>
          <a:prstGeom prst="rect">
            <a:avLst/>
          </a:prstGeom>
        </p:spPr>
      </p:pic>
      <p:sp>
        <p:nvSpPr>
          <p:cNvPr id="4" name="Rectangle 3"/>
          <p:cNvSpPr/>
          <p:nvPr/>
        </p:nvSpPr>
        <p:spPr>
          <a:xfrm>
            <a:off x="609600" y="1443841"/>
            <a:ext cx="4572000" cy="5016758"/>
          </a:xfrm>
          <a:prstGeom prst="rect">
            <a:avLst/>
          </a:prstGeom>
        </p:spPr>
        <p:txBody>
          <a:bodyPr>
            <a:spAutoFit/>
          </a:bodyPr>
          <a:lstStyle/>
          <a:p>
            <a:pPr fontAlgn="auto">
              <a:spcAft>
                <a:spcPts val="0"/>
              </a:spcAft>
              <a:buFont typeface="Arial" pitchFamily="34" charset="0"/>
              <a:buChar char="•"/>
              <a:defRPr/>
            </a:pPr>
            <a:r>
              <a:rPr lang="en-IN" sz="2000" dirty="0"/>
              <a:t>Para virtualization refers </a:t>
            </a:r>
            <a:r>
              <a:rPr lang="en-IN" sz="2000" dirty="0" smtClean="0"/>
              <a:t>to communication between </a:t>
            </a:r>
            <a:r>
              <a:rPr lang="en-IN" sz="2000" dirty="0"/>
              <a:t>the guest OS and the hypervisor </a:t>
            </a:r>
            <a:r>
              <a:rPr lang="en-IN" sz="2000" dirty="0" smtClean="0"/>
              <a:t>to improve </a:t>
            </a:r>
            <a:r>
              <a:rPr lang="en-IN" sz="2000" dirty="0"/>
              <a:t>performance and efficiency.</a:t>
            </a:r>
          </a:p>
          <a:p>
            <a:pPr algn="just" fontAlgn="auto">
              <a:spcAft>
                <a:spcPts val="0"/>
              </a:spcAft>
              <a:buFont typeface="Arial" pitchFamily="34" charset="0"/>
              <a:buChar char="•"/>
              <a:defRPr/>
            </a:pPr>
            <a:r>
              <a:rPr lang="en-IN" sz="2000" dirty="0"/>
              <a:t>Para virtualization involve modifying the OS kernel to replace non virtualizable instructions with hypercalls that communicate directly with the virtualization layer</a:t>
            </a:r>
            <a:br>
              <a:rPr lang="en-IN" sz="2000" dirty="0"/>
            </a:br>
            <a:r>
              <a:rPr lang="en-IN" sz="2000" dirty="0"/>
              <a:t>hypervisor. </a:t>
            </a:r>
            <a:endParaRPr lang="en-IN" sz="2000" dirty="0" smtClean="0"/>
          </a:p>
          <a:p>
            <a:pPr algn="just" fontAlgn="auto">
              <a:spcAft>
                <a:spcPts val="0"/>
              </a:spcAft>
              <a:buFont typeface="Arial" pitchFamily="34" charset="0"/>
              <a:buChar char="•"/>
              <a:defRPr/>
            </a:pPr>
            <a:r>
              <a:rPr lang="en-IN" sz="2000" dirty="0" smtClean="0"/>
              <a:t>The </a:t>
            </a:r>
            <a:r>
              <a:rPr lang="en-IN" sz="2000" dirty="0"/>
              <a:t>hypervisor also </a:t>
            </a:r>
            <a:r>
              <a:rPr lang="en-IN" sz="2000" dirty="0" smtClean="0"/>
              <a:t>provide hypercall interfaces </a:t>
            </a:r>
            <a:r>
              <a:rPr lang="en-IN" sz="2000" dirty="0"/>
              <a:t>for other critical kernel operations such</a:t>
            </a:r>
            <a:br>
              <a:rPr lang="en-IN" sz="2000" dirty="0"/>
            </a:br>
            <a:r>
              <a:rPr lang="en-IN" sz="2000" dirty="0"/>
              <a:t>as memory management, interrupt handling and</a:t>
            </a:r>
            <a:br>
              <a:rPr lang="en-IN" sz="2000" dirty="0"/>
            </a:br>
            <a:r>
              <a:rPr lang="en-IN" sz="2000" dirty="0"/>
              <a:t>time </a:t>
            </a:r>
            <a:r>
              <a:rPr lang="en-IN" sz="2000" dirty="0" smtClean="0"/>
              <a:t>keeping.</a:t>
            </a:r>
            <a:endParaRPr lang="en-US" sz="2000" dirty="0"/>
          </a:p>
        </p:txBody>
      </p:sp>
    </p:spTree>
    <p:extLst>
      <p:ext uri="{BB962C8B-B14F-4D97-AF65-F5344CB8AC3E}">
        <p14:creationId xmlns:p14="http://schemas.microsoft.com/office/powerpoint/2010/main" val="2482935585"/>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effectLst>
                  <a:outerShdw blurRad="38100" dist="38100" dir="2700000" algn="tl">
                    <a:srgbClr val="000000">
                      <a:alpha val="43137"/>
                    </a:srgbClr>
                  </a:outerShdw>
                </a:effectLst>
              </a:rPr>
              <a:t>Hardware Assisted Virtualization</a:t>
            </a:r>
            <a:endParaRPr lang="en-US" dirty="0">
              <a:effectLst>
                <a:outerShdw blurRad="38100" dist="38100" dir="2700000" algn="tl">
                  <a:srgbClr val="000000">
                    <a:alpha val="43137"/>
                  </a:srgbClr>
                </a:outerShdw>
              </a:effectLst>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57750" y="1828800"/>
            <a:ext cx="4133850" cy="3886200"/>
          </a:xfrm>
          <a:prstGeom prst="rect">
            <a:avLst/>
          </a:prstGeom>
        </p:spPr>
      </p:pic>
      <p:sp>
        <p:nvSpPr>
          <p:cNvPr id="4" name="Rectangle 3"/>
          <p:cNvSpPr/>
          <p:nvPr/>
        </p:nvSpPr>
        <p:spPr>
          <a:xfrm>
            <a:off x="609600" y="1828800"/>
            <a:ext cx="4248150" cy="3477875"/>
          </a:xfrm>
          <a:prstGeom prst="rect">
            <a:avLst/>
          </a:prstGeom>
        </p:spPr>
        <p:txBody>
          <a:bodyPr wrap="square">
            <a:spAutoFit/>
          </a:bodyPr>
          <a:lstStyle/>
          <a:p>
            <a:pPr marL="285750" indent="-285750" algn="just">
              <a:buFont typeface="Arial" pitchFamily="34" charset="0"/>
              <a:buChar char="•"/>
            </a:pPr>
            <a:r>
              <a:rPr lang="en-IN" sz="2000" dirty="0"/>
              <a:t>In this privileged and sensitive calls are set to automatically trap to the hypervisor, removing the need for either binary translation </a:t>
            </a:r>
            <a:r>
              <a:rPr lang="en-IN" sz="2000" dirty="0" smtClean="0"/>
              <a:t>or </a:t>
            </a:r>
            <a:r>
              <a:rPr lang="en-IN" sz="2000" dirty="0" err="1" smtClean="0"/>
              <a:t>para</a:t>
            </a:r>
            <a:r>
              <a:rPr lang="en-IN" sz="2000" dirty="0" smtClean="0"/>
              <a:t> virtualization.</a:t>
            </a:r>
          </a:p>
          <a:p>
            <a:pPr marL="285750" indent="-285750" algn="just">
              <a:buFont typeface="Arial" pitchFamily="34" charset="0"/>
              <a:buChar char="•"/>
            </a:pPr>
            <a:r>
              <a:rPr lang="en-IN" sz="2000" dirty="0" smtClean="0"/>
              <a:t>The </a:t>
            </a:r>
            <a:r>
              <a:rPr lang="en-IN" sz="2000" dirty="0"/>
              <a:t>guest state is stored </a:t>
            </a:r>
            <a:r>
              <a:rPr lang="en-IN" sz="2000" dirty="0" smtClean="0"/>
              <a:t>in Virtual </a:t>
            </a:r>
            <a:r>
              <a:rPr lang="en-IN" sz="2000" dirty="0"/>
              <a:t>Machine Control Structures (VT-x) </a:t>
            </a:r>
            <a:r>
              <a:rPr lang="en-IN" sz="2000" dirty="0" smtClean="0"/>
              <a:t>or Virtual </a:t>
            </a:r>
            <a:r>
              <a:rPr lang="en-IN" sz="2000" dirty="0"/>
              <a:t>Machine Control Blocks (</a:t>
            </a:r>
            <a:r>
              <a:rPr lang="en-IN" sz="2000" dirty="0" smtClean="0"/>
              <a:t>AMD-V) Processors </a:t>
            </a:r>
            <a:r>
              <a:rPr lang="en-IN" sz="2000" dirty="0"/>
              <a:t>with Intel VT and AMD-V</a:t>
            </a:r>
            <a:br>
              <a:rPr lang="en-IN" sz="2000" dirty="0"/>
            </a:br>
            <a:endParaRPr lang="en-US" sz="2000" dirty="0"/>
          </a:p>
        </p:txBody>
      </p:sp>
    </p:spTree>
    <p:extLst>
      <p:ext uri="{BB962C8B-B14F-4D97-AF65-F5344CB8AC3E}">
        <p14:creationId xmlns:p14="http://schemas.microsoft.com/office/powerpoint/2010/main" val="268574515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8153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2627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2345883"/>
            <a:ext cx="4953000" cy="923330"/>
          </a:xfrm>
          <a:prstGeom prst="rect">
            <a:avLst/>
          </a:prstGeom>
          <a:noFill/>
        </p:spPr>
        <p:txBody>
          <a:bodyPr wrap="square" rtlCol="0">
            <a:spAutoFit/>
          </a:bodyPr>
          <a:lstStyle/>
          <a:p>
            <a:pPr algn="ctr"/>
            <a:r>
              <a:rPr lang="en-US" sz="5400" b="1" dirty="0" smtClean="0">
                <a:effectLst>
                  <a:outerShdw blurRad="38100" dist="38100" dir="2700000" algn="tl">
                    <a:srgbClr val="000000">
                      <a:alpha val="43137"/>
                    </a:srgbClr>
                  </a:outerShdw>
                </a:effectLst>
              </a:rPr>
              <a:t>THANK YOU!</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1442361"/>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295</Words>
  <Application>Microsoft Office PowerPoint</Application>
  <PresentationFormat>On-screen Show (4:3)</PresentationFormat>
  <Paragraphs>29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Training</vt:lpstr>
      <vt:lpstr>Virtualization Technology</vt:lpstr>
      <vt:lpstr>Virtualization Technology</vt:lpstr>
      <vt:lpstr>The Challenges of x86 Hardware Virtualization</vt:lpstr>
      <vt:lpstr>PowerPoint Presentation</vt:lpstr>
      <vt:lpstr>Full Virtualization using Binary Translation</vt:lpstr>
      <vt:lpstr>OS Assisted Virtualization or Para Virtualization</vt:lpstr>
      <vt:lpstr>Hardware Assisted Virtualization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techniques</dc:title>
  <dc:creator>harneet</dc:creator>
  <cp:lastModifiedBy>harneet</cp:lastModifiedBy>
  <cp:revision>18</cp:revision>
  <dcterms:created xsi:type="dcterms:W3CDTF">2021-01-06T09:27:15Z</dcterms:created>
  <dcterms:modified xsi:type="dcterms:W3CDTF">2021-01-12T05:36:21Z</dcterms:modified>
</cp:coreProperties>
</file>