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notesSlides/notesSlide5.xml" ContentType="application/vnd.openxmlformats-officedocument.presentationml.notesSlid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256" r:id="rId2"/>
    <p:sldId id="279" r:id="rId3"/>
    <p:sldId id="290" r:id="rId4"/>
    <p:sldId id="257" r:id="rId5"/>
    <p:sldId id="295" r:id="rId6"/>
    <p:sldId id="291" r:id="rId7"/>
    <p:sldId id="300" r:id="rId8"/>
    <p:sldId id="289" r:id="rId9"/>
    <p:sldId id="301" r:id="rId10"/>
    <p:sldId id="266" r:id="rId11"/>
    <p:sldId id="302" r:id="rId12"/>
    <p:sldId id="264" r:id="rId13"/>
    <p:sldId id="260" r:id="rId14"/>
    <p:sldId id="261" r:id="rId15"/>
    <p:sldId id="296" r:id="rId16"/>
    <p:sldId id="299" r:id="rId17"/>
    <p:sldId id="265" r:id="rId18"/>
    <p:sldId id="258" r:id="rId19"/>
    <p:sldId id="293" r:id="rId20"/>
    <p:sldId id="303" r:id="rId21"/>
    <p:sldId id="304" r:id="rId22"/>
    <p:sldId id="262" r:id="rId23"/>
    <p:sldId id="280" r:id="rId24"/>
    <p:sldId id="263" r:id="rId25"/>
    <p:sldId id="282" r:id="rId26"/>
    <p:sldId id="284" r:id="rId27"/>
    <p:sldId id="270" r:id="rId28"/>
    <p:sldId id="271" r:id="rId29"/>
    <p:sldId id="272" r:id="rId30"/>
    <p:sldId id="273" r:id="rId31"/>
    <p:sldId id="274"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0072" autoAdjust="0"/>
  </p:normalViewPr>
  <p:slideViewPr>
    <p:cSldViewPr>
      <p:cViewPr varScale="1">
        <p:scale>
          <a:sx n="50" d="100"/>
          <a:sy n="50" d="100"/>
        </p:scale>
        <p:origin x="-19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D72178E9-035E-4602-8F41-2E634157CDAB}"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84DE7A-75FC-450C-9927-59517963134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B0372DC-BD03-4503-9496-2B04DBE1D9AE}" type="pres">
      <dgm:prSet presAssocID="{3784DE7A-75FC-450C-9927-595179631341}" presName="Name0" presStyleCnt="0">
        <dgm:presLayoutVars>
          <dgm:chPref val="3"/>
          <dgm:dir/>
          <dgm:animLvl val="lvl"/>
          <dgm:resizeHandles/>
        </dgm:presLayoutVars>
      </dgm:prSet>
      <dgm:spPr/>
      <dgm:t>
        <a:bodyPr/>
        <a:lstStyle/>
        <a:p>
          <a:endParaRPr lang="en-US"/>
        </a:p>
      </dgm:t>
    </dgm:pt>
  </dgm:ptLst>
  <dgm:cxnLst>
    <dgm:cxn modelId="{8D43F8A1-2DBE-40B2-A676-DC22338C4944}" type="presOf" srcId="{3784DE7A-75FC-450C-9927-595179631341}" destId="{8B0372DC-BD03-4503-9496-2B04DBE1D9AE}"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4DE7A-75FC-450C-9927-59517963134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B0372DC-BD03-4503-9496-2B04DBE1D9AE}" type="pres">
      <dgm:prSet presAssocID="{3784DE7A-75FC-450C-9927-595179631341}" presName="Name0" presStyleCnt="0">
        <dgm:presLayoutVars>
          <dgm:chPref val="3"/>
          <dgm:dir/>
          <dgm:animLvl val="lvl"/>
          <dgm:resizeHandles/>
        </dgm:presLayoutVars>
      </dgm:prSet>
      <dgm:spPr/>
      <dgm:t>
        <a:bodyPr/>
        <a:lstStyle/>
        <a:p>
          <a:endParaRPr lang="en-US"/>
        </a:p>
      </dgm:t>
    </dgm:pt>
  </dgm:ptLst>
  <dgm:cxnLst>
    <dgm:cxn modelId="{B039EE51-A5DD-4985-8390-99BB0027EB05}" type="presOf" srcId="{3784DE7A-75FC-450C-9927-595179631341}" destId="{8B0372DC-BD03-4503-9496-2B04DBE1D9AE}" srcOrd="0" destOrd="0" presId="urn:microsoft.com/office/officeart/2005/8/layout/lProcess3"/>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A801BE5E-8109-45AF-B671-B618B65217D9}"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937FF3F4-0A07-4764-B8A3-4DD1965C33C5}"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82BFC5A7-A0FD-4EF8-849A-6AB2FE8ACE2E}"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16C44-EE03-4884-84F4-54B9849CE26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9FABF2A-DDBF-46CD-91ED-683063E159CF}" type="pres">
      <dgm:prSet presAssocID="{99B16C44-EE03-4884-84F4-54B9849CE26F}" presName="Name0" presStyleCnt="0">
        <dgm:presLayoutVars>
          <dgm:chPref val="3"/>
          <dgm:dir/>
          <dgm:animLvl val="lvl"/>
          <dgm:resizeHandles/>
        </dgm:presLayoutVars>
      </dgm:prSet>
      <dgm:spPr/>
      <dgm:t>
        <a:bodyPr/>
        <a:lstStyle/>
        <a:p>
          <a:endParaRPr lang="en-US"/>
        </a:p>
      </dgm:t>
    </dgm:pt>
  </dgm:ptLst>
  <dgm:cxnLst>
    <dgm:cxn modelId="{163C739F-78BF-41C9-9B11-D2C3AD968197}" type="presOf" srcId="{99B16C44-EE03-4884-84F4-54B9849CE26F}" destId="{C9FABF2A-DDBF-46CD-91ED-683063E159CF}"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AF6C7-C674-4B5B-8A6B-CF7DEF41B609}" type="datetimeFigureOut">
              <a:rPr lang="en-US" smtClean="0"/>
              <a:pPr/>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9B9E7-43CB-4503-BAE5-3C31662B0F2E}" type="slidenum">
              <a:rPr lang="en-US" smtClean="0"/>
              <a:pPr/>
              <a:t>‹#›</a:t>
            </a:fld>
            <a:endParaRPr lang="en-US"/>
          </a:p>
        </p:txBody>
      </p:sp>
    </p:spTree>
    <p:extLst>
      <p:ext uri="{BB962C8B-B14F-4D97-AF65-F5344CB8AC3E}">
        <p14:creationId xmlns:p14="http://schemas.microsoft.com/office/powerpoint/2010/main" xmlns="" val="79987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a:t>
            </a:fld>
            <a:endParaRPr lang="en-US"/>
          </a:p>
        </p:txBody>
      </p:sp>
    </p:spTree>
    <p:extLst>
      <p:ext uri="{BB962C8B-B14F-4D97-AF65-F5344CB8AC3E}">
        <p14:creationId xmlns:p14="http://schemas.microsoft.com/office/powerpoint/2010/main" xmlns="" val="357383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13.</a:t>
            </a:r>
            <a:r>
              <a:rPr lang="en-US" baseline="0" dirty="0" smtClean="0"/>
              <a:t> Time taken by </a:t>
            </a:r>
            <a:r>
              <a:rPr lang="en-US" baseline="0" dirty="0" err="1" smtClean="0"/>
              <a:t>ramesh</a:t>
            </a:r>
            <a:r>
              <a:rPr lang="en-US" baseline="0" dirty="0" smtClean="0"/>
              <a:t> =4*2/3=8/3 days</a:t>
            </a:r>
          </a:p>
          <a:p>
            <a:r>
              <a:rPr lang="en-US" baseline="0" dirty="0" smtClean="0"/>
              <a:t>Work done by all the three in 1 day</a:t>
            </a:r>
          </a:p>
          <a:p>
            <a:r>
              <a:rPr lang="en-US" baseline="0" dirty="0" smtClean="0"/>
              <a:t>¼+1/6+3/8=19/24</a:t>
            </a:r>
          </a:p>
          <a:p>
            <a:r>
              <a:rPr lang="en-US" baseline="0" dirty="0" smtClean="0"/>
              <a:t>Required time=24/19=1(5/19) days.</a:t>
            </a:r>
          </a:p>
          <a:p>
            <a:endParaRPr lang="en-US" baseline="0" dirty="0" smtClean="0"/>
          </a:p>
          <a:p>
            <a:pPr rtl="0"/>
            <a:r>
              <a:rPr lang="en-US" baseline="0" dirty="0" smtClean="0"/>
              <a:t>14. </a:t>
            </a:r>
            <a:r>
              <a:rPr lang="en-US" sz="1200" b="0" i="0" kern="1200" dirty="0" smtClean="0">
                <a:solidFill>
                  <a:schemeClr val="tx1"/>
                </a:solidFill>
                <a:latin typeface="+mn-lt"/>
                <a:ea typeface="+mn-ea"/>
                <a:cs typeface="+mn-cs"/>
              </a:rPr>
              <a:t>A+B = 12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B+C = 15</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A+C = 20</a:t>
            </a:r>
          </a:p>
          <a:p>
            <a:pPr rtl="0"/>
            <a:r>
              <a:rPr lang="en-US" sz="1200" b="0" i="0" kern="1200" dirty="0" smtClean="0">
                <a:solidFill>
                  <a:schemeClr val="tx1"/>
                </a:solidFill>
                <a:latin typeface="+mn-lt"/>
                <a:ea typeface="+mn-ea"/>
                <a:cs typeface="+mn-cs"/>
              </a:rPr>
              <a:t>Lcm of (12,15,20) = 60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Efficiency is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A+B = 5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B+C = 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A+C = 3</a:t>
            </a:r>
          </a:p>
          <a:p>
            <a:pPr rtl="0"/>
            <a:r>
              <a:rPr lang="en-US" sz="1200" b="0" i="0" kern="1200" dirty="0" smtClean="0">
                <a:solidFill>
                  <a:schemeClr val="tx1"/>
                </a:solidFill>
                <a:latin typeface="+mn-lt"/>
                <a:ea typeface="+mn-ea"/>
                <a:cs typeface="+mn-cs"/>
              </a:rPr>
              <a:t>Total efficiency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 (A+B+C) = 12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A+B+C = 6</a:t>
            </a:r>
          </a:p>
          <a:p>
            <a:pPr rtl="0"/>
            <a:r>
              <a:rPr lang="en-US" sz="1200" b="0" i="0" kern="1200" dirty="0" smtClean="0">
                <a:solidFill>
                  <a:schemeClr val="tx1"/>
                </a:solidFill>
                <a:latin typeface="+mn-lt"/>
                <a:ea typeface="+mn-ea"/>
                <a:cs typeface="+mn-cs"/>
              </a:rPr>
              <a:t>Individual efficiency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 6 - 4 = 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 6 - 3 = 3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6 - 5 = 1</a:t>
            </a:r>
          </a:p>
          <a:p>
            <a:pPr rtl="0"/>
            <a:r>
              <a:rPr lang="en-US" sz="1200" b="0" i="0" kern="1200" dirty="0" smtClean="0">
                <a:solidFill>
                  <a:schemeClr val="tx1"/>
                </a:solidFill>
                <a:latin typeface="+mn-lt"/>
                <a:ea typeface="+mn-ea"/>
                <a:cs typeface="+mn-cs"/>
              </a:rPr>
              <a:t>Individual time taken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 60/2 = 30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=60/3 = 20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60/1 = 60 days</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15.Here x=24, k=2</a:t>
            </a:r>
          </a:p>
          <a:p>
            <a:r>
              <a:rPr lang="en-US" dirty="0" smtClean="0"/>
              <a:t>Together time taken be=(x/1+k)days</a:t>
            </a:r>
          </a:p>
          <a:p>
            <a:r>
              <a:rPr lang="en-US" dirty="0" smtClean="0"/>
              <a:t>8 days</a:t>
            </a:r>
          </a:p>
          <a:p>
            <a:endParaRPr lang="en-US" dirty="0" smtClean="0"/>
          </a:p>
          <a:p>
            <a:r>
              <a:rPr lang="en-US" dirty="0" smtClean="0"/>
              <a:t>16. Here a=3, b=4, x=12,</a:t>
            </a:r>
            <a:r>
              <a:rPr lang="en-US" baseline="0" dirty="0" smtClean="0"/>
              <a:t> c=1 and d=8</a:t>
            </a:r>
          </a:p>
          <a:p>
            <a:r>
              <a:rPr lang="en-US" baseline="0" dirty="0" smtClean="0"/>
              <a:t>Therefore, number of days required to complete 1/8 of the work</a:t>
            </a:r>
          </a:p>
          <a:p>
            <a:r>
              <a:rPr lang="en-US" baseline="0" dirty="0" smtClean="0"/>
              <a:t>=b*c*x/a*d=4*1*12/3*8=2 days.</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19.M1D1T1W2=M2D2T2W1</a:t>
            </a:r>
          </a:p>
          <a:p>
            <a:r>
              <a:rPr lang="en-US" dirty="0" smtClean="0"/>
              <a:t>10*3*12*32=24*D2*4*20</a:t>
            </a:r>
          </a:p>
          <a:p>
            <a:r>
              <a:rPr lang="en-US" dirty="0" smtClean="0"/>
              <a:t>D2=6</a:t>
            </a:r>
            <a:r>
              <a:rPr lang="en-US" baseline="0" dirty="0" smtClean="0"/>
              <a:t> days</a:t>
            </a:r>
          </a:p>
          <a:p>
            <a:endParaRPr lang="en-US" baseline="0" dirty="0" smtClean="0"/>
          </a:p>
          <a:p>
            <a:r>
              <a:rPr lang="en-US" baseline="0" dirty="0" smtClean="0"/>
              <a:t>20. LCM = 60</a:t>
            </a:r>
          </a:p>
          <a:p>
            <a:r>
              <a:rPr lang="en-US" baseline="0" dirty="0" smtClean="0"/>
              <a:t>Efficiency of A and B = 6 and 5</a:t>
            </a:r>
          </a:p>
          <a:p>
            <a:r>
              <a:rPr lang="en-US" baseline="0" dirty="0" smtClean="0"/>
              <a:t>And </a:t>
            </a:r>
            <a:r>
              <a:rPr lang="en-US" baseline="0" dirty="0" err="1" smtClean="0"/>
              <a:t>eff</a:t>
            </a:r>
            <a:r>
              <a:rPr lang="en-US" baseline="0" dirty="0" smtClean="0"/>
              <a:t> </a:t>
            </a:r>
            <a:r>
              <a:rPr lang="en-US" baseline="0" smtClean="0"/>
              <a:t>of C </a:t>
            </a:r>
            <a:r>
              <a:rPr lang="en-US" baseline="0" dirty="0" smtClean="0"/>
              <a:t>= -3</a:t>
            </a:r>
          </a:p>
          <a:p>
            <a:r>
              <a:rPr lang="en-US" baseline="0" dirty="0" smtClean="0"/>
              <a:t>Time = 60/8 = 7.5</a:t>
            </a: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a:t>
            </a:r>
            <a:r>
              <a:rPr lang="en-US" sz="1200" kern="1200" dirty="0" smtClean="0">
                <a:solidFill>
                  <a:schemeClr val="tx1"/>
                </a:solidFill>
                <a:latin typeface="+mn-lt"/>
                <a:ea typeface="+mn-ea"/>
                <a:cs typeface="+mn-cs"/>
              </a:rPr>
              <a:t> Work done by A in 1 day = 1/10</a:t>
            </a:r>
          </a:p>
          <a:p>
            <a:r>
              <a:rPr lang="en-US" sz="1200" kern="1200" dirty="0" smtClean="0">
                <a:solidFill>
                  <a:schemeClr val="tx1"/>
                </a:solidFill>
                <a:latin typeface="+mn-lt"/>
                <a:ea typeface="+mn-ea"/>
                <a:cs typeface="+mn-cs"/>
              </a:rPr>
              <a:t>Work Done by B in 1 day = 1/15</a:t>
            </a:r>
          </a:p>
          <a:p>
            <a:r>
              <a:rPr lang="en-US" sz="1200" kern="1200" dirty="0" smtClean="0">
                <a:solidFill>
                  <a:schemeClr val="tx1"/>
                </a:solidFill>
                <a:latin typeface="+mn-lt"/>
                <a:ea typeface="+mn-ea"/>
                <a:cs typeface="+mn-cs"/>
              </a:rPr>
              <a:t>Work done By A &amp; B together in 1 day = 1/10 + 1/15 = (3+2)/30 = 5/30 = 1/6</a:t>
            </a:r>
          </a:p>
          <a:p>
            <a:r>
              <a:rPr lang="en-US" sz="1200" kern="1200" dirty="0" smtClean="0">
                <a:solidFill>
                  <a:schemeClr val="tx1"/>
                </a:solidFill>
                <a:latin typeface="+mn-lt"/>
                <a:ea typeface="+mn-ea"/>
                <a:cs typeface="+mn-cs"/>
              </a:rPr>
              <a:t>As A &amp; B Completes 1/6 work in one day So they will complete the whole work in 6 Days.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0F9B9E7-43CB-4503-BAE5-3C31662B0F2E}"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2. LCM of 18 and 15 = 90</a:t>
            </a:r>
          </a:p>
          <a:p>
            <a:r>
              <a:rPr lang="en-US" sz="1200" kern="1200" dirty="0" smtClean="0">
                <a:solidFill>
                  <a:schemeClr val="tx1"/>
                </a:solidFill>
                <a:latin typeface="+mn-lt"/>
                <a:ea typeface="+mn-ea"/>
                <a:cs typeface="+mn-cs"/>
              </a:rPr>
              <a:t>Efficiency</a:t>
            </a:r>
            <a:r>
              <a:rPr lang="en-US" sz="1200" kern="1200" baseline="0" dirty="0" smtClean="0">
                <a:solidFill>
                  <a:schemeClr val="tx1"/>
                </a:solidFill>
                <a:latin typeface="+mn-lt"/>
                <a:ea typeface="+mn-ea"/>
                <a:cs typeface="+mn-cs"/>
              </a:rPr>
              <a:t> of A and B is 5 and 6 respectively</a:t>
            </a:r>
          </a:p>
          <a:p>
            <a:r>
              <a:rPr lang="en-US" sz="1200" kern="1200" baseline="0" dirty="0" smtClean="0">
                <a:solidFill>
                  <a:schemeClr val="tx1"/>
                </a:solidFill>
                <a:latin typeface="+mn-lt"/>
                <a:ea typeface="+mn-ea"/>
                <a:cs typeface="+mn-cs"/>
              </a:rPr>
              <a:t>10 days work of B = 6*10 = 60</a:t>
            </a:r>
          </a:p>
          <a:p>
            <a:r>
              <a:rPr lang="en-US" sz="1200" kern="1200" baseline="0" dirty="0" smtClean="0">
                <a:solidFill>
                  <a:schemeClr val="tx1"/>
                </a:solidFill>
                <a:latin typeface="+mn-lt"/>
                <a:ea typeface="+mn-ea"/>
                <a:cs typeface="+mn-cs"/>
              </a:rPr>
              <a:t>Remaining work = 30 </a:t>
            </a:r>
          </a:p>
          <a:p>
            <a:r>
              <a:rPr lang="en-US" sz="1200" kern="1200" baseline="0" dirty="0" smtClean="0">
                <a:solidFill>
                  <a:schemeClr val="tx1"/>
                </a:solidFill>
                <a:latin typeface="+mn-lt"/>
                <a:ea typeface="+mn-ea"/>
                <a:cs typeface="+mn-cs"/>
              </a:rPr>
              <a:t>No of days taken by A to complete remaining work = 30/5 = 6 days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r>
              <a:rPr lang="en-US" dirty="0" smtClean="0"/>
              <a:t>LCM</a:t>
            </a:r>
            <a:r>
              <a:rPr lang="en-US" baseline="0" dirty="0" smtClean="0"/>
              <a:t> of 10, 12 and 15 = 60</a:t>
            </a:r>
          </a:p>
          <a:p>
            <a:r>
              <a:rPr lang="en-US" baseline="0" dirty="0" err="1" smtClean="0"/>
              <a:t>Eff</a:t>
            </a:r>
            <a:r>
              <a:rPr lang="en-US" baseline="0" dirty="0" smtClean="0"/>
              <a:t> of Ram </a:t>
            </a:r>
            <a:r>
              <a:rPr lang="en-US" baseline="0" dirty="0" err="1" smtClean="0"/>
              <a:t>shyam</a:t>
            </a:r>
            <a:r>
              <a:rPr lang="en-US" baseline="0" dirty="0" smtClean="0"/>
              <a:t> and </a:t>
            </a:r>
            <a:r>
              <a:rPr lang="en-US" baseline="0" dirty="0" err="1" smtClean="0"/>
              <a:t>kamal</a:t>
            </a:r>
            <a:r>
              <a:rPr lang="en-US" baseline="0" dirty="0" smtClean="0"/>
              <a:t> = 6,5 and 4 </a:t>
            </a:r>
            <a:r>
              <a:rPr lang="en-US" baseline="0" dirty="0" err="1" smtClean="0"/>
              <a:t>resp</a:t>
            </a:r>
            <a:endParaRPr lang="en-US" baseline="0" dirty="0" smtClean="0"/>
          </a:p>
          <a:p>
            <a:r>
              <a:rPr lang="en-US" baseline="0" dirty="0" err="1" smtClean="0"/>
              <a:t>Eff</a:t>
            </a:r>
            <a:r>
              <a:rPr lang="en-US" baseline="0" dirty="0" smtClean="0"/>
              <a:t> together = 15</a:t>
            </a:r>
          </a:p>
          <a:p>
            <a:r>
              <a:rPr lang="en-US" baseline="0" dirty="0" smtClean="0"/>
              <a:t>Time = 60/15 = 4 </a:t>
            </a:r>
            <a:endParaRPr lang="en-US" dirty="0" smtClean="0"/>
          </a:p>
          <a:p>
            <a:endParaRPr lang="en-US" dirty="0" smtClean="0"/>
          </a:p>
          <a:p>
            <a:endParaRPr lang="en-US" dirty="0" smtClean="0"/>
          </a:p>
          <a:p>
            <a:r>
              <a:rPr lang="en-US" dirty="0" smtClean="0"/>
              <a:t>2.</a:t>
            </a:r>
            <a:r>
              <a:rPr lang="en-US" baseline="0" dirty="0" smtClean="0"/>
              <a:t> LCM = 36</a:t>
            </a:r>
          </a:p>
          <a:p>
            <a:r>
              <a:rPr lang="en-US" baseline="0" dirty="0" err="1" smtClean="0"/>
              <a:t>Eff</a:t>
            </a:r>
            <a:r>
              <a:rPr lang="en-US" baseline="0" dirty="0" smtClean="0"/>
              <a:t> of T+R = 3</a:t>
            </a:r>
          </a:p>
          <a:p>
            <a:r>
              <a:rPr lang="en-US" baseline="0" dirty="0" err="1" smtClean="0"/>
              <a:t>Eff</a:t>
            </a:r>
            <a:r>
              <a:rPr lang="en-US" baseline="0" dirty="0" smtClean="0"/>
              <a:t> of R = 1</a:t>
            </a:r>
          </a:p>
          <a:p>
            <a:r>
              <a:rPr lang="en-US" baseline="0" dirty="0" smtClean="0"/>
              <a:t>So T = 2</a:t>
            </a:r>
          </a:p>
          <a:p>
            <a:r>
              <a:rPr lang="en-US" baseline="0" dirty="0" smtClean="0"/>
              <a:t>Time = 36/2 = 18</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a:t>
            </a:r>
            <a:r>
              <a:rPr lang="en-US" sz="1200" kern="1200" dirty="0" smtClean="0">
                <a:solidFill>
                  <a:schemeClr val="tx1"/>
                </a:solidFill>
                <a:latin typeface="+mn-lt"/>
                <a:ea typeface="+mn-ea"/>
                <a:cs typeface="+mn-cs"/>
              </a:rPr>
              <a:t>Assume the time for completion = T</a:t>
            </a:r>
          </a:p>
          <a:p>
            <a:r>
              <a:rPr lang="en-US" sz="1200" kern="1200" dirty="0" smtClean="0">
                <a:solidFill>
                  <a:schemeClr val="tx1"/>
                </a:solidFill>
                <a:latin typeface="+mn-lt"/>
                <a:ea typeface="+mn-ea"/>
                <a:cs typeface="+mn-cs"/>
              </a:rPr>
              <a:t>Since Deepak leaves 5 days before the work is finished. So, no. of days worked by Deepak = T – 5 and Anil works, so, number of days worked by Anil = T</a:t>
            </a:r>
          </a:p>
          <a:p>
            <a:r>
              <a:rPr lang="en-US" sz="1200" kern="1200" dirty="0" smtClean="0">
                <a:solidFill>
                  <a:schemeClr val="tx1"/>
                </a:solidFill>
                <a:latin typeface="+mn-lt"/>
                <a:ea typeface="+mn-ea"/>
                <a:cs typeface="+mn-cs"/>
              </a:rPr>
              <a:t>Deepak’s work + Anil’s work – 1</a:t>
            </a:r>
          </a:p>
          <a:p>
            <a:r>
              <a:rPr lang="en-US" sz="1200" kern="1200" dirty="0" smtClean="0">
                <a:solidFill>
                  <a:schemeClr val="tx1"/>
                </a:solidFill>
                <a:latin typeface="+mn-lt"/>
                <a:ea typeface="+mn-ea"/>
                <a:cs typeface="+mn-cs"/>
              </a:rPr>
              <a:t>(T-5/10)+T/30=1</a:t>
            </a:r>
          </a:p>
          <a:p>
            <a:r>
              <a:rPr lang="en-US" sz="1200" kern="1200" dirty="0" smtClean="0">
                <a:solidFill>
                  <a:schemeClr val="tx1"/>
                </a:solidFill>
                <a:latin typeface="+mn-lt"/>
                <a:ea typeface="+mn-ea"/>
                <a:cs typeface="+mn-cs"/>
              </a:rPr>
              <a:t>T=11.25</a:t>
            </a:r>
          </a:p>
          <a:p>
            <a:endParaRPr lang="en-US" dirty="0" smtClean="0"/>
          </a:p>
          <a:p>
            <a:pPr marL="228600" indent="-228600">
              <a:buAutoNum type="arabicPeriod" startAt="4"/>
            </a:pPr>
            <a:r>
              <a:rPr lang="en-US" dirty="0" smtClean="0"/>
              <a:t>If</a:t>
            </a:r>
            <a:r>
              <a:rPr lang="en-US" baseline="0" dirty="0" smtClean="0"/>
              <a:t> </a:t>
            </a:r>
            <a:r>
              <a:rPr lang="en-US" baseline="0" dirty="0" err="1" smtClean="0"/>
              <a:t>shambhu</a:t>
            </a:r>
            <a:r>
              <a:rPr lang="en-US" baseline="0" dirty="0" smtClean="0"/>
              <a:t> does 2 unit work then </a:t>
            </a:r>
            <a:r>
              <a:rPr lang="en-US" baseline="0" dirty="0" err="1" smtClean="0"/>
              <a:t>Bablu</a:t>
            </a:r>
            <a:r>
              <a:rPr lang="en-US" baseline="0" dirty="0" smtClean="0"/>
              <a:t> does 1 only</a:t>
            </a:r>
            <a:endParaRPr lang="en-US" baseline="0" dirty="0"/>
          </a:p>
          <a:p>
            <a:pPr marL="228600" indent="-228600">
              <a:buNone/>
            </a:pPr>
            <a:r>
              <a:rPr lang="en-US" baseline="0" dirty="0" smtClean="0"/>
              <a:t>In 18 days they do = 54 unit</a:t>
            </a:r>
          </a:p>
          <a:p>
            <a:pPr marL="228600" indent="-228600">
              <a:buNone/>
            </a:pPr>
            <a:r>
              <a:rPr lang="en-US" baseline="0" dirty="0" smtClean="0"/>
              <a:t>Time taken by </a:t>
            </a:r>
            <a:r>
              <a:rPr lang="en-US" baseline="0" dirty="0" err="1" smtClean="0"/>
              <a:t>bablu</a:t>
            </a:r>
            <a:r>
              <a:rPr lang="en-US" baseline="0" dirty="0" smtClean="0"/>
              <a:t> = 54/1 = 54 days</a:t>
            </a:r>
          </a:p>
        </p:txBody>
      </p:sp>
      <p:sp>
        <p:nvSpPr>
          <p:cNvPr id="4" name="Slide Number Placeholder 3"/>
          <p:cNvSpPr>
            <a:spLocks noGrp="1"/>
          </p:cNvSpPr>
          <p:nvPr>
            <p:ph type="sldNum" sz="quarter" idx="10"/>
          </p:nvPr>
        </p:nvSpPr>
        <p:spPr/>
        <p:txBody>
          <a:bodyPr/>
          <a:lstStyle/>
          <a:p>
            <a:fld id="{E0F9B9E7-43CB-4503-BAE5-3C31662B0F2E}"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a:t>
            </a:r>
            <a:r>
              <a:rPr lang="en-US" baseline="0" dirty="0" smtClean="0"/>
              <a:t> </a:t>
            </a:r>
            <a:r>
              <a:rPr lang="en-US" sz="1200" kern="1200" dirty="0" smtClean="0">
                <a:solidFill>
                  <a:schemeClr val="tx1"/>
                </a:solidFill>
                <a:latin typeface="+mn-lt"/>
                <a:ea typeface="+mn-ea"/>
                <a:cs typeface="+mn-cs"/>
              </a:rPr>
              <a:t>where we have one person work and together work done. Then we can easily get the other person work just by subtracting them. As,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Son's one day work = (1/3 −1/5 )=(5−3/15 )=2/15</a:t>
            </a:r>
          </a:p>
          <a:p>
            <a:r>
              <a:rPr lang="en-US" sz="1200" kern="1200" dirty="0" smtClean="0">
                <a:solidFill>
                  <a:schemeClr val="tx1"/>
                </a:solidFill>
                <a:latin typeface="+mn-lt"/>
                <a:ea typeface="+mn-ea"/>
                <a:cs typeface="+mn-cs"/>
              </a:rPr>
              <a:t>So son will do whole work in 2/15 days = 7.5 days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which is =7.5 </a:t>
            </a:r>
            <a:r>
              <a:rPr lang="en-US" sz="1200" i="1" kern="1200" dirty="0" smtClean="0">
                <a:solidFill>
                  <a:schemeClr val="tx1"/>
                </a:solidFill>
                <a:latin typeface="+mn-lt"/>
                <a:ea typeface="+mn-ea"/>
                <a:cs typeface="+mn-cs"/>
              </a:rPr>
              <a:t>days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6.</a:t>
            </a:r>
            <a:r>
              <a:rPr lang="pl-PL" sz="1200" b="0" i="0" kern="1200" dirty="0" smtClean="0">
                <a:solidFill>
                  <a:schemeClr val="tx1"/>
                </a:solidFill>
                <a:latin typeface="+mn-lt"/>
                <a:ea typeface="+mn-ea"/>
                <a:cs typeface="+mn-cs"/>
              </a:rPr>
              <a:t> 4M+6W×8D =32+48</a:t>
            </a:r>
          </a:p>
          <a:p>
            <a:pPr rtl="0"/>
            <a:r>
              <a:rPr lang="pl-PL" sz="1200" b="0" i="0" kern="1200" dirty="0" smtClean="0">
                <a:solidFill>
                  <a:schemeClr val="tx1"/>
                </a:solidFill>
                <a:latin typeface="+mn-lt"/>
                <a:ea typeface="+mn-ea"/>
                <a:cs typeface="+mn-cs"/>
              </a:rPr>
              <a:t>3M+7W×10D =30+70</a:t>
            </a:r>
          </a:p>
          <a:p>
            <a:pPr rtl="0"/>
            <a:r>
              <a:rPr lang="pl-PL" sz="1200" b="0" i="0" kern="1200" dirty="0" smtClean="0">
                <a:solidFill>
                  <a:schemeClr val="tx1"/>
                </a:solidFill>
                <a:latin typeface="+mn-lt"/>
                <a:ea typeface="+mn-ea"/>
                <a:cs typeface="+mn-cs"/>
              </a:rPr>
              <a:t>32M-30M=2M</a:t>
            </a:r>
          </a:p>
          <a:p>
            <a:pPr rtl="0"/>
            <a:r>
              <a:rPr lang="pl-PL" sz="1200" b="0" i="0" kern="1200" dirty="0" smtClean="0">
                <a:solidFill>
                  <a:schemeClr val="tx1"/>
                </a:solidFill>
                <a:latin typeface="+mn-lt"/>
                <a:ea typeface="+mn-ea"/>
                <a:cs typeface="+mn-cs"/>
              </a:rPr>
              <a:t>70W-48W=22</a:t>
            </a:r>
          </a:p>
          <a:p>
            <a:pPr rtl="0"/>
            <a:r>
              <a:rPr lang="pl-PL" sz="1200" b="0" i="0" kern="1200" dirty="0" smtClean="0">
                <a:solidFill>
                  <a:schemeClr val="tx1"/>
                </a:solidFill>
                <a:latin typeface="+mn-lt"/>
                <a:ea typeface="+mn-ea"/>
                <a:cs typeface="+mn-cs"/>
              </a:rPr>
              <a:t>2M=22W 1M=11W</a:t>
            </a:r>
          </a:p>
          <a:p>
            <a:pPr rtl="0"/>
            <a:r>
              <a:rPr lang="pl-PL" sz="1200" b="0" i="0" kern="1200" dirty="0" smtClean="0">
                <a:solidFill>
                  <a:schemeClr val="tx1"/>
                </a:solidFill>
                <a:latin typeface="+mn-lt"/>
                <a:ea typeface="+mn-ea"/>
                <a:cs typeface="+mn-cs"/>
              </a:rPr>
              <a:t>(4M×11W)+6 =50×8/10</a:t>
            </a:r>
          </a:p>
          <a:p>
            <a:pPr rtl="0"/>
            <a:r>
              <a:rPr lang="pl-PL" sz="1200" b="0" i="0" kern="1200" dirty="0" smtClean="0">
                <a:solidFill>
                  <a:schemeClr val="tx1"/>
                </a:solidFill>
                <a:latin typeface="+mn-lt"/>
                <a:ea typeface="+mn-ea"/>
                <a:cs typeface="+mn-cs"/>
              </a:rPr>
              <a:t>400/10 =40DAYS.</a:t>
            </a:r>
          </a:p>
          <a:p>
            <a:pPr rtl="0"/>
            <a:r>
              <a:rPr lang="pl-PL" sz="1200" b="0" i="0" kern="1200" dirty="0" smtClean="0">
                <a:solidFill>
                  <a:schemeClr val="tx1"/>
                </a:solidFill>
                <a:latin typeface="+mn-lt"/>
                <a:ea typeface="+mn-ea"/>
                <a:cs typeface="+mn-cs"/>
              </a:rPr>
              <a:t>ANSWER IS 40 DAYS.</a:t>
            </a:r>
          </a:p>
          <a:p>
            <a:endParaRPr lang="en-US" dirty="0" smtClean="0"/>
          </a:p>
          <a:p>
            <a:r>
              <a:rPr lang="en-US" dirty="0" smtClean="0"/>
              <a:t>7. 24*8*10 = 6*5*x</a:t>
            </a:r>
            <a:r>
              <a:rPr lang="en-US" baseline="0" dirty="0" smtClean="0"/>
              <a:t> </a:t>
            </a:r>
          </a:p>
          <a:p>
            <a:r>
              <a:rPr lang="en-US" baseline="0" dirty="0" smtClean="0"/>
              <a:t>X = 64</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a:t>
            </a:r>
            <a:r>
              <a:rPr lang="en-US" sz="1200" b="0" i="0" kern="1200" dirty="0" smtClean="0">
                <a:solidFill>
                  <a:schemeClr val="tx1"/>
                </a:solidFill>
                <a:latin typeface="+mn-lt"/>
                <a:ea typeface="+mn-ea"/>
                <a:cs typeface="+mn-cs"/>
              </a:rPr>
              <a:t> A  completes  the   work in  12  days.</a:t>
            </a:r>
            <a:r>
              <a:rPr lang="en-US" dirty="0" smtClean="0"/>
              <a:t/>
            </a:r>
            <a:br>
              <a:rPr lang="en-US" dirty="0" smtClean="0"/>
            </a:br>
            <a:r>
              <a:rPr lang="en-US" dirty="0" smtClean="0"/>
              <a:t/>
            </a:r>
            <a:br>
              <a:rPr lang="en-US" dirty="0" smtClean="0"/>
            </a:br>
            <a:r>
              <a:rPr lang="en-US" dirty="0" smtClean="0"/>
              <a:t>Work</a:t>
            </a:r>
            <a:r>
              <a:rPr lang="en-US" baseline="0" dirty="0" smtClean="0"/>
              <a:t> done by A in 3 days = 3 units</a:t>
            </a:r>
          </a:p>
          <a:p>
            <a:r>
              <a:rPr lang="en-US" baseline="0" dirty="0" smtClean="0"/>
              <a:t>Remaining work is 9 units</a:t>
            </a:r>
          </a:p>
          <a:p>
            <a:r>
              <a:rPr lang="en-US" baseline="0" dirty="0" smtClean="0"/>
              <a:t>And this is done by A and B in 3days </a:t>
            </a:r>
          </a:p>
          <a:p>
            <a:r>
              <a:rPr lang="en-US" baseline="0" dirty="0" smtClean="0"/>
              <a:t>Which means 3 unit in a day where B works 2 unit </a:t>
            </a:r>
          </a:p>
          <a:p>
            <a:r>
              <a:rPr lang="en-US" baseline="0" dirty="0" smtClean="0"/>
              <a:t>Therefore Time for B =  12/2 = 6 days </a:t>
            </a:r>
          </a:p>
          <a:p>
            <a:r>
              <a:rPr lang="en-US" dirty="0" smtClean="0"/>
              <a:t/>
            </a:r>
            <a:br>
              <a:rPr lang="en-US" dirty="0" smtClean="0"/>
            </a:br>
            <a:r>
              <a:rPr lang="en-US" dirty="0" smtClean="0"/>
              <a:t>10.</a:t>
            </a:r>
            <a:r>
              <a:rPr lang="en-US" baseline="0" dirty="0" smtClean="0"/>
              <a:t> A’s </a:t>
            </a:r>
            <a:r>
              <a:rPr lang="en-US" baseline="0" dirty="0" err="1" smtClean="0"/>
              <a:t>eff</a:t>
            </a:r>
            <a:r>
              <a:rPr lang="en-US" baseline="0" dirty="0" smtClean="0"/>
              <a:t> = 3 and B’s = 1</a:t>
            </a:r>
          </a:p>
          <a:p>
            <a:r>
              <a:rPr lang="en-US" baseline="0" dirty="0" smtClean="0"/>
              <a:t>Ration of time taken by A and B = 1:3</a:t>
            </a:r>
          </a:p>
          <a:p>
            <a:r>
              <a:rPr lang="en-US" baseline="0" dirty="0" smtClean="0"/>
              <a:t>2 units = 60</a:t>
            </a:r>
          </a:p>
          <a:p>
            <a:r>
              <a:rPr lang="en-US" baseline="0" dirty="0" smtClean="0"/>
              <a:t>1 unit = 30</a:t>
            </a:r>
          </a:p>
          <a:p>
            <a:r>
              <a:rPr lang="en-US" baseline="0" dirty="0" smtClean="0"/>
              <a:t>Time taken together = 90/4 = 22.5 </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 Portion of the work done</a:t>
            </a:r>
            <a:r>
              <a:rPr lang="en-US" baseline="0" dirty="0" smtClean="0"/>
              <a:t> by A and B in first two days=1/9+1/12=7/36</a:t>
            </a:r>
          </a:p>
          <a:p>
            <a:r>
              <a:rPr lang="en-US" baseline="0" dirty="0" smtClean="0"/>
              <a:t>Portion of work done in the first 10 days=35/36</a:t>
            </a:r>
          </a:p>
          <a:p>
            <a:r>
              <a:rPr lang="en-US" baseline="0" dirty="0" smtClean="0"/>
              <a:t>Remaining work=1-35/36=1/36</a:t>
            </a:r>
          </a:p>
          <a:p>
            <a:r>
              <a:rPr lang="en-US" baseline="0" dirty="0" smtClean="0"/>
              <a:t>Therefore, time taken by</a:t>
            </a:r>
          </a:p>
          <a:p>
            <a:r>
              <a:rPr lang="en-US" baseline="0" dirty="0" smtClean="0"/>
              <a:t>A =1/36*9=1/4 day</a:t>
            </a:r>
          </a:p>
          <a:p>
            <a:r>
              <a:rPr lang="en-US" baseline="0" dirty="0" smtClean="0"/>
              <a:t>Hence, total time=10+1/4=10(1/4) days.</a:t>
            </a:r>
          </a:p>
          <a:p>
            <a:endParaRPr lang="en-US" baseline="0" dirty="0" smtClean="0"/>
          </a:p>
          <a:p>
            <a:pPr latinLnBrk="1"/>
            <a:r>
              <a:rPr lang="en-US" baseline="0" dirty="0" smtClean="0"/>
              <a:t>12. </a:t>
            </a:r>
            <a:r>
              <a:rPr lang="en-US" sz="1200" b="0" i="0" kern="1200" dirty="0" smtClean="0">
                <a:solidFill>
                  <a:schemeClr val="tx1"/>
                </a:solidFill>
                <a:latin typeface="+mn-lt"/>
                <a:ea typeface="+mn-ea"/>
                <a:cs typeface="+mn-cs"/>
              </a:rPr>
              <a:t>A = 24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 32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 64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Fraction of work done in one day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A = 1/24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B = 1/32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by C = 1/64.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During the six days before A </a:t>
            </a:r>
            <a:r>
              <a:rPr lang="en-US" sz="1200" b="0" i="0" kern="1200" dirty="0" err="1" smtClean="0">
                <a:solidFill>
                  <a:schemeClr val="tx1"/>
                </a:solidFill>
                <a:latin typeface="+mn-lt"/>
                <a:ea typeface="+mn-ea"/>
                <a:cs typeface="+mn-cs"/>
              </a:rPr>
              <a:t>leaves,the</a:t>
            </a:r>
            <a:r>
              <a:rPr lang="en-US" sz="1200" b="0" i="0" kern="1200" dirty="0" smtClean="0">
                <a:solidFill>
                  <a:schemeClr val="tx1"/>
                </a:solidFill>
                <a:latin typeface="+mn-lt"/>
                <a:ea typeface="+mn-ea"/>
                <a:cs typeface="+mn-cs"/>
              </a:rPr>
              <a:t> fraction of the work that has been done is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6/24 = 1/4 by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6/32 = 3/16 by B</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6/64 = 3/32 by C.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Total fraction of work done in First 6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1/4 + 3/16 + 3/32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=(8 + 6 + 3)/32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17/32.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Fraction of work left = 1 -17/32 = 15/32.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Since B leaves 6 days before the completion of the </a:t>
            </a:r>
            <a:r>
              <a:rPr lang="en-US" sz="1200" b="0" i="0" kern="1200" dirty="0" err="1" smtClean="0">
                <a:solidFill>
                  <a:schemeClr val="tx1"/>
                </a:solidFill>
                <a:latin typeface="+mn-lt"/>
                <a:ea typeface="+mn-ea"/>
                <a:cs typeface="+mn-cs"/>
              </a:rPr>
              <a:t>work,it</a:t>
            </a:r>
            <a:r>
              <a:rPr lang="en-US" sz="1200" b="0" i="0" kern="1200" dirty="0" smtClean="0">
                <a:solidFill>
                  <a:schemeClr val="tx1"/>
                </a:solidFill>
                <a:latin typeface="+mn-lt"/>
                <a:ea typeface="+mn-ea"/>
                <a:cs typeface="+mn-cs"/>
              </a:rPr>
              <a:t> means that C works alone for 6 days. The fraction of work C does alone in those 6 days is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6/64 = 3/32.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Therefore fraction of work done before B's departure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15/32 - 3/32 = 12/32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=3/8.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Let X be the number of days in which B and C did 3/8 of the work.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Therefore,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x/32 is done by B</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and x/64 is done by C.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This shows that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x/32 + x/64 = 3/8</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Multiply through by 64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2x + x = 3 * 8</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3x = 24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x = 24/3 = 8 days.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Total number of days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6 + 8 + 6 = 20 days.</a:t>
            </a:r>
          </a:p>
          <a:p>
            <a:r>
              <a:rPr lang="en-US" b="0" dirty="0" smtClean="0"/>
              <a:t/>
            </a:r>
            <a:br>
              <a:rPr lang="en-US" b="0" dirty="0" smtClean="0"/>
            </a:br>
            <a:endParaRPr lang="en-US" b="0"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18" Type="http://schemas.microsoft.com/office/2007/relationships/diagramDrawing" Target="../diagrams/drawing2.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microsoft.com/office/2007/relationships/diagramDrawing" Target="../diagrams/drawing1.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Master" Target="../slideMasters/slideMaster1.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FBB4B8C-F843-4AF1-9E16-694392D51ED3}" type="datetime1">
              <a:rPr lang="en-US" smtClean="0"/>
              <a:pPr/>
              <a:t>8/4/2021</a:t>
            </a:fld>
            <a:endParaRPr lang="en-US"/>
          </a:p>
        </p:txBody>
      </p:sp>
      <p:sp>
        <p:nvSpPr>
          <p:cNvPr id="8" name="Slide Number Placeholder 7"/>
          <p:cNvSpPr>
            <a:spLocks noGrp="1"/>
          </p:cNvSpPr>
          <p:nvPr>
            <p:ph type="sldNum" sz="quarter" idx="11"/>
          </p:nvPr>
        </p:nvSpPr>
        <p:spPr/>
        <p:txBody>
          <a:bodyPr/>
          <a:lstStyle/>
          <a:p>
            <a:fld id="{05BA204F-4364-415F-9D65-FF2DC7C3AD91}"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graphicFrame>
        <p:nvGraphicFramePr>
          <p:cNvPr id="10" name="Diagram 9"/>
          <p:cNvGraphicFramePr/>
          <p:nvPr userDrawn="1"/>
        </p:nvGraphicFramePr>
        <p:xfrm>
          <a:off x="1942415" y="62484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userDrawn="1"/>
        </p:nvGraphicFramePr>
        <p:xfrm>
          <a:off x="2057400" y="6172200"/>
          <a:ext cx="5716488" cy="2889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11"/>
          <p:cNvGraphicFramePr/>
          <p:nvPr userDrawn="1"/>
        </p:nvGraphicFramePr>
        <p:xfrm>
          <a:off x="1981200" y="6324600"/>
          <a:ext cx="5716488" cy="28892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9FED2-0AC1-4E12-BDA4-B32030CC609D}" type="datetime1">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BE987-1E95-4BAF-83F1-A0E271A62672}" type="datetime1">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334412A-B050-4DB2-8269-66A204BF8E77}" type="datetime1">
              <a:rPr lang="en-US" smtClean="0"/>
              <a:pPr/>
              <a:t>8/4/2021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1212B-486E-4AA4-BD4E-C87B5CE8D921}" type="datetime1">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57E81C-1B07-4E47-BE26-3947BA5F0237}" type="datetime1">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DBC0EB7-54AA-4016-B8C9-CBEAB673D2F9}" type="datetime1">
              <a:rPr lang="en-US" smtClean="0"/>
              <a:pPr/>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A204F-4364-415F-9D65-FF2DC7C3AD91}"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999468-3811-47D2-AF6F-55F406B99CC8}" type="datetime1">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92C90-4107-44F9-9432-10E5862A883A}" type="datetime1">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040-F821-48A4-AD5B-1301D33DC418}" type="datetime1">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E3D03-A0CB-4494-9E74-E09DA934680D}" type="datetime1">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B599023-5841-468A-8F3A-5E28C80D7147}" type="datetime1">
              <a:rPr lang="en-US" smtClean="0"/>
              <a:pPr/>
              <a:t>8/4/2021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5BA204F-4364-415F-9D65-FF2DC7C3AD91}"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openxmlformats.org/officeDocument/2006/relationships/diagramData" Target="../diagrams/data5.xml"/><Relationship Id="rId11" Type="http://schemas.microsoft.com/office/2007/relationships/diagramDrawing" Target="../diagrams/drawing5.xml"/><Relationship Id="rId5" Type="http://schemas.openxmlformats.org/officeDocument/2006/relationships/diagramColors" Target="../diagrams/colors4.xml"/><Relationship Id="rId10" Type="http://schemas.microsoft.com/office/2007/relationships/diagramDrawing" Target="../diagrams/drawing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828800"/>
            <a:ext cx="7772400" cy="2590800"/>
          </a:xfrm>
        </p:spPr>
        <p:txBody>
          <a:bodyPr>
            <a:noAutofit/>
          </a:bodyPr>
          <a:lstStyle/>
          <a:p>
            <a:pPr algn="ctr"/>
            <a:r>
              <a:rPr lang="en-US" sz="9600" b="1" dirty="0" smtClean="0">
                <a:latin typeface="Times New Roman" pitchFamily="18" charset="0"/>
                <a:cs typeface="Times New Roman" pitchFamily="18" charset="0"/>
              </a:rPr>
              <a:t>TIME &amp; WORK</a:t>
            </a:r>
            <a:endParaRPr lang="en-US" sz="9600" b="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fld id="{05BA204F-4364-415F-9D65-FF2DC7C3AD9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589199" cy="747490"/>
          </a:xfrm>
        </p:spPr>
        <p:txBody>
          <a:bodyPr>
            <a:noAutofit/>
          </a:bodyPr>
          <a:lstStyle/>
          <a:p>
            <a:r>
              <a:rPr lang="en-US" sz="3200" b="1" dirty="0" smtClean="0">
                <a:latin typeface="Times New Roman" pitchFamily="18" charset="0"/>
                <a:cs typeface="Times New Roman" pitchFamily="18" charset="0"/>
              </a:rPr>
              <a:t>PRACTICE QUESTIONS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382000" cy="5257800"/>
          </a:xfrm>
        </p:spPr>
        <p:txBody>
          <a:bodyPr>
            <a:noAutofit/>
          </a:bodyPr>
          <a:lstStyle/>
          <a:p>
            <a:pPr marL="514350" indent="-514350">
              <a:buNone/>
            </a:pPr>
            <a:r>
              <a:rPr lang="en-US" sz="2800" dirty="0" smtClean="0">
                <a:solidFill>
                  <a:schemeClr val="tx1"/>
                </a:solidFill>
                <a:latin typeface="Times New Roman" pitchFamily="18" charset="0"/>
                <a:cs typeface="Times New Roman" pitchFamily="18" charset="0"/>
              </a:rPr>
              <a:t>1. A completes the work in 10 days and B completes the work in 15 days In how many days they will complete the work.</a:t>
            </a:r>
          </a:p>
          <a:p>
            <a:pPr marL="514350" indent="-514350">
              <a:buNone/>
            </a:pPr>
            <a:r>
              <a:rPr lang="en-US" sz="2800" dirty="0" smtClean="0">
                <a:solidFill>
                  <a:schemeClr val="tx1"/>
                </a:solidFill>
                <a:latin typeface="Times New Roman" pitchFamily="18" charset="0"/>
                <a:cs typeface="Times New Roman" pitchFamily="18" charset="0"/>
              </a:rPr>
              <a:t>A. 6                   B. 7      	       C. 5     	        D. 8 </a:t>
            </a:r>
          </a:p>
          <a:p>
            <a:pPr marL="514350" indent="-514350">
              <a:buNone/>
            </a:pPr>
            <a:endParaRPr lang="en-US" sz="28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5BA204F-4364-415F-9D65-FF2DC7C3AD9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11</a:t>
            </a:fld>
            <a:endParaRPr lang="en-US"/>
          </a:p>
        </p:txBody>
      </p:sp>
      <p:sp>
        <p:nvSpPr>
          <p:cNvPr id="5" name="Rectangle 4"/>
          <p:cNvSpPr/>
          <p:nvPr/>
        </p:nvSpPr>
        <p:spPr>
          <a:xfrm>
            <a:off x="228600" y="228600"/>
            <a:ext cx="8610600" cy="2246769"/>
          </a:xfrm>
          <a:prstGeom prst="rect">
            <a:avLst/>
          </a:prstGeom>
        </p:spPr>
        <p:txBody>
          <a:bodyPr wrap="square">
            <a:spAutoFit/>
          </a:bodyPr>
          <a:lstStyle/>
          <a:p>
            <a:pPr marL="514350" indent="-514350">
              <a:buNone/>
            </a:pPr>
            <a:r>
              <a:rPr lang="en-IN" sz="2800" dirty="0" smtClean="0">
                <a:latin typeface="Times New Roman" pitchFamily="18" charset="0"/>
                <a:cs typeface="Times New Roman" pitchFamily="18" charset="0"/>
              </a:rPr>
              <a:t>2.A can finish a work in 18 days and B can do the same work in 15 days. B worked for 10 days and left the job. In how many days, A alone can finish the remaining work?</a:t>
            </a:r>
          </a:p>
          <a:p>
            <a:pPr marL="514350" indent="-514350">
              <a:buNone/>
            </a:pPr>
            <a:r>
              <a:rPr lang="en-IN" sz="2800" dirty="0" smtClean="0">
                <a:latin typeface="Times New Roman" pitchFamily="18" charset="0"/>
                <a:cs typeface="Times New Roman" pitchFamily="18" charset="0"/>
              </a:rPr>
              <a:t>A. 5		   B. 7		       C. 6	        D. 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620110" y="609600"/>
                <a:ext cx="8001000" cy="2446504"/>
              </a:xfrm>
              <a:prstGeom prst="rect">
                <a:avLst/>
              </a:prstGeom>
            </p:spPr>
            <p:txBody>
              <a:bodyPr wrap="square">
                <a:sp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3. </a:t>
                </a:r>
                <a:r>
                  <a:rPr lang="en-US" sz="2600" dirty="0">
                    <a:latin typeface="Times New Roman" pitchFamily="18" charset="0"/>
                    <a:cs typeface="Times New Roman" pitchFamily="18" charset="0"/>
                  </a:rPr>
                  <a:t> If A can do a work in ‘x’ days and A + B can do the same work in ‘y’ days, then the number of days required to complete the work if B works alone </a:t>
                </a:r>
                <a:r>
                  <a:rPr lang="en-US" sz="2600" dirty="0" smtClean="0">
                    <a:latin typeface="Times New Roman" pitchFamily="18" charset="0"/>
                    <a:cs typeface="Times New Roman" pitchFamily="18" charset="0"/>
                  </a:rPr>
                  <a:t>is</a:t>
                </a:r>
              </a:p>
              <a:p>
                <a:pPr algn="just"/>
                <a14:m>
                  <m:oMathPara xmlns:m="http://schemas.openxmlformats.org/officeDocument/2006/math">
                    <m:oMathParaPr>
                      <m:jc m:val="centerGroup"/>
                    </m:oMathParaPr>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𝑥</m:t>
                          </m:r>
                          <m:r>
                            <a:rPr lang="en-US" sz="2600" b="0" i="1" smtClean="0">
                              <a:latin typeface="Cambria Math"/>
                              <a:cs typeface="Times New Roman" pitchFamily="18" charset="0"/>
                            </a:rPr>
                            <m:t>∗</m:t>
                          </m:r>
                          <m:r>
                            <a:rPr lang="en-US" sz="2600" b="0" i="1" smtClean="0">
                              <a:latin typeface="Cambria Math"/>
                              <a:cs typeface="Times New Roman" pitchFamily="18" charset="0"/>
                            </a:rPr>
                            <m:t>𝑦</m:t>
                          </m:r>
                        </m:num>
                        <m:den>
                          <m:r>
                            <a:rPr lang="en-US" sz="2600" b="0" i="1" smtClean="0">
                              <a:latin typeface="Cambria Math"/>
                              <a:cs typeface="Times New Roman" pitchFamily="18" charset="0"/>
                            </a:rPr>
                            <m:t>𝑥</m:t>
                          </m:r>
                          <m:r>
                            <a:rPr lang="en-US" sz="2600" b="0" i="1" smtClean="0">
                              <a:latin typeface="Cambria Math"/>
                              <a:cs typeface="Times New Roman" pitchFamily="18" charset="0"/>
                            </a:rPr>
                            <m:t> −</m:t>
                          </m:r>
                          <m:r>
                            <a:rPr lang="en-US" sz="2600" b="0" i="1" smtClean="0">
                              <a:latin typeface="Cambria Math"/>
                              <a:cs typeface="Times New Roman" pitchFamily="18" charset="0"/>
                            </a:rPr>
                            <m:t>𝑦</m:t>
                          </m:r>
                        </m:den>
                      </m:f>
                    </m:oMath>
                  </m:oMathPara>
                </a14:m>
                <a:endParaRPr lang="en-US" sz="2600" dirty="0">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620110" y="609600"/>
                <a:ext cx="8001000" cy="2446504"/>
              </a:xfrm>
              <a:prstGeom prst="rect">
                <a:avLst/>
              </a:prstGeom>
              <a:blipFill rotWithShape="1">
                <a:blip r:embed="rId2"/>
                <a:stretch>
                  <a:fillRect l="-1372" r="-13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81000" y="304800"/>
                <a:ext cx="8534400" cy="4918654"/>
              </a:xfrm>
              <a:prstGeom prst="rect">
                <a:avLst/>
              </a:prstGeom>
            </p:spPr>
            <p:txBody>
              <a:bodyPr wrap="square">
                <a:spAutoFit/>
              </a:bodyPr>
              <a:lstStyle/>
              <a:p>
                <a:r>
                  <a:rPr lang="en-US" sz="2600" dirty="0" smtClean="0">
                    <a:latin typeface="Times New Roman" pitchFamily="18" charset="0"/>
                    <a:cs typeface="Times New Roman" pitchFamily="18" charset="0"/>
                  </a:rPr>
                  <a:t> </a:t>
                </a:r>
              </a:p>
              <a:p>
                <a:r>
                  <a:rPr lang="en-US" sz="2600" dirty="0">
                    <a:latin typeface="Times New Roman" pitchFamily="18" charset="0"/>
                    <a:cs typeface="Times New Roman" pitchFamily="18" charset="0"/>
                  </a:rPr>
                  <a:t>4</a:t>
                </a:r>
                <a:r>
                  <a:rPr lang="en-US" sz="2600" dirty="0" smtClean="0">
                    <a:latin typeface="Times New Roman" pitchFamily="18" charset="0"/>
                    <a:cs typeface="Times New Roman" pitchFamily="18" charset="0"/>
                  </a:rPr>
                  <a:t>. If </a:t>
                </a:r>
                <a:r>
                  <a:rPr lang="en-US" sz="2600" dirty="0">
                    <a:latin typeface="Times New Roman" pitchFamily="18" charset="0"/>
                    <a:cs typeface="Times New Roman" pitchFamily="18" charset="0"/>
                  </a:rPr>
                  <a:t>A and B working together, can finish a piece of work in x days, B and C in y days, C and A in z days, then </a:t>
                </a:r>
                <a:endParaRPr lang="en-US" sz="2600" dirty="0" smtClean="0">
                  <a:latin typeface="Times New Roman" pitchFamily="18" charset="0"/>
                  <a:cs typeface="Times New Roman" pitchFamily="18" charset="0"/>
                </a:endParaRPr>
              </a:p>
              <a:p>
                <a:pPr marL="342900" indent="-342900"/>
                <a:endParaRPr lang="en-US" sz="2600" dirty="0" smtClean="0">
                  <a:latin typeface="Times New Roman" pitchFamily="18" charset="0"/>
                  <a:cs typeface="Times New Roman" pitchFamily="18" charset="0"/>
                </a:endParaRPr>
              </a:p>
              <a:p>
                <a:pPr marL="342900" indent="-342900"/>
                <a:r>
                  <a:rPr lang="en-US" sz="2600" dirty="0">
                    <a:latin typeface="Times New Roman" pitchFamily="18" charset="0"/>
                    <a:cs typeface="Times New Roman" pitchFamily="18" charset="0"/>
                  </a:rPr>
                  <a:t>i</a:t>
                </a:r>
                <a:r>
                  <a:rPr lang="en-US" sz="2600" dirty="0" smtClean="0">
                    <a:latin typeface="Times New Roman" pitchFamily="18" charset="0"/>
                    <a:cs typeface="Times New Roman" pitchFamily="18" charset="0"/>
                  </a:rPr>
                  <a:t>. A</a:t>
                </a:r>
                <a:r>
                  <a:rPr lang="en-US" sz="2600" dirty="0">
                    <a:latin typeface="Times New Roman" pitchFamily="18" charset="0"/>
                    <a:cs typeface="Times New Roman" pitchFamily="18" charset="0"/>
                  </a:rPr>
                  <a:t>, B and C working together will complete the job in </a:t>
                </a:r>
                <a:endParaRPr lang="en-US" sz="2600" dirty="0" smtClean="0">
                  <a:latin typeface="Times New Roman" pitchFamily="18" charset="0"/>
                  <a:cs typeface="Times New Roman" pitchFamily="18" charset="0"/>
                </a:endParaRPr>
              </a:p>
              <a:p>
                <a:pPr marL="342900" indent="-342900" algn="ctr"/>
                <a:endParaRPr lang="en-US" sz="2600" dirty="0" smtClean="0">
                  <a:latin typeface="Times New Roman" pitchFamily="18" charset="0"/>
                  <a:cs typeface="Times New Roman" pitchFamily="18" charset="0"/>
                </a:endParaRPr>
              </a:p>
              <a:p>
                <a:pPr marL="342900" indent="-342900" algn="ctr"/>
                <a:r>
                  <a:rPr lang="en-US" sz="2600" dirty="0" smtClean="0">
                    <a:latin typeface="Times New Roman" pitchFamily="18" charset="0"/>
                    <a:cs typeface="Times New Roman" pitchFamily="18" charset="0"/>
                  </a:rPr>
                  <a:t>[</a:t>
                </a:r>
                <a14:m>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2</m:t>
                        </m:r>
                        <m:r>
                          <a:rPr lang="en-US" sz="2600" b="0" i="1" smtClean="0">
                            <a:latin typeface="Cambria Math"/>
                            <a:cs typeface="Times New Roman" pitchFamily="18" charset="0"/>
                          </a:rPr>
                          <m:t>𝑥𝑦𝑧</m:t>
                        </m:r>
                      </m:num>
                      <m:den>
                        <m:r>
                          <a:rPr lang="en-US" sz="2600" b="0" i="1" smtClean="0">
                            <a:latin typeface="Cambria Math"/>
                            <a:cs typeface="Times New Roman" pitchFamily="18" charset="0"/>
                          </a:rPr>
                          <m:t>𝑥𝑦</m:t>
                        </m:r>
                        <m:r>
                          <a:rPr lang="en-US" sz="2600" b="0" i="1" smtClean="0">
                            <a:latin typeface="Cambria Math"/>
                            <a:cs typeface="Times New Roman" pitchFamily="18" charset="0"/>
                          </a:rPr>
                          <m:t>+</m:t>
                        </m:r>
                        <m:r>
                          <a:rPr lang="en-US" sz="2600" b="0" i="1" smtClean="0">
                            <a:latin typeface="Cambria Math"/>
                            <a:cs typeface="Times New Roman" pitchFamily="18" charset="0"/>
                          </a:rPr>
                          <m:t>𝑦𝑧</m:t>
                        </m:r>
                        <m:r>
                          <a:rPr lang="en-US" sz="2600" b="0" i="1" smtClean="0">
                            <a:latin typeface="Cambria Math"/>
                            <a:cs typeface="Times New Roman" pitchFamily="18" charset="0"/>
                          </a:rPr>
                          <m:t>+</m:t>
                        </m:r>
                        <m:r>
                          <a:rPr lang="en-US" sz="2600" b="0" i="1" smtClean="0">
                            <a:latin typeface="Cambria Math"/>
                            <a:cs typeface="Times New Roman" pitchFamily="18" charset="0"/>
                          </a:rPr>
                          <m:t>𝑧𝑥</m:t>
                        </m:r>
                      </m:den>
                    </m:f>
                  </m:oMath>
                </a14:m>
                <a:r>
                  <a:rPr lang="en-US" sz="2600" dirty="0" smtClean="0">
                    <a:latin typeface="Times New Roman" pitchFamily="18" charset="0"/>
                    <a:cs typeface="Times New Roman" pitchFamily="18" charset="0"/>
                  </a:rPr>
                  <a:t>] days</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ii. A </a:t>
                </a:r>
                <a:r>
                  <a:rPr lang="en-US" sz="2600" dirty="0">
                    <a:latin typeface="Times New Roman" pitchFamily="18" charset="0"/>
                    <a:cs typeface="Times New Roman" pitchFamily="18" charset="0"/>
                  </a:rPr>
                  <a:t>alone will complete the job in  </a:t>
                </a:r>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a:t>
                </a:r>
                <a14:m>
                  <m:oMath xmlns:m="http://schemas.openxmlformats.org/officeDocument/2006/math">
                    <m:f>
                      <m:fPr>
                        <m:ctrlPr>
                          <a:rPr lang="en-US" sz="2600" i="1">
                            <a:latin typeface="Cambria Math"/>
                            <a:cs typeface="Times New Roman" pitchFamily="18" charset="0"/>
                          </a:rPr>
                        </m:ctrlPr>
                      </m:fPr>
                      <m:num>
                        <m:r>
                          <a:rPr lang="en-US" sz="2600" i="1">
                            <a:latin typeface="Cambria Math"/>
                            <a:cs typeface="Times New Roman" pitchFamily="18" charset="0"/>
                          </a:rPr>
                          <m:t>2</m:t>
                        </m:r>
                        <m:r>
                          <a:rPr lang="en-US" sz="2600" i="1">
                            <a:latin typeface="Cambria Math"/>
                            <a:cs typeface="Times New Roman" pitchFamily="18" charset="0"/>
                          </a:rPr>
                          <m:t>𝑥𝑦𝑧</m:t>
                        </m:r>
                      </m:num>
                      <m:den>
                        <m:r>
                          <a:rPr lang="en-US" sz="2600" i="1">
                            <a:latin typeface="Cambria Math"/>
                            <a:cs typeface="Times New Roman" pitchFamily="18" charset="0"/>
                          </a:rPr>
                          <m:t>𝑥𝑦</m:t>
                        </m:r>
                        <m:r>
                          <a:rPr lang="en-US" sz="2600" i="1">
                            <a:latin typeface="Cambria Math"/>
                            <a:cs typeface="Times New Roman" pitchFamily="18" charset="0"/>
                          </a:rPr>
                          <m:t>+</m:t>
                        </m:r>
                        <m:r>
                          <a:rPr lang="en-US" sz="2600" i="1">
                            <a:latin typeface="Cambria Math"/>
                            <a:cs typeface="Times New Roman" pitchFamily="18" charset="0"/>
                          </a:rPr>
                          <m:t>𝑦𝑧</m:t>
                        </m:r>
                        <m:r>
                          <a:rPr lang="en-US" sz="2600" b="0" i="1" smtClean="0">
                            <a:latin typeface="Cambria Math"/>
                            <a:cs typeface="Times New Roman" pitchFamily="18" charset="0"/>
                          </a:rPr>
                          <m:t>−</m:t>
                        </m:r>
                        <m:r>
                          <a:rPr lang="en-US" sz="2600" i="1">
                            <a:latin typeface="Cambria Math"/>
                            <a:cs typeface="Times New Roman" pitchFamily="18" charset="0"/>
                          </a:rPr>
                          <m:t>𝑧𝑥</m:t>
                        </m:r>
                      </m:den>
                    </m:f>
                  </m:oMath>
                </a14:m>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days</a:t>
                </a:r>
                <a:endParaRPr lang="en-US" sz="2600" dirty="0">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81000" y="304800"/>
                <a:ext cx="8534400" cy="4918654"/>
              </a:xfrm>
              <a:prstGeom prst="rect">
                <a:avLst/>
              </a:prstGeom>
              <a:blipFill rotWithShape="1">
                <a:blip r:embed="rId2"/>
                <a:stretch>
                  <a:fillRect l="-1286" r="-42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533400" y="381000"/>
                <a:ext cx="8305800" cy="6041654"/>
              </a:xfrm>
              <a:prstGeom prst="rect">
                <a:avLst/>
              </a:prstGeom>
            </p:spPr>
            <p:txBody>
              <a:bodyPr wrap="square">
                <a:sp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iii. C </a:t>
                </a:r>
                <a:r>
                  <a:rPr lang="en-US" sz="2600" dirty="0">
                    <a:latin typeface="Times New Roman" pitchFamily="18" charset="0"/>
                    <a:cs typeface="Times New Roman" pitchFamily="18" charset="0"/>
                  </a:rPr>
                  <a:t>alone will complete the job </a:t>
                </a:r>
                <a:r>
                  <a:rPr lang="en-US" sz="2600" dirty="0" smtClean="0">
                    <a:latin typeface="Times New Roman" pitchFamily="18" charset="0"/>
                    <a:cs typeface="Times New Roman" pitchFamily="18" charset="0"/>
                  </a:rPr>
                  <a:t>in</a:t>
                </a:r>
              </a:p>
              <a:p>
                <a:pPr algn="just"/>
                <a:endParaRPr lang="en-US" sz="2600" dirty="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 [</a:t>
                </a:r>
                <a14:m>
                  <m:oMath xmlns:m="http://schemas.openxmlformats.org/officeDocument/2006/math">
                    <m:f>
                      <m:fPr>
                        <m:ctrlPr>
                          <a:rPr lang="en-US" sz="2600" i="1">
                            <a:latin typeface="Cambria Math"/>
                            <a:cs typeface="Times New Roman" pitchFamily="18" charset="0"/>
                          </a:rPr>
                        </m:ctrlPr>
                      </m:fPr>
                      <m:num>
                        <m:r>
                          <a:rPr lang="en-US" sz="2600" i="1">
                            <a:latin typeface="Cambria Math"/>
                            <a:cs typeface="Times New Roman" pitchFamily="18" charset="0"/>
                          </a:rPr>
                          <m:t>2</m:t>
                        </m:r>
                        <m:r>
                          <a:rPr lang="en-US" sz="2600" i="1">
                            <a:latin typeface="Cambria Math"/>
                            <a:cs typeface="Times New Roman" pitchFamily="18" charset="0"/>
                          </a:rPr>
                          <m:t>𝑥𝑦𝑧</m:t>
                        </m:r>
                      </m:num>
                      <m:den>
                        <m:r>
                          <a:rPr lang="en-US" sz="2600" i="1">
                            <a:latin typeface="Cambria Math"/>
                            <a:cs typeface="Times New Roman" pitchFamily="18" charset="0"/>
                          </a:rPr>
                          <m:t>𝑥𝑦</m:t>
                        </m:r>
                        <m:r>
                          <a:rPr lang="en-US" sz="2600" b="0" i="1" smtClean="0">
                            <a:latin typeface="Cambria Math"/>
                            <a:cs typeface="Times New Roman" pitchFamily="18" charset="0"/>
                          </a:rPr>
                          <m:t>−</m:t>
                        </m:r>
                        <m:r>
                          <a:rPr lang="en-US" sz="2600" i="1">
                            <a:latin typeface="Cambria Math"/>
                            <a:cs typeface="Times New Roman" pitchFamily="18" charset="0"/>
                          </a:rPr>
                          <m:t>𝑦𝑧</m:t>
                        </m:r>
                        <m:r>
                          <a:rPr lang="en-US" sz="2600" i="1">
                            <a:latin typeface="Cambria Math"/>
                            <a:cs typeface="Times New Roman" pitchFamily="18" charset="0"/>
                          </a:rPr>
                          <m:t>+</m:t>
                        </m:r>
                        <m:r>
                          <a:rPr lang="en-US" sz="2600" i="1">
                            <a:latin typeface="Cambria Math"/>
                            <a:cs typeface="Times New Roman" pitchFamily="18" charset="0"/>
                          </a:rPr>
                          <m:t>𝑧𝑥</m:t>
                        </m:r>
                      </m:den>
                    </m:f>
                  </m:oMath>
                </a14:m>
                <a:r>
                  <a:rPr lang="en-US" sz="2600" dirty="0">
                    <a:latin typeface="Times New Roman" pitchFamily="18" charset="0"/>
                    <a:cs typeface="Times New Roman" pitchFamily="18" charset="0"/>
                  </a:rPr>
                  <a:t>] days</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5</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If A can complete a work in x days and B is k times efficient than A, then the time taken by both A and B, working together to complete the work is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ctr"/>
                <a:r>
                  <a:rPr lang="en-US" sz="2600" dirty="0">
                    <a:latin typeface="Times New Roman" pitchFamily="18" charset="0"/>
                    <a:cs typeface="Times New Roman" pitchFamily="18" charset="0"/>
                  </a:rPr>
                  <a:t>[</a:t>
                </a:r>
                <a14:m>
                  <m:oMath xmlns:m="http://schemas.openxmlformats.org/officeDocument/2006/math">
                    <m:f>
                      <m:fPr>
                        <m:ctrlPr>
                          <a:rPr lang="en-US" sz="2600" i="1">
                            <a:latin typeface="Cambria Math"/>
                            <a:cs typeface="Times New Roman" pitchFamily="18" charset="0"/>
                          </a:rPr>
                        </m:ctrlPr>
                      </m:fPr>
                      <m:num>
                        <m:r>
                          <a:rPr lang="en-US" sz="2600" b="0" i="1" smtClean="0">
                            <a:latin typeface="Cambria Math"/>
                            <a:cs typeface="Times New Roman" pitchFamily="18" charset="0"/>
                          </a:rPr>
                          <m:t>𝑥</m:t>
                        </m:r>
                      </m:num>
                      <m:den>
                        <m:r>
                          <a:rPr lang="en-US" sz="2600" b="0" i="1" smtClean="0">
                            <a:latin typeface="Cambria Math"/>
                            <a:cs typeface="Times New Roman" pitchFamily="18" charset="0"/>
                          </a:rPr>
                          <m:t>1+</m:t>
                        </m:r>
                        <m:r>
                          <a:rPr lang="en-US" sz="2600" b="0" i="1" smtClean="0">
                            <a:latin typeface="Cambria Math"/>
                            <a:cs typeface="Times New Roman" pitchFamily="18" charset="0"/>
                          </a:rPr>
                          <m:t>𝑘</m:t>
                        </m:r>
                      </m:den>
                    </m:f>
                  </m:oMath>
                </a14:m>
                <a:r>
                  <a:rPr lang="en-US" sz="2600" dirty="0">
                    <a:latin typeface="Times New Roman" pitchFamily="18" charset="0"/>
                    <a:cs typeface="Times New Roman" pitchFamily="18" charset="0"/>
                  </a:rPr>
                  <a:t>] days</a:t>
                </a:r>
              </a:p>
              <a:p>
                <a:pPr algn="just"/>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533400" y="381000"/>
                <a:ext cx="8305800" cy="6041654"/>
              </a:xfrm>
              <a:prstGeom prst="rect">
                <a:avLst/>
              </a:prstGeom>
              <a:blipFill rotWithShape="1">
                <a:blip r:embed="rId2"/>
                <a:stretch>
                  <a:fillRect l="-1322" r="-1322"/>
                </a:stretch>
              </a:blipFill>
            </p:spPr>
            <p:txBody>
              <a:bodyPr/>
              <a:lstStyle/>
              <a:p>
                <a:r>
                  <a:rPr lang="en-US">
                    <a:noFill/>
                  </a:rPr>
                  <a:t> </a:t>
                </a:r>
              </a:p>
            </p:txBody>
          </p:sp>
        </mc:Fallback>
      </mc:AlternateContent>
      <p:graphicFrame>
        <p:nvGraphicFramePr>
          <p:cNvPr id="7" name="Diagram 6"/>
          <p:cNvGraphicFramePr/>
          <p:nvPr/>
        </p:nvGraphicFramePr>
        <p:xfrm>
          <a:off x="1828800" y="6629400"/>
          <a:ext cx="5716488"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3915"/>
            <a:ext cx="8382000" cy="3693319"/>
          </a:xfrm>
          <a:prstGeom prst="rect">
            <a:avLst/>
          </a:prstGeom>
          <a:noFill/>
        </p:spPr>
        <p:txBody>
          <a:bodyPr wrap="square" rtlCol="0">
            <a:spAutoFit/>
          </a:bodyPr>
          <a:lstStyle/>
          <a:p>
            <a:pPr fontAlgn="t"/>
            <a:endParaRPr lang="en-IN" sz="2600" b="1" dirty="0" smtClean="0">
              <a:latin typeface="Times New Roman" pitchFamily="18" charset="0"/>
              <a:cs typeface="Times New Roman" pitchFamily="18" charset="0"/>
            </a:endParaRPr>
          </a:p>
          <a:p>
            <a:pPr fontAlgn="t"/>
            <a:r>
              <a:rPr lang="en-IN" sz="2600" b="1" dirty="0" smtClean="0">
                <a:latin typeface="Times New Roman" pitchFamily="18" charset="0"/>
                <a:cs typeface="Times New Roman" pitchFamily="18" charset="0"/>
              </a:rPr>
              <a:t>EXAMPLE :</a:t>
            </a:r>
          </a:p>
          <a:p>
            <a:pPr fontAlgn="t"/>
            <a:r>
              <a:rPr lang="en-IN" sz="2600" dirty="0" err="1" smtClean="0">
                <a:latin typeface="Times New Roman" pitchFamily="18" charset="0"/>
                <a:cs typeface="Times New Roman" pitchFamily="18" charset="0"/>
              </a:rPr>
              <a:t>Sakshi</a:t>
            </a:r>
            <a:r>
              <a:rPr lang="en-IN" sz="2600" dirty="0" smtClean="0">
                <a:latin typeface="Times New Roman" pitchFamily="18" charset="0"/>
                <a:cs typeface="Times New Roman" pitchFamily="18" charset="0"/>
              </a:rPr>
              <a:t> can do a piece of work in 20 days. Tanya is25%more efficient than </a:t>
            </a:r>
            <a:r>
              <a:rPr lang="en-IN" sz="2600" dirty="0" err="1" smtClean="0">
                <a:latin typeface="Times New Roman" pitchFamily="18" charset="0"/>
                <a:cs typeface="Times New Roman" pitchFamily="18" charset="0"/>
              </a:rPr>
              <a:t>Sakshi</a:t>
            </a:r>
            <a:r>
              <a:rPr lang="en-IN" sz="2600" dirty="0" smtClean="0">
                <a:latin typeface="Times New Roman" pitchFamily="18" charset="0"/>
                <a:cs typeface="Times New Roman" pitchFamily="18" charset="0"/>
              </a:rPr>
              <a:t>. The number of days taken by Tanya to do the same piece of work is:</a:t>
            </a:r>
            <a:endParaRPr lang="en-US" sz="2600" dirty="0" smtClean="0">
              <a:latin typeface="Times New Roman" pitchFamily="18" charset="0"/>
              <a:cs typeface="Times New Roman" pitchFamily="18" charset="0"/>
            </a:endParaRPr>
          </a:p>
          <a:p>
            <a:pPr fontAlgn="t"/>
            <a:r>
              <a:rPr lang="en-IN" sz="2600" dirty="0" smtClean="0">
                <a:latin typeface="Times New Roman" pitchFamily="18" charset="0"/>
                <a:cs typeface="Times New Roman" pitchFamily="18" charset="0"/>
              </a:rPr>
              <a:t>A.15                 B.16                  C.25                D.27</a:t>
            </a:r>
          </a:p>
          <a:p>
            <a:pPr fontAlgn="t"/>
            <a:endParaRPr lang="en-US" sz="2600" dirty="0" smtClean="0">
              <a:latin typeface="Times New Roman" pitchFamily="18" charset="0"/>
              <a:cs typeface="Times New Roman" pitchFamily="18" charset="0"/>
            </a:endParaRPr>
          </a:p>
          <a:p>
            <a:pPr fontAlgn="t"/>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16</a:t>
            </a:fld>
            <a:endParaRPr lang="en-US"/>
          </a:p>
        </p:txBody>
      </p:sp>
      <p:sp>
        <p:nvSpPr>
          <p:cNvPr id="3" name="Rectangle 2"/>
          <p:cNvSpPr/>
          <p:nvPr/>
        </p:nvSpPr>
        <p:spPr>
          <a:xfrm>
            <a:off x="381000" y="381000"/>
            <a:ext cx="8153400" cy="3108543"/>
          </a:xfrm>
          <a:prstGeom prst="rect">
            <a:avLst/>
          </a:prstGeom>
        </p:spPr>
        <p:txBody>
          <a:bodyPr wrap="square">
            <a:spAutoFit/>
          </a:bodyPr>
          <a:lstStyle/>
          <a:p>
            <a:pPr fontAlgn="t"/>
            <a:r>
              <a:rPr lang="en-IN" sz="2800" b="1" dirty="0" smtClean="0">
                <a:latin typeface="Times New Roman" pitchFamily="18" charset="0"/>
                <a:cs typeface="Times New Roman" pitchFamily="18" charset="0"/>
              </a:rPr>
              <a:t>Explanation:</a:t>
            </a:r>
            <a:endParaRPr lang="en-US" sz="2800" b="1"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Ratio of times Sakshi and Tanya = 125 : 100 = 5 : 4.</a:t>
            </a:r>
            <a:endParaRPr lang="en-US" sz="2800"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Suppose Tanya takes x days to do the work.</a:t>
            </a:r>
            <a:endParaRPr lang="en-US" sz="2800"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5 : 4 :: 20 : x    </a:t>
            </a:r>
            <a:endParaRPr lang="en-US" sz="2800"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 x =	4 x 20/5</a:t>
            </a:r>
            <a:endParaRPr lang="en-US" sz="2800"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 x = 16 days.</a:t>
            </a:r>
            <a:endParaRPr lang="en-US" sz="2800" dirty="0" smtClean="0">
              <a:latin typeface="Times New Roman" pitchFamily="18" charset="0"/>
              <a:cs typeface="Times New Roman" pitchFamily="18" charset="0"/>
            </a:endParaRPr>
          </a:p>
          <a:p>
            <a:pPr fontAlgn="t"/>
            <a:r>
              <a:rPr lang="en-IN" sz="2800" dirty="0" smtClean="0">
                <a:latin typeface="Times New Roman" pitchFamily="18" charset="0"/>
                <a:cs typeface="Times New Roman" pitchFamily="18" charset="0"/>
              </a:rPr>
              <a:t>Hence, Tanya takes 16 days to complete the work</a:t>
            </a:r>
            <a:r>
              <a:rPr lang="en-IN" sz="2800" b="1"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457200" y="457200"/>
                <a:ext cx="8382000" cy="3770584"/>
              </a:xfrm>
              <a:prstGeom prst="rect">
                <a:avLst/>
              </a:prstGeom>
            </p:spPr>
            <p:txBody>
              <a:bodyPr wrap="square">
                <a:spAutoFit/>
              </a:bodyPr>
              <a:lstStyle/>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6</a:t>
                </a:r>
                <a:r>
                  <a:rPr lang="en-US" sz="2600" dirty="0" smtClean="0">
                    <a:latin typeface="Times New Roman" pitchFamily="18" charset="0"/>
                    <a:cs typeface="Times New Roman" pitchFamily="18" charset="0"/>
                  </a:rPr>
                  <a:t>. If ‘a’ men and ‘b’ women can do a piece of work in ‘n’ days, then ‘c’ men and ‘d’ women can do the work in </a:t>
                </a:r>
              </a:p>
              <a:p>
                <a:pPr algn="ctr"/>
                <a:r>
                  <a:rPr lang="en-US" sz="2600" dirty="0" smtClean="0">
                    <a:latin typeface="Times New Roman" pitchFamily="18" charset="0"/>
                    <a:cs typeface="Times New Roman" pitchFamily="18" charset="0"/>
                  </a:rPr>
                  <a:t>[</a:t>
                </a:r>
                <a14:m>
                  <m:oMath xmlns:m="http://schemas.openxmlformats.org/officeDocument/2006/math">
                    <m:f>
                      <m:fPr>
                        <m:ctrlPr>
                          <a:rPr lang="en-US" sz="2600" i="1" smtClean="0">
                            <a:latin typeface="Cambria Math"/>
                            <a:cs typeface="Times New Roman" pitchFamily="18" charset="0"/>
                          </a:rPr>
                        </m:ctrlPr>
                      </m:fPr>
                      <m:num>
                        <m:r>
                          <a:rPr lang="en-US" sz="2600" b="0" i="1" smtClean="0">
                            <a:latin typeface="Cambria Math"/>
                            <a:cs typeface="Times New Roman" pitchFamily="18" charset="0"/>
                          </a:rPr>
                          <m:t>𝑛𝑎𝑏</m:t>
                        </m:r>
                      </m:num>
                      <m:den>
                        <m:r>
                          <a:rPr lang="en-US" sz="2600" b="0" i="1" smtClean="0">
                            <a:latin typeface="Cambria Math"/>
                            <a:cs typeface="Times New Roman" pitchFamily="18" charset="0"/>
                          </a:rPr>
                          <m:t>𝑏𝑐</m:t>
                        </m:r>
                        <m:r>
                          <a:rPr lang="en-US" sz="2600" b="0" i="1" smtClean="0">
                            <a:latin typeface="Cambria Math"/>
                            <a:cs typeface="Times New Roman" pitchFamily="18" charset="0"/>
                          </a:rPr>
                          <m:t>+</m:t>
                        </m:r>
                        <m:r>
                          <a:rPr lang="en-US" sz="2600" b="0" i="1" smtClean="0">
                            <a:latin typeface="Cambria Math"/>
                            <a:cs typeface="Times New Roman" pitchFamily="18" charset="0"/>
                          </a:rPr>
                          <m:t>𝑎𝑑</m:t>
                        </m:r>
                      </m:den>
                    </m:f>
                  </m:oMath>
                </a14:m>
                <a:r>
                  <a:rPr lang="en-US" sz="2600" dirty="0" smtClean="0">
                    <a:latin typeface="Times New Roman" pitchFamily="18" charset="0"/>
                    <a:cs typeface="Times New Roman" pitchFamily="18" charset="0"/>
                  </a:rPr>
                  <a:t>] days</a:t>
                </a:r>
              </a:p>
              <a:p>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7. If A can complete a/b part of work in X days, then c/d part of the work will be done</a:t>
                </a:r>
              </a:p>
              <a:p>
                <a:pPr/>
                <a14:m>
                  <m:oMathPara xmlns:m="http://schemas.openxmlformats.org/officeDocument/2006/math">
                    <m:oMathParaPr>
                      <m:jc m:val="centerGroup"/>
                    </m:oMathParaPr>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𝑏</m:t>
                          </m:r>
                          <m:r>
                            <a:rPr lang="en-US" sz="2400" b="0" i="1" smtClean="0">
                              <a:latin typeface="Cambria Math"/>
                              <a:cs typeface="Times New Roman" pitchFamily="18" charset="0"/>
                            </a:rPr>
                            <m:t>∗</m:t>
                          </m:r>
                          <m:r>
                            <a:rPr lang="en-US" sz="2400" b="0" i="1" smtClean="0">
                              <a:latin typeface="Cambria Math"/>
                              <a:cs typeface="Times New Roman" pitchFamily="18" charset="0"/>
                            </a:rPr>
                            <m:t>𝑐</m:t>
                          </m:r>
                          <m:r>
                            <a:rPr lang="en-US" sz="2400" b="0" i="1" smtClean="0">
                              <a:latin typeface="Cambria Math"/>
                              <a:cs typeface="Times New Roman" pitchFamily="18" charset="0"/>
                            </a:rPr>
                            <m:t>∗</m:t>
                          </m:r>
                          <m:r>
                            <a:rPr lang="en-US" sz="2400" b="0" i="1" smtClean="0">
                              <a:latin typeface="Cambria Math"/>
                              <a:cs typeface="Times New Roman" pitchFamily="18" charset="0"/>
                            </a:rPr>
                            <m:t>𝑥</m:t>
                          </m:r>
                        </m:num>
                        <m:den>
                          <m:r>
                            <a:rPr lang="en-US" sz="2400" b="0" i="1" smtClean="0">
                              <a:latin typeface="Cambria Math"/>
                              <a:cs typeface="Times New Roman" pitchFamily="18" charset="0"/>
                            </a:rPr>
                            <m:t>𝑎</m:t>
                          </m:r>
                          <m:r>
                            <a:rPr lang="en-US" sz="2400" b="0" i="1" smtClean="0">
                              <a:latin typeface="Cambria Math"/>
                              <a:cs typeface="Times New Roman" pitchFamily="18" charset="0"/>
                            </a:rPr>
                            <m:t>∗</m:t>
                          </m:r>
                          <m:r>
                            <a:rPr lang="en-US" sz="2400" b="0" i="1" smtClean="0">
                              <a:latin typeface="Cambria Math"/>
                              <a:cs typeface="Times New Roman" pitchFamily="18" charset="0"/>
                            </a:rPr>
                            <m:t>𝑑</m:t>
                          </m:r>
                        </m:den>
                      </m:f>
                    </m:oMath>
                  </m:oMathPara>
                </a14:m>
                <a:endParaRPr lang="en-US" sz="2600" dirty="0" smtClean="0">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457200" y="457200"/>
                <a:ext cx="8382000" cy="3770584"/>
              </a:xfrm>
              <a:prstGeom prst="rect">
                <a:avLst/>
              </a:prstGeom>
              <a:blipFill rotWithShape="1">
                <a:blip r:embed="rId2"/>
                <a:stretch>
                  <a:fillRect l="-1236" r="-21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05BA204F-4364-415F-9D65-FF2DC7C3AD9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52400" y="1600200"/>
                <a:ext cx="8915400" cy="4379853"/>
              </a:xfrm>
              <a:prstGeom prst="rect">
                <a:avLst/>
              </a:prstGeom>
            </p:spPr>
            <p:txBody>
              <a:bodyPr wrap="square">
                <a:spAutoFit/>
              </a:bodyPr>
              <a:lstStyle/>
              <a:p>
                <a:r>
                  <a:rPr lang="en-US" sz="2800" dirty="0" smtClean="0">
                    <a:latin typeface="Times New Roman" pitchFamily="18" charset="0"/>
                    <a:cs typeface="Times New Roman" pitchFamily="18" charset="0"/>
                  </a:rPr>
                  <a:t>1. M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a:r>
                <a14:m>
                  <m:oMath xmlns:m="http://schemas.openxmlformats.org/officeDocument/2006/math">
                    <m:f>
                      <m:fPr>
                        <m:ctrlPr>
                          <a:rPr lang="el-GR" sz="2800" i="1" smtClean="0">
                            <a:latin typeface="Cambria Math"/>
                            <a:cs typeface="Times New Roman" pitchFamily="18" charset="0"/>
                          </a:rPr>
                        </m:ctrlPr>
                      </m:fPr>
                      <m:num>
                        <m:r>
                          <a:rPr lang="en-US" sz="2800" b="0" i="1" smtClean="0">
                            <a:latin typeface="Cambria Math"/>
                            <a:cs typeface="Times New Roman" pitchFamily="18" charset="0"/>
                          </a:rPr>
                          <m:t>1</m:t>
                        </m:r>
                      </m:num>
                      <m:den>
                        <m:r>
                          <a:rPr lang="en-US" sz="2800" b="0" i="1" smtClean="0">
                            <a:latin typeface="Cambria Math"/>
                            <a:cs typeface="Times New Roman" pitchFamily="18" charset="0"/>
                          </a:rPr>
                          <m:t>𝐷</m:t>
                        </m:r>
                      </m:den>
                    </m:f>
                  </m:oMath>
                </a14:m>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where </a:t>
                </a:r>
                <a:r>
                  <a:rPr lang="en-US" sz="2800" dirty="0">
                    <a:latin typeface="Times New Roman" pitchFamily="18" charset="0"/>
                    <a:cs typeface="Times New Roman" pitchFamily="18" charset="0"/>
                  </a:rPr>
                  <a:t>M is the number of men </a:t>
                </a:r>
              </a:p>
              <a:p>
                <a:r>
                  <a:rPr lang="en-US" sz="2800" dirty="0">
                    <a:latin typeface="Times New Roman" pitchFamily="18" charset="0"/>
                    <a:cs typeface="Times New Roman" pitchFamily="18" charset="0"/>
                  </a:rPr>
                  <a:t>⇒ MD = constant </a:t>
                </a:r>
              </a:p>
              <a:p>
                <a:r>
                  <a:rPr lang="en-US" sz="2800" dirty="0">
                    <a:latin typeface="Times New Roman" pitchFamily="18" charset="0"/>
                    <a:cs typeface="Times New Roman" pitchFamily="18" charset="0"/>
                  </a:rPr>
                  <a:t>Thus we obtain a relationship </a:t>
                </a: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M</a:t>
                </a:r>
                <a:r>
                  <a:rPr lang="en-US" b="1"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D</a:t>
                </a:r>
                <a:r>
                  <a:rPr lang="en-US" b="1"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M</a:t>
                </a:r>
                <a:r>
                  <a:rPr lang="en-US" b="1"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D</a:t>
                </a:r>
                <a:r>
                  <a:rPr lang="en-US" b="1" dirty="0" smtClean="0">
                    <a:latin typeface="Times New Roman" pitchFamily="18" charset="0"/>
                    <a:cs typeface="Times New Roman" pitchFamily="18" charset="0"/>
                  </a:rPr>
                  <a:t>2</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2. </a:t>
                </a:r>
                <a:r>
                  <a:rPr lang="en-US" sz="2800" dirty="0">
                    <a:latin typeface="Times New Roman" pitchFamily="18" charset="0"/>
                    <a:cs typeface="Times New Roman" pitchFamily="18" charset="0"/>
                  </a:rPr>
                  <a:t>If work is not constant then it is directly proportional to both number of men and number of </a:t>
                </a:r>
                <a:r>
                  <a:rPr lang="en-US" sz="2800" dirty="0" smtClean="0">
                    <a:latin typeface="Times New Roman" pitchFamily="18" charset="0"/>
                    <a:cs typeface="Times New Roman" pitchFamily="18" charset="0"/>
                  </a:rPr>
                  <a:t>days.</a:t>
                </a:r>
              </a:p>
              <a:p>
                <a:pPr algn="ctr"/>
                <a14:m>
                  <m:oMath xmlns:m="http://schemas.openxmlformats.org/officeDocument/2006/math">
                    <m:f>
                      <m:fPr>
                        <m:ctrlPr>
                          <a:rPr lang="en-US" sz="2800" b="1" i="1" smtClean="0">
                            <a:latin typeface="Cambria Math"/>
                            <a:cs typeface="Times New Roman" pitchFamily="18" charset="0"/>
                          </a:rPr>
                        </m:ctrlPr>
                      </m:fPr>
                      <m:num>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𝑴</m:t>
                            </m:r>
                          </m:e>
                          <m:sub>
                            <m:r>
                              <a:rPr lang="en-US" sz="2800" b="1" i="1" smtClean="0">
                                <a:latin typeface="Cambria Math"/>
                                <a:cs typeface="Times New Roman" pitchFamily="18" charset="0"/>
                              </a:rPr>
                              <m:t>𝟏</m:t>
                            </m:r>
                          </m:sub>
                        </m:sSub>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𝑫</m:t>
                            </m:r>
                          </m:e>
                          <m:sub>
                            <m:r>
                              <a:rPr lang="en-US" sz="2800" b="1" i="1" smtClean="0">
                                <a:latin typeface="Cambria Math"/>
                                <a:cs typeface="Times New Roman" pitchFamily="18" charset="0"/>
                              </a:rPr>
                              <m:t>𝟏</m:t>
                            </m:r>
                          </m:sub>
                        </m:sSub>
                      </m:num>
                      <m:den>
                        <m:sSub>
                          <m:sSubPr>
                            <m:ctrlPr>
                              <a:rPr lang="en-US" sz="2800" b="1" i="1" smtClean="0">
                                <a:latin typeface="Cambria Math"/>
                                <a:cs typeface="Times New Roman" pitchFamily="18" charset="0"/>
                              </a:rPr>
                            </m:ctrlPr>
                          </m:sSubPr>
                          <m:e>
                            <m:r>
                              <a:rPr lang="en-US" sz="2800" b="1" i="1" smtClean="0">
                                <a:latin typeface="Cambria Math"/>
                                <a:cs typeface="Times New Roman" pitchFamily="18" charset="0"/>
                              </a:rPr>
                              <m:t>𝑾</m:t>
                            </m:r>
                          </m:e>
                          <m:sub>
                            <m:r>
                              <a:rPr lang="en-US" sz="2800" b="1" i="1" smtClean="0">
                                <a:latin typeface="Cambria Math"/>
                                <a:cs typeface="Times New Roman" pitchFamily="18" charset="0"/>
                              </a:rPr>
                              <m:t>𝟏</m:t>
                            </m:r>
                          </m:sub>
                        </m:sSub>
                      </m:den>
                    </m:f>
                  </m:oMath>
                </a14:m>
                <a:r>
                  <a:rPr lang="en-US" sz="2800" b="1" dirty="0" smtClean="0">
                    <a:latin typeface="Times New Roman" pitchFamily="18" charset="0"/>
                    <a:cs typeface="Times New Roman" pitchFamily="18" charset="0"/>
                  </a:rPr>
                  <a:t> = </a:t>
                </a:r>
                <a14:m>
                  <m:oMath xmlns:m="http://schemas.openxmlformats.org/officeDocument/2006/math">
                    <m:f>
                      <m:fPr>
                        <m:ctrlPr>
                          <a:rPr lang="en-US" sz="2800" b="1" i="1" smtClean="0">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smtClean="0">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smtClean="0">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smtClean="0">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constant</a:t>
                </a:r>
              </a:p>
            </p:txBody>
          </p:sp>
        </mc:Choice>
        <mc:Fallback>
          <p:sp>
            <p:nvSpPr>
              <p:cNvPr id="2" name="Rectangle 1"/>
              <p:cNvSpPr>
                <a:spLocks noRot="1" noChangeAspect="1" noMove="1" noResize="1" noEditPoints="1" noAdjustHandles="1" noChangeArrowheads="1" noChangeShapeType="1" noTextEdit="1"/>
              </p:cNvSpPr>
              <p:nvPr/>
            </p:nvSpPr>
            <p:spPr>
              <a:xfrm>
                <a:off x="152400" y="1600200"/>
                <a:ext cx="8915400" cy="4379853"/>
              </a:xfrm>
              <a:prstGeom prst="rect">
                <a:avLst/>
              </a:prstGeom>
              <a:blipFill rotWithShape="1">
                <a:blip r:embed="rId2"/>
                <a:stretch>
                  <a:fillRect l="-1367"/>
                </a:stretch>
              </a:blipFill>
            </p:spPr>
            <p:txBody>
              <a:bodyPr/>
              <a:lstStyle/>
              <a:p>
                <a:r>
                  <a:rPr lang="en-US">
                    <a:noFill/>
                  </a:rPr>
                  <a:t> </a:t>
                </a:r>
              </a:p>
            </p:txBody>
          </p:sp>
        </mc:Fallback>
      </mc:AlternateContent>
      <p:sp>
        <p:nvSpPr>
          <p:cNvPr id="3" name="TextBox 2"/>
          <p:cNvSpPr txBox="1"/>
          <p:nvPr/>
        </p:nvSpPr>
        <p:spPr>
          <a:xfrm>
            <a:off x="2133600" y="588579"/>
            <a:ext cx="4953000" cy="584775"/>
          </a:xfrm>
          <a:prstGeom prst="rect">
            <a:avLst/>
          </a:prstGeom>
          <a:noFill/>
        </p:spPr>
        <p:txBody>
          <a:bodyPr wrap="square" rtlCol="0">
            <a:spAutoFit/>
          </a:bodyPr>
          <a:lstStyle/>
          <a:p>
            <a:r>
              <a:rPr lang="en-US" sz="3200" b="1" dirty="0">
                <a:solidFill>
                  <a:schemeClr val="tx2">
                    <a:lumMod val="60000"/>
                    <a:lumOff val="40000"/>
                  </a:schemeClr>
                </a:solidFill>
                <a:latin typeface="Times New Roman" pitchFamily="18" charset="0"/>
                <a:cs typeface="Times New Roman" pitchFamily="18" charset="0"/>
              </a:rPr>
              <a:t>CONCEPT : Men </a:t>
            </a:r>
            <a:r>
              <a:rPr lang="en-US" sz="3200" b="1" dirty="0" smtClean="0">
                <a:solidFill>
                  <a:schemeClr val="tx2">
                    <a:lumMod val="60000"/>
                    <a:lumOff val="40000"/>
                  </a:schemeClr>
                </a:solidFill>
                <a:latin typeface="Times New Roman" pitchFamily="18" charset="0"/>
                <a:cs typeface="Times New Roman" pitchFamily="18" charset="0"/>
              </a:rPr>
              <a:t>v/s Days</a:t>
            </a:r>
            <a:endParaRPr lang="en-US" sz="3200" b="1" dirty="0">
              <a:solidFill>
                <a:schemeClr val="tx2">
                  <a:lumMod val="60000"/>
                  <a:lumOff val="4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2215991"/>
          </a:xfrm>
          <a:prstGeom prst="rect">
            <a:avLst/>
          </a:prstGeom>
        </p:spPr>
        <p:txBody>
          <a:bodyPr wrap="square">
            <a:spAutoFit/>
          </a:bodyPr>
          <a:lstStyle/>
          <a:p>
            <a:r>
              <a:rPr lang="en-IN" sz="2300" b="1" dirty="0" smtClean="0">
                <a:latin typeface="Times New Roman" pitchFamily="18" charset="0"/>
                <a:cs typeface="Times New Roman" pitchFamily="18" charset="0"/>
              </a:rPr>
              <a:t>Example: </a:t>
            </a:r>
            <a:r>
              <a:rPr lang="en-IN" sz="2300" dirty="0" smtClean="0">
                <a:latin typeface="Times New Roman" pitchFamily="18" charset="0"/>
                <a:cs typeface="Times New Roman" pitchFamily="18" charset="0"/>
              </a:rPr>
              <a:t>45 </a:t>
            </a:r>
            <a:r>
              <a:rPr lang="en-IN" sz="2300" dirty="0">
                <a:latin typeface="Times New Roman" pitchFamily="18" charset="0"/>
                <a:cs typeface="Times New Roman" pitchFamily="18" charset="0"/>
              </a:rPr>
              <a:t>people take 18 days to dig a pond. If the pond would have to be dug in 15 days, then the number of people to be employed will </a:t>
            </a:r>
            <a:r>
              <a:rPr lang="en-IN" sz="2300" dirty="0" smtClean="0">
                <a:latin typeface="Times New Roman" pitchFamily="18" charset="0"/>
                <a:cs typeface="Times New Roman" pitchFamily="18" charset="0"/>
              </a:rPr>
              <a:t>be:</a:t>
            </a:r>
            <a:endParaRPr lang="en-IN" sz="2300" dirty="0">
              <a:latin typeface="Times New Roman" pitchFamily="18" charset="0"/>
              <a:cs typeface="Times New Roman" pitchFamily="18" charset="0"/>
            </a:endParaRPr>
          </a:p>
          <a:p>
            <a:r>
              <a:rPr lang="en-IN" sz="2300" dirty="0">
                <a:latin typeface="Times New Roman" pitchFamily="18" charset="0"/>
                <a:cs typeface="Times New Roman" pitchFamily="18" charset="0"/>
              </a:rPr>
              <a:t>A case of inverse proportion in which more people would take less day</a:t>
            </a:r>
          </a:p>
          <a:p>
            <a:r>
              <a:rPr lang="en-IN" sz="2300" dirty="0">
                <a:latin typeface="Times New Roman" pitchFamily="18" charset="0"/>
                <a:cs typeface="Times New Roman" pitchFamily="18" charset="0"/>
              </a:rPr>
              <a:t>Number of people required = (45 x 18)/</a:t>
            </a:r>
            <a:r>
              <a:rPr lang="en-IN" sz="2300" dirty="0" smtClean="0">
                <a:latin typeface="Times New Roman" pitchFamily="18" charset="0"/>
                <a:cs typeface="Times New Roman" pitchFamily="18" charset="0"/>
              </a:rPr>
              <a:t>15 = </a:t>
            </a:r>
            <a:r>
              <a:rPr lang="en-IN" sz="2300" dirty="0">
                <a:latin typeface="Times New Roman" pitchFamily="18" charset="0"/>
                <a:cs typeface="Times New Roman" pitchFamily="18" charset="0"/>
              </a:rPr>
              <a:t>54 people</a:t>
            </a:r>
          </a:p>
        </p:txBody>
      </p:sp>
      <p:sp>
        <p:nvSpPr>
          <p:cNvPr id="3" name="Rectangle 2"/>
          <p:cNvSpPr/>
          <p:nvPr/>
        </p:nvSpPr>
        <p:spPr>
          <a:xfrm>
            <a:off x="304800" y="2961858"/>
            <a:ext cx="8382000" cy="461665"/>
          </a:xfrm>
          <a:prstGeom prst="rect">
            <a:avLst/>
          </a:prstGeom>
        </p:spPr>
        <p:txBody>
          <a:bodyPr wrap="square">
            <a:spAutoFit/>
          </a:bodyPr>
          <a:lstStyle/>
          <a:p>
            <a:r>
              <a:rPr lang="en-IN" sz="2400" b="1"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05BA204F-4364-415F-9D65-FF2DC7C3AD91}" type="slidenum">
              <a:rPr lang="en-US" smtClean="0"/>
              <a:pPr/>
              <a:t>19</a:t>
            </a:fld>
            <a:endParaRPr lang="en-US"/>
          </a:p>
        </p:txBody>
      </p:sp>
    </p:spTree>
    <p:extLst>
      <p:ext uri="{BB962C8B-B14F-4D97-AF65-F5344CB8AC3E}">
        <p14:creationId xmlns:p14="http://schemas.microsoft.com/office/powerpoint/2010/main" xmlns="" val="640014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686800" cy="3693319"/>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Efficiency Technique</a:t>
            </a:r>
          </a:p>
          <a:p>
            <a:r>
              <a:rPr lang="en-US" sz="2600" dirty="0" smtClean="0">
                <a:solidFill>
                  <a:schemeClr val="tx1">
                    <a:lumMod val="95000"/>
                    <a:lumOff val="5000"/>
                  </a:schemeClr>
                </a:solidFill>
                <a:latin typeface="Times New Roman" pitchFamily="18" charset="0"/>
                <a:cs typeface="Times New Roman" pitchFamily="18" charset="0"/>
              </a:rPr>
              <a:t>Work done by a person in unit time is defined as efficiency in Time and Work </a:t>
            </a: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dirty="0">
              <a:solidFill>
                <a:schemeClr val="tx1">
                  <a:lumMod val="95000"/>
                  <a:lumOff val="5000"/>
                </a:schemeClr>
              </a:solidFill>
              <a:latin typeface="Times New Roman" pitchFamily="18" charset="0"/>
              <a:cs typeface="Times New Roman" pitchFamily="18" charset="0"/>
            </a:endParaRPr>
          </a:p>
          <a:p>
            <a:endParaRPr lang="en-US" sz="2600" dirty="0" smtClean="0">
              <a:solidFill>
                <a:schemeClr val="tx1">
                  <a:lumMod val="95000"/>
                  <a:lumOff val="5000"/>
                </a:schemeClr>
              </a:solidFill>
              <a:latin typeface="Times New Roman" pitchFamily="18" charset="0"/>
              <a:cs typeface="Times New Roman" pitchFamily="18" charset="0"/>
            </a:endParaRPr>
          </a:p>
          <a:p>
            <a:r>
              <a:rPr lang="en-US" sz="2600" b="1" dirty="0" smtClean="0">
                <a:solidFill>
                  <a:schemeClr val="tx1">
                    <a:lumMod val="95000"/>
                    <a:lumOff val="5000"/>
                  </a:schemeClr>
                </a:solidFill>
                <a:latin typeface="Times New Roman" pitchFamily="18" charset="0"/>
                <a:cs typeface="Times New Roman" pitchFamily="18" charset="0"/>
              </a:rPr>
              <a:t>Problems</a:t>
            </a:r>
          </a:p>
          <a:p>
            <a:r>
              <a:rPr lang="en-US" sz="2600" dirty="0" smtClean="0">
                <a:solidFill>
                  <a:schemeClr val="tx1">
                    <a:lumMod val="95000"/>
                    <a:lumOff val="5000"/>
                  </a:schemeClr>
                </a:solidFill>
                <a:latin typeface="Times New Roman" pitchFamily="18" charset="0"/>
                <a:cs typeface="Times New Roman" pitchFamily="18" charset="0"/>
              </a:rPr>
              <a:t>A can complete a work in 10 days so efficiency of A per day = 100/10 = 10%</a:t>
            </a:r>
            <a:endParaRPr lang="en-US" sz="2600" dirty="0">
              <a:solidFill>
                <a:schemeClr val="tx1">
                  <a:lumMod val="95000"/>
                  <a:lumOff val="5000"/>
                </a:schemeClr>
              </a:solidFill>
              <a:latin typeface="Times New Roman" pitchFamily="18" charset="0"/>
              <a:cs typeface="Times New Roman" pitchFamily="18" charset="0"/>
            </a:endParaRPr>
          </a:p>
        </p:txBody>
      </p:sp>
      <p:graphicFrame>
        <p:nvGraphicFramePr>
          <p:cNvPr id="5" name="Diagram 4"/>
          <p:cNvGraphicFramePr/>
          <p:nvPr/>
        </p:nvGraphicFramePr>
        <p:xfrm>
          <a:off x="1942415" y="62484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42415" y="6324600"/>
          <a:ext cx="5716488" cy="304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Slide Number Placeholder 2"/>
          <p:cNvSpPr>
            <a:spLocks noGrp="1"/>
          </p:cNvSpPr>
          <p:nvPr>
            <p:ph type="sldNum" sz="quarter" idx="12"/>
          </p:nvPr>
        </p:nvSpPr>
        <p:spPr/>
        <p:txBody>
          <a:bodyPr/>
          <a:lstStyle/>
          <a:p>
            <a:fld id="{05BA204F-4364-415F-9D65-FF2DC7C3AD9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20</a:t>
            </a:fld>
            <a:endParaRPr lang="en-US"/>
          </a:p>
        </p:txBody>
      </p:sp>
      <p:sp>
        <p:nvSpPr>
          <p:cNvPr id="3" name="Rectangle 2"/>
          <p:cNvSpPr/>
          <p:nvPr/>
        </p:nvSpPr>
        <p:spPr>
          <a:xfrm>
            <a:off x="304800" y="304800"/>
            <a:ext cx="8534400" cy="2246769"/>
          </a:xfrm>
          <a:prstGeom prst="rect">
            <a:avLst/>
          </a:prstGeom>
        </p:spPr>
        <p:txBody>
          <a:bodyPr wrap="square">
            <a:spAutoFit/>
          </a:bodyPr>
          <a:lstStyle/>
          <a:p>
            <a:r>
              <a:rPr lang="en-IN" sz="2800" b="1" dirty="0" smtClean="0">
                <a:latin typeface="Times New Roman" pitchFamily="18" charset="0"/>
                <a:cs typeface="Times New Roman" pitchFamily="18" charset="0"/>
              </a:rPr>
              <a:t>Example: </a:t>
            </a:r>
            <a:r>
              <a:rPr lang="en-IN" sz="2800" dirty="0" smtClean="0">
                <a:latin typeface="Times New Roman" pitchFamily="18" charset="0"/>
                <a:cs typeface="Times New Roman" pitchFamily="18" charset="0"/>
              </a:rPr>
              <a:t>76 ladies complete a job in 33 days. Due to some reason some ladies did not join the work and therefore it was completed in 44 days. The number of ladies who did not report for the work is ______.</a:t>
            </a:r>
          </a:p>
          <a:p>
            <a:endParaRPr lang="en-IN" sz="28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21</a:t>
            </a:fld>
            <a:endParaRPr lang="en-US"/>
          </a:p>
        </p:txBody>
      </p:sp>
      <p:sp>
        <p:nvSpPr>
          <p:cNvPr id="3" name="Rectangle 2"/>
          <p:cNvSpPr/>
          <p:nvPr/>
        </p:nvSpPr>
        <p:spPr>
          <a:xfrm>
            <a:off x="304800" y="304800"/>
            <a:ext cx="8534400" cy="2677656"/>
          </a:xfrm>
          <a:prstGeom prst="rect">
            <a:avLst/>
          </a:prstGeom>
        </p:spPr>
        <p:txBody>
          <a:bodyPr wrap="square">
            <a:spAutoFit/>
          </a:bodyPr>
          <a:lstStyle/>
          <a:p>
            <a:r>
              <a:rPr lang="en-IN" sz="2800" dirty="0" smtClean="0">
                <a:latin typeface="Times New Roman" pitchFamily="18" charset="0"/>
                <a:cs typeface="Times New Roman" pitchFamily="18" charset="0"/>
              </a:rPr>
              <a:t>Solution: M1*D1*T1/W1 = M2*D2*T2/W2</a:t>
            </a:r>
          </a:p>
          <a:p>
            <a:r>
              <a:rPr lang="en-IN" sz="2800" dirty="0" smtClean="0">
                <a:latin typeface="Times New Roman" pitchFamily="18" charset="0"/>
                <a:cs typeface="Times New Roman" pitchFamily="18" charset="0"/>
              </a:rPr>
              <a:t>Work requires 76 x 33 = 2508 man days</a:t>
            </a:r>
          </a:p>
          <a:p>
            <a:r>
              <a:rPr lang="en-IN" sz="2800" dirty="0" smtClean="0">
                <a:latin typeface="Times New Roman" pitchFamily="18" charset="0"/>
                <a:cs typeface="Times New Roman" pitchFamily="18" charset="0"/>
              </a:rPr>
              <a:t>If N ladies did not report for work</a:t>
            </a:r>
          </a:p>
          <a:p>
            <a:r>
              <a:rPr lang="en-IN" sz="2800" dirty="0" smtClean="0">
                <a:latin typeface="Times New Roman" pitchFamily="18" charset="0"/>
                <a:cs typeface="Times New Roman" pitchFamily="18" charset="0"/>
              </a:rPr>
              <a:t>Then (76 – N) x 44 = 2508</a:t>
            </a:r>
          </a:p>
          <a:p>
            <a:r>
              <a:rPr lang="en-IN" sz="2800" dirty="0" smtClean="0">
                <a:latin typeface="Times New Roman" pitchFamily="18" charset="0"/>
                <a:cs typeface="Times New Roman" pitchFamily="18" charset="0"/>
              </a:rPr>
              <a:t>76 - N = 2508/44 = 57</a:t>
            </a:r>
          </a:p>
          <a:p>
            <a:r>
              <a:rPr lang="en-IN" sz="2800" dirty="0" smtClean="0">
                <a:latin typeface="Times New Roman" pitchFamily="18" charset="0"/>
                <a:cs typeface="Times New Roman" pitchFamily="18" charset="0"/>
              </a:rPr>
              <a:t>N = 76 – 57 = 19</a:t>
            </a:r>
            <a:endParaRPr lang="en-IN"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04800" y="533400"/>
                <a:ext cx="8610600" cy="4829720"/>
              </a:xfrm>
              <a:prstGeom prst="rect">
                <a:avLst/>
              </a:prstGeom>
            </p:spPr>
            <p:txBody>
              <a:bodyPr wrap="square">
                <a:spAutoFit/>
              </a:bodyPr>
              <a:lstStyle/>
              <a:p>
                <a:pPr marL="342900" indent="-342900"/>
                <a:endParaRPr lang="en-US" sz="2800" dirty="0" smtClean="0">
                  <a:latin typeface="Times New Roman" pitchFamily="18" charset="0"/>
                  <a:cs typeface="Times New Roman" pitchFamily="18" charset="0"/>
                </a:endParaRPr>
              </a:p>
              <a:p>
                <a:pPr marL="342900" indent="-342900"/>
                <a:r>
                  <a:rPr lang="en-US" sz="2600" dirty="0" smtClean="0">
                    <a:latin typeface="Times New Roman" pitchFamily="18" charset="0"/>
                    <a:cs typeface="Times New Roman" pitchFamily="18" charset="0"/>
                  </a:rPr>
                  <a:t> 3. If </a:t>
                </a:r>
                <a:r>
                  <a:rPr lang="en-US" sz="2600" dirty="0">
                    <a:latin typeface="Times New Roman" pitchFamily="18" charset="0"/>
                    <a:cs typeface="Times New Roman" pitchFamily="18" charset="0"/>
                  </a:rPr>
                  <a:t>M</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and M</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a:t>
                </a:r>
                <a:r>
                  <a:rPr lang="en-US" sz="2600" dirty="0" smtClean="0">
                    <a:latin typeface="Times New Roman" pitchFamily="18" charset="0"/>
                    <a:cs typeface="Times New Roman" pitchFamily="18" charset="0"/>
                  </a:rPr>
                  <a:t>then</a:t>
                </a:r>
              </a:p>
              <a:p>
                <a:pPr marL="342900" indent="-342900"/>
                <a:endParaRPr lang="en-US" sz="2400" dirty="0" smtClean="0">
                  <a:latin typeface="Times New Roman" pitchFamily="18" charset="0"/>
                  <a:cs typeface="Times New Roman" pitchFamily="18" charset="0"/>
                </a:endParaRPr>
              </a:p>
              <a:p>
                <a:pPr marL="342900" indent="-342900" algn="ct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𝟏</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𝟏</m:t>
                            </m:r>
                          </m:sub>
                        </m:sSub>
                      </m:den>
                    </m:f>
                  </m:oMath>
                </a14:m>
                <a:r>
                  <a:rPr lang="en-US" sz="2800" b="1" dirty="0">
                    <a:latin typeface="Times New Roman" pitchFamily="18" charset="0"/>
                    <a:cs typeface="Times New Roman" pitchFamily="18" charset="0"/>
                  </a:rPr>
                  <a:t> = </a:t>
                </a: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pPr marL="342900" indent="-342900"/>
                <a:r>
                  <a:rPr lang="en-US" sz="2600" dirty="0" smtClean="0">
                    <a:latin typeface="Times New Roman" pitchFamily="18" charset="0"/>
                    <a:cs typeface="Times New Roman" pitchFamily="18" charset="0"/>
                  </a:rPr>
                  <a:t>4. If M</a:t>
                </a:r>
                <a:r>
                  <a:rPr lang="en-US" sz="16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persons </a:t>
                </a:r>
                <a:r>
                  <a:rPr lang="en-US" sz="2600" dirty="0">
                    <a:latin typeface="Times New Roman" pitchFamily="18" charset="0"/>
                    <a:cs typeface="Times New Roman" pitchFamily="18" charset="0"/>
                  </a:rPr>
                  <a:t>can do W</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for h</a:t>
                </a:r>
                <a:r>
                  <a:rPr lang="en-US" sz="16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hours and M</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persons can do W</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work in D</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days for h</a:t>
                </a:r>
                <a:r>
                  <a:rPr lang="en-US" sz="16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hours, </a:t>
                </a:r>
                <a:r>
                  <a:rPr lang="en-US" sz="2600" dirty="0" smtClean="0">
                    <a:latin typeface="Times New Roman" pitchFamily="18" charset="0"/>
                    <a:cs typeface="Times New Roman" pitchFamily="18" charset="0"/>
                  </a:rPr>
                  <a:t>then</a:t>
                </a:r>
              </a:p>
              <a:p>
                <a:pPr marL="342900" indent="-342900"/>
                <a:endParaRPr lang="en-US" sz="2800" dirty="0">
                  <a:latin typeface="Times New Roman" pitchFamily="18" charset="0"/>
                  <a:cs typeface="Times New Roman" pitchFamily="18" charset="0"/>
                </a:endParaRPr>
              </a:p>
              <a:p>
                <a:pPr marL="342900" indent="-342900" algn="ct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𝟏</m:t>
                            </m:r>
                          </m:sub>
                        </m:sSub>
                        <m:sSub>
                          <m:sSubPr>
                            <m:ctrlPr>
                              <a:rPr lang="en-US" sz="2800" b="1" i="1">
                                <a:latin typeface="Cambria Math"/>
                                <a:cs typeface="Times New Roman" pitchFamily="18" charset="0"/>
                              </a:rPr>
                            </m:ctrlPr>
                          </m:sSubPr>
                          <m:e>
                            <m:r>
                              <a:rPr lang="en-US" sz="2800" b="1" i="1" smtClean="0">
                                <a:latin typeface="Cambria Math"/>
                                <a:cs typeface="Times New Roman" pitchFamily="18" charset="0"/>
                              </a:rPr>
                              <m:t>𝒉</m:t>
                            </m:r>
                          </m:e>
                          <m:sub>
                            <m:r>
                              <a:rPr lang="en-US" sz="2800" b="1" i="1" smtClean="0">
                                <a:latin typeface="Cambria Math"/>
                                <a:cs typeface="Times New Roman" pitchFamily="18" charset="0"/>
                              </a:rPr>
                              <m:t>𝟏</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𝟏</m:t>
                            </m:r>
                          </m:sub>
                        </m:sSub>
                      </m:den>
                    </m:f>
                  </m:oMath>
                </a14:m>
                <a:r>
                  <a:rPr lang="en-US" sz="2800" b="1" dirty="0">
                    <a:latin typeface="Times New Roman" pitchFamily="18" charset="0"/>
                    <a:cs typeface="Times New Roman" pitchFamily="18" charset="0"/>
                  </a:rPr>
                  <a:t> = </a:t>
                </a:r>
                <a14:m>
                  <m:oMath xmlns:m="http://schemas.openxmlformats.org/officeDocument/2006/math">
                    <m:f>
                      <m:fPr>
                        <m:ctrlPr>
                          <a:rPr lang="en-US" sz="2800" b="1" i="1">
                            <a:latin typeface="Cambria Math"/>
                            <a:cs typeface="Times New Roman" pitchFamily="18" charset="0"/>
                          </a:rPr>
                        </m:ctrlPr>
                      </m:fPr>
                      <m:num>
                        <m:sSub>
                          <m:sSubPr>
                            <m:ctrlPr>
                              <a:rPr lang="en-US" sz="2800" b="1" i="1">
                                <a:latin typeface="Cambria Math"/>
                                <a:cs typeface="Times New Roman" pitchFamily="18" charset="0"/>
                              </a:rPr>
                            </m:ctrlPr>
                          </m:sSubPr>
                          <m:e>
                            <m:r>
                              <a:rPr lang="en-US" sz="2800" b="1" i="1">
                                <a:latin typeface="Cambria Math"/>
                                <a:cs typeface="Times New Roman" pitchFamily="18" charset="0"/>
                              </a:rPr>
                              <m:t>𝑴</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𝑫</m:t>
                            </m:r>
                          </m:e>
                          <m:sub>
                            <m:r>
                              <a:rPr lang="en-US" sz="2800" b="1" i="1">
                                <a:latin typeface="Cambria Math"/>
                                <a:cs typeface="Times New Roman" pitchFamily="18" charset="0"/>
                              </a:rPr>
                              <m:t>𝟐</m:t>
                            </m:r>
                          </m:sub>
                        </m:sSub>
                        <m:sSub>
                          <m:sSubPr>
                            <m:ctrlPr>
                              <a:rPr lang="en-US" sz="2800" b="1" i="1">
                                <a:latin typeface="Cambria Math"/>
                                <a:cs typeface="Times New Roman" pitchFamily="18" charset="0"/>
                              </a:rPr>
                            </m:ctrlPr>
                          </m:sSubPr>
                          <m:e>
                            <m:r>
                              <a:rPr lang="en-US" sz="2800" b="1" i="1">
                                <a:latin typeface="Cambria Math"/>
                                <a:cs typeface="Times New Roman" pitchFamily="18" charset="0"/>
                              </a:rPr>
                              <m:t>𝒉</m:t>
                            </m:r>
                          </m:e>
                          <m:sub>
                            <m:r>
                              <a:rPr lang="en-US" sz="2800" b="1" i="1" smtClean="0">
                                <a:latin typeface="Cambria Math"/>
                                <a:cs typeface="Times New Roman" pitchFamily="18" charset="0"/>
                              </a:rPr>
                              <m:t>𝟐</m:t>
                            </m:r>
                          </m:sub>
                        </m:sSub>
                      </m:num>
                      <m:den>
                        <m:sSub>
                          <m:sSubPr>
                            <m:ctrlPr>
                              <a:rPr lang="en-US" sz="2800" b="1" i="1">
                                <a:latin typeface="Cambria Math"/>
                                <a:cs typeface="Times New Roman" pitchFamily="18" charset="0"/>
                              </a:rPr>
                            </m:ctrlPr>
                          </m:sSubPr>
                          <m:e>
                            <m:r>
                              <a:rPr lang="en-US" sz="2800" b="1" i="1">
                                <a:latin typeface="Cambria Math"/>
                                <a:cs typeface="Times New Roman" pitchFamily="18" charset="0"/>
                              </a:rPr>
                              <m:t>𝑾</m:t>
                            </m:r>
                          </m:e>
                          <m:sub>
                            <m:r>
                              <a:rPr lang="en-US" sz="2800" b="1" i="1">
                                <a:latin typeface="Cambria Math"/>
                                <a:cs typeface="Times New Roman" pitchFamily="18" charset="0"/>
                              </a:rPr>
                              <m:t>𝟐</m:t>
                            </m:r>
                          </m:sub>
                        </m:sSub>
                      </m:den>
                    </m:f>
                  </m:oMath>
                </a14:m>
                <a:r>
                  <a:rPr lang="en-US" sz="2800" b="1"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04800" y="533400"/>
                <a:ext cx="8610600" cy="4829720"/>
              </a:xfrm>
              <a:prstGeom prst="rect">
                <a:avLst/>
              </a:prstGeom>
              <a:blipFill rotWithShape="1">
                <a:blip r:embed="rId2"/>
                <a:stretch>
                  <a:fillRect l="-120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05BA204F-4364-415F-9D65-FF2DC7C3AD9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179" y="1371600"/>
            <a:ext cx="8382000" cy="4524315"/>
          </a:xfrm>
          <a:prstGeom prst="rect">
            <a:avLst/>
          </a:prstGeom>
        </p:spPr>
        <p:txBody>
          <a:bodyPr wrap="square">
            <a:spAutoFit/>
          </a:bodyPr>
          <a:lstStyle/>
          <a:p>
            <a:r>
              <a:rPr lang="en-US" sz="2400" dirty="0" smtClean="0">
                <a:latin typeface="Times New Roman" pitchFamily="18" charset="0"/>
                <a:cs typeface="Times New Roman" pitchFamily="18" charset="0"/>
              </a:rPr>
              <a:t>1.Three persons Ram, </a:t>
            </a:r>
            <a:r>
              <a:rPr lang="en-US" sz="2400" dirty="0" err="1" smtClean="0">
                <a:latin typeface="Times New Roman" pitchFamily="18" charset="0"/>
                <a:cs typeface="Times New Roman" pitchFamily="18" charset="0"/>
              </a:rPr>
              <a:t>Shyam</a:t>
            </a:r>
            <a:r>
              <a:rPr lang="en-US" sz="2400" dirty="0" smtClean="0">
                <a:latin typeface="Times New Roman" pitchFamily="18" charset="0"/>
                <a:cs typeface="Times New Roman" pitchFamily="18" charset="0"/>
              </a:rPr>
              <a:t> and Kamal can do a job in 10 days, 12 days and 15 days respectively. In how many days can they finish the job working together?</a:t>
            </a:r>
          </a:p>
          <a:p>
            <a:pPr marL="514350" indent="-514350">
              <a:buAutoNum type="alphaUcPeriod"/>
            </a:pPr>
            <a:r>
              <a:rPr lang="en-US" sz="2400" dirty="0" smtClean="0">
                <a:latin typeface="Times New Roman" pitchFamily="18" charset="0"/>
                <a:cs typeface="Times New Roman" pitchFamily="18" charset="0"/>
              </a:rPr>
              <a:t>5                    B 4                     C. 6                      D. 7</a:t>
            </a:r>
          </a:p>
          <a:p>
            <a:pPr marL="514350" indent="-514350">
              <a:buAutoNum type="alphaUcPeriod"/>
            </a:pPr>
            <a:endParaRPr lang="en-US" sz="2400" dirty="0" smtClean="0">
              <a:latin typeface="Times New Roman" pitchFamily="18" charset="0"/>
              <a:cs typeface="Times New Roman" pitchFamily="18" charset="0"/>
            </a:endParaRPr>
          </a:p>
          <a:p>
            <a:pPr marL="514350" indent="-514350"/>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  </a:t>
            </a:r>
            <a:r>
              <a:rPr lang="en-US" sz="2400" dirty="0" err="1">
                <a:latin typeface="Times New Roman" pitchFamily="18" charset="0"/>
                <a:cs typeface="Times New Roman" pitchFamily="18" charset="0"/>
              </a:rPr>
              <a:t>Tannu</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Rekha</a:t>
            </a:r>
            <a:r>
              <a:rPr lang="en-US" sz="2400" dirty="0">
                <a:latin typeface="Times New Roman" pitchFamily="18" charset="0"/>
                <a:cs typeface="Times New Roman" pitchFamily="18" charset="0"/>
              </a:rPr>
              <a:t> can do a job in 12 days. </a:t>
            </a:r>
            <a:r>
              <a:rPr lang="en-US" sz="2400" dirty="0" err="1">
                <a:latin typeface="Times New Roman" pitchFamily="18" charset="0"/>
                <a:cs typeface="Times New Roman" pitchFamily="18" charset="0"/>
              </a:rPr>
              <a:t>Rekha</a:t>
            </a:r>
            <a:r>
              <a:rPr lang="en-US" sz="2400" dirty="0">
                <a:latin typeface="Times New Roman" pitchFamily="18" charset="0"/>
                <a:cs typeface="Times New Roman" pitchFamily="18" charset="0"/>
              </a:rPr>
              <a:t> alone can finish it in 36 days. In how many days can </a:t>
            </a:r>
            <a:r>
              <a:rPr lang="en-US" sz="2400" dirty="0" err="1">
                <a:latin typeface="Times New Roman" pitchFamily="18" charset="0"/>
                <a:cs typeface="Times New Roman" pitchFamily="18" charset="0"/>
              </a:rPr>
              <a:t>Tannu</a:t>
            </a:r>
            <a:r>
              <a:rPr lang="en-US" sz="2400" dirty="0">
                <a:latin typeface="Times New Roman" pitchFamily="18" charset="0"/>
                <a:cs typeface="Times New Roman" pitchFamily="18" charset="0"/>
              </a:rPr>
              <a:t> and alone finish the work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514350" indent="-514350">
              <a:buAutoNum type="alphaUcPeriod"/>
            </a:pPr>
            <a:r>
              <a:rPr lang="en-US" sz="2400" dirty="0">
                <a:latin typeface="Times New Roman" pitchFamily="18" charset="0"/>
                <a:cs typeface="Times New Roman" pitchFamily="18" charset="0"/>
              </a:rPr>
              <a:t>15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a:t>
            </a:r>
            <a:r>
              <a:rPr lang="en-US" sz="2400" dirty="0" smtClean="0">
                <a:latin typeface="Times New Roman" pitchFamily="18" charset="0"/>
                <a:cs typeface="Times New Roman" pitchFamily="18" charset="0"/>
              </a:rPr>
              <a:t>16	       </a:t>
            </a:r>
            <a:r>
              <a:rPr lang="en-US" sz="2400" dirty="0">
                <a:latin typeface="Times New Roman" pitchFamily="18" charset="0"/>
                <a:cs typeface="Times New Roman" pitchFamily="18" charset="0"/>
              </a:rPr>
              <a:t>C. 18           </a:t>
            </a:r>
            <a:r>
              <a:rPr lang="en-US" sz="2400" dirty="0" smtClean="0">
                <a:latin typeface="Times New Roman" pitchFamily="18" charset="0"/>
                <a:cs typeface="Times New Roman" pitchFamily="18" charset="0"/>
              </a:rPr>
              <a:t>	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19</a:t>
            </a:r>
          </a:p>
          <a:p>
            <a:pPr marL="514350" indent="-514350">
              <a:buAutoNum type="alphaUcPeriod"/>
            </a:pPr>
            <a:endParaRPr lang="en-US" sz="2400" dirty="0">
              <a:latin typeface="Times New Roman" pitchFamily="18" charset="0"/>
              <a:cs typeface="Times New Roman" pitchFamily="18" charset="0"/>
            </a:endParaRPr>
          </a:p>
        </p:txBody>
      </p:sp>
      <p:sp>
        <p:nvSpPr>
          <p:cNvPr id="3" name="TextBox 2"/>
          <p:cNvSpPr txBox="1"/>
          <p:nvPr/>
        </p:nvSpPr>
        <p:spPr>
          <a:xfrm>
            <a:off x="2209800" y="533400"/>
            <a:ext cx="4876800" cy="584775"/>
          </a:xfrm>
          <a:prstGeom prst="rect">
            <a:avLst/>
          </a:prstGeom>
          <a:noFill/>
        </p:spPr>
        <p:txBody>
          <a:bodyPr wrap="square" rtlCol="0">
            <a:spAutoFit/>
          </a:bodyPr>
          <a:lstStyle/>
          <a:p>
            <a:pPr algn="ctr"/>
            <a:r>
              <a:rPr lang="en-US" sz="3200" b="1" dirty="0" smtClean="0">
                <a:solidFill>
                  <a:schemeClr val="tx2">
                    <a:lumMod val="60000"/>
                    <a:lumOff val="40000"/>
                  </a:schemeClr>
                </a:solidFill>
                <a:latin typeface="Times New Roman" pitchFamily="18" charset="0"/>
                <a:cs typeface="Times New Roman" pitchFamily="18" charset="0"/>
              </a:rPr>
              <a:t>PRACTICE QUESTIONS</a:t>
            </a:r>
            <a:endParaRPr lang="en-US" sz="3200" b="1" dirty="0">
              <a:solidFill>
                <a:schemeClr val="tx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5BA204F-4364-415F-9D65-FF2DC7C3AD91}"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8382000" cy="5816977"/>
          </a:xfrm>
          <a:prstGeom prst="rect">
            <a:avLst/>
          </a:prstGeom>
        </p:spPr>
        <p:txBody>
          <a:bodyPr wrap="square">
            <a:spAutoFit/>
          </a:bodyPr>
          <a:lstStyle/>
          <a:p>
            <a:endParaRPr lang="en-US" sz="2000" dirty="0" smtClean="0"/>
          </a:p>
          <a:p>
            <a:r>
              <a:rPr lang="en-US" sz="2400" dirty="0" smtClean="0">
                <a:latin typeface="Times New Roman" pitchFamily="18" charset="0"/>
                <a:cs typeface="Times New Roman" pitchFamily="18" charset="0"/>
              </a:rPr>
              <a:t>3. Deepak and Anil can do a piece of work in 10 days and 30 days respectively. They work together and Deepak leaves 5 day’s before the work is finished. Anil finishes the remaining work alone. In how many days is the total work finished?</a:t>
            </a:r>
          </a:p>
          <a:p>
            <a:r>
              <a:rPr lang="en-US" sz="2400" dirty="0" smtClean="0">
                <a:latin typeface="Times New Roman" pitchFamily="18" charset="0"/>
                <a:cs typeface="Times New Roman" pitchFamily="18" charset="0"/>
              </a:rPr>
              <a:t>A.11.35 days          B.11.25 days       C.11.30 days         D.11 days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Shambhu</a:t>
            </a:r>
            <a:r>
              <a:rPr lang="en-US" sz="2400" dirty="0" smtClean="0">
                <a:latin typeface="Times New Roman" pitchFamily="18" charset="0"/>
                <a:cs typeface="Times New Roman" pitchFamily="18" charset="0"/>
              </a:rPr>
              <a:t> is twice as good as workman as </a:t>
            </a:r>
            <a:r>
              <a:rPr lang="en-US" sz="2400" dirty="0" err="1" smtClean="0">
                <a:latin typeface="Times New Roman" pitchFamily="18" charset="0"/>
                <a:cs typeface="Times New Roman" pitchFamily="18" charset="0"/>
              </a:rPr>
              <a:t>Bablu</a:t>
            </a:r>
            <a:r>
              <a:rPr lang="en-US" sz="2400" dirty="0" smtClean="0">
                <a:latin typeface="Times New Roman" pitchFamily="18" charset="0"/>
                <a:cs typeface="Times New Roman" pitchFamily="18" charset="0"/>
              </a:rPr>
              <a:t> and together they finish a piece of work in 18 days. Find the total number of days in which </a:t>
            </a:r>
            <a:r>
              <a:rPr lang="en-US" sz="2400" dirty="0" err="1" smtClean="0">
                <a:latin typeface="Times New Roman" pitchFamily="18" charset="0"/>
                <a:cs typeface="Times New Roman" pitchFamily="18" charset="0"/>
              </a:rPr>
              <a:t>Bablu</a:t>
            </a:r>
            <a:r>
              <a:rPr lang="en-US" sz="2400" dirty="0" smtClean="0">
                <a:latin typeface="Times New Roman" pitchFamily="18" charset="0"/>
                <a:cs typeface="Times New Roman" pitchFamily="18" charset="0"/>
              </a:rPr>
              <a:t> can finish the work.</a:t>
            </a:r>
          </a:p>
          <a:p>
            <a:r>
              <a:rPr lang="en-US" sz="2400" dirty="0" smtClean="0">
                <a:latin typeface="Times New Roman" pitchFamily="18" charset="0"/>
                <a:cs typeface="Times New Roman" pitchFamily="18" charset="0"/>
              </a:rPr>
              <a:t>A. 27 days                B. 54 days</a:t>
            </a:r>
          </a:p>
          <a:p>
            <a:r>
              <a:rPr lang="en-US" sz="2400" dirty="0" smtClean="0">
                <a:latin typeface="Times New Roman" pitchFamily="18" charset="0"/>
                <a:cs typeface="Times New Roman" pitchFamily="18" charset="0"/>
              </a:rPr>
              <a:t>C. 56 days                D. 68 days</a:t>
            </a:r>
          </a:p>
          <a:p>
            <a:endParaRPr lang="en-US" sz="2400" dirty="0" smtClean="0">
              <a:latin typeface="Times New Roman" pitchFamily="18" charset="0"/>
              <a:cs typeface="Times New Roman" pitchFamily="18" charset="0"/>
            </a:endParaRPr>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05BA204F-4364-415F-9D65-FF2DC7C3AD91}"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5632311"/>
          </a:xfrm>
          <a:prstGeom prst="rect">
            <a:avLst/>
          </a:prstGeom>
        </p:spPr>
        <p:txBody>
          <a:bodyPr wrap="square">
            <a:spAutoFit/>
          </a:bodyPr>
          <a:lstStyle/>
          <a:p>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Ritu</a:t>
            </a:r>
            <a:r>
              <a:rPr lang="en-US" sz="2400" dirty="0" smtClean="0">
                <a:latin typeface="Times New Roman" pitchFamily="18" charset="0"/>
                <a:cs typeface="Times New Roman" pitchFamily="18" charset="0"/>
              </a:rPr>
              <a:t> can complete a piece of work in 5 days, but with the help of her son she can do it in 3 days. Find the time taken by the son alone to complete the work.</a:t>
            </a:r>
          </a:p>
          <a:p>
            <a:r>
              <a:rPr lang="en-US" sz="2400" dirty="0" smtClean="0">
                <a:latin typeface="Times New Roman" pitchFamily="18" charset="0"/>
                <a:cs typeface="Times New Roman" pitchFamily="18" charset="0"/>
              </a:rPr>
              <a:t>A. 7.5 days            B. 13 days              C. 11 days            D. 9 days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6. 4 men and 6 women working together can complete the work within 8 days. 3 men and 7 women working together will complete the same work within 10 days. In how many days 10 women will complete this work?</a:t>
            </a:r>
          </a:p>
          <a:p>
            <a:pPr marL="457200" indent="-457200">
              <a:buAutoNum type="alphaUcPeriod"/>
            </a:pPr>
            <a:r>
              <a:rPr lang="en-US" sz="2400" dirty="0" smtClean="0">
                <a:latin typeface="Times New Roman" pitchFamily="18" charset="0"/>
                <a:cs typeface="Times New Roman" pitchFamily="18" charset="0"/>
              </a:rPr>
              <a:t>60                     </a:t>
            </a:r>
            <a:r>
              <a:rPr lang="en-US" sz="2400" dirty="0">
                <a:latin typeface="Times New Roman" pitchFamily="18" charset="0"/>
                <a:cs typeface="Times New Roman" pitchFamily="18" charset="0"/>
              </a:rPr>
              <a:t>B.40     </a:t>
            </a:r>
            <a:r>
              <a:rPr lang="en-US" sz="2400" dirty="0" smtClean="0">
                <a:latin typeface="Times New Roman" pitchFamily="18" charset="0"/>
                <a:cs typeface="Times New Roman" pitchFamily="18" charset="0"/>
              </a:rPr>
              <a:t>                 C.70                       D.10</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05800" cy="5262979"/>
          </a:xfrm>
          <a:prstGeom prst="rect">
            <a:avLst/>
          </a:prstGeom>
        </p:spPr>
        <p:txBody>
          <a:bodyPr wrap="square">
            <a:spAutoFit/>
          </a:bodyPr>
          <a:lstStyle/>
          <a:p>
            <a:r>
              <a:rPr lang="en-US" sz="2400" dirty="0" smtClean="0">
                <a:latin typeface="Times New Roman" pitchFamily="18" charset="0"/>
                <a:cs typeface="Times New Roman" pitchFamily="18" charset="0"/>
              </a:rPr>
              <a:t>7. 24 </a:t>
            </a:r>
            <a:r>
              <a:rPr lang="en-US" sz="2400" dirty="0">
                <a:latin typeface="Times New Roman" pitchFamily="18" charset="0"/>
                <a:cs typeface="Times New Roman" pitchFamily="18" charset="0"/>
              </a:rPr>
              <a:t>men working 8 hours a day can finish a work in 10 days. Find the number of men required to finish the same work in 6 days working 5 hours a day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60                                       B.  64</a:t>
            </a:r>
          </a:p>
          <a:p>
            <a:r>
              <a:rPr lang="en-US" sz="2400" dirty="0">
                <a:latin typeface="Times New Roman" pitchFamily="18" charset="0"/>
                <a:cs typeface="Times New Roman" pitchFamily="18" charset="0"/>
              </a:rPr>
              <a:t>C.  80                                      D. </a:t>
            </a:r>
            <a:r>
              <a:rPr lang="en-US" sz="2400" dirty="0" smtClean="0">
                <a:latin typeface="Times New Roman" pitchFamily="18" charset="0"/>
                <a:cs typeface="Times New Roman" pitchFamily="18" charset="0"/>
              </a:rPr>
              <a:t>72</a:t>
            </a:r>
            <a:endParaRPr lang="en-US" sz="2400" dirty="0">
              <a:latin typeface="Times New Roman" pitchFamily="18" charset="0"/>
              <a:cs typeface="Times New Roman" pitchFamily="18" charset="0"/>
            </a:endParaRPr>
          </a:p>
          <a:p>
            <a:pPr marL="514350" indent="-514350">
              <a:buAutoNum type="alphaUcPeriod" startAt="5"/>
            </a:pPr>
            <a:endParaRPr lang="en-US" sz="2400" dirty="0">
              <a:latin typeface="Times New Roman" pitchFamily="18" charset="0"/>
              <a:cs typeface="Times New Roman" pitchFamily="18" charset="0"/>
            </a:endParaRPr>
          </a:p>
          <a:p>
            <a:pPr marL="514350" indent="-51435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8. A work could be completed in 100 days by some workers. However, due to the absence of 10 workers, it was completed in 110 days. The original number of workers was:</a:t>
            </a:r>
          </a:p>
          <a:p>
            <a:r>
              <a:rPr lang="en-US" sz="2400" dirty="0">
                <a:latin typeface="Times New Roman" pitchFamily="18" charset="0"/>
                <a:cs typeface="Times New Roman" pitchFamily="18" charset="0"/>
              </a:rPr>
              <a:t>A. 100                                     B.  110</a:t>
            </a:r>
          </a:p>
          <a:p>
            <a:r>
              <a:rPr lang="en-US" sz="2400" dirty="0">
                <a:latin typeface="Times New Roman" pitchFamily="18" charset="0"/>
                <a:cs typeface="Times New Roman" pitchFamily="18" charset="0"/>
              </a:rPr>
              <a:t>C.55                                         D.  50</a:t>
            </a:r>
          </a:p>
          <a:p>
            <a:r>
              <a:rPr lang="en-US" sz="2400" dirty="0">
                <a:latin typeface="Times New Roman" pitchFamily="18" charset="0"/>
                <a:cs typeface="Times New Roman" pitchFamily="18" charset="0"/>
              </a:rPr>
              <a:t>E. None of these</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610600" cy="4893647"/>
          </a:xfrm>
          <a:prstGeom prst="rect">
            <a:avLst/>
          </a:prstGeom>
        </p:spPr>
        <p:txBody>
          <a:bodyPr wrap="square">
            <a:spAutoFit/>
          </a:bodyPr>
          <a:lstStyle/>
          <a:p>
            <a:r>
              <a:rPr lang="en-US" sz="2400" dirty="0" smtClean="0">
                <a:latin typeface="Times New Roman" pitchFamily="18" charset="0"/>
                <a:cs typeface="Times New Roman" pitchFamily="18" charset="0"/>
              </a:rPr>
              <a:t>9. A </a:t>
            </a:r>
            <a:r>
              <a:rPr lang="en-US" sz="2400" dirty="0">
                <a:latin typeface="Times New Roman" pitchFamily="18" charset="0"/>
                <a:cs typeface="Times New Roman" pitchFamily="18" charset="0"/>
              </a:rPr>
              <a:t>can do a work in 12 days. When he had worked for 3 days, B joined him. If they complete the work in 3 more days, in how many days can B alone finish the work?</a:t>
            </a: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6 days  </a:t>
            </a:r>
            <a:r>
              <a:rPr lang="en-US" sz="2400" dirty="0" smtClean="0">
                <a:latin typeface="Times New Roman" pitchFamily="18" charset="0"/>
                <a:cs typeface="Times New Roman" pitchFamily="18" charset="0"/>
              </a:rPr>
              <a:t> 		B. </a:t>
            </a:r>
            <a:r>
              <a:rPr lang="en-US" sz="2400" dirty="0">
                <a:latin typeface="Times New Roman" pitchFamily="18" charset="0"/>
                <a:cs typeface="Times New Roman" pitchFamily="18" charset="0"/>
              </a:rPr>
              <a:t>12 days </a:t>
            </a:r>
            <a:r>
              <a:rPr lang="en-US" sz="2400" dirty="0" smtClean="0">
                <a:latin typeface="Times New Roman" pitchFamily="18" charset="0"/>
                <a:cs typeface="Times New Roman" pitchFamily="18" charset="0"/>
              </a:rPr>
              <a:t>     		C.4 </a:t>
            </a:r>
            <a:r>
              <a:rPr lang="en-US" sz="2400" dirty="0">
                <a:latin typeface="Times New Roman" pitchFamily="18" charset="0"/>
                <a:cs typeface="Times New Roman" pitchFamily="18" charset="0"/>
              </a:rPr>
              <a:t>days </a:t>
            </a:r>
          </a:p>
          <a:p>
            <a:r>
              <a:rPr lang="en-US" sz="2400" dirty="0" smtClean="0">
                <a:latin typeface="Times New Roman" pitchFamily="18" charset="0"/>
                <a:cs typeface="Times New Roman" pitchFamily="18" charset="0"/>
              </a:rPr>
              <a:t>D. </a:t>
            </a:r>
            <a:r>
              <a:rPr lang="en-US" sz="2400" dirty="0">
                <a:latin typeface="Times New Roman" pitchFamily="18" charset="0"/>
                <a:cs typeface="Times New Roman" pitchFamily="18" charset="0"/>
              </a:rPr>
              <a:t>8 days </a:t>
            </a:r>
            <a:r>
              <a:rPr lang="en-US" sz="2400" dirty="0" smtClean="0">
                <a:latin typeface="Times New Roman" pitchFamily="18" charset="0"/>
                <a:cs typeface="Times New Roman" pitchFamily="18" charset="0"/>
              </a:rPr>
              <a:t> 		E. </a:t>
            </a:r>
            <a:r>
              <a:rPr lang="en-US" sz="2400" dirty="0">
                <a:latin typeface="Times New Roman" pitchFamily="18" charset="0"/>
                <a:cs typeface="Times New Roman" pitchFamily="18" charset="0"/>
              </a:rPr>
              <a:t>None of </a:t>
            </a:r>
            <a:r>
              <a:rPr lang="en-US" sz="2400" dirty="0" smtClean="0">
                <a:latin typeface="Times New Roman" pitchFamily="18" charset="0"/>
                <a:cs typeface="Times New Roman" pitchFamily="18" charset="0"/>
              </a:rPr>
              <a:t>these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10. </a:t>
            </a:r>
            <a:r>
              <a:rPr lang="en-US" sz="2400" dirty="0">
                <a:latin typeface="Times New Roman" pitchFamily="18" charset="0"/>
                <a:cs typeface="Times New Roman" pitchFamily="18" charset="0"/>
              </a:rPr>
              <a:t>A is thrice as good a workman as B, therefore, A is able to finish a piece of work in 60 days less that B. The time (in days) in which they can do it working together is:</a:t>
            </a:r>
          </a:p>
          <a:p>
            <a:r>
              <a:rPr lang="en-US" sz="2400" dirty="0" smtClean="0">
                <a:latin typeface="Times New Roman" pitchFamily="18" charset="0"/>
                <a:cs typeface="Times New Roman" pitchFamily="18" charset="0"/>
              </a:rPr>
              <a:t>A</a:t>
            </a:r>
            <a:r>
              <a:rPr lang="en-US" sz="2400" dirty="0">
                <a:latin typeface="Times New Roman" pitchFamily="18" charset="0"/>
                <a:cs typeface="Times New Roman" pitchFamily="18" charset="0"/>
              </a:rPr>
              <a:t>.  22        </a:t>
            </a:r>
            <a:r>
              <a:rPr lang="en-US" sz="2400" dirty="0" smtClean="0">
                <a:latin typeface="Times New Roman" pitchFamily="18" charset="0"/>
                <a:cs typeface="Times New Roman" pitchFamily="18" charset="0"/>
              </a:rPr>
              <a:t>		B</a:t>
            </a:r>
            <a:r>
              <a:rPr lang="en-US" sz="2400" dirty="0">
                <a:latin typeface="Times New Roman" pitchFamily="18" charset="0"/>
                <a:cs typeface="Times New Roman" pitchFamily="18" charset="0"/>
              </a:rPr>
              <a:t>. 22 ½             </a:t>
            </a:r>
            <a:r>
              <a:rPr lang="en-US" sz="2400" dirty="0" smtClean="0">
                <a:latin typeface="Times New Roman" pitchFamily="18" charset="0"/>
                <a:cs typeface="Times New Roman" pitchFamily="18" charset="0"/>
              </a:rPr>
              <a:t>		C</a:t>
            </a:r>
            <a:r>
              <a:rPr lang="en-US" sz="2400" dirty="0">
                <a:latin typeface="Times New Roman" pitchFamily="18" charset="0"/>
                <a:cs typeface="Times New Roman" pitchFamily="18" charset="0"/>
              </a:rPr>
              <a:t>.  23</a:t>
            </a:r>
          </a:p>
          <a:p>
            <a:pPr marL="514350" indent="-514350">
              <a:buAutoNum type="alphaUcPeriod" startAt="4"/>
            </a:pPr>
            <a:r>
              <a:rPr lang="en-US" sz="2400" dirty="0">
                <a:latin typeface="Times New Roman" pitchFamily="18" charset="0"/>
                <a:cs typeface="Times New Roman" pitchFamily="18" charset="0"/>
              </a:rPr>
              <a:t>23 1/4  </a:t>
            </a:r>
            <a:r>
              <a:rPr lang="en-US" sz="2400" dirty="0" smtClean="0">
                <a:latin typeface="Times New Roman" pitchFamily="18" charset="0"/>
                <a:cs typeface="Times New Roman" pitchFamily="18" charset="0"/>
              </a:rPr>
              <a:t>		E</a:t>
            </a:r>
            <a:r>
              <a:rPr lang="en-US" sz="2400" dirty="0">
                <a:latin typeface="Times New Roman" pitchFamily="18" charset="0"/>
                <a:cs typeface="Times New Roman" pitchFamily="18" charset="0"/>
              </a:rPr>
              <a:t>.  None of these</a:t>
            </a:r>
          </a:p>
          <a:p>
            <a:pPr marL="514350" indent="-514350">
              <a:buAutoNum type="alphaUcPeriod" startAt="4"/>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5BA204F-4364-415F-9D65-FF2DC7C3AD9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28</a:t>
            </a:fld>
            <a:endParaRPr lang="en-US"/>
          </a:p>
        </p:txBody>
      </p:sp>
      <p:pic>
        <p:nvPicPr>
          <p:cNvPr id="1026" name="Picture 2" descr="C:\Users\Hello\Desktop\11&amp;12.png"/>
          <p:cNvPicPr>
            <a:picLocks noChangeAspect="1" noChangeArrowheads="1"/>
          </p:cNvPicPr>
          <p:nvPr/>
        </p:nvPicPr>
        <p:blipFill>
          <a:blip r:embed="rId3"/>
          <a:srcRect/>
          <a:stretch>
            <a:fillRect/>
          </a:stretch>
        </p:blipFill>
        <p:spPr bwMode="auto">
          <a:xfrm>
            <a:off x="293689" y="341313"/>
            <a:ext cx="8185470" cy="590708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29</a:t>
            </a:fld>
            <a:endParaRPr lang="en-US"/>
          </a:p>
        </p:txBody>
      </p:sp>
      <p:pic>
        <p:nvPicPr>
          <p:cNvPr id="2050" name="Picture 2" descr="C:\Users\Hello\Desktop\13&amp;14.png"/>
          <p:cNvPicPr>
            <a:picLocks noChangeAspect="1" noChangeArrowheads="1"/>
          </p:cNvPicPr>
          <p:nvPr/>
        </p:nvPicPr>
        <p:blipFill>
          <a:blip r:embed="rId3"/>
          <a:srcRect/>
          <a:stretch>
            <a:fillRect/>
          </a:stretch>
        </p:blipFill>
        <p:spPr bwMode="auto">
          <a:xfrm>
            <a:off x="331788" y="709613"/>
            <a:ext cx="8478837" cy="5438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534400" cy="5293757"/>
          </a:xfrm>
          <a:prstGeom prst="rect">
            <a:avLst/>
          </a:prstGeom>
        </p:spPr>
        <p:txBody>
          <a:bodyPr wrap="square">
            <a:spAutoFit/>
          </a:bodyPr>
          <a:lstStyle/>
          <a:p>
            <a:r>
              <a:rPr lang="en-IN" sz="2600" b="1" dirty="0">
                <a:latin typeface="Times New Roman" pitchFamily="18" charset="0"/>
                <a:cs typeface="Times New Roman" pitchFamily="18" charset="0"/>
              </a:rPr>
              <a:t>Example </a:t>
            </a:r>
            <a:r>
              <a:rPr lang="en-IN" sz="2600" b="1"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If a person can complete his work in 5 days. What will be his efficiency</a:t>
            </a:r>
            <a:r>
              <a:rPr lang="en-IN"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We have: 100/5 = 20%. Therefore, the person’s efficiency is 20%. </a:t>
            </a:r>
            <a:endParaRPr lang="en-IN" sz="2600" dirty="0" smtClean="0">
              <a:latin typeface="Times New Roman" pitchFamily="18" charset="0"/>
              <a:cs typeface="Times New Roman" pitchFamily="18" charset="0"/>
            </a:endParaRPr>
          </a:p>
          <a:p>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Summarizing </a:t>
            </a:r>
            <a:r>
              <a:rPr lang="en-IN" sz="2600" dirty="0">
                <a:latin typeface="Times New Roman" pitchFamily="18" charset="0"/>
                <a:cs typeface="Times New Roman" pitchFamily="18" charset="0"/>
              </a:rPr>
              <a:t>this, we can say that if a person can do his job in n days, his efficiency will be given as </a:t>
            </a:r>
            <a:r>
              <a:rPr lang="en-IN" sz="2600" dirty="0" smtClean="0">
                <a:latin typeface="Times New Roman" pitchFamily="18" charset="0"/>
                <a:cs typeface="Times New Roman" pitchFamily="18" charset="0"/>
              </a:rPr>
              <a:t>below: </a:t>
            </a:r>
          </a:p>
          <a:p>
            <a:r>
              <a:rPr lang="en-IN" sz="2600" dirty="0" smtClean="0">
                <a:latin typeface="Times New Roman" pitchFamily="18" charset="0"/>
                <a:cs typeface="Times New Roman" pitchFamily="18" charset="0"/>
              </a:rPr>
              <a:t>Efficiency </a:t>
            </a:r>
            <a:r>
              <a:rPr lang="en-IN" sz="2600" dirty="0">
                <a:latin typeface="Times New Roman" pitchFamily="18" charset="0"/>
                <a:cs typeface="Times New Roman" pitchFamily="18" charset="0"/>
              </a:rPr>
              <a:t>=(100/n) </a:t>
            </a:r>
            <a:r>
              <a:rPr lang="en-IN" sz="2600" dirty="0" smtClean="0">
                <a:latin typeface="Times New Roman" pitchFamily="18" charset="0"/>
                <a:cs typeface="Times New Roman" pitchFamily="18" charset="0"/>
              </a:rPr>
              <a:t>%.</a:t>
            </a:r>
          </a:p>
          <a:p>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1.A </a:t>
            </a:r>
            <a:r>
              <a:rPr lang="en-IN" sz="2600" dirty="0">
                <a:latin typeface="Times New Roman" pitchFamily="18" charset="0"/>
                <a:cs typeface="Times New Roman" pitchFamily="18" charset="0"/>
              </a:rPr>
              <a:t>is 30% more efficient than B. How much time will </a:t>
            </a:r>
            <a:r>
              <a:rPr lang="en-IN" sz="2600" smtClean="0">
                <a:latin typeface="Times New Roman" pitchFamily="18" charset="0"/>
                <a:cs typeface="Times New Roman" pitchFamily="18" charset="0"/>
              </a:rPr>
              <a:t>B alone </a:t>
            </a:r>
            <a:r>
              <a:rPr lang="en-IN" sz="2600" dirty="0">
                <a:latin typeface="Times New Roman" pitchFamily="18" charset="0"/>
                <a:cs typeface="Times New Roman" pitchFamily="18" charset="0"/>
              </a:rPr>
              <a:t>take to complete a job which A alone could have done in </a:t>
            </a:r>
            <a:r>
              <a:rPr lang="en-IN" sz="2600" dirty="0" smtClean="0">
                <a:latin typeface="Times New Roman" pitchFamily="18" charset="0"/>
                <a:cs typeface="Times New Roman" pitchFamily="18" charset="0"/>
              </a:rPr>
              <a:t>20 </a:t>
            </a:r>
            <a:r>
              <a:rPr lang="en-IN" sz="2600" dirty="0">
                <a:latin typeface="Times New Roman" pitchFamily="18" charset="0"/>
                <a:cs typeface="Times New Roman" pitchFamily="18" charset="0"/>
              </a:rPr>
              <a:t>days?</a:t>
            </a:r>
          </a:p>
          <a:p>
            <a:r>
              <a:rPr lang="en-IN" sz="2600" dirty="0">
                <a:latin typeface="Times New Roman" pitchFamily="18" charset="0"/>
                <a:cs typeface="Times New Roman" pitchFamily="18" charset="0"/>
              </a:rPr>
              <a:t>A.13            B </a:t>
            </a:r>
            <a:r>
              <a:rPr lang="en-IN" sz="2600" dirty="0" smtClean="0">
                <a:latin typeface="Times New Roman" pitchFamily="18" charset="0"/>
                <a:cs typeface="Times New Roman" pitchFamily="18" charset="0"/>
              </a:rPr>
              <a:t>.26                 </a:t>
            </a:r>
            <a:r>
              <a:rPr lang="en-IN" sz="2600" dirty="0">
                <a:latin typeface="Times New Roman" pitchFamily="18" charset="0"/>
                <a:cs typeface="Times New Roman" pitchFamily="18" charset="0"/>
              </a:rPr>
              <a:t>C.17                 </a:t>
            </a:r>
            <a:r>
              <a:rPr lang="en-IN" sz="2600" dirty="0" smtClean="0">
                <a:latin typeface="Times New Roman" pitchFamily="18" charset="0"/>
                <a:cs typeface="Times New Roman" pitchFamily="18" charset="0"/>
              </a:rPr>
              <a:t>D.46</a:t>
            </a:r>
          </a:p>
        </p:txBody>
      </p:sp>
      <p:graphicFrame>
        <p:nvGraphicFramePr>
          <p:cNvPr id="3" name="Diagram 2"/>
          <p:cNvGraphicFramePr/>
          <p:nvPr/>
        </p:nvGraphicFramePr>
        <p:xfrm>
          <a:off x="1942415" y="6400800"/>
          <a:ext cx="5716488"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05BA204F-4364-415F-9D65-FF2DC7C3AD91}" type="slidenum">
              <a:rPr lang="en-US" smtClean="0"/>
              <a:pPr/>
              <a:t>3</a:t>
            </a:fld>
            <a:endParaRPr lang="en-US"/>
          </a:p>
        </p:txBody>
      </p:sp>
    </p:spTree>
    <p:extLst>
      <p:ext uri="{BB962C8B-B14F-4D97-AF65-F5344CB8AC3E}">
        <p14:creationId xmlns:p14="http://schemas.microsoft.com/office/powerpoint/2010/main" xmlns="" val="1860776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915400" cy="5632311"/>
          </a:xfrm>
          <a:prstGeom prst="rect">
            <a:avLst/>
          </a:prstGeom>
        </p:spPr>
        <p:txBody>
          <a:bodyPr wrap="square">
            <a:spAutoFit/>
          </a:bodyPr>
          <a:lstStyle/>
          <a:p>
            <a:pPr algn="just"/>
            <a:r>
              <a:rPr lang="en-US" sz="2400" dirty="0" smtClean="0">
                <a:latin typeface="Times New Roman" pitchFamily="18" charset="0"/>
                <a:cs typeface="Times New Roman" pitchFamily="18" charset="0"/>
              </a:rPr>
              <a:t>15. </a:t>
            </a:r>
            <a:r>
              <a:rPr lang="en-US" sz="2400" dirty="0" err="1" smtClean="0">
                <a:latin typeface="Times New Roman" pitchFamily="18" charset="0"/>
                <a:cs typeface="Times New Roman" pitchFamily="18" charset="0"/>
              </a:rPr>
              <a:t>Harbans</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can do a piece of work in 24 days. If </a:t>
            </a:r>
            <a:r>
              <a:rPr lang="en-US" sz="2400" dirty="0" err="1">
                <a:latin typeface="Times New Roman" pitchFamily="18" charset="0"/>
                <a:cs typeface="Times New Roman" pitchFamily="18" charset="0"/>
              </a:rPr>
              <a:t>Bansi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works twice as fast as </a:t>
            </a:r>
            <a:r>
              <a:rPr lang="en-US" sz="2400" dirty="0" err="1">
                <a:latin typeface="Times New Roman" pitchFamily="18" charset="0"/>
                <a:cs typeface="Times New Roman" pitchFamily="18" charset="0"/>
              </a:rPr>
              <a:t>Harbans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Lal</a:t>
            </a:r>
            <a:r>
              <a:rPr lang="en-US" sz="2400" dirty="0">
                <a:latin typeface="Times New Roman" pitchFamily="18" charset="0"/>
                <a:cs typeface="Times New Roman" pitchFamily="18" charset="0"/>
              </a:rPr>
              <a:t>, then how long would they take to complete the work working together?  </a:t>
            </a:r>
          </a:p>
          <a:p>
            <a:pPr marL="457200" indent="-457200" algn="just">
              <a:buAutoNum type="alphaUcPeriod"/>
            </a:pPr>
            <a:r>
              <a:rPr lang="en-US" sz="2400" dirty="0" smtClean="0">
                <a:latin typeface="Times New Roman" pitchFamily="18" charset="0"/>
                <a:cs typeface="Times New Roman" pitchFamily="18" charset="0"/>
              </a:rPr>
              <a:t>8 days   		B. </a:t>
            </a:r>
            <a:r>
              <a:rPr lang="en-US" sz="2400" dirty="0">
                <a:latin typeface="Times New Roman" pitchFamily="18" charset="0"/>
                <a:cs typeface="Times New Roman" pitchFamily="18" charset="0"/>
              </a:rPr>
              <a:t>12 </a:t>
            </a:r>
            <a:r>
              <a:rPr lang="en-US" sz="2400" dirty="0" smtClean="0">
                <a:latin typeface="Times New Roman" pitchFamily="18" charset="0"/>
                <a:cs typeface="Times New Roman" pitchFamily="18" charset="0"/>
              </a:rPr>
              <a:t>days  	     C. </a:t>
            </a:r>
            <a:r>
              <a:rPr lang="en-US" sz="2400" dirty="0">
                <a:latin typeface="Times New Roman" pitchFamily="18" charset="0"/>
                <a:cs typeface="Times New Roman" pitchFamily="18" charset="0"/>
              </a:rPr>
              <a:t>6 </a:t>
            </a:r>
            <a:r>
              <a:rPr lang="en-US" sz="2400" dirty="0" smtClean="0">
                <a:latin typeface="Times New Roman" pitchFamily="18" charset="0"/>
                <a:cs typeface="Times New Roman" pitchFamily="18" charset="0"/>
              </a:rPr>
              <a:t>days     	 D. 4 days</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16. A </a:t>
            </a:r>
            <a:r>
              <a:rPr lang="en-US" sz="2400" dirty="0">
                <a:latin typeface="Times New Roman" pitchFamily="18" charset="0"/>
                <a:cs typeface="Times New Roman" pitchFamily="18" charset="0"/>
              </a:rPr>
              <a:t>complete 3/4 of a work in 12 days. In how many days he would complete 1/8 of the work? </a:t>
            </a:r>
          </a:p>
          <a:p>
            <a:pPr marL="514350" indent="-514350" algn="just">
              <a:buAutoNum type="alphaUcPeriod"/>
            </a:pPr>
            <a:r>
              <a:rPr lang="en-US" sz="2400" dirty="0" smtClean="0">
                <a:latin typeface="Times New Roman" pitchFamily="18" charset="0"/>
                <a:cs typeface="Times New Roman" pitchFamily="18" charset="0"/>
              </a:rPr>
              <a:t>3           		 B.  2      	    C. 1             		  D.4                                </a:t>
            </a:r>
          </a:p>
          <a:p>
            <a:pPr marL="514350" indent="-514350" algn="just">
              <a:buAutoNum type="alphaUcPeriod"/>
            </a:pPr>
            <a:endParaRPr lang="en-US" sz="2400" dirty="0" smtClean="0">
              <a:latin typeface="Times New Roman" pitchFamily="18" charset="0"/>
              <a:cs typeface="Times New Roman" pitchFamily="18" charset="0"/>
            </a:endParaRPr>
          </a:p>
          <a:p>
            <a:pPr algn="just"/>
            <a:r>
              <a:rPr lang="en-US" sz="1600" dirty="0"/>
              <a:t/>
            </a:r>
            <a:br>
              <a:rPr lang="en-US" sz="1600" dirty="0"/>
            </a:br>
            <a:r>
              <a:rPr lang="en-US" sz="1600" dirty="0"/>
              <a:t/>
            </a:r>
            <a:br>
              <a:rPr lang="en-US" sz="1600" dirty="0"/>
            </a:br>
            <a:endParaRPr lang="en-US" sz="1600" dirty="0"/>
          </a:p>
          <a:p>
            <a:pPr algn="just"/>
            <a:r>
              <a:rPr lang="en-US" sz="1600" dirty="0"/>
              <a:t/>
            </a:r>
            <a:br>
              <a:rPr lang="en-US" sz="1600" dirty="0"/>
            </a:b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05BA204F-4364-415F-9D65-FF2DC7C3AD9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31</a:t>
            </a:fld>
            <a:endParaRPr lang="en-US"/>
          </a:p>
        </p:txBody>
      </p:sp>
      <p:pic>
        <p:nvPicPr>
          <p:cNvPr id="3074" name="Picture 2" descr="C:\Users\Hello\Desktop\17&amp;18.png"/>
          <p:cNvPicPr>
            <a:picLocks noChangeAspect="1" noChangeArrowheads="1"/>
          </p:cNvPicPr>
          <p:nvPr/>
        </p:nvPicPr>
        <p:blipFill>
          <a:blip r:embed="rId3"/>
          <a:srcRect/>
          <a:stretch>
            <a:fillRect/>
          </a:stretch>
        </p:blipFill>
        <p:spPr bwMode="auto">
          <a:xfrm>
            <a:off x="293688" y="508000"/>
            <a:ext cx="8555037" cy="584041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y questions"/>
          <p:cNvPicPr>
            <a:picLocks noChangeAspect="1" noChangeArrowheads="1"/>
          </p:cNvPicPr>
          <p:nvPr/>
        </p:nvPicPr>
        <p:blipFill>
          <a:blip r:embed="rId2">
            <a:extLst>
              <a:ext uri="{BEBA8EAE-BF5A-486C-A8C5-ECC9F3942E4B}">
                <a14:imgProps xmlns:a14="http://schemas.microsoft.com/office/drawing/2010/main" xmlns="">
                  <a14:imgLayer r:embed="rId3">
                    <a14:imgEffect>
                      <a14:artisticCement/>
                    </a14:imgEffect>
                  </a14:imgLayer>
                </a14:imgProps>
              </a:ex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05BA204F-4364-415F-9D65-FF2DC7C3AD91}" type="slidenum">
              <a:rPr lang="en-US" smtClean="0"/>
              <a:pPr/>
              <a:t>32</a:t>
            </a:fld>
            <a:endParaRPr lang="en-US"/>
          </a:p>
        </p:txBody>
      </p:sp>
    </p:spTree>
    <p:extLst>
      <p:ext uri="{BB962C8B-B14F-4D97-AF65-F5344CB8AC3E}">
        <p14:creationId xmlns:p14="http://schemas.microsoft.com/office/powerpoint/2010/main" xmlns="" val="731457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715962"/>
          </a:xfrm>
        </p:spPr>
        <p:txBody>
          <a:bodyPr>
            <a:normAutofit fontScale="90000"/>
          </a:bodyPr>
          <a:lstStyle/>
          <a:p>
            <a:r>
              <a:rPr lang="en-US" sz="3600" b="1" dirty="0" smtClean="0">
                <a:latin typeface="Times New Roman" pitchFamily="18" charset="0"/>
                <a:cs typeface="Times New Roman" pitchFamily="18" charset="0"/>
              </a:rPr>
              <a:t>                    FEW CONCEPTS</a:t>
            </a:r>
            <a:endParaRPr lang="en-US" sz="3600"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1000" y="1219200"/>
                <a:ext cx="8534400" cy="5943600"/>
              </a:xfrm>
            </p:spPr>
            <p:txBody>
              <a:bodyPr>
                <a:normAutofit/>
              </a:bodyPr>
              <a:lstStyle/>
              <a:p>
                <a:pPr marL="514350" indent="-514350">
                  <a:buNone/>
                </a:pPr>
                <a:r>
                  <a:rPr lang="en-US" sz="2600" dirty="0" smtClean="0">
                    <a:solidFill>
                      <a:schemeClr val="tx1"/>
                    </a:solidFill>
                    <a:latin typeface="Times New Roman" pitchFamily="18" charset="0"/>
                    <a:cs typeface="Times New Roman" pitchFamily="18" charset="0"/>
                  </a:rPr>
                  <a:t>1. If </a:t>
                </a:r>
                <a:r>
                  <a:rPr lang="en-US" sz="2600" dirty="0">
                    <a:solidFill>
                      <a:schemeClr val="tx1"/>
                    </a:solidFill>
                    <a:latin typeface="Times New Roman" pitchFamily="18" charset="0"/>
                    <a:cs typeface="Times New Roman" pitchFamily="18" charset="0"/>
                  </a:rPr>
                  <a:t>A can do a piece of work in X days and B can do it in Y days then A and B working together will do the same work </a:t>
                </a:r>
                <a:r>
                  <a:rPr lang="en-US" sz="2600" dirty="0" smtClean="0">
                    <a:solidFill>
                      <a:schemeClr val="tx1"/>
                    </a:solidFill>
                    <a:latin typeface="Times New Roman" pitchFamily="18" charset="0"/>
                    <a:cs typeface="Times New Roman" pitchFamily="18" charset="0"/>
                  </a:rPr>
                  <a:t>in</a:t>
                </a:r>
              </a:p>
              <a:p>
                <a:pPr marL="514350" indent="-514350" algn="ctr">
                  <a:buNone/>
                </a:pPr>
                <a14:m>
                  <m:oMath xmlns:m="http://schemas.openxmlformats.org/officeDocument/2006/math">
                    <m:f>
                      <m:fPr>
                        <m:ctrlPr>
                          <a:rPr lang="en-US" sz="2600" i="1" smtClean="0">
                            <a:solidFill>
                              <a:schemeClr val="tx1"/>
                            </a:solidFill>
                            <a:latin typeface="Cambria Math"/>
                            <a:cs typeface="Times New Roman" pitchFamily="18" charset="0"/>
                          </a:rPr>
                        </m:ctrlPr>
                      </m:fPr>
                      <m:num>
                        <m:r>
                          <a:rPr lang="en-US" sz="2600" b="0" i="1" smtClean="0">
                            <a:solidFill>
                              <a:schemeClr val="tx1"/>
                            </a:solidFill>
                            <a:latin typeface="Cambria Math"/>
                            <a:cs typeface="Times New Roman" pitchFamily="18" charset="0"/>
                          </a:rPr>
                          <m:t>𝑋𝑌</m:t>
                        </m:r>
                      </m:num>
                      <m:den>
                        <m:r>
                          <a:rPr lang="en-US" sz="2600" b="0" i="1" smtClean="0">
                            <a:solidFill>
                              <a:schemeClr val="tx1"/>
                            </a:solidFill>
                            <a:latin typeface="Cambria Math"/>
                            <a:cs typeface="Times New Roman" pitchFamily="18" charset="0"/>
                          </a:rPr>
                          <m:t>𝑋</m:t>
                        </m:r>
                        <m:r>
                          <a:rPr lang="en-US" sz="2600" b="0" i="1" smtClean="0">
                            <a:solidFill>
                              <a:schemeClr val="tx1"/>
                            </a:solidFill>
                            <a:latin typeface="Cambria Math"/>
                            <a:cs typeface="Times New Roman" pitchFamily="18" charset="0"/>
                          </a:rPr>
                          <m:t>+</m:t>
                        </m:r>
                        <m:r>
                          <a:rPr lang="en-US" sz="2600" b="0" i="1" smtClean="0">
                            <a:solidFill>
                              <a:schemeClr val="tx1"/>
                            </a:solidFill>
                            <a:latin typeface="Cambria Math"/>
                            <a:cs typeface="Times New Roman" pitchFamily="18" charset="0"/>
                          </a:rPr>
                          <m:t>𝑌</m:t>
                        </m:r>
                      </m:den>
                    </m:f>
                  </m:oMath>
                </a14:m>
                <a:r>
                  <a:rPr lang="en-US" sz="2600" dirty="0" smtClean="0">
                    <a:solidFill>
                      <a:schemeClr val="tx1"/>
                    </a:solidFill>
                    <a:latin typeface="Times New Roman" pitchFamily="18" charset="0"/>
                    <a:cs typeface="Times New Roman" pitchFamily="18" charset="0"/>
                  </a:rPr>
                  <a:t> days</a:t>
                </a: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endParaRPr lang="en-US" sz="2600" dirty="0" smtClean="0">
                  <a:solidFill>
                    <a:schemeClr val="tx1"/>
                  </a:solidFill>
                  <a:latin typeface="Times New Roman" pitchFamily="18" charset="0"/>
                  <a:cs typeface="Times New Roman" pitchFamily="18" charset="0"/>
                </a:endParaRPr>
              </a:p>
              <a:p>
                <a:pPr marL="514350" indent="-514350">
                  <a:buNone/>
                </a:pPr>
                <a:r>
                  <a:rPr lang="en-US" sz="2600" dirty="0" smtClean="0">
                    <a:solidFill>
                      <a:schemeClr val="tx1"/>
                    </a:solidFill>
                    <a:latin typeface="Times New Roman" pitchFamily="18" charset="0"/>
                    <a:cs typeface="Times New Roman" pitchFamily="18" charset="0"/>
                  </a:rPr>
                  <a:t>2. If </a:t>
                </a:r>
                <a:r>
                  <a:rPr lang="en-US" sz="2600" dirty="0">
                    <a:solidFill>
                      <a:schemeClr val="tx1"/>
                    </a:solidFill>
                    <a:latin typeface="Times New Roman" pitchFamily="18" charset="0"/>
                    <a:cs typeface="Times New Roman" pitchFamily="18" charset="0"/>
                  </a:rPr>
                  <a:t>A, B and C can do a work in X, Y and Z days respectively then all of them working together can finish work </a:t>
                </a:r>
                <a:r>
                  <a:rPr lang="en-US" sz="2600" dirty="0" smtClean="0">
                    <a:solidFill>
                      <a:schemeClr val="tx1"/>
                    </a:solidFill>
                    <a:latin typeface="Times New Roman" pitchFamily="18" charset="0"/>
                    <a:cs typeface="Times New Roman" pitchFamily="18" charset="0"/>
                  </a:rPr>
                  <a:t>in</a:t>
                </a:r>
              </a:p>
              <a:p>
                <a:pPr marL="514350" indent="-514350" algn="ctr">
                  <a:buNone/>
                </a:pPr>
                <a14:m>
                  <m:oMath xmlns:m="http://schemas.openxmlformats.org/officeDocument/2006/math">
                    <m:f>
                      <m:fPr>
                        <m:ctrlPr>
                          <a:rPr lang="en-US" sz="2600" i="1">
                            <a:solidFill>
                              <a:schemeClr val="tx1"/>
                            </a:solidFill>
                            <a:latin typeface="Cambria Math"/>
                            <a:cs typeface="Times New Roman" pitchFamily="18" charset="0"/>
                          </a:rPr>
                        </m:ctrlPr>
                      </m:fPr>
                      <m:num>
                        <m:r>
                          <a:rPr lang="en-US" sz="2600" i="1">
                            <a:solidFill>
                              <a:schemeClr val="tx1"/>
                            </a:solidFill>
                            <a:latin typeface="Cambria Math"/>
                            <a:cs typeface="Times New Roman" pitchFamily="18" charset="0"/>
                          </a:rPr>
                          <m:t>𝑋𝑌</m:t>
                        </m:r>
                        <m:r>
                          <a:rPr lang="en-US" sz="2600" b="0" i="1" smtClean="0">
                            <a:solidFill>
                              <a:schemeClr val="tx1"/>
                            </a:solidFill>
                            <a:latin typeface="Cambria Math"/>
                            <a:cs typeface="Times New Roman" pitchFamily="18" charset="0"/>
                          </a:rPr>
                          <m:t>𝑍</m:t>
                        </m:r>
                      </m:num>
                      <m:den>
                        <m:r>
                          <a:rPr lang="en-US" sz="2600" i="1">
                            <a:solidFill>
                              <a:schemeClr val="tx1"/>
                            </a:solidFill>
                            <a:latin typeface="Cambria Math"/>
                            <a:cs typeface="Times New Roman" pitchFamily="18" charset="0"/>
                          </a:rPr>
                          <m:t>𝑋</m:t>
                        </m:r>
                        <m:r>
                          <a:rPr lang="en-US" sz="2600" b="0" i="1" smtClean="0">
                            <a:solidFill>
                              <a:schemeClr val="tx1"/>
                            </a:solidFill>
                            <a:latin typeface="Cambria Math"/>
                            <a:cs typeface="Times New Roman" pitchFamily="18" charset="0"/>
                          </a:rPr>
                          <m:t>𝑌</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𝑌𝑍</m:t>
                        </m:r>
                        <m:r>
                          <a:rPr lang="en-US" sz="2600" b="0" i="1" smtClean="0">
                            <a:solidFill>
                              <a:schemeClr val="tx1"/>
                            </a:solidFill>
                            <a:latin typeface="Cambria Math"/>
                            <a:cs typeface="Times New Roman" pitchFamily="18" charset="0"/>
                          </a:rPr>
                          <m:t>+</m:t>
                        </m:r>
                        <m:r>
                          <a:rPr lang="en-US" sz="2600" b="0" i="1" smtClean="0">
                            <a:solidFill>
                              <a:schemeClr val="tx1"/>
                            </a:solidFill>
                            <a:latin typeface="Cambria Math"/>
                            <a:cs typeface="Times New Roman" pitchFamily="18" charset="0"/>
                          </a:rPr>
                          <m:t>𝑍𝑋</m:t>
                        </m:r>
                      </m:den>
                    </m:f>
                  </m:oMath>
                </a14:m>
                <a:r>
                  <a:rPr lang="en-US" sz="2600" dirty="0">
                    <a:solidFill>
                      <a:schemeClr val="tx1"/>
                    </a:solidFill>
                    <a:latin typeface="Times New Roman" pitchFamily="18" charset="0"/>
                    <a:cs typeface="Times New Roman" pitchFamily="18" charset="0"/>
                  </a:rPr>
                  <a:t/>
                </a:r>
                <a:r>
                  <a:rPr lang="en-US" sz="2600" dirty="0" smtClean="0">
                    <a:solidFill>
                      <a:schemeClr val="tx1"/>
                    </a:solidFill>
                    <a:latin typeface="Times New Roman" pitchFamily="18" charset="0"/>
                    <a:cs typeface="Times New Roman" pitchFamily="18" charset="0"/>
                  </a:rPr>
                  <a:t>days</a:t>
                </a:r>
                <a:endParaRPr lang="en-US" sz="2600" dirty="0">
                  <a:solidFill>
                    <a:schemeClr val="tx1"/>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219200"/>
                <a:ext cx="8534400" cy="5943600"/>
              </a:xfrm>
              <a:blipFill rotWithShape="1">
                <a:blip r:embed="rId2"/>
                <a:stretch>
                  <a:fillRect l="-1286" t="-923" r="-1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5BA204F-4364-415F-9D65-FF2DC7C3AD9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38200"/>
          </a:xfrm>
        </p:spPr>
        <p:txBody>
          <a:bodyPr/>
          <a:lstStyle/>
          <a:p>
            <a:r>
              <a:rPr lang="en-US" sz="3200" b="1" dirty="0" smtClean="0">
                <a:latin typeface="Times New Roman" pitchFamily="18" charset="0"/>
                <a:cs typeface="Times New Roman" pitchFamily="18" charset="0"/>
              </a:rPr>
              <a:t>LCM Method to Solve Problems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382000" cy="3777622"/>
          </a:xfrm>
        </p:spPr>
        <p:txBody>
          <a:bodyPr>
            <a:noAutofit/>
          </a:bodyPr>
          <a:lstStyle/>
          <a:p>
            <a:r>
              <a:rPr lang="en-US" sz="2600" dirty="0" smtClean="0">
                <a:solidFill>
                  <a:schemeClr val="tx1"/>
                </a:solidFill>
                <a:latin typeface="Times New Roman" pitchFamily="18" charset="0"/>
                <a:cs typeface="Times New Roman" pitchFamily="18" charset="0"/>
              </a:rPr>
              <a:t>Here we take the LCM of time taken by the members to do the complete work</a:t>
            </a:r>
          </a:p>
          <a:p>
            <a:r>
              <a:rPr lang="en-US" sz="2600" dirty="0" smtClean="0">
                <a:solidFill>
                  <a:schemeClr val="tx1"/>
                </a:solidFill>
                <a:latin typeface="Times New Roman" pitchFamily="18" charset="0"/>
                <a:cs typeface="Times New Roman" pitchFamily="18" charset="0"/>
              </a:rPr>
              <a:t>That LCM will behave as a value of total work </a:t>
            </a:r>
          </a:p>
          <a:p>
            <a:r>
              <a:rPr lang="en-US" sz="2600" dirty="0" smtClean="0">
                <a:solidFill>
                  <a:schemeClr val="tx1"/>
                </a:solidFill>
                <a:latin typeface="Times New Roman" pitchFamily="18" charset="0"/>
                <a:cs typeface="Times New Roman" pitchFamily="18" charset="0"/>
              </a:rPr>
              <a:t>Total Work = LCM</a:t>
            </a:r>
          </a:p>
          <a:p>
            <a:r>
              <a:rPr lang="en-US" sz="2600" dirty="0" smtClean="0">
                <a:solidFill>
                  <a:schemeClr val="tx1"/>
                </a:solidFill>
                <a:latin typeface="Times New Roman" pitchFamily="18" charset="0"/>
                <a:cs typeface="Times New Roman" pitchFamily="18" charset="0"/>
              </a:rPr>
              <a:t>Total Work = No of days * work done in 1 day (per unit time)</a:t>
            </a:r>
          </a:p>
          <a:p>
            <a:r>
              <a:rPr lang="en-US" sz="2600" dirty="0" smtClean="0">
                <a:solidFill>
                  <a:schemeClr val="tx1"/>
                </a:solidFill>
                <a:latin typeface="Times New Roman" pitchFamily="18" charset="0"/>
                <a:cs typeface="Times New Roman" pitchFamily="18" charset="0"/>
              </a:rPr>
              <a:t>Thus, No of days = LCM/Efficiency </a:t>
            </a:r>
          </a:p>
          <a:p>
            <a:pPr>
              <a:buNone/>
            </a:pPr>
            <a:r>
              <a:rPr lang="en-US" sz="2600" dirty="0">
                <a:solidFill>
                  <a:schemeClr val="tx1"/>
                </a:solidFill>
                <a:latin typeface="Times New Roman" pitchFamily="18" charset="0"/>
                <a:cs typeface="Times New Roman" pitchFamily="18" charset="0"/>
              </a:rPr>
              <a:t>w</a:t>
            </a:r>
            <a:r>
              <a:rPr lang="en-US" sz="2600" dirty="0" smtClean="0">
                <a:solidFill>
                  <a:schemeClr val="tx1"/>
                </a:solidFill>
                <a:latin typeface="Times New Roman" pitchFamily="18" charset="0"/>
                <a:cs typeface="Times New Roman" pitchFamily="18" charset="0"/>
              </a:rPr>
              <a:t>here efficiency = work done in per unit time</a:t>
            </a:r>
            <a:endParaRPr lang="en-US" sz="26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5BA204F-4364-415F-9D65-FF2DC7C3AD9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228600"/>
            <a:ext cx="8686800" cy="1815882"/>
          </a:xfrm>
          <a:prstGeom prst="rect">
            <a:avLst/>
          </a:prstGeom>
        </p:spPr>
        <p:txBody>
          <a:bodyPr wrap="square">
            <a:spAutoFit/>
          </a:bodyPr>
          <a:lstStyle/>
          <a:p>
            <a:pPr algn="just"/>
            <a:r>
              <a:rPr lang="en-IN" sz="2800" b="1" dirty="0" smtClean="0">
                <a:latin typeface="Times New Roman" pitchFamily="18" charset="0"/>
                <a:cs typeface="Times New Roman" pitchFamily="18" charset="0"/>
              </a:rPr>
              <a:t>Example : </a:t>
            </a:r>
            <a:r>
              <a:rPr lang="en-IN" sz="2800" dirty="0" smtClean="0">
                <a:latin typeface="Times New Roman" pitchFamily="18" charset="0"/>
                <a:cs typeface="Times New Roman" pitchFamily="18" charset="0"/>
              </a:rPr>
              <a:t>A completes a work in 10 days where as B completes the same work in 12 days. In how many days they will complete the work by working together?</a:t>
            </a:r>
          </a:p>
          <a:p>
            <a:pPr algn="just"/>
            <a:endParaRPr lang="en-IN" sz="28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5BA204F-4364-415F-9D65-FF2DC7C3AD91}" type="slidenum">
              <a:rPr lang="en-US" smtClean="0"/>
              <a:pPr/>
              <a:t>6</a:t>
            </a:fld>
            <a:endParaRPr lang="en-US"/>
          </a:p>
        </p:txBody>
      </p:sp>
    </p:spTree>
    <p:extLst>
      <p:ext uri="{BB962C8B-B14F-4D97-AF65-F5344CB8AC3E}">
        <p14:creationId xmlns:p14="http://schemas.microsoft.com/office/powerpoint/2010/main" xmlns="" val="4255326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7</a:t>
            </a:fld>
            <a:endParaRPr lang="en-US"/>
          </a:p>
        </p:txBody>
      </p:sp>
      <p:sp>
        <p:nvSpPr>
          <p:cNvPr id="5" name="Rectangle 4"/>
          <p:cNvSpPr/>
          <p:nvPr/>
        </p:nvSpPr>
        <p:spPr>
          <a:xfrm>
            <a:off x="381000" y="381000"/>
            <a:ext cx="8382000" cy="3108543"/>
          </a:xfrm>
          <a:prstGeom prst="rect">
            <a:avLst/>
          </a:prstGeom>
        </p:spPr>
        <p:txBody>
          <a:bodyPr wrap="square">
            <a:spAutoFit/>
          </a:bodyPr>
          <a:lstStyle/>
          <a:p>
            <a:pPr algn="just"/>
            <a:r>
              <a:rPr lang="en-IN" sz="2800" dirty="0" smtClean="0">
                <a:latin typeface="Times New Roman" pitchFamily="18" charset="0"/>
                <a:cs typeface="Times New Roman" pitchFamily="18" charset="0"/>
              </a:rPr>
              <a:t>Solution: </a:t>
            </a:r>
          </a:p>
          <a:p>
            <a:pPr marL="342900" indent="-342900" algn="just"/>
            <a:r>
              <a:rPr lang="en-IN" sz="2800" dirty="0" smtClean="0">
                <a:latin typeface="Times New Roman" pitchFamily="18" charset="0"/>
                <a:cs typeface="Times New Roman" pitchFamily="18" charset="0"/>
              </a:rPr>
              <a:t>LCM of 10 &amp; 12 = 60</a:t>
            </a:r>
          </a:p>
          <a:p>
            <a:pPr marL="342900" indent="-342900" algn="just"/>
            <a:r>
              <a:rPr lang="en-IN" sz="2800" dirty="0" smtClean="0">
                <a:latin typeface="Times New Roman" pitchFamily="18" charset="0"/>
                <a:cs typeface="Times New Roman" pitchFamily="18" charset="0"/>
              </a:rPr>
              <a:t>Thus total work = 60</a:t>
            </a:r>
          </a:p>
          <a:p>
            <a:pPr marL="342900" indent="-342900" algn="just"/>
            <a:r>
              <a:rPr lang="en-IN" sz="2800" dirty="0" smtClean="0">
                <a:latin typeface="Times New Roman" pitchFamily="18" charset="0"/>
                <a:cs typeface="Times New Roman" pitchFamily="18" charset="0"/>
              </a:rPr>
              <a:t>Efficiency of A = 60/10 = 6</a:t>
            </a:r>
          </a:p>
          <a:p>
            <a:pPr marL="342900" indent="-342900" algn="just"/>
            <a:r>
              <a:rPr lang="en-IN" sz="2800" dirty="0" smtClean="0">
                <a:latin typeface="Times New Roman" pitchFamily="18" charset="0"/>
                <a:cs typeface="Times New Roman" pitchFamily="18" charset="0"/>
              </a:rPr>
              <a:t>Efficiency of B = 60/12 = 5</a:t>
            </a:r>
          </a:p>
          <a:p>
            <a:pPr marL="342900" indent="-342900" algn="just"/>
            <a:r>
              <a:rPr lang="en-IN" sz="2800" dirty="0" smtClean="0">
                <a:latin typeface="Times New Roman" pitchFamily="18" charset="0"/>
                <a:cs typeface="Times New Roman" pitchFamily="18" charset="0"/>
              </a:rPr>
              <a:t>Efficiency of A and B together = 11</a:t>
            </a:r>
          </a:p>
          <a:p>
            <a:pPr marL="342900" indent="-342900" algn="just"/>
            <a:r>
              <a:rPr lang="en-IN" sz="2800" dirty="0" smtClean="0">
                <a:latin typeface="Times New Roman" pitchFamily="18" charset="0"/>
                <a:cs typeface="Times New Roman" pitchFamily="18" charset="0"/>
              </a:rPr>
              <a:t>Thus Time taken by A and B together is = 60/11 days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10600" cy="1815882"/>
          </a:xfrm>
          <a:prstGeom prst="rect">
            <a:avLst/>
          </a:prstGeom>
        </p:spPr>
        <p:txBody>
          <a:bodyPr wrap="square">
            <a:spAutoFit/>
          </a:bodyPr>
          <a:lstStyle/>
          <a:p>
            <a:r>
              <a:rPr lang="en-IN" sz="2800" b="1" dirty="0">
                <a:latin typeface="Times New Roman" pitchFamily="18" charset="0"/>
                <a:cs typeface="Times New Roman" pitchFamily="18" charset="0"/>
              </a:rPr>
              <a:t>Example </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If </a:t>
            </a:r>
            <a:r>
              <a:rPr lang="en-IN" sz="2800" dirty="0" err="1" smtClean="0">
                <a:latin typeface="Times New Roman" pitchFamily="18" charset="0"/>
                <a:cs typeface="Times New Roman" pitchFamily="18" charset="0"/>
              </a:rPr>
              <a:t>Arti</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and Rita can do a job in 8 hours (working together at their respective constant rates) and Art can do the job alone in 12 hours. In how many hours can Rita do the job alone</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5BA204F-4364-415F-9D65-FF2DC7C3AD91}" type="slidenum">
              <a:rPr lang="en-US" smtClean="0"/>
              <a:pPr/>
              <a:t>8</a:t>
            </a:fld>
            <a:endParaRPr lang="en-US"/>
          </a:p>
        </p:txBody>
      </p:sp>
    </p:spTree>
    <p:extLst>
      <p:ext uri="{BB962C8B-B14F-4D97-AF65-F5344CB8AC3E}">
        <p14:creationId xmlns:p14="http://schemas.microsoft.com/office/powerpoint/2010/main" xmlns="" val="2043513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BA204F-4364-415F-9D65-FF2DC7C3AD91}" type="slidenum">
              <a:rPr lang="en-US" smtClean="0"/>
              <a:pPr/>
              <a:t>9</a:t>
            </a:fld>
            <a:endParaRPr lang="en-US"/>
          </a:p>
        </p:txBody>
      </p:sp>
      <p:sp>
        <p:nvSpPr>
          <p:cNvPr id="5" name="Rectangle 4"/>
          <p:cNvSpPr/>
          <p:nvPr/>
        </p:nvSpPr>
        <p:spPr>
          <a:xfrm>
            <a:off x="228600" y="228600"/>
            <a:ext cx="8686800" cy="3970318"/>
          </a:xfrm>
          <a:prstGeom prst="rect">
            <a:avLst/>
          </a:prstGeom>
        </p:spPr>
        <p:txBody>
          <a:bodyPr wrap="square">
            <a:spAutoFit/>
          </a:bodyPr>
          <a:lstStyle/>
          <a:p>
            <a:r>
              <a:rPr lang="en-IN" sz="2800" dirty="0" smtClean="0">
                <a:latin typeface="Times New Roman" pitchFamily="18" charset="0"/>
                <a:cs typeface="Times New Roman" pitchFamily="18" charset="0"/>
              </a:rPr>
              <a:t>Sol: </a:t>
            </a:r>
            <a:r>
              <a:rPr lang="en-IN" sz="2800" dirty="0" err="1" smtClean="0">
                <a:latin typeface="Times New Roman" pitchFamily="18" charset="0"/>
                <a:cs typeface="Times New Roman" pitchFamily="18" charset="0"/>
              </a:rPr>
              <a:t>Arti</a:t>
            </a:r>
            <a:r>
              <a:rPr lang="en-IN" sz="2800" dirty="0" smtClean="0">
                <a:latin typeface="Times New Roman" pitchFamily="18" charset="0"/>
                <a:cs typeface="Times New Roman" pitchFamily="18" charset="0"/>
              </a:rPr>
              <a:t> + Rita = 8</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Arti</a:t>
            </a:r>
            <a:r>
              <a:rPr lang="en-IN" sz="2800" dirty="0" smtClean="0">
                <a:latin typeface="Times New Roman" pitchFamily="18" charset="0"/>
                <a:cs typeface="Times New Roman" pitchFamily="18" charset="0"/>
              </a:rPr>
              <a:t> = 12</a:t>
            </a:r>
          </a:p>
          <a:p>
            <a:r>
              <a:rPr lang="en-IN" sz="2800" dirty="0" smtClean="0">
                <a:latin typeface="Times New Roman" pitchFamily="18" charset="0"/>
                <a:cs typeface="Times New Roman" pitchFamily="18" charset="0"/>
              </a:rPr>
              <a:t>	LCM = 24</a:t>
            </a:r>
          </a:p>
          <a:p>
            <a:r>
              <a:rPr lang="en-IN" sz="2800" dirty="0" smtClean="0">
                <a:latin typeface="Times New Roman" pitchFamily="18" charset="0"/>
                <a:cs typeface="Times New Roman" pitchFamily="18" charset="0"/>
              </a:rPr>
              <a:t>Let’s consider 24 units as total work.</a:t>
            </a:r>
          </a:p>
          <a:p>
            <a:r>
              <a:rPr lang="en-IN" sz="2800" dirty="0" smtClean="0">
                <a:latin typeface="Times New Roman" pitchFamily="18" charset="0"/>
                <a:cs typeface="Times New Roman" pitchFamily="18" charset="0"/>
              </a:rPr>
              <a:t>Work done by </a:t>
            </a:r>
            <a:r>
              <a:rPr lang="en-IN" sz="2800" dirty="0" err="1" smtClean="0">
                <a:latin typeface="Times New Roman" pitchFamily="18" charset="0"/>
                <a:cs typeface="Times New Roman" pitchFamily="18" charset="0"/>
              </a:rPr>
              <a:t>Arti</a:t>
            </a:r>
            <a:r>
              <a:rPr lang="en-IN" sz="2800" dirty="0" smtClean="0">
                <a:latin typeface="Times New Roman" pitchFamily="18" charset="0"/>
                <a:cs typeface="Times New Roman" pitchFamily="18" charset="0"/>
              </a:rPr>
              <a:t> in one day = 2 units</a:t>
            </a:r>
          </a:p>
          <a:p>
            <a:r>
              <a:rPr lang="en-IN" sz="2800" dirty="0" smtClean="0">
                <a:latin typeface="Times New Roman" pitchFamily="18" charset="0"/>
                <a:cs typeface="Times New Roman" pitchFamily="18" charset="0"/>
              </a:rPr>
              <a:t>Work done by </a:t>
            </a:r>
            <a:r>
              <a:rPr lang="en-IN" sz="2800" dirty="0" err="1" smtClean="0">
                <a:latin typeface="Times New Roman" pitchFamily="18" charset="0"/>
                <a:cs typeface="Times New Roman" pitchFamily="18" charset="0"/>
              </a:rPr>
              <a:t>Arti</a:t>
            </a:r>
            <a:r>
              <a:rPr lang="en-IN" sz="2800" dirty="0" smtClean="0">
                <a:latin typeface="Times New Roman" pitchFamily="18" charset="0"/>
                <a:cs typeface="Times New Roman" pitchFamily="18" charset="0"/>
              </a:rPr>
              <a:t> and Rita together in one day = 3 units</a:t>
            </a:r>
          </a:p>
          <a:p>
            <a:r>
              <a:rPr lang="en-IN" sz="2800" dirty="0" smtClean="0">
                <a:latin typeface="Times New Roman" pitchFamily="18" charset="0"/>
                <a:cs typeface="Times New Roman" pitchFamily="18" charset="0"/>
              </a:rPr>
              <a:t>Thus, work done by Rita alone in one day = (3 – 2) 1 unit</a:t>
            </a:r>
          </a:p>
          <a:p>
            <a:r>
              <a:rPr lang="en-IN" sz="2800" dirty="0" smtClean="0">
                <a:latin typeface="Times New Roman" pitchFamily="18" charset="0"/>
                <a:cs typeface="Times New Roman" pitchFamily="18" charset="0"/>
              </a:rPr>
              <a:t>No. of days taken by Rita to complete the job alone = 24/1 = 24.</a:t>
            </a:r>
            <a:endParaRPr lang="en-IN"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1367</TotalTime>
  <Words>1517</Words>
  <Application>Microsoft Office PowerPoint</Application>
  <PresentationFormat>On-screen Show (4:3)</PresentationFormat>
  <Paragraphs>261</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Executive</vt:lpstr>
      <vt:lpstr>TIME &amp; WORK</vt:lpstr>
      <vt:lpstr>Slide 2</vt:lpstr>
      <vt:lpstr>Slide 3</vt:lpstr>
      <vt:lpstr>                    FEW CONCEPTS</vt:lpstr>
      <vt:lpstr>LCM Method to Solve Problems</vt:lpstr>
      <vt:lpstr>Slide 6</vt:lpstr>
      <vt:lpstr>Slide 7</vt:lpstr>
      <vt:lpstr>Slide 8</vt:lpstr>
      <vt:lpstr>Slide 9</vt:lpstr>
      <vt:lpstr>PRACTICE QUESTIONS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dc:title>
  <dc:creator>Yashica</dc:creator>
  <cp:lastModifiedBy>HP</cp:lastModifiedBy>
  <cp:revision>215</cp:revision>
  <dcterms:created xsi:type="dcterms:W3CDTF">2017-06-29T04:43:36Z</dcterms:created>
  <dcterms:modified xsi:type="dcterms:W3CDTF">2021-08-04T17:26:08Z</dcterms:modified>
</cp:coreProperties>
</file>