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8" r:id="rId12"/>
    <p:sldId id="269" r:id="rId13"/>
    <p:sldId id="266" r:id="rId14"/>
    <p:sldId id="267" r:id="rId15"/>
    <p:sldId id="268" r:id="rId16"/>
    <p:sldId id="270" r:id="rId17"/>
    <p:sldId id="279" r:id="rId18"/>
    <p:sldId id="271" r:id="rId19"/>
    <p:sldId id="280" r:id="rId20"/>
    <p:sldId id="272" r:id="rId21"/>
    <p:sldId id="281" r:id="rId22"/>
    <p:sldId id="273" r:id="rId23"/>
    <p:sldId id="282" r:id="rId24"/>
    <p:sldId id="274" r:id="rId25"/>
    <p:sldId id="283" r:id="rId26"/>
    <p:sldId id="275" r:id="rId27"/>
    <p:sldId id="284" r:id="rId28"/>
    <p:sldId id="276" r:id="rId29"/>
    <p:sldId id="285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4831" autoAdjust="0"/>
  </p:normalViewPr>
  <p:slideViewPr>
    <p:cSldViewPr snapToGrid="0">
      <p:cViewPr>
        <p:scale>
          <a:sx n="33" d="100"/>
          <a:sy n="33" d="100"/>
        </p:scale>
        <p:origin x="-204" y="-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4726B-C743-4151-9767-3C18387E5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DF206F-8EA7-43F0-A477-AC702E916242}" type="pres">
      <dgm:prSet presAssocID="{FA34726B-C743-4151-9767-3C18387E5A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85B2C-E7DC-4E1A-A179-4831DFF30250}" type="presOf" srcId="{FA34726B-C743-4151-9767-3C18387E5A25}" destId="{39DF206F-8EA7-43F0-A477-AC702E916242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238D3-3D90-4A77-BA6C-82D885580877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02BD8-21F4-4DF4-841E-EE3E65963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9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Solving this by our shortcut: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: Y : Z = 3 × 3 : 4 × 3 : 4 ×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 : 12 : 8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 x be the fourth proportional, then 6 : 8 = 15:x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=(2800*5/14):(2800*6/14):(2800*3/14)=1000:1200:600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adding 200 Rs. to their share, it becomes 1200:1400:800=6:7:4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17.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Totally there are 4kg mixture which costs 153.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therfore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,(126+135+x)/4=153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x=351.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x is the price for 2Kg.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x=175.50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18. 1:10, there</a:t>
            </a:r>
            <a:r>
              <a:rPr lang="en-US" baseline="0" dirty="0" smtClean="0"/>
              <a:t> must be </a:t>
            </a:r>
            <a:r>
              <a:rPr lang="en-US" baseline="0" dirty="0" err="1" smtClean="0"/>
              <a:t>atleast</a:t>
            </a:r>
            <a:r>
              <a:rPr lang="en-US" baseline="0" dirty="0" smtClean="0"/>
              <a:t> 11marbels in the jar.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share of 1 person =1/8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share of 1 person =1/7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=1/7-1/8=1/56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Required fraction =(1/56)/(1/8)=1/7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in which divided = 2 : 3 :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ratio = 1/2 : 1/3 : 1/4 or 6 : 4 :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ratios show that P and Q have lost and R has gained the most.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got = 4/(2+3+4) * 117 = 52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R would have got = 3/(6+4+3) * 117 = 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52 – 27 =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amount is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in first ratio B got x/3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second ratio B got x/7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between both is 40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means-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x/3 - x/7 =40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x(1/3-1/7) = 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(4/21) = 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40*21/4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A = 2k, B = 3k and C = 5k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A's new salary = 115/100 of 2k = 23/10 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B's new salary = 110/100 of 3k = 33/10 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C's new salary = 120/100 of 5k = 6k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ratio = 23k/10 : 33k/10 : 6k = 23:33:60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23. 9:8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24.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25.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 times A’s share = 12 times B’s share = 6 times C’s share.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this is not the same as the ratio of their wages being 8 : 12 :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find out the L.C.M of 8, 12 and 6 and divide the L.C.M by each of the above numbers to get the ratio of their respective shares.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L.C.M of 8, 12 and 6 is 24.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the ratio A:B:C::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24/8:24/12:24/6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A:B:C=3:2:4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sum of the wages = 3x + 2x + 4x =432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 48.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A who gets 3x will get 3*48= Rs 144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1st part = 5×1562/5+6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=5×1562/11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=710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2nd part = 6×1562/11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852.</a:t>
            </a:r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: Q : R = 2 : 3 : 4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P = 2k,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= 3k,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= 4k.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/ Q = 2k / 3k = 2 / 3 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/ R = 3k / 4k = 3 / 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/ P = 4k / 2k = 2 / 1.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P / Q : Q / R : R / P = 2 / 3 : 3 / 4 : 2 / 1 = 8 : 9 : 24.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1: Let the third number is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first number is 140% of A = 140 x A / 100 = 7A / 5 and second number is 160% of B = 160 x B / 100 = 8B /5.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2: now ratio of first and second number is 7A / 5 : 8B / 5 = 35A : 40B = 7 : 8.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Let Q gets Rs x. Then We can say P gets Rs (x + 20 ) and R gets Rs ( x + 35)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+ 20 + x + x + 35 = 385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3x = 330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110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R’s share = Rs( 110 + 35 ) = Rs 145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in which Ram, Mohan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Sohan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got  = 15 :10 : 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Sum of ratios  = 15 + 10 + 6 = 31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Share of Mohan = (10 x 279)/ 31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= Rs. 90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Since the numbers are in the ratio of 11:13. Let the numbers be 11x and 13x. Now if 2 is subtracted from each, the numbers become (11x -12) and (13x-12).  As they are in the ratio of 7:9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(11x-12): (13x-12):: 7: 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(11x – 12) 9 = (13x – 12) 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99x – 108 = 91x – 84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9x = 24 or x =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Therefore the numbers are 11 x 3 = 33 and 13 x 3 = 39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of one rupee, 50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25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coins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     = 2:3:10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Ratio of their values  = 8:6:10 = 4:3:5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sum of the ratios of their values = 4 + 3 + 5 = 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Value of 25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coins (5x288)/12 = Rs. 120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No. of 25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coins   = 120 × 4 = 480                </a:t>
            </a:r>
          </a:p>
          <a:p>
            <a:endParaRPr lang="en-US" dirty="0" smtClean="0"/>
          </a:p>
          <a:p>
            <a:r>
              <a:rPr lang="en-US" dirty="0" smtClean="0"/>
              <a:t>10.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Sheetal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Poonam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7   :      15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7     :    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49:      105  :    240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ratio of money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Sheetal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Poonam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49:      105  :    240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Poonam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Rs. 2400.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 of milk in the first mixture = 12/12+3=12/15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 of milk in the second mixture = 10/10+4 = 10/14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ratio of strengths = 12/15 : 10/14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=12*14 : 15*10 = 28:25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12.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milk = 40, water = 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x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water is added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(20+x)/(60+x) = 2/3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litres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13. Share of B and C = (1872/(9-3))*(5+8)=4056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originally were 4x, 6x and 9x student there in classes receptively.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12 students increase in each student then students were 7x, 9x and 12x in each class respectively.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Students = 7x + 9x + 12x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4x + 6x + 9x + 3*12 = 28x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9x = 3*12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4.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total number of student in three classes,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4x + 6x + 9x = 19x = 19 * 4 = 76.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income of A and B be 3x and 2x respectively. Also, their expenditure is 5y and 3y.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according to question,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3x-5y = 1000 -------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2x-3y = 1000 ---------- (ii)*5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9x-15y-10x+15y = 3000-5000;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Or, -x = -2000;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Or, x = 2000;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income of A = 3x = 3*2000 = Rs. 6000.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2BD8-21F4-4DF4-841E-EE3E65963E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864F-521C-42FF-9DD3-2438EE9B8B3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5B26-08A8-4ED0-ABCB-58764893D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617" y="115910"/>
            <a:ext cx="9868995" cy="10818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AND PROPORTION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617" y="1584101"/>
            <a:ext cx="10367493" cy="51257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Ratio means number of times one quantity contains another quantity. Expressed as A:B OR A/B.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A- Antecedent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B- Consequent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Ratios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Duplicate ratio: The ratio of the squares of the two numbers.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Ex: 9 : 16 is the duplicate ratio of 3 : 4.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56" y="2078797"/>
            <a:ext cx="2386370" cy="1996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88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89" y="244714"/>
            <a:ext cx="9547023" cy="6568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101" y="1004551"/>
            <a:ext cx="9920511" cy="565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1.If </a:t>
            </a:r>
            <a:r>
              <a:rPr lang="en-US" sz="2800" dirty="0"/>
              <a:t>X : Y = 3 : 4 and Y : Z = 3 : 2 Then , X : Y : Z = </a:t>
            </a:r>
            <a:r>
              <a:rPr lang="en-US" sz="2800" dirty="0" smtClean="0"/>
              <a:t>?</a:t>
            </a:r>
          </a:p>
          <a:p>
            <a:pPr marL="514350" indent="-514350">
              <a:buNone/>
            </a:pPr>
            <a:r>
              <a:rPr lang="en-US" sz="2800" dirty="0" smtClean="0"/>
              <a:t>A. 6 : 12 : 8       B. </a:t>
            </a:r>
            <a:r>
              <a:rPr lang="en-US" sz="2800" dirty="0"/>
              <a:t>9 : 12 : </a:t>
            </a:r>
            <a:r>
              <a:rPr lang="en-US" sz="2800" dirty="0" smtClean="0"/>
              <a:t>8     C.  </a:t>
            </a:r>
            <a:r>
              <a:rPr lang="en-US" sz="2800" dirty="0"/>
              <a:t>3 : 6 : </a:t>
            </a:r>
            <a:r>
              <a:rPr lang="en-US" sz="2800" dirty="0" smtClean="0"/>
              <a:t>4       D. 12 </a:t>
            </a:r>
            <a:r>
              <a:rPr lang="en-US" sz="2800" dirty="0"/>
              <a:t>: 9 : </a:t>
            </a:r>
            <a:r>
              <a:rPr lang="en-US" sz="2800" dirty="0" smtClean="0"/>
              <a:t>8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2. Find the fourth proportional to the numbers 6, 8 and 15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A. 20                B. 30                C.40                D.10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41175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3306" y="345057"/>
            <a:ext cx="990312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3. divide 1562 into two parts such that one may be to the other as 5:6. Find first one’s share.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800                       B.710                     C.750               D.850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>
              <a:buAutoNum type="alphaUcPeriod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4.If P : Q : R = 2 : 3 : 4 , Then P / Q : Q / R : R / P = ?</a:t>
            </a:r>
          </a:p>
          <a:p>
            <a:r>
              <a:rPr lang="en-US" sz="2800" dirty="0" smtClean="0"/>
              <a:t>A. 8: 9: 24              B. 7: 9: 24               C. 4: 6: 15</a:t>
            </a:r>
          </a:p>
          <a:p>
            <a:r>
              <a:rPr lang="en-US" sz="2800" dirty="0" smtClean="0"/>
              <a:t>D. 8: 11: 24            E. None of these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>
              <a:buAutoNum type="alphaUcPeriod"/>
            </a:pPr>
            <a:endParaRPr lang="en-US" sz="2800" dirty="0" smtClean="0"/>
          </a:p>
          <a:p>
            <a:pPr marL="342900" indent="-342900"/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917" y="945931"/>
            <a:ext cx="1128655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5. Two numbers are respectively 40% and 60% more than third number. Find the ratio of two numbers ?</a:t>
            </a:r>
          </a:p>
          <a:p>
            <a:r>
              <a:rPr lang="en-US" sz="2800" dirty="0" smtClean="0"/>
              <a:t>A. 8: 7                     B. 7: 9                     C. 9: 11</a:t>
            </a:r>
          </a:p>
          <a:p>
            <a:r>
              <a:rPr lang="en-US" sz="2800" dirty="0" smtClean="0"/>
              <a:t>D. 8: 13                   E. None of these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6.Rs. 385 were divided among P , Q , R in such a way that P had </a:t>
            </a:r>
            <a:r>
              <a:rPr lang="en-US" sz="2800" dirty="0" err="1" smtClean="0"/>
              <a:t>Rs</a:t>
            </a:r>
            <a:r>
              <a:rPr lang="en-US" sz="2800" dirty="0" smtClean="0"/>
              <a:t> 20 more than Q and R had </a:t>
            </a:r>
            <a:r>
              <a:rPr lang="en-US" sz="2800" dirty="0" err="1" smtClean="0"/>
              <a:t>Rs</a:t>
            </a:r>
            <a:r>
              <a:rPr lang="en-US" sz="2800" dirty="0" smtClean="0"/>
              <a:t> 15 more than P . How much was R’s share?</a:t>
            </a:r>
          </a:p>
          <a:p>
            <a:r>
              <a:rPr lang="en-US" sz="2800" dirty="0" smtClean="0"/>
              <a:t>A. 156                     B. 145                       C. 152</a:t>
            </a:r>
          </a:p>
          <a:p>
            <a:r>
              <a:rPr lang="en-US" sz="2800" dirty="0" smtClean="0"/>
              <a:t>D. 150                     E. None of these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637822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4513" y="244699"/>
            <a:ext cx="98190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7. If </a:t>
            </a:r>
            <a:r>
              <a:rPr lang="en-US" sz="2800" dirty="0" err="1" smtClean="0"/>
              <a:t>Rs</a:t>
            </a:r>
            <a:r>
              <a:rPr lang="en-US" sz="2800" dirty="0" smtClean="0"/>
              <a:t>. 279 were distributed among Ram, Mohan and </a:t>
            </a:r>
            <a:r>
              <a:rPr lang="en-US" sz="2800" dirty="0" err="1" smtClean="0"/>
              <a:t>Sohan</a:t>
            </a:r>
            <a:r>
              <a:rPr lang="en-US" sz="2800" dirty="0" smtClean="0"/>
              <a:t> in the ratio of 15:10:6 respectively, then how many rupees did Mohan obtain?</a:t>
            </a:r>
          </a:p>
          <a:p>
            <a:r>
              <a:rPr lang="en-US" sz="2800" dirty="0" smtClean="0"/>
              <a:t>A.80                    B.100                  C.90              D.70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8</a:t>
            </a:r>
            <a:r>
              <a:rPr lang="en-US" sz="2800" dirty="0" smtClean="0"/>
              <a:t>. Two numbers are in the ratio of 11:13. If 12 be subtracted from each, the remainders are in the ratio of 7:9 Find out the numbers.</a:t>
            </a:r>
          </a:p>
          <a:p>
            <a:r>
              <a:rPr lang="en-US" sz="2800" dirty="0" smtClean="0"/>
              <a:t>A.32, 38              B. 33,39             C.34,40          D.35, 41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33300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525" y="258792"/>
            <a:ext cx="1040685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 A bag contains of one rupee, 50 paisa and 25 paisa coins. If these coins are in the ratio of 2:3:10, and the total amount of coins is Rs288, find the number of 25 paisa coins in the bag.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470                     B.480                     C.490                D.500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10 . The ratio of the money with </a:t>
            </a:r>
            <a:r>
              <a:rPr lang="en-US" sz="2800" dirty="0" err="1" smtClean="0"/>
              <a:t>Anu</a:t>
            </a:r>
            <a:r>
              <a:rPr lang="en-US" sz="2800" dirty="0" smtClean="0"/>
              <a:t> and </a:t>
            </a:r>
            <a:r>
              <a:rPr lang="en-US" sz="2800" dirty="0" err="1" smtClean="0"/>
              <a:t>Sheetal</a:t>
            </a:r>
            <a:r>
              <a:rPr lang="en-US" sz="2800" dirty="0" smtClean="0"/>
              <a:t> is 7:15 and that with </a:t>
            </a:r>
            <a:r>
              <a:rPr lang="en-US" sz="2800" dirty="0" err="1" smtClean="0"/>
              <a:t>Sheetal</a:t>
            </a:r>
            <a:r>
              <a:rPr lang="en-US" sz="2800" dirty="0" smtClean="0"/>
              <a:t> and Poonam is 7:16. If </a:t>
            </a:r>
            <a:r>
              <a:rPr lang="en-US" sz="2800" dirty="0" err="1" smtClean="0"/>
              <a:t>Anu</a:t>
            </a:r>
            <a:r>
              <a:rPr lang="en-US" sz="2800" dirty="0" smtClean="0"/>
              <a:t> has 490 </a:t>
            </a:r>
            <a:r>
              <a:rPr lang="en-US" sz="2800" dirty="0" err="1" smtClean="0"/>
              <a:t>Rs</a:t>
            </a:r>
            <a:r>
              <a:rPr lang="en-US" sz="2800" dirty="0" smtClean="0"/>
              <a:t>. Then how much money does Poonam have?</a:t>
            </a:r>
          </a:p>
          <a:p>
            <a:pPr marL="514350" indent="-514350">
              <a:buAutoNum type="alphaUcPeriod"/>
            </a:pPr>
            <a:r>
              <a:rPr lang="en-US" sz="2800" dirty="0" smtClean="0"/>
              <a:t>2300                 B.2350                  C.2400               D.2450</a:t>
            </a:r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51872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777" y="207034"/>
            <a:ext cx="1008051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11 . one man adds 3 liters of water to 12 liters of milk and another 4 liters of water to 10 liters of milk. What is the ratio of the strengths of milk in the two mixtures?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28:25           B.29:25             C.30:31              D.27:24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>
              <a:buAutoNum type="alphaUcPeriod"/>
            </a:pPr>
            <a:endParaRPr lang="en-US" sz="2800" dirty="0"/>
          </a:p>
          <a:p>
            <a:r>
              <a:rPr lang="en-US" sz="2800" dirty="0" smtClean="0"/>
              <a:t>12 . In a mixture of 60 liters, the ratio of milk and water is 2 : 1. What amount of water must be added to make the ratio of milk and water as 1 : 2?</a:t>
            </a:r>
          </a:p>
          <a:p>
            <a:r>
              <a:rPr lang="en-US" sz="2800" dirty="0" smtClean="0"/>
              <a:t>A. 75 liters       B. 55 liters        C. 60 liters         D. 65 liters       E.  None of these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228203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799" y="759124"/>
            <a:ext cx="101274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13. A sum of money is divided among A, B, C and D in the ratio 3 : 5 : 8 : 9 respectively. If the share of D </a:t>
            </a:r>
            <a:r>
              <a:rPr lang="en-US" sz="2800" dirty="0" err="1" smtClean="0"/>
              <a:t>Rs</a:t>
            </a:r>
            <a:r>
              <a:rPr lang="en-US" sz="2800" dirty="0" smtClean="0"/>
              <a:t>. 1,872 more than the share of A, then what is the total amount of money of B &amp; C together? </a:t>
            </a:r>
          </a:p>
          <a:p>
            <a:endParaRPr lang="en-US" sz="2800" dirty="0" smtClean="0"/>
          </a:p>
          <a:p>
            <a:r>
              <a:rPr lang="en-US" sz="2800" dirty="0" smtClean="0"/>
              <a:t>A.  </a:t>
            </a:r>
            <a:r>
              <a:rPr lang="en-US" sz="2800" dirty="0" err="1" smtClean="0"/>
              <a:t>Rs</a:t>
            </a:r>
            <a:r>
              <a:rPr lang="en-US" sz="2800" dirty="0" smtClean="0"/>
              <a:t>. 4,156         B. </a:t>
            </a:r>
            <a:r>
              <a:rPr lang="en-US" sz="2800" dirty="0" err="1" smtClean="0"/>
              <a:t>Rs</a:t>
            </a:r>
            <a:r>
              <a:rPr lang="en-US" sz="2800" dirty="0" smtClean="0"/>
              <a:t>. 4,165          C. Rs.4,056 </a:t>
            </a:r>
          </a:p>
          <a:p>
            <a:r>
              <a:rPr lang="en-US" sz="2800" dirty="0" smtClean="0"/>
              <a:t>D.  </a:t>
            </a:r>
            <a:r>
              <a:rPr lang="en-US" sz="2800" dirty="0" err="1" smtClean="0"/>
              <a:t>Rs</a:t>
            </a:r>
            <a:r>
              <a:rPr lang="en-US" sz="2800" dirty="0" smtClean="0"/>
              <a:t>. 4,065         E.  None of these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61365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075" y="534839"/>
            <a:ext cx="95753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14. The students in three classes are in the ratio 4 : 6 : 9. If 12 students are increased in each class, the ratio changes to 7 : 9 : 12. Then the total number of students in the three classes before the increase is: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  95                    B.  76                    C.  100</a:t>
            </a:r>
          </a:p>
          <a:p>
            <a:r>
              <a:rPr lang="en-US" sz="2800" dirty="0" smtClean="0"/>
              <a:t>D. 114                   E.  None of these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8030" y="603848"/>
            <a:ext cx="10089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15. The incomes of A and B are in the ratio 3: 2 and their expenditures in the ratio 5: 3. If each saves </a:t>
            </a:r>
            <a:r>
              <a:rPr lang="en-US" sz="2800" dirty="0" err="1" smtClean="0"/>
              <a:t>Rs</a:t>
            </a:r>
            <a:r>
              <a:rPr lang="en-US" sz="2800" dirty="0" smtClean="0"/>
              <a:t>. 1000, A’s income is:  </a:t>
            </a:r>
          </a:p>
          <a:p>
            <a:endParaRPr lang="en-US" sz="2800" dirty="0" smtClean="0"/>
          </a:p>
          <a:p>
            <a:r>
              <a:rPr lang="en-US" sz="2800" dirty="0" smtClean="0"/>
              <a:t>A. </a:t>
            </a:r>
            <a:r>
              <a:rPr lang="en-US" sz="2800" dirty="0" err="1" smtClean="0"/>
              <a:t>Rs</a:t>
            </a:r>
            <a:r>
              <a:rPr lang="en-US" sz="2800" dirty="0" smtClean="0"/>
              <a:t>. 5000                               B. </a:t>
            </a:r>
            <a:r>
              <a:rPr lang="en-US" sz="2800" dirty="0" err="1" smtClean="0"/>
              <a:t>Rs</a:t>
            </a:r>
            <a:r>
              <a:rPr lang="en-US" sz="2800" dirty="0" smtClean="0"/>
              <a:t>. 6000</a:t>
            </a:r>
          </a:p>
          <a:p>
            <a:r>
              <a:rPr lang="en-US" sz="2800" dirty="0" smtClean="0"/>
              <a:t>C. </a:t>
            </a:r>
            <a:r>
              <a:rPr lang="en-US" sz="2800" dirty="0" err="1" smtClean="0"/>
              <a:t>Rs</a:t>
            </a:r>
            <a:r>
              <a:rPr lang="en-US" sz="2800" dirty="0" smtClean="0"/>
              <a:t>. 8000                              D.  None of these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98944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340" y="396815"/>
            <a:ext cx="93682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16. </a:t>
            </a:r>
            <a:r>
              <a:rPr lang="en-US" sz="2800" dirty="0" err="1" smtClean="0"/>
              <a:t>Amit</a:t>
            </a:r>
            <a:r>
              <a:rPr lang="en-US" sz="2800" dirty="0" smtClean="0"/>
              <a:t>, </a:t>
            </a:r>
            <a:r>
              <a:rPr lang="en-US" sz="2800" dirty="0" err="1" smtClean="0"/>
              <a:t>Sumit</a:t>
            </a:r>
            <a:r>
              <a:rPr lang="en-US" sz="2800" dirty="0" smtClean="0"/>
              <a:t> and </a:t>
            </a:r>
            <a:r>
              <a:rPr lang="en-US" sz="2800" dirty="0" err="1" smtClean="0"/>
              <a:t>Vinit</a:t>
            </a:r>
            <a:r>
              <a:rPr lang="en-US" sz="2800" dirty="0" smtClean="0"/>
              <a:t> Divide an amount of Rs. 2,800 amongst themselves in the ratio of 5 : 6 : 3 respectively. If an amount of Rs. 200 is added to each of their shares. What will be the new ratio of their shares of the amount?  </a:t>
            </a:r>
          </a:p>
          <a:p>
            <a:endParaRPr lang="en-US" sz="2800" dirty="0" smtClean="0"/>
          </a:p>
          <a:p>
            <a:r>
              <a:rPr lang="en-US" sz="2800" dirty="0" smtClean="0"/>
              <a:t>A.  8 : 9 : 6                               B.  6 : 7 : 4 </a:t>
            </a:r>
          </a:p>
          <a:p>
            <a:pPr marL="514350" indent="-514350">
              <a:buAutoNum type="alphaUcPeriod" startAt="3"/>
            </a:pPr>
            <a:r>
              <a:rPr lang="en-US" sz="2800" dirty="0" smtClean="0"/>
              <a:t>7 : 8 : 5                               D.  4 : 5 : 2 </a:t>
            </a:r>
          </a:p>
          <a:p>
            <a:pPr marL="514350" indent="-514350">
              <a:buAutoNum type="alphaUcPeriod" startAt="3"/>
            </a:pPr>
            <a:endParaRPr lang="en-US" sz="2800" dirty="0" smtClean="0"/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589" y="399246"/>
            <a:ext cx="9723549" cy="5822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Triplicate Ratio: The ratio of the cubes of the two numbers.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Ex: 27 : 64 is the triplicate ratio of 3 : 4.</a:t>
            </a:r>
          </a:p>
          <a:p>
            <a:endParaRPr lang="en-US" sz="2800" dirty="0" smtClean="0"/>
          </a:p>
          <a:p>
            <a:r>
              <a:rPr lang="en-US" sz="2800" dirty="0" smtClean="0"/>
              <a:t>3. Sub-duplicate Ratio: The ratio between the square roots of the two numbers.</a:t>
            </a:r>
          </a:p>
          <a:p>
            <a:r>
              <a:rPr lang="en-US" sz="2800" dirty="0" smtClean="0"/>
              <a:t>      Ex: 4 : 5 is the sub-duplicate ratio of 16 : 25.</a:t>
            </a:r>
          </a:p>
          <a:p>
            <a:endParaRPr lang="en-US" sz="2800" dirty="0" smtClean="0"/>
          </a:p>
          <a:p>
            <a:r>
              <a:rPr lang="en-US" sz="2800" dirty="0" smtClean="0"/>
              <a:t>4. Sub-triplicate Ratio: The ratio between the cube roots of the two numbers.</a:t>
            </a:r>
          </a:p>
          <a:p>
            <a:r>
              <a:rPr lang="en-US" sz="2800" dirty="0" smtClean="0"/>
              <a:t>      Ex: 4 : 5 is the sub-triplicate ratio of 64 : 125.</a:t>
            </a:r>
          </a:p>
          <a:p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1354" y="6135808"/>
          <a:ext cx="11910646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552838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260" y="534838"/>
            <a:ext cx="100552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17.Tea at </a:t>
            </a:r>
            <a:r>
              <a:rPr lang="en-US" sz="2800" dirty="0" err="1" smtClean="0"/>
              <a:t>Rs</a:t>
            </a:r>
            <a:r>
              <a:rPr lang="en-US" sz="2800" dirty="0" smtClean="0"/>
              <a:t>. 126 per kg and at </a:t>
            </a:r>
            <a:r>
              <a:rPr lang="en-US" sz="2800" dirty="0" err="1" smtClean="0"/>
              <a:t>Rs</a:t>
            </a:r>
            <a:r>
              <a:rPr lang="en-US" sz="2800" dirty="0" smtClean="0"/>
              <a:t>. 135 per kg and mixed whit a third variety in the ratio 1 : 1 : 2. If the mixture is worth </a:t>
            </a:r>
            <a:r>
              <a:rPr lang="en-US" sz="2800" dirty="0" err="1" smtClean="0"/>
              <a:t>Rs</a:t>
            </a:r>
            <a:r>
              <a:rPr lang="en-US" sz="2800" dirty="0" smtClean="0"/>
              <a:t>. 153 per kg, the price of the third variety (per kg) is:   </a:t>
            </a:r>
          </a:p>
          <a:p>
            <a:endParaRPr lang="en-US" sz="2800" dirty="0" smtClean="0"/>
          </a:p>
          <a:p>
            <a:r>
              <a:rPr lang="en-US" sz="2800" dirty="0" smtClean="0"/>
              <a:t>A. </a:t>
            </a:r>
            <a:r>
              <a:rPr lang="en-US" sz="2800" dirty="0" err="1" smtClean="0"/>
              <a:t>Rs</a:t>
            </a:r>
            <a:r>
              <a:rPr lang="en-US" sz="2800" dirty="0" smtClean="0"/>
              <a:t>. 169.50                           B.  </a:t>
            </a:r>
            <a:r>
              <a:rPr lang="en-US" sz="2800" dirty="0" err="1" smtClean="0"/>
              <a:t>Rs</a:t>
            </a:r>
            <a:r>
              <a:rPr lang="en-US" sz="2800" dirty="0" smtClean="0"/>
              <a:t>. 175</a:t>
            </a:r>
          </a:p>
          <a:p>
            <a:r>
              <a:rPr lang="en-US" sz="2800" dirty="0" smtClean="0"/>
              <a:t>C. </a:t>
            </a:r>
            <a:r>
              <a:rPr lang="en-US" sz="2800" dirty="0" err="1" smtClean="0"/>
              <a:t>Rs</a:t>
            </a:r>
            <a:r>
              <a:rPr lang="en-US" sz="2800" dirty="0" smtClean="0"/>
              <a:t>. 175.50                           D. Rs. 185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4601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9561" y="0"/>
            <a:ext cx="9834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18. A jar contains black and white marbles. If there are ten marbles in the jar, then which of the following could not be the ratio of black to white marbles?   </a:t>
            </a:r>
          </a:p>
          <a:p>
            <a:endParaRPr lang="en-US" sz="2800" dirty="0" smtClean="0"/>
          </a:p>
          <a:p>
            <a:r>
              <a:rPr lang="en-US" sz="2800" dirty="0" smtClean="0"/>
              <a:t>A. 9 : 1                                     B.  7 : 3 </a:t>
            </a:r>
          </a:p>
          <a:p>
            <a:r>
              <a:rPr lang="en-US" sz="2800" dirty="0" smtClean="0"/>
              <a:t>C.1 : 10                                    D. 1 : 4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4295" y="621102"/>
            <a:ext cx="99641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19. Eight people are planning to share equally the cost of a rental car. If one person withdraws from the arrangement and the others share equally the entire cost of the car, then the share of each of remaining persons increased by:  </a:t>
            </a:r>
          </a:p>
          <a:p>
            <a:endParaRPr lang="en-US" sz="2800" dirty="0" smtClean="0"/>
          </a:p>
          <a:p>
            <a:r>
              <a:rPr lang="en-US" sz="2800" dirty="0" smtClean="0"/>
              <a:t>A. One-ninth             B. One-eighth </a:t>
            </a:r>
          </a:p>
          <a:p>
            <a:pPr marL="514350" indent="-514350">
              <a:buAutoNum type="alphaUcPeriod" startAt="3"/>
            </a:pPr>
            <a:r>
              <a:rPr lang="en-US" sz="2800" dirty="0" smtClean="0"/>
              <a:t>One-seventh      D.  Seven-eighth </a:t>
            </a:r>
          </a:p>
          <a:p>
            <a:pPr marL="514350" indent="-514350">
              <a:buAutoNum type="alphaUcPeriod" startAt="3"/>
            </a:pP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51075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053" y="362309"/>
            <a:ext cx="95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20. Instead of dividing of Rs. 117 among P, Q, R in the ratio 1/2:1/3 ∶1/4, it was divided in the ratio 2 : 3 : 4 by mistake. Who gained in this transaction?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 Only P                   B.  Only Q</a:t>
            </a:r>
          </a:p>
          <a:p>
            <a:pPr marL="514350" indent="-514350">
              <a:buAutoNum type="alphaUcPeriod" startAt="3"/>
            </a:pPr>
            <a:r>
              <a:rPr lang="en-US" sz="2800" dirty="0" smtClean="0"/>
              <a:t>Only R                  D.  Both Q and R</a:t>
            </a:r>
          </a:p>
          <a:p>
            <a:pPr marL="514350" indent="-514350"/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4293" y="534838"/>
            <a:ext cx="99767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21. A certain amount was to be distributed among A, B and C in the ratio 2 : 3 : 4, but was erroneously distributed in the ratio 7 : 2 : 5. As a result of this, B received </a:t>
            </a:r>
            <a:r>
              <a:rPr lang="en-US" sz="2800" dirty="0" err="1" smtClean="0"/>
              <a:t>Rs</a:t>
            </a:r>
            <a:r>
              <a:rPr lang="en-US" sz="2800" dirty="0" smtClean="0"/>
              <a:t>. 40 less. What is the actual amount? </a:t>
            </a:r>
          </a:p>
          <a:p>
            <a:endParaRPr lang="en-US" sz="2800" dirty="0" smtClean="0"/>
          </a:p>
          <a:p>
            <a:r>
              <a:rPr lang="en-US" sz="2800" dirty="0" smtClean="0"/>
              <a:t>A.  </a:t>
            </a:r>
            <a:r>
              <a:rPr lang="en-US" sz="2800" dirty="0" err="1" smtClean="0"/>
              <a:t>Rs</a:t>
            </a:r>
            <a:r>
              <a:rPr lang="en-US" sz="2800" dirty="0" smtClean="0"/>
              <a:t>. 210           B.  </a:t>
            </a:r>
            <a:r>
              <a:rPr lang="en-US" sz="2800" dirty="0" err="1" smtClean="0"/>
              <a:t>Rs</a:t>
            </a:r>
            <a:r>
              <a:rPr lang="en-US" sz="2800" dirty="0" smtClean="0"/>
              <a:t>. 270             C.  </a:t>
            </a:r>
            <a:r>
              <a:rPr lang="en-US" sz="2800" dirty="0" err="1" smtClean="0"/>
              <a:t>Rs</a:t>
            </a:r>
            <a:r>
              <a:rPr lang="en-US" sz="2800" dirty="0" smtClean="0"/>
              <a:t>. 230</a:t>
            </a:r>
          </a:p>
          <a:p>
            <a:pPr marL="514350" indent="-514350">
              <a:buAutoNum type="alphaUcPeriod" startAt="4"/>
            </a:pPr>
            <a:r>
              <a:rPr lang="en-US" sz="2800" dirty="0" smtClean="0"/>
              <a:t>Rs. 280           E.  None of these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823889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835" y="465826"/>
            <a:ext cx="95925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22. he salaries of A, B, C are in the ratio 2 : 3 : 5. If the increments of 15%, 10% and 20% are allowed respectively in their salaries then what will be the new ratio of their salaries?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A. 3 : 3 : 10                                    B. 10 : 11 : 20         </a:t>
            </a:r>
          </a:p>
          <a:p>
            <a:r>
              <a:rPr lang="en-US" sz="2800" dirty="0" smtClean="0"/>
              <a:t>C. 23 : 33 : 60                                 D. Cannot be determined                                   E.  None of these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043" y="759125"/>
            <a:ext cx="100071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23. The total marks obtained by </a:t>
            </a:r>
            <a:r>
              <a:rPr lang="en-US" sz="2800" dirty="0" err="1" smtClean="0"/>
              <a:t>Arun</a:t>
            </a:r>
            <a:r>
              <a:rPr lang="en-US" sz="2800" dirty="0" smtClean="0"/>
              <a:t> in English and Mathematics are 170. If the difference between his marks in these two subjects is 10, then the ratio of his marks in these subject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 7: 8                                               B.  8 : 7</a:t>
            </a:r>
          </a:p>
          <a:p>
            <a:r>
              <a:rPr lang="en-US" sz="2800" dirty="0" smtClean="0"/>
              <a:t>C. 9 : 8                                              D. 9 : 7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878279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615" y="621102"/>
            <a:ext cx="94718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24. In a bag, there are three types of coins – 1- rupee, 50 paisa and 25 – paisa in the ratio of 3 : 8 : 20. Their total value is Rs. 372. The total number of coins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  1200                                            B.  961</a:t>
            </a:r>
          </a:p>
          <a:p>
            <a:pPr marL="514350" indent="-514350">
              <a:buAutoNum type="alphaUcPeriod" startAt="3"/>
            </a:pPr>
            <a:r>
              <a:rPr lang="en-US" sz="2800" dirty="0" smtClean="0"/>
              <a:t>744                                              D. 612</a:t>
            </a:r>
          </a:p>
          <a:p>
            <a:pPr marL="514350" indent="-514350">
              <a:buAutoNum type="alphaUcPeriod" startAt="3"/>
            </a:pPr>
            <a:endParaRPr lang="en-US" sz="2800" dirty="0" smtClean="0"/>
          </a:p>
          <a:p>
            <a:pPr marL="514350" indent="-514350"/>
            <a:endParaRPr 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835" y="741872"/>
            <a:ext cx="9645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25.Rs.432 is divided amongst three workers A, B and C such that 8 times A’s share is equal to 12 times B’s share which is equal to 6 times C’s share. How much did A get?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A.Rs.192                  B.Rs.133                    C.	Rs.144</a:t>
            </a:r>
          </a:p>
          <a:p>
            <a:endParaRPr lang="en-US" sz="2800" dirty="0"/>
          </a:p>
          <a:p>
            <a:r>
              <a:rPr lang="en-US" sz="2800" dirty="0" smtClean="0"/>
              <a:t>D.Rs.128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65441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650" y="1883447"/>
          <a:ext cx="10257910" cy="3952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791"/>
                <a:gridCol w="1025791"/>
                <a:gridCol w="1025791"/>
                <a:gridCol w="1025791"/>
                <a:gridCol w="1025791"/>
                <a:gridCol w="1025791"/>
                <a:gridCol w="1025791"/>
                <a:gridCol w="1025791"/>
                <a:gridCol w="1025791"/>
                <a:gridCol w="1025791"/>
              </a:tblGrid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Q.No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Q.No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Q.No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Q.No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Q.No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86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2829" y="581891"/>
            <a:ext cx="645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ANSWER KEY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346" y="360608"/>
            <a:ext cx="990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5.Inverse </a:t>
            </a:r>
            <a:r>
              <a:rPr lang="en-US" sz="2800" dirty="0">
                <a:solidFill>
                  <a:prstClr val="black"/>
                </a:solidFill>
              </a:rPr>
              <a:t>ratio: If the two terms in the ratio interchange their places, then the new ratio is inverse ratio of the first.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     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Ex</a:t>
            </a:r>
            <a:r>
              <a:rPr lang="en-US" sz="2800" dirty="0">
                <a:solidFill>
                  <a:prstClr val="black"/>
                </a:solidFill>
              </a:rPr>
              <a:t>: 9 :5 is the inverse ratio of 5 : 9.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98100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t="-12000" r="-4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5754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343" y="291356"/>
            <a:ext cx="1052203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RATIO: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 : b = ma : </a:t>
            </a:r>
            <a:r>
              <a:rPr lang="en-US" sz="2800" dirty="0" err="1" smtClean="0"/>
              <a:t>mb</a:t>
            </a:r>
            <a:r>
              <a:rPr lang="en-US" sz="2800" dirty="0" smtClean="0"/>
              <a:t>, where m is a constant</a:t>
            </a:r>
          </a:p>
          <a:p>
            <a:endParaRPr lang="en-US" sz="2800" dirty="0" smtClean="0"/>
          </a:p>
          <a:p>
            <a:r>
              <a:rPr lang="en-US" sz="2800" dirty="0" smtClean="0"/>
              <a:t>2.   a : b : c = A : B : C is equivalent to a / A = b /B = c /C, this is an important property and has to be used in ratio of three things.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the inverse ratios of two equal ratios are equal. This property is called </a:t>
            </a:r>
            <a:r>
              <a:rPr lang="en-US" sz="2800" b="1" dirty="0" err="1" smtClean="0"/>
              <a:t>Invertendo</a:t>
            </a:r>
            <a:r>
              <a:rPr lang="en-US" sz="2800" dirty="0" smtClean="0"/>
              <a:t>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6" y="3612019"/>
            <a:ext cx="4816699" cy="794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66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798" y="450759"/>
            <a:ext cx="1068946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3.  the ratio of antecedents and consequents of two equal ratios are equal. This property is called </a:t>
            </a:r>
            <a:r>
              <a:rPr lang="en-US" sz="2800" b="1" dirty="0" err="1" smtClean="0"/>
              <a:t>Alternendo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4.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This property is called </a:t>
            </a:r>
            <a:r>
              <a:rPr lang="en-US" sz="2800" b="1" dirty="0" err="1">
                <a:solidFill>
                  <a:prstClr val="black"/>
                </a:solidFill>
              </a:rPr>
              <a:t>Componendo</a:t>
            </a:r>
            <a:r>
              <a:rPr lang="en-US" sz="2800" b="1" dirty="0">
                <a:solidFill>
                  <a:prstClr val="black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5. This property is called </a:t>
            </a:r>
            <a:r>
              <a:rPr lang="en-US" sz="2800" b="1" dirty="0" err="1" smtClean="0"/>
              <a:t>Dividendo</a:t>
            </a:r>
            <a:r>
              <a:rPr lang="en-US" b="1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66" y="1562303"/>
            <a:ext cx="3679087" cy="662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95" y="3189863"/>
            <a:ext cx="3679087" cy="785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227" y="5102661"/>
            <a:ext cx="3679087" cy="921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5866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132" y="804041"/>
            <a:ext cx="10496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6. This property is called </a:t>
            </a:r>
            <a:r>
              <a:rPr lang="en-US" sz="2800" b="1" dirty="0" err="1" smtClean="0"/>
              <a:t>Componendo</a:t>
            </a:r>
            <a:r>
              <a:rPr lang="en-US" sz="2800" b="1" dirty="0" smtClean="0"/>
              <a:t> - </a:t>
            </a:r>
            <a:r>
              <a:rPr lang="en-US" sz="2800" b="1" dirty="0" err="1" smtClean="0"/>
              <a:t>Dividendo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7.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38" y="1700410"/>
            <a:ext cx="4652255" cy="790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85" y="3082632"/>
            <a:ext cx="7708973" cy="1949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7389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343" y="283333"/>
            <a:ext cx="1030309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8. Dividing a Quantity Into a Ratio: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Suppose any given quantity ‘a’ is to be divided in the ratio of m : n. </a:t>
            </a:r>
          </a:p>
          <a:p>
            <a:endParaRPr lang="en-US" sz="2800" dirty="0" smtClean="0"/>
          </a:p>
          <a:p>
            <a:r>
              <a:rPr lang="en-US" sz="2800" dirty="0" smtClean="0"/>
              <a:t>Then,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75" y="3231374"/>
            <a:ext cx="7033792" cy="1649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8684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9104" y="180304"/>
            <a:ext cx="982658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PROPORTION:</a:t>
            </a:r>
          </a:p>
          <a:p>
            <a:endParaRPr lang="en-US" sz="2800" b="1" dirty="0" smtClean="0"/>
          </a:p>
          <a:p>
            <a:r>
              <a:rPr lang="en-US" sz="2800" dirty="0"/>
              <a:t>If a/b=c/d, then a, b, c, d are in proportions.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b="1" dirty="0"/>
              <a:t>a : b :: c : d or a : b = c : d 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product of means = product of extremes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 : b = b : c the middle number b is called mean proportion. a and c are called extreme numbers.</a:t>
            </a:r>
          </a:p>
          <a:p>
            <a:endParaRPr lang="en-US" sz="2800" dirty="0" smtClean="0"/>
          </a:p>
          <a:p>
            <a:r>
              <a:rPr lang="en-US" sz="2800" dirty="0" smtClean="0"/>
              <a:t>So, b^2 = ac. </a:t>
            </a:r>
          </a:p>
          <a:p>
            <a:endParaRPr lang="en-US" sz="2800" dirty="0"/>
          </a:p>
          <a:p>
            <a:r>
              <a:rPr lang="en-US" sz="2800" dirty="0" smtClean="0"/>
              <a:t>(middle number)^2 = ( First number x Last number ).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695496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786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0" y="1287887"/>
            <a:ext cx="9443992" cy="462333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dirty="0" smtClean="0"/>
              <a:t>When A:B = m:n,  and B:C= p: q, then,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A:B:C= </a:t>
            </a:r>
            <a:r>
              <a:rPr lang="en-US" sz="2800" b="1" dirty="0" err="1" smtClean="0"/>
              <a:t>mp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pn</a:t>
            </a:r>
            <a:r>
              <a:rPr lang="en-US" sz="2800" b="1" dirty="0" smtClean="0"/>
              <a:t>: nq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2. When A:B = m:n, B:C= p:q,  C:D= r:s, then,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A:B:C= </a:t>
            </a:r>
            <a:r>
              <a:rPr lang="en-US" sz="2800" b="1" dirty="0" err="1" smtClean="0"/>
              <a:t>mpr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npr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nqr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nqs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77560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2719</Words>
  <Application>Microsoft Office PowerPoint</Application>
  <PresentationFormat>Custom</PresentationFormat>
  <Paragraphs>399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RATIO AND PROPORTION</vt:lpstr>
      <vt:lpstr>Slide 2</vt:lpstr>
      <vt:lpstr>Slide 3</vt:lpstr>
      <vt:lpstr>Slide 4</vt:lpstr>
      <vt:lpstr>Slide 5</vt:lpstr>
      <vt:lpstr>Slide 6</vt:lpstr>
      <vt:lpstr>Slide 7</vt:lpstr>
      <vt:lpstr>Slide 8</vt:lpstr>
      <vt:lpstr>SHORTCUTS: </vt:lpstr>
      <vt:lpstr>QUESTIONS: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AND PROPORTION</dc:title>
  <dc:creator>cu</dc:creator>
  <cp:lastModifiedBy>Vickey Mandal</cp:lastModifiedBy>
  <cp:revision>84</cp:revision>
  <dcterms:created xsi:type="dcterms:W3CDTF">2017-06-28T04:11:03Z</dcterms:created>
  <dcterms:modified xsi:type="dcterms:W3CDTF">2021-11-16T12:12:17Z</dcterms:modified>
</cp:coreProperties>
</file>