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drawing18.xml" ContentType="application/vnd.ms-office.drawingml.diagramDrawing+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drawing16.xml" ContentType="application/vnd.ms-office.drawingml.diagramDrawing+xml"/>
  <Override PartName="/ppt/diagrams/drawing25.xml" ContentType="application/vnd.ms-office.drawingml.diagramDrawing+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drawing9.xml" ContentType="application/vnd.ms-office.drawingml.diagramDrawing+xml"/>
  <Override PartName="/ppt/diagrams/drawing14.xml" ContentType="application/vnd.ms-office.drawingml.diagramDrawing+xml"/>
  <Override PartName="/ppt/diagrams/drawing23.xml" ContentType="application/vnd.ms-office.drawingml.diagramDrawing+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rawing7.xml" ContentType="application/vnd.ms-office.drawingml.diagramDrawing+xml"/>
  <Override PartName="/ppt/diagrams/drawing12.xml" ContentType="application/vnd.ms-office.drawingml.diagramDrawing+xml"/>
  <Override PartName="/ppt/diagrams/drawing21.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diagrams/drawing19.xml" ContentType="application/vnd.ms-office.drawingml.diagramDrawing+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diagrams/drawing17.xml" ContentType="application/vnd.ms-office.drawingml.diagramDrawing+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diagrams/drawing26.xml" ContentType="application/vnd.ms-office.drawingml.diagramDrawing+xml"/>
  <Override PartName="/ppt/diagrams/drawing15.xml" ContentType="application/vnd.ms-office.drawingml.diagramDrawing+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drawing8.xml" ContentType="application/vnd.ms-office.drawingml.diagramDrawing+xml"/>
  <Override PartName="/ppt/diagrams/drawing13.xml" ContentType="application/vnd.ms-office.drawingml.diagramDrawing+xml"/>
  <Override PartName="/ppt/diagrams/drawing24.xml" ContentType="application/vnd.ms-office.drawingml.diagramDrawing+xml"/>
  <Override PartName="/ppt/notesSlides/notesSlide6.xml" ContentType="application/vnd.openxmlformats-officedocument.presentationml.notesSlide+xml"/>
  <Override PartName="/ppt/diagrams/drawing20.xml" ContentType="application/vnd.ms-office.drawingml.diagramDrawing+xml"/>
  <Override PartName="/ppt/diagrams/drawing6.xml" ContentType="application/vnd.ms-office.drawingml.diagramDrawing+xml"/>
  <Override PartName="/ppt/diagrams/drawing11.xml" ContentType="application/vnd.ms-office.drawingml.diagramDrawing+xml"/>
  <Override PartName="/ppt/diagrams/drawing22.xml" ContentType="application/vnd.ms-office.drawingml.diagramDrawing+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0"/>
  </p:notesMasterIdLst>
  <p:sldIdLst>
    <p:sldId id="256" r:id="rId2"/>
    <p:sldId id="279" r:id="rId3"/>
    <p:sldId id="260" r:id="rId4"/>
    <p:sldId id="261" r:id="rId5"/>
    <p:sldId id="280" r:id="rId6"/>
    <p:sldId id="262" r:id="rId7"/>
    <p:sldId id="258" r:id="rId8"/>
    <p:sldId id="259" r:id="rId9"/>
    <p:sldId id="266" r:id="rId10"/>
    <p:sldId id="287" r:id="rId11"/>
    <p:sldId id="265" r:id="rId12"/>
    <p:sldId id="267" r:id="rId13"/>
    <p:sldId id="268" r:id="rId14"/>
    <p:sldId id="281" r:id="rId15"/>
    <p:sldId id="269" r:id="rId16"/>
    <p:sldId id="282" r:id="rId17"/>
    <p:sldId id="270" r:id="rId18"/>
    <p:sldId id="283" r:id="rId19"/>
    <p:sldId id="271" r:id="rId20"/>
    <p:sldId id="272" r:id="rId21"/>
    <p:sldId id="284" r:id="rId22"/>
    <p:sldId id="273" r:id="rId23"/>
    <p:sldId id="285" r:id="rId24"/>
    <p:sldId id="274" r:id="rId25"/>
    <p:sldId id="286" r:id="rId26"/>
    <p:sldId id="275" r:id="rId27"/>
    <p:sldId id="288"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09" autoAdjust="0"/>
    <p:restoredTop sz="68459" autoAdjust="0"/>
  </p:normalViewPr>
  <p:slideViewPr>
    <p:cSldViewPr snapToGrid="0">
      <p:cViewPr varScale="1">
        <p:scale>
          <a:sx n="49" d="100"/>
          <a:sy n="49" d="100"/>
        </p:scale>
        <p:origin x="-1506"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C74F1-9A59-4593-96EC-3F48C81EAA37}">
      <dsp:nvSpPr>
        <dsp:cNvPr id="0" name=""/>
        <dsp:cNvSpPr/>
      </dsp:nvSpPr>
      <dsp:spPr>
        <a:xfrm>
          <a:off x="1077492" y="106"/>
          <a:ext cx="5355229" cy="309503"/>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DEPARTMENT OF CAREER DEVELOPMENT</a:t>
          </a:r>
          <a:endParaRPr lang="en-US" sz="2000" kern="1200" dirty="0"/>
        </a:p>
      </dsp:txBody>
      <dsp:txXfrm>
        <a:off x="1232244" y="106"/>
        <a:ext cx="5045726" cy="309503"/>
      </dsp:txXfrm>
    </dsp:sp>
  </dsp:spTree>
</dsp:drawing>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F87644-6019-4755-9A73-F12D25E60DCC}" type="datetimeFigureOut">
              <a:rPr lang="en-US" smtClean="0"/>
              <a:pPr/>
              <a:t>8/20/2021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3D90D-C8C2-4542-96FA-AEA8531EB90C}" type="slidenum">
              <a:rPr lang="en-US" smtClean="0"/>
              <a:pPr/>
              <a:t>‹#›</a:t>
            </a:fld>
            <a:endParaRPr lang="en-US"/>
          </a:p>
        </p:txBody>
      </p:sp>
    </p:spTree>
    <p:extLst>
      <p:ext uri="{BB962C8B-B14F-4D97-AF65-F5344CB8AC3E}">
        <p14:creationId xmlns:p14="http://schemas.microsoft.com/office/powerpoint/2010/main" xmlns="" val="3848619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13D90D-C8C2-4542-96FA-AEA8531EB90C}" type="slidenum">
              <a:rPr lang="en-US" smtClean="0"/>
              <a:pPr/>
              <a:t>1</a:t>
            </a:fld>
            <a:endParaRPr lang="en-US"/>
          </a:p>
        </p:txBody>
      </p:sp>
    </p:spTree>
    <p:extLst>
      <p:ext uri="{BB962C8B-B14F-4D97-AF65-F5344CB8AC3E}">
        <p14:creationId xmlns:p14="http://schemas.microsoft.com/office/powerpoint/2010/main" xmlns="" val="1451947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8. </a:t>
            </a:r>
            <a:r>
              <a:rPr lang="en-US" sz="1200" dirty="0" smtClean="0">
                <a:solidFill>
                  <a:schemeClr val="tx1">
                    <a:lumMod val="95000"/>
                    <a:lumOff val="5000"/>
                  </a:schemeClr>
                </a:solidFill>
              </a:rPr>
              <a:t>SOL.A</a:t>
            </a:r>
            <a:endParaRPr lang="en-US" sz="1200" dirty="0" smtClean="0"/>
          </a:p>
          <a:p>
            <a:r>
              <a:rPr lang="en-US" sz="1200" b="0" i="0" kern="1200" dirty="0" smtClean="0">
                <a:solidFill>
                  <a:schemeClr val="tx1"/>
                </a:solidFill>
                <a:effectLst/>
                <a:latin typeface="+mn-lt"/>
                <a:ea typeface="+mn-ea"/>
                <a:cs typeface="+mn-cs"/>
              </a:rPr>
              <a:t>35 </a:t>
            </a:r>
            <a:r>
              <a:rPr lang="en-US" sz="1200" b="0" i="0" kern="1200" dirty="0" smtClean="0">
                <a:solidFill>
                  <a:schemeClr val="tx1"/>
                </a:solidFill>
                <a:effectLst/>
                <a:latin typeface="+mn-lt"/>
                <a:ea typeface="+mn-ea"/>
                <a:cs typeface="+mn-cs"/>
              </a:rPr>
              <a:t>- 20 = 15</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45 - 30 = 15</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55 - 40 = 15</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L.C.M of 35, 45, 55 - k</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5|</a:t>
            </a:r>
            <a:r>
              <a:rPr lang="en-US" sz="1200" b="0" i="0" u="sng" kern="1200" dirty="0" smtClean="0">
                <a:solidFill>
                  <a:schemeClr val="tx1"/>
                </a:solidFill>
                <a:effectLst/>
                <a:latin typeface="+mn-lt"/>
                <a:ea typeface="+mn-ea"/>
                <a:cs typeface="+mn-cs"/>
              </a:rPr>
              <a:t>35, 45, 55</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3| </a:t>
            </a:r>
            <a:r>
              <a:rPr lang="en-US" sz="1200" b="0" i="0" u="sng" kern="1200" dirty="0" smtClean="0">
                <a:solidFill>
                  <a:schemeClr val="tx1"/>
                </a:solidFill>
                <a:effectLst/>
                <a:latin typeface="+mn-lt"/>
                <a:ea typeface="+mn-ea"/>
                <a:cs typeface="+mn-cs"/>
              </a:rPr>
              <a:t>7, 9, 11</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 </a:t>
            </a:r>
            <a:r>
              <a:rPr lang="en-US" sz="1200" b="0" i="0" u="sng" kern="1200" dirty="0" smtClean="0">
                <a:solidFill>
                  <a:schemeClr val="tx1"/>
                </a:solidFill>
                <a:effectLst/>
                <a:latin typeface="+mn-lt"/>
                <a:ea typeface="+mn-ea"/>
                <a:cs typeface="+mn-cs"/>
              </a:rPr>
              <a:t>7, 3, 11</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5 x 3 x 7 x 3 x 11 = 3465</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3465 - 15 = 3450</a:t>
            </a:r>
            <a:endParaRPr lang="en-US" dirty="0"/>
          </a:p>
        </p:txBody>
      </p:sp>
      <p:sp>
        <p:nvSpPr>
          <p:cNvPr id="4" name="Slide Number Placeholder 3"/>
          <p:cNvSpPr>
            <a:spLocks noGrp="1"/>
          </p:cNvSpPr>
          <p:nvPr>
            <p:ph type="sldNum" sz="quarter" idx="10"/>
          </p:nvPr>
        </p:nvSpPr>
        <p:spPr/>
        <p:txBody>
          <a:bodyPr/>
          <a:lstStyle/>
          <a:p>
            <a:fld id="{8713D90D-C8C2-4542-96FA-AEA8531EB90C}" type="slidenum">
              <a:rPr lang="en-US" smtClean="0"/>
              <a:pPr/>
              <a:t>16</a:t>
            </a:fld>
            <a:endParaRPr lang="en-US"/>
          </a:p>
        </p:txBody>
      </p:sp>
    </p:spTree>
    <p:extLst>
      <p:ext uri="{BB962C8B-B14F-4D97-AF65-F5344CB8AC3E}">
        <p14:creationId xmlns:p14="http://schemas.microsoft.com/office/powerpoint/2010/main" xmlns="" val="668159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9. </a:t>
            </a:r>
            <a:r>
              <a:rPr lang="en-US" sz="1200" kern="1200" dirty="0" smtClean="0">
                <a:solidFill>
                  <a:schemeClr val="tx1"/>
                </a:solidFill>
                <a:latin typeface="+mn-lt"/>
                <a:ea typeface="+mn-ea"/>
                <a:cs typeface="+mn-cs"/>
              </a:rPr>
              <a:t>SOL. A</a:t>
            </a:r>
          </a:p>
          <a:p>
            <a:r>
              <a:rPr lang="en-US" sz="1200" b="0" i="0" kern="1200" dirty="0" smtClean="0">
                <a:solidFill>
                  <a:schemeClr val="tx1"/>
                </a:solidFill>
                <a:effectLst/>
                <a:latin typeface="+mn-lt"/>
                <a:ea typeface="+mn-ea"/>
                <a:cs typeface="+mn-cs"/>
              </a:rPr>
              <a:t>L.C.M </a:t>
            </a:r>
            <a:r>
              <a:rPr lang="en-US" sz="1200" b="0" i="0" kern="1200" dirty="0" smtClean="0">
                <a:solidFill>
                  <a:schemeClr val="tx1"/>
                </a:solidFill>
                <a:effectLst/>
                <a:latin typeface="+mn-lt"/>
                <a:ea typeface="+mn-ea"/>
                <a:cs typeface="+mn-cs"/>
              </a:rPr>
              <a:t>of 16, 25, 28, 32 is = 5600</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5600) 99999 (17</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5600</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43999</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39200</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4799</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greatest five number which is exactly divisible by 16, 25, 28 and 32</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is 99,999 - 4799 = 95,200</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13D90D-C8C2-4542-96FA-AEA8531EB90C}" type="slidenum">
              <a:rPr lang="en-US" smtClean="0"/>
              <a:pPr/>
              <a:t>17</a:t>
            </a:fld>
            <a:endParaRPr lang="en-US"/>
          </a:p>
        </p:txBody>
      </p:sp>
    </p:spTree>
    <p:extLst>
      <p:ext uri="{BB962C8B-B14F-4D97-AF65-F5344CB8AC3E}">
        <p14:creationId xmlns:p14="http://schemas.microsoft.com/office/powerpoint/2010/main" xmlns="" val="14031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10.</a:t>
            </a:r>
            <a:r>
              <a:rPr lang="en-US" sz="1200" b="0" i="0" kern="1200" baseline="0" dirty="0" smtClean="0">
                <a:solidFill>
                  <a:schemeClr val="tx1"/>
                </a:solidFill>
                <a:effectLst/>
                <a:latin typeface="+mn-lt"/>
                <a:ea typeface="+mn-ea"/>
                <a:cs typeface="+mn-cs"/>
              </a:rPr>
              <a:t> </a:t>
            </a:r>
            <a:r>
              <a:rPr lang="en-US" sz="1200" dirty="0" smtClean="0"/>
              <a:t>SOL. 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Explanation</a:t>
            </a:r>
            <a:r>
              <a:rPr lang="en-US" sz="1200" b="0" i="0" kern="1200" dirty="0" smtClean="0">
                <a:solidFill>
                  <a:schemeClr val="tx1"/>
                </a:solidFill>
                <a:effectLst/>
                <a:latin typeface="+mn-lt"/>
                <a:ea typeface="+mn-ea"/>
                <a:cs typeface="+mn-cs"/>
              </a:rPr>
              <a:t>: </a:t>
            </a:r>
            <a:r>
              <a:rPr lang="en-US" b="0" dirty="0" smtClean="0"/>
              <a:t/>
            </a:r>
            <a:br>
              <a:rPr lang="en-US" b="0" dirty="0" smtClean="0"/>
            </a:br>
            <a:r>
              <a:rPr lang="en-US" sz="1200" b="0" i="0" kern="1200" dirty="0" smtClean="0">
                <a:solidFill>
                  <a:schemeClr val="tx1"/>
                </a:solidFill>
                <a:effectLst/>
                <a:latin typeface="+mn-lt"/>
                <a:ea typeface="+mn-ea"/>
                <a:cs typeface="+mn-cs"/>
              </a:rPr>
              <a:t>5|</a:t>
            </a:r>
            <a:r>
              <a:rPr lang="en-US" sz="1200" b="0" i="0" u="sng" kern="1200" dirty="0" smtClean="0">
                <a:solidFill>
                  <a:schemeClr val="tx1"/>
                </a:solidFill>
                <a:effectLst/>
                <a:latin typeface="+mn-lt"/>
                <a:ea typeface="+mn-ea"/>
                <a:cs typeface="+mn-cs"/>
              </a:rPr>
              <a:t>5, 10, 15, 20</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2|</a:t>
            </a:r>
            <a:r>
              <a:rPr lang="en-US" sz="1200" b="0" i="0" u="sng" kern="1200" dirty="0" smtClean="0">
                <a:solidFill>
                  <a:schemeClr val="tx1"/>
                </a:solidFill>
                <a:effectLst/>
                <a:latin typeface="+mn-lt"/>
                <a:ea typeface="+mn-ea"/>
                <a:cs typeface="+mn-cs"/>
              </a:rPr>
              <a:t>1, 2, 3, 4</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|1, 1, 3, 2</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L.C.M of 5, 10, 15, 20 is 60</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60 times</a:t>
            </a:r>
          </a:p>
          <a:p>
            <a:endParaRPr lang="en-US" b="0" dirty="0"/>
          </a:p>
        </p:txBody>
      </p:sp>
      <p:sp>
        <p:nvSpPr>
          <p:cNvPr id="4" name="Slide Number Placeholder 3"/>
          <p:cNvSpPr>
            <a:spLocks noGrp="1"/>
          </p:cNvSpPr>
          <p:nvPr>
            <p:ph type="sldNum" sz="quarter" idx="10"/>
          </p:nvPr>
        </p:nvSpPr>
        <p:spPr/>
        <p:txBody>
          <a:bodyPr/>
          <a:lstStyle/>
          <a:p>
            <a:fld id="{8713D90D-C8C2-4542-96FA-AEA8531EB90C}" type="slidenum">
              <a:rPr lang="en-US" smtClean="0"/>
              <a:pPr/>
              <a:t>18</a:t>
            </a:fld>
            <a:endParaRPr lang="en-US"/>
          </a:p>
        </p:txBody>
      </p:sp>
    </p:spTree>
    <p:extLst>
      <p:ext uri="{BB962C8B-B14F-4D97-AF65-F5344CB8AC3E}">
        <p14:creationId xmlns:p14="http://schemas.microsoft.com/office/powerpoint/2010/main" xmlns="" val="650667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11.</a:t>
            </a:r>
            <a:r>
              <a:rPr lang="en-US" sz="1200" b="0" i="0" kern="1200" dirty="0" smtClean="0">
                <a:solidFill>
                  <a:schemeClr val="tx1"/>
                </a:solidFill>
                <a:effectLst/>
                <a:latin typeface="+mn-lt"/>
                <a:ea typeface="+mn-ea"/>
                <a:cs typeface="+mn-cs"/>
              </a:rPr>
              <a:t> </a:t>
            </a:r>
            <a:r>
              <a:rPr lang="en-US" sz="1200" dirty="0" smtClean="0">
                <a:solidFill>
                  <a:schemeClr val="tx1">
                    <a:lumMod val="95000"/>
                    <a:lumOff val="5000"/>
                  </a:schemeClr>
                </a:solidFill>
              </a:rPr>
              <a:t>SOL.A</a:t>
            </a:r>
          </a:p>
          <a:p>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greatest 5 digit number that can be formed using the given digits = 74320</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smallest 5 digit number that can be formed using the given digits = 20342</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The required difference = 74320 - 20342 = 53978</a:t>
            </a:r>
          </a:p>
          <a:p>
            <a:r>
              <a:rPr lang="en-US" b="0" dirty="0" smtClean="0"/>
              <a:t/>
            </a:r>
            <a:br>
              <a:rPr lang="en-US" b="0" dirty="0" smtClean="0"/>
            </a:br>
            <a:endParaRPr lang="en-US" sz="1200" b="0" i="0" kern="1200" baseline="0" dirty="0" smtClean="0">
              <a:solidFill>
                <a:schemeClr val="tx1"/>
              </a:solidFill>
              <a:effectLst/>
              <a:latin typeface="+mn-lt"/>
              <a:ea typeface="+mn-ea"/>
              <a:cs typeface="+mn-cs"/>
            </a:endParaRPr>
          </a:p>
          <a:p>
            <a:endParaRPr lang="en-US" b="0" dirty="0"/>
          </a:p>
        </p:txBody>
      </p:sp>
      <p:sp>
        <p:nvSpPr>
          <p:cNvPr id="4" name="Slide Number Placeholder 3"/>
          <p:cNvSpPr>
            <a:spLocks noGrp="1"/>
          </p:cNvSpPr>
          <p:nvPr>
            <p:ph type="sldNum" sz="quarter" idx="10"/>
          </p:nvPr>
        </p:nvSpPr>
        <p:spPr/>
        <p:txBody>
          <a:bodyPr/>
          <a:lstStyle/>
          <a:p>
            <a:fld id="{8713D90D-C8C2-4542-96FA-AEA8531EB90C}" type="slidenum">
              <a:rPr lang="en-US" smtClean="0"/>
              <a:pPr/>
              <a:t>19</a:t>
            </a:fld>
            <a:endParaRPr lang="en-US"/>
          </a:p>
        </p:txBody>
      </p:sp>
    </p:spTree>
    <p:extLst>
      <p:ext uri="{BB962C8B-B14F-4D97-AF65-F5344CB8AC3E}">
        <p14:creationId xmlns:p14="http://schemas.microsoft.com/office/powerpoint/2010/main" xmlns="" val="1676538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a:t>
            </a:r>
            <a:r>
              <a:rPr lang="en-US" sz="1200" b="0" i="0" kern="1200" dirty="0" smtClean="0">
                <a:solidFill>
                  <a:schemeClr val="tx1"/>
                </a:solidFill>
                <a:effectLst/>
                <a:latin typeface="+mn-lt"/>
                <a:ea typeface="+mn-ea"/>
                <a:cs typeface="+mn-cs"/>
              </a:rPr>
              <a:t> </a:t>
            </a:r>
            <a:r>
              <a:rPr lang="en-US" sz="1200" kern="1200" dirty="0" smtClean="0">
                <a:solidFill>
                  <a:srgbClr val="000000"/>
                </a:solidFill>
                <a:latin typeface="+mn-lt"/>
                <a:ea typeface="+mn-ea"/>
                <a:cs typeface="+mn-cs"/>
              </a:rPr>
              <a:t>SOL. D</a:t>
            </a:r>
          </a:p>
          <a:p>
            <a:r>
              <a:rPr lang="en-US" sz="1200" b="0" i="0" kern="1200" dirty="0" smtClean="0">
                <a:solidFill>
                  <a:schemeClr val="tx1"/>
                </a:solidFill>
                <a:effectLst/>
                <a:latin typeface="+mn-lt"/>
                <a:ea typeface="+mn-ea"/>
                <a:cs typeface="+mn-cs"/>
              </a:rPr>
              <a:t>Let </a:t>
            </a:r>
            <a:r>
              <a:rPr lang="en-US" sz="1200" b="0" i="0" kern="1200" dirty="0" smtClean="0">
                <a:solidFill>
                  <a:schemeClr val="tx1"/>
                </a:solidFill>
                <a:effectLst/>
                <a:latin typeface="+mn-lt"/>
                <a:ea typeface="+mn-ea"/>
                <a:cs typeface="+mn-cs"/>
              </a:rPr>
              <a:t>the three integers be </a:t>
            </a:r>
            <a:r>
              <a:rPr lang="en-US" sz="1200" b="0" i="1"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+ 2 and </a:t>
            </a:r>
            <a:r>
              <a:rPr lang="en-US" sz="1200" b="0" i="1"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+ 4.</a:t>
            </a:r>
          </a:p>
          <a:p>
            <a:r>
              <a:rPr lang="en-US" sz="1200" b="0" i="0" kern="1200" dirty="0" smtClean="0">
                <a:solidFill>
                  <a:schemeClr val="tx1"/>
                </a:solidFill>
                <a:effectLst/>
                <a:latin typeface="+mn-lt"/>
                <a:ea typeface="+mn-ea"/>
                <a:cs typeface="+mn-cs"/>
              </a:rPr>
              <a:t>Then, 3</a:t>
            </a:r>
            <a:r>
              <a:rPr lang="en-US" sz="1200" b="0" i="1"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 2(</a:t>
            </a:r>
            <a:r>
              <a:rPr lang="en-US" sz="1200" b="0" i="1"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+ 4) + 3      </a:t>
            </a:r>
            <a:r>
              <a:rPr lang="en-US" sz="1200" b="0" i="1"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 11.</a:t>
            </a:r>
          </a:p>
          <a:p>
            <a:r>
              <a:rPr lang="en-US" sz="1200" b="0" i="0" kern="1200" dirty="0" smtClean="0">
                <a:solidFill>
                  <a:schemeClr val="tx1"/>
                </a:solidFill>
                <a:effectLst/>
                <a:latin typeface="+mn-lt"/>
                <a:ea typeface="+mn-ea"/>
                <a:cs typeface="+mn-cs"/>
              </a:rPr>
              <a:t> Third integer = </a:t>
            </a:r>
            <a:r>
              <a:rPr lang="en-US" sz="1200" b="0" i="1"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+ 4 = 15.</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13D90D-C8C2-4542-96FA-AEA8531EB90C}" type="slidenum">
              <a:rPr lang="en-US" smtClean="0"/>
              <a:pPr/>
              <a:t>20</a:t>
            </a:fld>
            <a:endParaRPr lang="en-US"/>
          </a:p>
        </p:txBody>
      </p:sp>
    </p:spTree>
    <p:extLst>
      <p:ext uri="{BB962C8B-B14F-4D97-AF65-F5344CB8AC3E}">
        <p14:creationId xmlns:p14="http://schemas.microsoft.com/office/powerpoint/2010/main" xmlns="" val="194410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j-lt"/>
                <a:ea typeface="+mn-ea"/>
                <a:cs typeface="+mn-cs"/>
              </a:rPr>
              <a:t>13. </a:t>
            </a:r>
            <a:r>
              <a:rPr lang="en-US" sz="1200" dirty="0" smtClean="0"/>
              <a:t>SOL. B</a:t>
            </a:r>
          </a:p>
          <a:p>
            <a:r>
              <a:rPr lang="en-US" sz="1200" b="0" i="0" kern="1200" dirty="0" smtClean="0">
                <a:solidFill>
                  <a:schemeClr val="tx1"/>
                </a:solidFill>
                <a:effectLst/>
                <a:latin typeface="+mj-lt"/>
                <a:ea typeface="+mn-ea"/>
                <a:cs typeface="+mn-cs"/>
              </a:rPr>
              <a:t>Let </a:t>
            </a:r>
            <a:r>
              <a:rPr lang="en-US" sz="1200" b="0" i="0" kern="1200" dirty="0" smtClean="0">
                <a:solidFill>
                  <a:schemeClr val="tx1"/>
                </a:solidFill>
                <a:effectLst/>
                <a:latin typeface="+mj-lt"/>
                <a:ea typeface="+mn-ea"/>
                <a:cs typeface="+mn-cs"/>
              </a:rPr>
              <a:t>the ten's and unit digit be </a:t>
            </a:r>
            <a:r>
              <a:rPr lang="en-US" sz="1200" b="0" i="1" kern="1200" dirty="0" smtClean="0">
                <a:solidFill>
                  <a:schemeClr val="tx1"/>
                </a:solidFill>
                <a:effectLst/>
                <a:latin typeface="+mj-lt"/>
                <a:ea typeface="+mn-ea"/>
                <a:cs typeface="+mn-cs"/>
              </a:rPr>
              <a:t>x</a:t>
            </a:r>
            <a:r>
              <a:rPr lang="en-US" sz="1200" b="0" i="0" kern="1200" dirty="0" smtClean="0">
                <a:solidFill>
                  <a:schemeClr val="tx1"/>
                </a:solidFill>
                <a:effectLst/>
                <a:latin typeface="+mj-lt"/>
                <a:ea typeface="+mn-ea"/>
                <a:cs typeface="+mn-cs"/>
              </a:rPr>
              <a:t> and8/x respectively.</a:t>
            </a:r>
            <a:r>
              <a:rPr lang="en-US" sz="1200" b="0" i="1" kern="1200" baseline="0" dirty="0" smtClean="0">
                <a:solidFill>
                  <a:schemeClr val="tx1"/>
                </a:solidFill>
                <a:effectLst/>
                <a:latin typeface="+mj-lt"/>
                <a:ea typeface="+mn-ea"/>
                <a:cs typeface="+mn-cs"/>
              </a:rPr>
              <a:t> </a:t>
            </a:r>
            <a:endParaRPr lang="en-US" sz="1200" b="0" i="0" kern="1200" dirty="0" smtClean="0">
              <a:solidFill>
                <a:schemeClr val="tx1"/>
              </a:solidFill>
              <a:effectLst/>
              <a:latin typeface="+mj-lt"/>
              <a:ea typeface="+mn-ea"/>
              <a:cs typeface="+mn-cs"/>
            </a:endParaRPr>
          </a:p>
          <a:p>
            <a:r>
              <a:rPr lang="en-US" sz="1200" b="0" i="0" kern="1200" dirty="0" smtClean="0">
                <a:solidFill>
                  <a:schemeClr val="tx1"/>
                </a:solidFill>
                <a:effectLst/>
                <a:latin typeface="+mj-lt"/>
                <a:ea typeface="+mn-ea"/>
                <a:cs typeface="+mn-cs"/>
              </a:rPr>
              <a:t>Then,(10</a:t>
            </a:r>
            <a:r>
              <a:rPr lang="en-US" sz="1200" b="0" i="1" kern="1200" dirty="0" smtClean="0">
                <a:solidFill>
                  <a:schemeClr val="tx1"/>
                </a:solidFill>
                <a:effectLst/>
                <a:latin typeface="+mj-lt"/>
                <a:ea typeface="+mn-ea"/>
                <a:cs typeface="+mn-cs"/>
              </a:rPr>
              <a:t>x</a:t>
            </a:r>
            <a:r>
              <a:rPr lang="en-US" sz="1200" b="0" i="0" kern="1200" dirty="0" smtClean="0">
                <a:solidFill>
                  <a:schemeClr val="tx1"/>
                </a:solidFill>
                <a:effectLst/>
                <a:latin typeface="+mj-lt"/>
                <a:ea typeface="+mn-ea"/>
                <a:cs typeface="+mn-cs"/>
              </a:rPr>
              <a:t> +8/x)+ 18 = 10 x8/x+ </a:t>
            </a:r>
            <a:r>
              <a:rPr lang="en-US" sz="1200" b="0" i="1" kern="1200" dirty="0" smtClean="0">
                <a:solidFill>
                  <a:schemeClr val="tx1"/>
                </a:solidFill>
                <a:effectLst/>
                <a:latin typeface="+mj-lt"/>
                <a:ea typeface="+mn-ea"/>
                <a:cs typeface="+mn-cs"/>
              </a:rPr>
              <a:t>x</a:t>
            </a:r>
            <a:endParaRPr lang="en-US" sz="1200" b="0" i="0" kern="1200" dirty="0" smtClean="0">
              <a:solidFill>
                <a:schemeClr val="tx1"/>
              </a:solidFill>
              <a:effectLst/>
              <a:latin typeface="+mj-lt"/>
              <a:ea typeface="+mn-ea"/>
              <a:cs typeface="+mn-cs"/>
            </a:endParaRPr>
          </a:p>
          <a:p>
            <a:r>
              <a:rPr lang="en-US" sz="1200" b="0" i="0" kern="1200" dirty="0" smtClean="0">
                <a:solidFill>
                  <a:schemeClr val="tx1"/>
                </a:solidFill>
                <a:effectLst/>
                <a:latin typeface="+mj-lt"/>
                <a:ea typeface="+mn-ea"/>
                <a:cs typeface="+mn-cs"/>
              </a:rPr>
              <a:t> 10</a:t>
            </a:r>
            <a:r>
              <a:rPr lang="en-US" sz="1200" b="0" i="1" kern="1200" dirty="0" smtClean="0">
                <a:solidFill>
                  <a:schemeClr val="tx1"/>
                </a:solidFill>
                <a:effectLst/>
                <a:latin typeface="+mj-lt"/>
                <a:ea typeface="+mn-ea"/>
                <a:cs typeface="+mn-cs"/>
              </a:rPr>
              <a:t>x</a:t>
            </a:r>
            <a:r>
              <a:rPr lang="en-US" sz="1200" b="0" i="0" kern="1200" baseline="30000" dirty="0" smtClean="0">
                <a:solidFill>
                  <a:schemeClr val="tx1"/>
                </a:solidFill>
                <a:effectLst/>
                <a:latin typeface="+mj-lt"/>
                <a:ea typeface="+mn-ea"/>
                <a:cs typeface="+mn-cs"/>
              </a:rPr>
              <a:t>2</a:t>
            </a:r>
            <a:r>
              <a:rPr lang="en-US" sz="1200" b="0" i="0" kern="1200" dirty="0" smtClean="0">
                <a:solidFill>
                  <a:schemeClr val="tx1"/>
                </a:solidFill>
                <a:effectLst/>
                <a:latin typeface="+mj-lt"/>
                <a:ea typeface="+mn-ea"/>
                <a:cs typeface="+mn-cs"/>
              </a:rPr>
              <a:t> + 8 + 18</a:t>
            </a:r>
            <a:r>
              <a:rPr lang="en-US" sz="1200" b="0" i="1" kern="1200" dirty="0" smtClean="0">
                <a:solidFill>
                  <a:schemeClr val="tx1"/>
                </a:solidFill>
                <a:effectLst/>
                <a:latin typeface="+mj-lt"/>
                <a:ea typeface="+mn-ea"/>
                <a:cs typeface="+mn-cs"/>
              </a:rPr>
              <a:t>x</a:t>
            </a:r>
            <a:r>
              <a:rPr lang="en-US" sz="1200" b="0" i="0" kern="1200" dirty="0" smtClean="0">
                <a:solidFill>
                  <a:schemeClr val="tx1"/>
                </a:solidFill>
                <a:effectLst/>
                <a:latin typeface="+mj-lt"/>
                <a:ea typeface="+mn-ea"/>
                <a:cs typeface="+mn-cs"/>
              </a:rPr>
              <a:t> = 80 + </a:t>
            </a:r>
            <a:r>
              <a:rPr lang="en-US" sz="1200" b="0" i="1" kern="1200" dirty="0" smtClean="0">
                <a:solidFill>
                  <a:schemeClr val="tx1"/>
                </a:solidFill>
                <a:effectLst/>
                <a:latin typeface="+mj-lt"/>
                <a:ea typeface="+mn-ea"/>
                <a:cs typeface="+mn-cs"/>
              </a:rPr>
              <a:t>x</a:t>
            </a:r>
            <a:r>
              <a:rPr lang="en-US" sz="1200" b="0" i="0" kern="1200" baseline="30000" dirty="0" smtClean="0">
                <a:solidFill>
                  <a:schemeClr val="tx1"/>
                </a:solidFill>
                <a:effectLst/>
                <a:latin typeface="+mj-lt"/>
                <a:ea typeface="+mn-ea"/>
                <a:cs typeface="+mn-cs"/>
              </a:rPr>
              <a:t>2</a:t>
            </a:r>
            <a:endParaRPr lang="en-US" sz="1200" b="0" i="0" kern="1200" dirty="0" smtClean="0">
              <a:solidFill>
                <a:schemeClr val="tx1"/>
              </a:solidFill>
              <a:effectLst/>
              <a:latin typeface="+mj-lt"/>
              <a:ea typeface="+mn-ea"/>
              <a:cs typeface="+mn-cs"/>
            </a:endParaRPr>
          </a:p>
          <a:p>
            <a:r>
              <a:rPr lang="en-US" sz="1200" b="0" i="0" kern="1200" dirty="0" smtClean="0">
                <a:solidFill>
                  <a:schemeClr val="tx1"/>
                </a:solidFill>
                <a:effectLst/>
                <a:latin typeface="+mj-lt"/>
                <a:ea typeface="+mn-ea"/>
                <a:cs typeface="+mn-cs"/>
              </a:rPr>
              <a:t> 9</a:t>
            </a:r>
            <a:r>
              <a:rPr lang="en-US" sz="1200" b="0" i="1" kern="1200" dirty="0" smtClean="0">
                <a:solidFill>
                  <a:schemeClr val="tx1"/>
                </a:solidFill>
                <a:effectLst/>
                <a:latin typeface="+mj-lt"/>
                <a:ea typeface="+mn-ea"/>
                <a:cs typeface="+mn-cs"/>
              </a:rPr>
              <a:t>x</a:t>
            </a:r>
            <a:r>
              <a:rPr lang="en-US" sz="1200" b="0" i="0" kern="1200" baseline="30000" dirty="0" smtClean="0">
                <a:solidFill>
                  <a:schemeClr val="tx1"/>
                </a:solidFill>
                <a:effectLst/>
                <a:latin typeface="+mj-lt"/>
                <a:ea typeface="+mn-ea"/>
                <a:cs typeface="+mn-cs"/>
              </a:rPr>
              <a:t>2</a:t>
            </a:r>
            <a:r>
              <a:rPr lang="en-US" sz="1200" b="0" i="0" kern="1200" dirty="0" smtClean="0">
                <a:solidFill>
                  <a:schemeClr val="tx1"/>
                </a:solidFill>
                <a:effectLst/>
                <a:latin typeface="+mj-lt"/>
                <a:ea typeface="+mn-ea"/>
                <a:cs typeface="+mn-cs"/>
              </a:rPr>
              <a:t> + 18</a:t>
            </a:r>
            <a:r>
              <a:rPr lang="en-US" sz="1200" b="0" i="1" kern="1200" dirty="0" smtClean="0">
                <a:solidFill>
                  <a:schemeClr val="tx1"/>
                </a:solidFill>
                <a:effectLst/>
                <a:latin typeface="+mj-lt"/>
                <a:ea typeface="+mn-ea"/>
                <a:cs typeface="+mn-cs"/>
              </a:rPr>
              <a:t>x</a:t>
            </a:r>
            <a:r>
              <a:rPr lang="en-US" sz="1200" b="0" i="0" kern="1200" dirty="0" smtClean="0">
                <a:solidFill>
                  <a:schemeClr val="tx1"/>
                </a:solidFill>
                <a:effectLst/>
                <a:latin typeface="+mj-lt"/>
                <a:ea typeface="+mn-ea"/>
                <a:cs typeface="+mn-cs"/>
              </a:rPr>
              <a:t> - 72 = 0</a:t>
            </a:r>
          </a:p>
          <a:p>
            <a:r>
              <a:rPr lang="en-US" sz="1200" b="0" i="0" kern="1200" dirty="0" smtClean="0">
                <a:solidFill>
                  <a:schemeClr val="tx1"/>
                </a:solidFill>
                <a:effectLst/>
                <a:latin typeface="+mj-lt"/>
                <a:ea typeface="+mn-ea"/>
                <a:cs typeface="+mn-cs"/>
              </a:rPr>
              <a:t> </a:t>
            </a:r>
            <a:r>
              <a:rPr lang="en-US" sz="1200" b="0" i="1" kern="1200" dirty="0" smtClean="0">
                <a:solidFill>
                  <a:schemeClr val="tx1"/>
                </a:solidFill>
                <a:effectLst/>
                <a:latin typeface="+mj-lt"/>
                <a:ea typeface="+mn-ea"/>
                <a:cs typeface="+mn-cs"/>
              </a:rPr>
              <a:t>x</a:t>
            </a:r>
            <a:r>
              <a:rPr lang="en-US" sz="1200" b="0" i="0" kern="1200" baseline="30000" dirty="0" smtClean="0">
                <a:solidFill>
                  <a:schemeClr val="tx1"/>
                </a:solidFill>
                <a:effectLst/>
                <a:latin typeface="+mj-lt"/>
                <a:ea typeface="+mn-ea"/>
                <a:cs typeface="+mn-cs"/>
              </a:rPr>
              <a:t>2</a:t>
            </a:r>
            <a:r>
              <a:rPr lang="en-US" sz="1200" b="0" i="0" kern="1200" dirty="0" smtClean="0">
                <a:solidFill>
                  <a:schemeClr val="tx1"/>
                </a:solidFill>
                <a:effectLst/>
                <a:latin typeface="+mj-lt"/>
                <a:ea typeface="+mn-ea"/>
                <a:cs typeface="+mn-cs"/>
              </a:rPr>
              <a:t> + 2</a:t>
            </a:r>
            <a:r>
              <a:rPr lang="en-US" sz="1200" b="0" i="1" kern="1200" dirty="0" smtClean="0">
                <a:solidFill>
                  <a:schemeClr val="tx1"/>
                </a:solidFill>
                <a:effectLst/>
                <a:latin typeface="+mj-lt"/>
                <a:ea typeface="+mn-ea"/>
                <a:cs typeface="+mn-cs"/>
              </a:rPr>
              <a:t>x</a:t>
            </a:r>
            <a:r>
              <a:rPr lang="en-US" sz="1200" b="0" i="0" kern="1200" dirty="0" smtClean="0">
                <a:solidFill>
                  <a:schemeClr val="tx1"/>
                </a:solidFill>
                <a:effectLst/>
                <a:latin typeface="+mj-lt"/>
                <a:ea typeface="+mn-ea"/>
                <a:cs typeface="+mn-cs"/>
              </a:rPr>
              <a:t> - 8 = 0</a:t>
            </a:r>
          </a:p>
          <a:p>
            <a:r>
              <a:rPr lang="en-US" sz="1200" b="0" i="0" kern="1200" dirty="0" smtClean="0">
                <a:solidFill>
                  <a:schemeClr val="tx1"/>
                </a:solidFill>
                <a:effectLst/>
                <a:latin typeface="+mj-lt"/>
                <a:ea typeface="+mn-ea"/>
                <a:cs typeface="+mn-cs"/>
              </a:rPr>
              <a:t> (</a:t>
            </a:r>
            <a:r>
              <a:rPr lang="en-US" sz="1200" b="0" i="1" kern="1200" dirty="0" smtClean="0">
                <a:solidFill>
                  <a:schemeClr val="tx1"/>
                </a:solidFill>
                <a:effectLst/>
                <a:latin typeface="+mj-lt"/>
                <a:ea typeface="+mn-ea"/>
                <a:cs typeface="+mn-cs"/>
              </a:rPr>
              <a:t>x</a:t>
            </a:r>
            <a:r>
              <a:rPr lang="en-US" sz="1200" b="0" i="0" kern="1200" dirty="0" smtClean="0">
                <a:solidFill>
                  <a:schemeClr val="tx1"/>
                </a:solidFill>
                <a:effectLst/>
                <a:latin typeface="+mj-lt"/>
                <a:ea typeface="+mn-ea"/>
                <a:cs typeface="+mn-cs"/>
              </a:rPr>
              <a:t> + 4)(</a:t>
            </a:r>
            <a:r>
              <a:rPr lang="en-US" sz="1200" b="0" i="1" kern="1200" dirty="0" smtClean="0">
                <a:solidFill>
                  <a:schemeClr val="tx1"/>
                </a:solidFill>
                <a:effectLst/>
                <a:latin typeface="+mj-lt"/>
                <a:ea typeface="+mn-ea"/>
                <a:cs typeface="+mn-cs"/>
              </a:rPr>
              <a:t>x</a:t>
            </a:r>
            <a:r>
              <a:rPr lang="en-US" sz="1200" b="0" i="0" kern="1200" dirty="0" smtClean="0">
                <a:solidFill>
                  <a:schemeClr val="tx1"/>
                </a:solidFill>
                <a:effectLst/>
                <a:latin typeface="+mj-lt"/>
                <a:ea typeface="+mn-ea"/>
                <a:cs typeface="+mn-cs"/>
              </a:rPr>
              <a:t> - 2) = 0</a:t>
            </a:r>
          </a:p>
          <a:p>
            <a:r>
              <a:rPr lang="en-US" sz="1200" b="0" i="0" kern="1200" dirty="0" smtClean="0">
                <a:solidFill>
                  <a:schemeClr val="tx1"/>
                </a:solidFill>
                <a:effectLst/>
                <a:latin typeface="+mj-lt"/>
                <a:ea typeface="+mn-ea"/>
                <a:cs typeface="+mn-cs"/>
              </a:rPr>
              <a:t> </a:t>
            </a:r>
            <a:r>
              <a:rPr lang="en-US" sz="1200" b="0" i="1" kern="1200" dirty="0" smtClean="0">
                <a:solidFill>
                  <a:schemeClr val="tx1"/>
                </a:solidFill>
                <a:effectLst/>
                <a:latin typeface="+mj-lt"/>
                <a:ea typeface="+mn-ea"/>
                <a:cs typeface="+mn-cs"/>
              </a:rPr>
              <a:t>x</a:t>
            </a:r>
            <a:r>
              <a:rPr lang="en-US" sz="1200" b="0" i="0" kern="1200" dirty="0" smtClean="0">
                <a:solidFill>
                  <a:schemeClr val="tx1"/>
                </a:solidFill>
                <a:effectLst/>
                <a:latin typeface="+mj-lt"/>
                <a:ea typeface="+mn-ea"/>
                <a:cs typeface="+mn-cs"/>
              </a:rPr>
              <a:t> = 2.</a:t>
            </a:r>
          </a:p>
          <a:p>
            <a:endParaRPr lang="en-US" sz="1200" b="0" i="0" kern="1200" dirty="0" smtClean="0">
              <a:solidFill>
                <a:schemeClr val="tx1"/>
              </a:solidFill>
              <a:effectLst/>
              <a:latin typeface="+mj-lt"/>
              <a:ea typeface="+mn-ea"/>
              <a:cs typeface="+mn-cs"/>
            </a:endParaRPr>
          </a:p>
          <a:p>
            <a:endParaRPr lang="en-US" dirty="0">
              <a:latin typeface="+mj-lt"/>
            </a:endParaRPr>
          </a:p>
        </p:txBody>
      </p:sp>
      <p:sp>
        <p:nvSpPr>
          <p:cNvPr id="4" name="Slide Number Placeholder 3"/>
          <p:cNvSpPr>
            <a:spLocks noGrp="1"/>
          </p:cNvSpPr>
          <p:nvPr>
            <p:ph type="sldNum" sz="quarter" idx="10"/>
          </p:nvPr>
        </p:nvSpPr>
        <p:spPr/>
        <p:txBody>
          <a:bodyPr/>
          <a:lstStyle/>
          <a:p>
            <a:fld id="{8713D90D-C8C2-4542-96FA-AEA8531EB90C}" type="slidenum">
              <a:rPr lang="en-US" smtClean="0"/>
              <a:pPr/>
              <a:t>21</a:t>
            </a:fld>
            <a:endParaRPr lang="en-US"/>
          </a:p>
        </p:txBody>
      </p:sp>
    </p:spTree>
    <p:extLst>
      <p:ext uri="{BB962C8B-B14F-4D97-AF65-F5344CB8AC3E}">
        <p14:creationId xmlns:p14="http://schemas.microsoft.com/office/powerpoint/2010/main" xmlns="" val="153889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14.</a:t>
            </a:r>
            <a:r>
              <a:rPr lang="en-US" sz="1200" b="0" i="0" kern="1200" dirty="0" smtClean="0">
                <a:solidFill>
                  <a:schemeClr val="tx1"/>
                </a:solidFill>
                <a:effectLst/>
                <a:latin typeface="+mn-lt"/>
                <a:ea typeface="+mn-ea"/>
                <a:cs typeface="+mn-cs"/>
              </a:rPr>
              <a:t> </a:t>
            </a:r>
            <a:r>
              <a:rPr lang="en-US" sz="1200" kern="1200" dirty="0" smtClean="0">
                <a:solidFill>
                  <a:srgbClr val="000000"/>
                </a:solidFill>
                <a:latin typeface="+mn-lt"/>
                <a:ea typeface="+mn-ea"/>
                <a:cs typeface="+mn-cs"/>
              </a:rPr>
              <a:t>SOL. A</a:t>
            </a:r>
          </a:p>
          <a:p>
            <a:r>
              <a:rPr lang="en-US" sz="1200" b="0" i="0" kern="1200" dirty="0" smtClean="0">
                <a:solidFill>
                  <a:schemeClr val="tx1"/>
                </a:solidFill>
                <a:effectLst/>
                <a:latin typeface="+mn-lt"/>
                <a:ea typeface="+mn-ea"/>
                <a:cs typeface="+mn-cs"/>
              </a:rPr>
              <a:t>Let </a:t>
            </a:r>
            <a:r>
              <a:rPr lang="en-US" sz="1200" b="0" i="0" kern="1200" dirty="0" smtClean="0">
                <a:solidFill>
                  <a:schemeClr val="tx1"/>
                </a:solidFill>
                <a:effectLst/>
                <a:latin typeface="+mn-lt"/>
                <a:ea typeface="+mn-ea"/>
                <a:cs typeface="+mn-cs"/>
              </a:rPr>
              <a:t>the numbers be </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Then, </a:t>
            </a:r>
            <a:r>
              <a:rPr lang="en-US" sz="1200" b="0" i="1" kern="1200" dirty="0" smtClean="0">
                <a:solidFill>
                  <a:schemeClr val="tx1"/>
                </a:solidFill>
                <a:effectLst/>
                <a:latin typeface="+mn-lt"/>
                <a:ea typeface="+mn-ea"/>
                <a:cs typeface="+mn-cs"/>
              </a:rPr>
              <a:t>a</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b</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c</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138 and (</a:t>
            </a:r>
            <a:r>
              <a:rPr lang="en-US" sz="1200" b="0" i="1" kern="1200" dirty="0" smtClean="0">
                <a:solidFill>
                  <a:schemeClr val="tx1"/>
                </a:solidFill>
                <a:effectLst/>
                <a:latin typeface="+mn-lt"/>
                <a:ea typeface="+mn-ea"/>
                <a:cs typeface="+mn-cs"/>
              </a:rPr>
              <a:t>ab</a:t>
            </a:r>
            <a:r>
              <a:rPr lang="en-US" sz="1200" b="0" i="0" kern="1200" dirty="0" smtClean="0">
                <a:solidFill>
                  <a:schemeClr val="tx1"/>
                </a:solidFill>
                <a:effectLst/>
                <a:latin typeface="+mn-lt"/>
                <a:ea typeface="+mn-ea"/>
                <a:cs typeface="+mn-cs"/>
              </a:rPr>
              <a:t> + </a:t>
            </a:r>
            <a:r>
              <a:rPr lang="en-US" sz="1200" b="0" i="1" kern="1200" dirty="0" err="1" smtClean="0">
                <a:solidFill>
                  <a:schemeClr val="tx1"/>
                </a:solidFill>
                <a:effectLst/>
                <a:latin typeface="+mn-lt"/>
                <a:ea typeface="+mn-ea"/>
                <a:cs typeface="+mn-cs"/>
              </a:rPr>
              <a:t>bc</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ca</a:t>
            </a:r>
            <a:r>
              <a:rPr lang="en-US" sz="1200" b="0" i="0" kern="1200" dirty="0" smtClean="0">
                <a:solidFill>
                  <a:schemeClr val="tx1"/>
                </a:solidFill>
                <a:effectLst/>
                <a:latin typeface="+mn-lt"/>
                <a:ea typeface="+mn-ea"/>
                <a:cs typeface="+mn-cs"/>
              </a:rPr>
              <a:t>) = 131.</a:t>
            </a:r>
          </a:p>
          <a:p>
            <a:r>
              <a:rPr lang="en-US" sz="1200" b="0" i="0" kern="1200" dirty="0" smtClean="0">
                <a:solidFill>
                  <a:schemeClr val="tx1"/>
                </a:solidFill>
                <a:effectLst/>
                <a:latin typeface="+mn-lt"/>
                <a:ea typeface="+mn-ea"/>
                <a:cs typeface="+mn-cs"/>
              </a:rPr>
              <a:t>(a + b + c)</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a</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b</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c</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+ 2(</a:t>
            </a:r>
            <a:r>
              <a:rPr lang="en-US" sz="1200" b="0" i="1" kern="1200" dirty="0" smtClean="0">
                <a:solidFill>
                  <a:schemeClr val="tx1"/>
                </a:solidFill>
                <a:effectLst/>
                <a:latin typeface="+mn-lt"/>
                <a:ea typeface="+mn-ea"/>
                <a:cs typeface="+mn-cs"/>
              </a:rPr>
              <a:t>ab</a:t>
            </a:r>
            <a:r>
              <a:rPr lang="en-US" sz="1200" b="0" i="0" kern="1200" dirty="0" smtClean="0">
                <a:solidFill>
                  <a:schemeClr val="tx1"/>
                </a:solidFill>
                <a:effectLst/>
                <a:latin typeface="+mn-lt"/>
                <a:ea typeface="+mn-ea"/>
                <a:cs typeface="+mn-cs"/>
              </a:rPr>
              <a:t> + </a:t>
            </a:r>
            <a:r>
              <a:rPr lang="en-US" sz="1200" b="0" i="1" kern="1200" dirty="0" err="1" smtClean="0">
                <a:solidFill>
                  <a:schemeClr val="tx1"/>
                </a:solidFill>
                <a:effectLst/>
                <a:latin typeface="+mn-lt"/>
                <a:ea typeface="+mn-ea"/>
                <a:cs typeface="+mn-cs"/>
              </a:rPr>
              <a:t>bc</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ca</a:t>
            </a:r>
            <a:r>
              <a:rPr lang="en-US" sz="1200" b="0" i="0" kern="1200" dirty="0" smtClean="0">
                <a:solidFill>
                  <a:schemeClr val="tx1"/>
                </a:solidFill>
                <a:effectLst/>
                <a:latin typeface="+mn-lt"/>
                <a:ea typeface="+mn-ea"/>
                <a:cs typeface="+mn-cs"/>
              </a:rPr>
              <a:t>) = 138 + 2 x 131 = 400.</a:t>
            </a:r>
          </a:p>
          <a:p>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 = 400 = 20.</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713D90D-C8C2-4542-96FA-AEA8531EB90C}" type="slidenum">
              <a:rPr lang="en-US" smtClean="0"/>
              <a:pPr/>
              <a:t>22</a:t>
            </a:fld>
            <a:endParaRPr lang="en-US"/>
          </a:p>
        </p:txBody>
      </p:sp>
    </p:spTree>
    <p:extLst>
      <p:ext uri="{BB962C8B-B14F-4D97-AF65-F5344CB8AC3E}">
        <p14:creationId xmlns:p14="http://schemas.microsoft.com/office/powerpoint/2010/main" xmlns="" val="1725484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15. </a:t>
            </a:r>
            <a:r>
              <a:rPr lang="en-US" sz="1200" dirty="0" smtClean="0"/>
              <a:t>SOL.B</a:t>
            </a:r>
          </a:p>
          <a:p>
            <a:r>
              <a:rPr lang="en-US" sz="1200" b="0" i="0" kern="1200" dirty="0" smtClean="0">
                <a:solidFill>
                  <a:schemeClr val="tx1"/>
                </a:solidFill>
                <a:effectLst/>
                <a:latin typeface="+mn-lt"/>
                <a:ea typeface="+mn-ea"/>
                <a:cs typeface="+mn-cs"/>
              </a:rPr>
              <a:t>Let </a:t>
            </a:r>
            <a:r>
              <a:rPr lang="en-US" sz="1200" b="0" i="0" kern="1200" dirty="0" smtClean="0">
                <a:solidFill>
                  <a:schemeClr val="tx1"/>
                </a:solidFill>
                <a:effectLst/>
                <a:latin typeface="+mn-lt"/>
                <a:ea typeface="+mn-ea"/>
                <a:cs typeface="+mn-cs"/>
              </a:rPr>
              <a:t>the middle digit be </a:t>
            </a:r>
            <a:r>
              <a:rPr lang="en-US" sz="1200" b="0" i="1"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Then, 2</a:t>
            </a:r>
            <a:r>
              <a:rPr lang="en-US" sz="1200" b="0" i="1"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 10 or </a:t>
            </a:r>
            <a:r>
              <a:rPr lang="en-US" sz="1200" b="0" i="1" kern="1200" dirty="0" smtClean="0">
                <a:solidFill>
                  <a:schemeClr val="tx1"/>
                </a:solidFill>
                <a:effectLst/>
                <a:latin typeface="+mn-lt"/>
                <a:ea typeface="+mn-ea"/>
                <a:cs typeface="+mn-cs"/>
              </a:rPr>
              <a:t>x</a:t>
            </a:r>
            <a:r>
              <a:rPr lang="en-US" sz="1200" b="0" i="0" kern="1200" dirty="0" smtClean="0">
                <a:solidFill>
                  <a:schemeClr val="tx1"/>
                </a:solidFill>
                <a:effectLst/>
                <a:latin typeface="+mn-lt"/>
                <a:ea typeface="+mn-ea"/>
                <a:cs typeface="+mn-cs"/>
              </a:rPr>
              <a:t> = 5. So, the number is either 253 or 352.</a:t>
            </a:r>
          </a:p>
          <a:p>
            <a:r>
              <a:rPr lang="en-US" sz="1200" b="0" i="0" kern="1200" dirty="0" smtClean="0">
                <a:solidFill>
                  <a:schemeClr val="tx1"/>
                </a:solidFill>
                <a:effectLst/>
                <a:latin typeface="+mn-lt"/>
                <a:ea typeface="+mn-ea"/>
                <a:cs typeface="+mn-cs"/>
              </a:rPr>
              <a:t>Since the number increases on reversing the digits, so the hundred's digits is smaller than the unit's digit.</a:t>
            </a:r>
          </a:p>
          <a:p>
            <a:r>
              <a:rPr lang="en-US" sz="1200" b="0" i="0" kern="1200" dirty="0" smtClean="0">
                <a:solidFill>
                  <a:schemeClr val="tx1"/>
                </a:solidFill>
                <a:effectLst/>
                <a:latin typeface="+mn-lt"/>
                <a:ea typeface="+mn-ea"/>
                <a:cs typeface="+mn-cs"/>
              </a:rPr>
              <a:t>Hence, required number = 253.</a:t>
            </a:r>
          </a:p>
          <a:p>
            <a:endParaRPr lang="en-US" dirty="0"/>
          </a:p>
        </p:txBody>
      </p:sp>
      <p:sp>
        <p:nvSpPr>
          <p:cNvPr id="4" name="Slide Number Placeholder 3"/>
          <p:cNvSpPr>
            <a:spLocks noGrp="1"/>
          </p:cNvSpPr>
          <p:nvPr>
            <p:ph type="sldNum" sz="quarter" idx="10"/>
          </p:nvPr>
        </p:nvSpPr>
        <p:spPr/>
        <p:txBody>
          <a:bodyPr/>
          <a:lstStyle/>
          <a:p>
            <a:fld id="{8713D90D-C8C2-4542-96FA-AEA8531EB90C}" type="slidenum">
              <a:rPr lang="en-US" smtClean="0"/>
              <a:pPr/>
              <a:t>23</a:t>
            </a:fld>
            <a:endParaRPr lang="en-US"/>
          </a:p>
        </p:txBody>
      </p:sp>
    </p:spTree>
    <p:extLst>
      <p:ext uri="{BB962C8B-B14F-4D97-AF65-F5344CB8AC3E}">
        <p14:creationId xmlns:p14="http://schemas.microsoft.com/office/powerpoint/2010/main" xmlns="" val="1991781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16.</a:t>
            </a:r>
            <a:r>
              <a:rPr lang="en-US" sz="1200" b="0" i="0" kern="1200" dirty="0" smtClean="0">
                <a:solidFill>
                  <a:schemeClr val="tx1"/>
                </a:solidFill>
                <a:effectLst/>
                <a:latin typeface="+mn-lt"/>
                <a:ea typeface="+mn-ea"/>
                <a:cs typeface="+mn-cs"/>
              </a:rPr>
              <a:t> </a:t>
            </a:r>
            <a:r>
              <a:rPr lang="en-US" sz="1200" b="0" i="0" kern="1200" dirty="0" smtClean="0">
                <a:solidFill>
                  <a:schemeClr val="tx1">
                    <a:lumMod val="95000"/>
                    <a:lumOff val="5000"/>
                  </a:schemeClr>
                </a:solidFill>
                <a:effectLst/>
                <a:latin typeface="+mn-lt"/>
                <a:ea typeface="+mn-ea"/>
                <a:cs typeface="+mn-cs"/>
              </a:rPr>
              <a:t>SOL.   A</a:t>
            </a:r>
          </a:p>
          <a:p>
            <a:r>
              <a:rPr lang="en-US" sz="1200" b="0" i="0" kern="1200" dirty="0" smtClean="0">
                <a:solidFill>
                  <a:schemeClr val="tx1"/>
                </a:solidFill>
                <a:effectLst/>
                <a:latin typeface="+mn-lt"/>
                <a:ea typeface="+mn-ea"/>
                <a:cs typeface="+mn-cs"/>
              </a:rPr>
              <a:t>Total </a:t>
            </a:r>
            <a:r>
              <a:rPr lang="en-US" sz="1200" b="0" i="0" kern="1200" dirty="0" smtClean="0">
                <a:solidFill>
                  <a:schemeClr val="tx1"/>
                </a:solidFill>
                <a:effectLst/>
                <a:latin typeface="+mn-lt"/>
                <a:ea typeface="+mn-ea"/>
                <a:cs typeface="+mn-cs"/>
              </a:rPr>
              <a:t>number of fruits shopkeeper bought = 600 + 400 = 1000</a:t>
            </a:r>
            <a:r>
              <a:rPr lang="en-US" dirty="0" smtClean="0"/>
              <a:t/>
            </a:r>
            <a:br>
              <a:rPr lang="en-US" dirty="0" smtClean="0"/>
            </a:br>
            <a:r>
              <a:rPr lang="en-US" sz="1200" b="0" i="0" kern="1200" dirty="0" smtClean="0">
                <a:solidFill>
                  <a:schemeClr val="tx1"/>
                </a:solidFill>
                <a:effectLst/>
                <a:latin typeface="+mn-lt"/>
                <a:ea typeface="+mn-ea"/>
                <a:cs typeface="+mn-cs"/>
              </a:rPr>
              <a:t>Number of rotten oranges = 15% of 600</a:t>
            </a:r>
            <a:r>
              <a:rPr lang="en-US" dirty="0" smtClean="0"/>
              <a:t/>
            </a:r>
            <a:br>
              <a:rPr lang="en-US" dirty="0" smtClean="0"/>
            </a:br>
            <a:r>
              <a:rPr lang="en-US" sz="1200" b="0" i="0" kern="1200" dirty="0" smtClean="0">
                <a:solidFill>
                  <a:schemeClr val="tx1"/>
                </a:solidFill>
                <a:effectLst/>
                <a:latin typeface="+mn-lt"/>
                <a:ea typeface="+mn-ea"/>
                <a:cs typeface="+mn-cs"/>
              </a:rPr>
              <a:t>= 15/100 × 600 = 9000/100 = 90</a:t>
            </a:r>
            <a:r>
              <a:rPr lang="en-US" dirty="0" smtClean="0"/>
              <a:t/>
            </a:r>
            <a:br>
              <a:rPr lang="en-US" dirty="0" smtClean="0"/>
            </a:br>
            <a:r>
              <a:rPr lang="en-US" sz="1200" b="0" i="0" kern="1200" dirty="0" smtClean="0">
                <a:solidFill>
                  <a:schemeClr val="tx1"/>
                </a:solidFill>
                <a:effectLst/>
                <a:latin typeface="+mn-lt"/>
                <a:ea typeface="+mn-ea"/>
                <a:cs typeface="+mn-cs"/>
              </a:rPr>
              <a:t>Number of rotten bananas = 8% of 400</a:t>
            </a:r>
            <a:r>
              <a:rPr lang="en-US" dirty="0" smtClean="0"/>
              <a:t/>
            </a:r>
            <a:br>
              <a:rPr lang="en-US" dirty="0" smtClean="0"/>
            </a:br>
            <a:r>
              <a:rPr lang="en-US" sz="1200" b="0" i="0" kern="1200" dirty="0" smtClean="0">
                <a:solidFill>
                  <a:schemeClr val="tx1"/>
                </a:solidFill>
                <a:effectLst/>
                <a:latin typeface="+mn-lt"/>
                <a:ea typeface="+mn-ea"/>
                <a:cs typeface="+mn-cs"/>
              </a:rPr>
              <a:t>= 8/100 × 400 = 3200/100 =32</a:t>
            </a:r>
            <a:r>
              <a:rPr lang="en-US" dirty="0" smtClean="0"/>
              <a:t/>
            </a:r>
            <a:br>
              <a:rPr lang="en-US" dirty="0" smtClean="0"/>
            </a:br>
            <a:r>
              <a:rPr lang="en-US" sz="1200" b="0" i="0" kern="1200" dirty="0" smtClean="0">
                <a:solidFill>
                  <a:schemeClr val="tx1"/>
                </a:solidFill>
                <a:effectLst/>
                <a:latin typeface="+mn-lt"/>
                <a:ea typeface="+mn-ea"/>
                <a:cs typeface="+mn-cs"/>
              </a:rPr>
              <a:t>Therefore, total number of rotten fruits = 90 + 32 = 122</a:t>
            </a:r>
            <a:r>
              <a:rPr lang="en-US" dirty="0" smtClean="0"/>
              <a:t/>
            </a:r>
            <a:br>
              <a:rPr lang="en-US" dirty="0" smtClean="0"/>
            </a:br>
            <a:r>
              <a:rPr lang="en-US" sz="1200" b="0" i="0" kern="1200" dirty="0" smtClean="0">
                <a:solidFill>
                  <a:schemeClr val="tx1"/>
                </a:solidFill>
                <a:effectLst/>
                <a:latin typeface="+mn-lt"/>
                <a:ea typeface="+mn-ea"/>
                <a:cs typeface="+mn-cs"/>
              </a:rPr>
              <a:t>Therefore Number of fruits in good condition = 1000 - 122 = 878</a:t>
            </a:r>
            <a:r>
              <a:rPr lang="en-US" dirty="0" smtClean="0"/>
              <a:t/>
            </a:r>
            <a:br>
              <a:rPr lang="en-US" dirty="0" smtClean="0"/>
            </a:br>
            <a:r>
              <a:rPr lang="en-US" sz="1200" b="0" i="0" kern="1200" dirty="0" smtClean="0">
                <a:solidFill>
                  <a:schemeClr val="tx1"/>
                </a:solidFill>
                <a:effectLst/>
                <a:latin typeface="+mn-lt"/>
                <a:ea typeface="+mn-ea"/>
                <a:cs typeface="+mn-cs"/>
              </a:rPr>
              <a:t>Therefore Percentage of fruits in good condition = (878/1000 × 100)%</a:t>
            </a:r>
            <a:r>
              <a:rPr lang="en-US" dirty="0" smtClean="0"/>
              <a:t/>
            </a:r>
            <a:br>
              <a:rPr lang="en-US" dirty="0" smtClean="0"/>
            </a:br>
            <a:r>
              <a:rPr lang="en-US" sz="1200" b="0" i="0" kern="1200" dirty="0" smtClean="0">
                <a:solidFill>
                  <a:schemeClr val="tx1"/>
                </a:solidFill>
                <a:effectLst/>
                <a:latin typeface="+mn-lt"/>
                <a:ea typeface="+mn-ea"/>
                <a:cs typeface="+mn-cs"/>
              </a:rPr>
              <a:t>= (87800/1000)% = 87.8%</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13D90D-C8C2-4542-96FA-AEA8531EB90C}" type="slidenum">
              <a:rPr lang="en-US" smtClean="0"/>
              <a:pPr/>
              <a:t>24</a:t>
            </a:fld>
            <a:endParaRPr lang="en-US"/>
          </a:p>
        </p:txBody>
      </p:sp>
    </p:spTree>
    <p:extLst>
      <p:ext uri="{BB962C8B-B14F-4D97-AF65-F5344CB8AC3E}">
        <p14:creationId xmlns:p14="http://schemas.microsoft.com/office/powerpoint/2010/main" xmlns="" val="442951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17. </a:t>
            </a:r>
            <a:r>
              <a:rPr lang="en-US" sz="1200" dirty="0" smtClean="0">
                <a:solidFill>
                  <a:schemeClr val="tx1">
                    <a:lumMod val="95000"/>
                    <a:lumOff val="5000"/>
                  </a:schemeClr>
                </a:solidFill>
              </a:rPr>
              <a:t>SOL. C</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err="1" smtClean="0">
                <a:solidFill>
                  <a:schemeClr val="tx1"/>
                </a:solidFill>
                <a:effectLst/>
                <a:latin typeface="+mn-lt"/>
                <a:ea typeface="+mn-ea"/>
                <a:cs typeface="+mn-cs"/>
              </a:rPr>
              <a:t>Divisor</a:t>
            </a:r>
            <a:r>
              <a:rPr lang="fr-FR" sz="1200" b="0" i="0" kern="120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 (6 × 3) + 2 = 20</a:t>
            </a:r>
            <a:r>
              <a:rPr lang="fr-FR" dirty="0" smtClean="0"/>
              <a:t/>
            </a:r>
            <a:br>
              <a:rPr lang="fr-FR" dirty="0" smtClean="0"/>
            </a:br>
            <a:r>
              <a:rPr lang="fr-FR" sz="1200" b="0" i="0" kern="1200" dirty="0" smtClean="0">
                <a:solidFill>
                  <a:schemeClr val="tx1"/>
                </a:solidFill>
                <a:effectLst/>
                <a:latin typeface="+mn-lt"/>
                <a:ea typeface="+mn-ea"/>
                <a:cs typeface="+mn-cs"/>
              </a:rPr>
              <a:t>5 × Quotient = 20 </a:t>
            </a:r>
            <a:r>
              <a:rPr lang="fr-FR" dirty="0" smtClean="0"/>
              <a:t/>
            </a:r>
            <a:br>
              <a:rPr lang="fr-FR" dirty="0" smtClean="0"/>
            </a:br>
            <a:r>
              <a:rPr lang="fr-FR" sz="1200" b="0" i="0" kern="1200" dirty="0" smtClean="0">
                <a:solidFill>
                  <a:schemeClr val="tx1"/>
                </a:solidFill>
                <a:effectLst/>
                <a:latin typeface="+mn-lt"/>
                <a:ea typeface="+mn-ea"/>
                <a:cs typeface="+mn-cs"/>
              </a:rPr>
              <a:t>Quotient = 4. </a:t>
            </a:r>
            <a:r>
              <a:rPr lang="fr-FR" dirty="0" smtClean="0"/>
              <a:t/>
            </a:r>
            <a:br>
              <a:rPr lang="fr-FR" dirty="0" smtClean="0"/>
            </a:br>
            <a:r>
              <a:rPr lang="fr-FR" sz="1200" b="0" i="0" kern="1200" dirty="0" err="1" smtClean="0">
                <a:solidFill>
                  <a:schemeClr val="tx1"/>
                </a:solidFill>
                <a:effectLst/>
                <a:latin typeface="+mn-lt"/>
                <a:ea typeface="+mn-ea"/>
                <a:cs typeface="+mn-cs"/>
              </a:rPr>
              <a:t>Dividend</a:t>
            </a:r>
            <a:r>
              <a:rPr lang="fr-FR" sz="1200" b="0" i="0" kern="1200" dirty="0" smtClean="0">
                <a:solidFill>
                  <a:schemeClr val="tx1"/>
                </a:solidFill>
                <a:effectLst/>
                <a:latin typeface="+mn-lt"/>
                <a:ea typeface="+mn-ea"/>
                <a:cs typeface="+mn-cs"/>
              </a:rPr>
              <a:t> = (</a:t>
            </a:r>
            <a:r>
              <a:rPr lang="fr-FR" sz="1200" b="0" i="0" kern="1200" dirty="0" err="1" smtClean="0">
                <a:solidFill>
                  <a:schemeClr val="tx1"/>
                </a:solidFill>
                <a:effectLst/>
                <a:latin typeface="+mn-lt"/>
                <a:ea typeface="+mn-ea"/>
                <a:cs typeface="+mn-cs"/>
              </a:rPr>
              <a:t>Divisor</a:t>
            </a:r>
            <a:r>
              <a:rPr lang="fr-FR" sz="1200" b="0" i="0" kern="1200" dirty="0" smtClean="0">
                <a:solidFill>
                  <a:schemeClr val="tx1"/>
                </a:solidFill>
                <a:effectLst/>
                <a:latin typeface="+mn-lt"/>
                <a:ea typeface="+mn-ea"/>
                <a:cs typeface="+mn-cs"/>
              </a:rPr>
              <a:t> × Quotient) + </a:t>
            </a:r>
            <a:r>
              <a:rPr lang="fr-FR" sz="1200" b="0" i="0" kern="1200" dirty="0" err="1" smtClean="0">
                <a:solidFill>
                  <a:schemeClr val="tx1"/>
                </a:solidFill>
                <a:effectLst/>
                <a:latin typeface="+mn-lt"/>
                <a:ea typeface="+mn-ea"/>
                <a:cs typeface="+mn-cs"/>
              </a:rPr>
              <a:t>Remainder</a:t>
            </a:r>
            <a:r>
              <a:rPr lang="fr-FR" dirty="0" smtClean="0"/>
              <a:t/>
            </a:r>
            <a:br>
              <a:rPr lang="fr-FR" dirty="0" smtClean="0"/>
            </a:br>
            <a:r>
              <a:rPr lang="fr-FR" sz="1200" b="0" i="0" kern="1200" dirty="0" err="1" smtClean="0">
                <a:solidFill>
                  <a:schemeClr val="tx1"/>
                </a:solidFill>
                <a:effectLst/>
                <a:latin typeface="+mn-lt"/>
                <a:ea typeface="+mn-ea"/>
                <a:cs typeface="+mn-cs"/>
              </a:rPr>
              <a:t>Dividend</a:t>
            </a:r>
            <a:r>
              <a:rPr lang="fr-FR" sz="1200" b="0" i="0" kern="1200" dirty="0" smtClean="0">
                <a:solidFill>
                  <a:schemeClr val="tx1"/>
                </a:solidFill>
                <a:effectLst/>
                <a:latin typeface="+mn-lt"/>
                <a:ea typeface="+mn-ea"/>
                <a:cs typeface="+mn-cs"/>
              </a:rPr>
              <a:t> = (20 × 4) + 6= 86</a:t>
            </a:r>
            <a:endParaRPr lang="en-US" dirty="0" smtClean="0"/>
          </a:p>
          <a:p>
            <a:endParaRPr lang="en-US" dirty="0"/>
          </a:p>
        </p:txBody>
      </p:sp>
      <p:sp>
        <p:nvSpPr>
          <p:cNvPr id="4" name="Slide Number Placeholder 3"/>
          <p:cNvSpPr>
            <a:spLocks noGrp="1"/>
          </p:cNvSpPr>
          <p:nvPr>
            <p:ph type="sldNum" sz="quarter" idx="10"/>
          </p:nvPr>
        </p:nvSpPr>
        <p:spPr/>
        <p:txBody>
          <a:bodyPr/>
          <a:lstStyle/>
          <a:p>
            <a:fld id="{8713D90D-C8C2-4542-96FA-AEA8531EB90C}" type="slidenum">
              <a:rPr lang="en-US" smtClean="0"/>
              <a:pPr/>
              <a:t>25</a:t>
            </a:fld>
            <a:endParaRPr lang="en-US"/>
          </a:p>
        </p:txBody>
      </p:sp>
    </p:spTree>
    <p:extLst>
      <p:ext uri="{BB962C8B-B14F-4D97-AF65-F5344CB8AC3E}">
        <p14:creationId xmlns:p14="http://schemas.microsoft.com/office/powerpoint/2010/main" xmlns="" val="106416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13D90D-C8C2-4542-96FA-AEA8531EB90C}" type="slidenum">
              <a:rPr lang="en-US" smtClean="0"/>
              <a:pPr/>
              <a:t>2</a:t>
            </a:fld>
            <a:endParaRPr lang="en-US"/>
          </a:p>
        </p:txBody>
      </p:sp>
    </p:spTree>
    <p:extLst>
      <p:ext uri="{BB962C8B-B14F-4D97-AF65-F5344CB8AC3E}">
        <p14:creationId xmlns:p14="http://schemas.microsoft.com/office/powerpoint/2010/main" xmlns="" val="3779529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18. </a:t>
            </a:r>
            <a:r>
              <a:rPr lang="en-US" sz="1200" kern="1200" dirty="0" smtClean="0">
                <a:solidFill>
                  <a:schemeClr val="tx1">
                    <a:lumMod val="95000"/>
                    <a:lumOff val="5000"/>
                  </a:schemeClr>
                </a:solidFill>
                <a:latin typeface="+mn-lt"/>
                <a:ea typeface="+mn-ea"/>
                <a:cs typeface="+mn-cs"/>
              </a:rPr>
              <a:t>SOL. D</a:t>
            </a:r>
          </a:p>
          <a:p>
            <a:r>
              <a:rPr lang="pt-BR" sz="1200" b="0" i="0" kern="1200" dirty="0" smtClean="0">
                <a:solidFill>
                  <a:schemeClr val="tx1"/>
                </a:solidFill>
                <a:effectLst/>
                <a:latin typeface="+mn-lt"/>
                <a:ea typeface="+mn-ea"/>
                <a:cs typeface="+mn-cs"/>
              </a:rPr>
              <a:t>S</a:t>
            </a:r>
            <a:r>
              <a:rPr lang="pt-BR" sz="1200" b="0" i="0" kern="1200" baseline="-25000" dirty="0" smtClean="0">
                <a:solidFill>
                  <a:schemeClr val="tx1"/>
                </a:solidFill>
                <a:effectLst/>
                <a:latin typeface="+mn-lt"/>
                <a:ea typeface="+mn-ea"/>
                <a:cs typeface="+mn-cs"/>
              </a:rPr>
              <a:t>n</a:t>
            </a:r>
            <a:r>
              <a:rPr lang="pt-BR" sz="1200" b="0" i="0" kern="1200" dirty="0" smtClean="0">
                <a:solidFill>
                  <a:schemeClr val="tx1"/>
                </a:solidFill>
                <a:effectLst/>
                <a:latin typeface="+mn-lt"/>
                <a:ea typeface="+mn-ea"/>
                <a:cs typeface="+mn-cs"/>
              </a:rPr>
              <a:t> = n/2[a + l] </a:t>
            </a:r>
            <a:r>
              <a:rPr lang="pt-BR" dirty="0" smtClean="0"/>
              <a:t/>
            </a:r>
            <a:br>
              <a:rPr lang="pt-BR" dirty="0" smtClean="0"/>
            </a:br>
            <a:r>
              <a:rPr lang="pt-BR" sz="1200" b="0" i="0" kern="1200" dirty="0" smtClean="0">
                <a:solidFill>
                  <a:schemeClr val="tx1"/>
                </a:solidFill>
                <a:effectLst/>
                <a:latin typeface="+mn-lt"/>
                <a:ea typeface="+mn-ea"/>
                <a:cs typeface="+mn-cs"/>
              </a:rPr>
              <a:t>= 900/2 [100 + 999] </a:t>
            </a:r>
            <a:r>
              <a:rPr lang="pt-BR" dirty="0" smtClean="0"/>
              <a:t/>
            </a:r>
            <a:br>
              <a:rPr lang="pt-BR" dirty="0" smtClean="0"/>
            </a:br>
            <a:r>
              <a:rPr lang="pt-BR" sz="1200" b="0" i="0" kern="1200" dirty="0" smtClean="0">
                <a:solidFill>
                  <a:schemeClr val="tx1"/>
                </a:solidFill>
                <a:effectLst/>
                <a:latin typeface="+mn-lt"/>
                <a:ea typeface="+mn-ea"/>
                <a:cs typeface="+mn-cs"/>
              </a:rPr>
              <a:t>= 450[1099] </a:t>
            </a:r>
            <a:r>
              <a:rPr lang="pt-BR" dirty="0" smtClean="0"/>
              <a:t/>
            </a:r>
            <a:br>
              <a:rPr lang="pt-BR" dirty="0" smtClean="0"/>
            </a:br>
            <a:r>
              <a:rPr lang="pt-BR" sz="1200" b="0" i="0" kern="1200" dirty="0" smtClean="0">
                <a:solidFill>
                  <a:schemeClr val="tx1"/>
                </a:solidFill>
                <a:effectLst/>
                <a:latin typeface="+mn-lt"/>
                <a:ea typeface="+mn-ea"/>
                <a:cs typeface="+mn-cs"/>
              </a:rPr>
              <a:t>= 494550</a:t>
            </a:r>
          </a:p>
          <a:p>
            <a:endParaRPr lang="pt-BR"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13D90D-C8C2-4542-96FA-AEA8531EB90C}" type="slidenum">
              <a:rPr lang="en-US" smtClean="0"/>
              <a:pPr/>
              <a:t>26</a:t>
            </a:fld>
            <a:endParaRPr lang="en-US"/>
          </a:p>
        </p:txBody>
      </p:sp>
    </p:spTree>
    <p:extLst>
      <p:ext uri="{BB962C8B-B14F-4D97-AF65-F5344CB8AC3E}">
        <p14:creationId xmlns:p14="http://schemas.microsoft.com/office/powerpoint/2010/main" xmlns="" val="118075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lumMod val="95000"/>
                    <a:lumOff val="5000"/>
                  </a:schemeClr>
                </a:solidFill>
              </a:rPr>
              <a:t>SOL. A</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sz="1200" b="0" i="0" kern="1200" dirty="0" smtClean="0">
                <a:solidFill>
                  <a:schemeClr val="tx1"/>
                </a:solidFill>
                <a:effectLst/>
                <a:latin typeface="+mn-lt"/>
                <a:ea typeface="+mn-ea"/>
                <a:cs typeface="+mn-cs"/>
              </a:rPr>
              <a:t>19.</a:t>
            </a:r>
            <a:r>
              <a:rPr lang="en-US" sz="1200" b="0" i="0" kern="1200" dirty="0" smtClean="0">
                <a:solidFill>
                  <a:schemeClr val="tx1"/>
                </a:solidFill>
                <a:effectLst/>
                <a:latin typeface="+mn-lt"/>
                <a:ea typeface="+mn-ea"/>
                <a:cs typeface="+mn-cs"/>
              </a:rPr>
              <a:t> a = first number </a:t>
            </a:r>
            <a:r>
              <a:rPr lang="en-US" dirty="0" smtClean="0"/>
              <a:t/>
            </a:r>
            <a:br>
              <a:rPr lang="en-US" dirty="0" smtClean="0"/>
            </a:br>
            <a:r>
              <a:rPr lang="en-US" sz="1200" b="0" i="0" kern="1200" dirty="0" smtClean="0">
                <a:solidFill>
                  <a:schemeClr val="tx1"/>
                </a:solidFill>
                <a:effectLst/>
                <a:latin typeface="+mn-lt"/>
                <a:ea typeface="+mn-ea"/>
                <a:cs typeface="+mn-cs"/>
              </a:rPr>
              <a:t>l = last number </a:t>
            </a:r>
            <a:r>
              <a:rPr lang="en-US" dirty="0" smtClean="0"/>
              <a:t/>
            </a:r>
            <a:br>
              <a:rPr lang="en-US" dirty="0" smtClean="0"/>
            </a:br>
            <a:r>
              <a:rPr lang="en-US" sz="1200" b="0" i="0" kern="1200" dirty="0" err="1" smtClean="0">
                <a:solidFill>
                  <a:schemeClr val="tx1"/>
                </a:solidFill>
                <a:effectLst/>
                <a:latin typeface="+mn-lt"/>
                <a:ea typeface="+mn-ea"/>
                <a:cs typeface="+mn-cs"/>
              </a:rPr>
              <a:t>S</a:t>
            </a:r>
            <a:r>
              <a:rPr lang="en-US" sz="1200" b="0" i="0" kern="1200" baseline="-25000" dirty="0" err="1"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 n/2[a + l] </a:t>
            </a:r>
            <a:r>
              <a:rPr lang="en-US" dirty="0" smtClean="0"/>
              <a:t/>
            </a:r>
            <a:br>
              <a:rPr lang="en-US" dirty="0" smtClean="0"/>
            </a:br>
            <a:r>
              <a:rPr lang="en-US" sz="1200" b="0" i="0" kern="1200" dirty="0" smtClean="0">
                <a:solidFill>
                  <a:schemeClr val="tx1"/>
                </a:solidFill>
                <a:effectLst/>
                <a:latin typeface="+mn-lt"/>
                <a:ea typeface="+mn-ea"/>
                <a:cs typeface="+mn-cs"/>
              </a:rPr>
              <a:t>between 20 and 100 numbers = 81 =&gt; 100 - 20 = 80 + 1 = 81 </a:t>
            </a:r>
            <a:r>
              <a:rPr lang="en-US" dirty="0" smtClean="0"/>
              <a:t/>
            </a:r>
            <a:br>
              <a:rPr lang="en-US" dirty="0" smtClean="0"/>
            </a:br>
            <a:r>
              <a:rPr lang="en-US" sz="1200" b="0" i="0" kern="1200" dirty="0" err="1" smtClean="0">
                <a:solidFill>
                  <a:schemeClr val="tx1"/>
                </a:solidFill>
                <a:effectLst/>
                <a:latin typeface="+mn-lt"/>
                <a:ea typeface="+mn-ea"/>
                <a:cs typeface="+mn-cs"/>
              </a:rPr>
              <a:t>S</a:t>
            </a:r>
            <a:r>
              <a:rPr lang="en-US" sz="1200" b="0" i="0" kern="1200" baseline="-25000" dirty="0" err="1"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 81/2 × 120 = 81 × 60= 4860.</a:t>
            </a:r>
            <a:endParaRPr lang="en-US" dirty="0" smtClean="0"/>
          </a:p>
          <a:p>
            <a:endParaRPr lang="en-US" dirty="0"/>
          </a:p>
        </p:txBody>
      </p:sp>
      <p:sp>
        <p:nvSpPr>
          <p:cNvPr id="4" name="Slide Number Placeholder 3"/>
          <p:cNvSpPr>
            <a:spLocks noGrp="1"/>
          </p:cNvSpPr>
          <p:nvPr>
            <p:ph type="sldNum" sz="quarter" idx="10"/>
          </p:nvPr>
        </p:nvSpPr>
        <p:spPr/>
        <p:txBody>
          <a:bodyPr/>
          <a:lstStyle/>
          <a:p>
            <a:fld id="{8713D90D-C8C2-4542-96FA-AEA8531EB90C}" type="slidenum">
              <a:rPr lang="en-US" smtClean="0"/>
              <a:pPr/>
              <a:t>27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13D90D-C8C2-4542-96FA-AEA8531EB90C}" type="slidenum">
              <a:rPr lang="en-US" smtClean="0"/>
              <a:pPr/>
              <a:t>28</a:t>
            </a:fld>
            <a:endParaRPr lang="en-US"/>
          </a:p>
        </p:txBody>
      </p:sp>
    </p:spTree>
    <p:extLst>
      <p:ext uri="{BB962C8B-B14F-4D97-AF65-F5344CB8AC3E}">
        <p14:creationId xmlns:p14="http://schemas.microsoft.com/office/powerpoint/2010/main" xmlns="" val="4285851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smtClean="0"/>
              <a:t>SOL. C</a:t>
            </a:r>
          </a:p>
          <a:p>
            <a:pPr marL="228600" indent="-228600">
              <a:buNone/>
            </a:pPr>
            <a:r>
              <a:rPr lang="en-US" sz="1200" b="0" i="0" kern="1200" dirty="0" smtClean="0">
                <a:solidFill>
                  <a:schemeClr val="tx1"/>
                </a:solidFill>
                <a:effectLst/>
                <a:latin typeface="+mn-lt"/>
                <a:ea typeface="+mn-ea"/>
                <a:cs typeface="+mn-cs"/>
              </a:rPr>
              <a:t>23257</a:t>
            </a:r>
            <a:r>
              <a:rPr lang="en-US" sz="1200" b="0" i="0" kern="1200" dirty="0" smtClean="0">
                <a:solidFill>
                  <a:schemeClr val="tx1"/>
                </a:solidFill>
                <a:effectLst/>
                <a:latin typeface="+mn-lt"/>
                <a:ea typeface="+mn-ea"/>
                <a:cs typeface="+mn-cs"/>
              </a:rPr>
              <a:t> is not divisible by 3</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23057 is not divisible by 3</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23157 is divisible by 3</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23357 is not divisible by 3</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2+3+1+5+7 = 18</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18/3 = 6.</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x = 1</a:t>
            </a:r>
          </a:p>
          <a:p>
            <a:pPr marL="228600" indent="-228600">
              <a:buAutoNum type="arabicPeriod"/>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13D90D-C8C2-4542-96FA-AEA8531EB90C}" type="slidenum">
              <a:rPr lang="en-US" smtClean="0"/>
              <a:pPr/>
              <a:t>9</a:t>
            </a:fld>
            <a:endParaRPr lang="en-US"/>
          </a:p>
        </p:txBody>
      </p:sp>
    </p:spTree>
    <p:extLst>
      <p:ext uri="{BB962C8B-B14F-4D97-AF65-F5344CB8AC3E}">
        <p14:creationId xmlns:p14="http://schemas.microsoft.com/office/powerpoint/2010/main" xmlns="" val="1905843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SOL.B</a:t>
            </a:r>
          </a:p>
          <a:p>
            <a:pPr marL="0" marR="0" indent="0" algn="l" defTabSz="914400" rtl="0" eaLnBrk="1" fontAlgn="auto" latinLnBrk="0" hangingPunct="1">
              <a:lnSpc>
                <a:spcPct val="100000"/>
              </a:lnSpc>
              <a:spcBef>
                <a:spcPts val="0"/>
              </a:spcBef>
              <a:spcAft>
                <a:spcPts val="0"/>
              </a:spcAft>
              <a:buClrTx/>
              <a:buSzTx/>
              <a:buFontTx/>
              <a:buNone/>
              <a:tabLst/>
              <a:defRPr/>
            </a:pPr>
            <a:r>
              <a:rPr lang="nn-NO" sz="1200" b="0" i="0" kern="1200" dirty="0" smtClean="0">
                <a:solidFill>
                  <a:schemeClr val="tx1"/>
                </a:solidFill>
                <a:effectLst/>
                <a:latin typeface="+mn-lt"/>
                <a:ea typeface="+mn-ea"/>
                <a:cs typeface="+mn-cs"/>
              </a:rPr>
              <a:t>123p578</a:t>
            </a:r>
            <a:br>
              <a:rPr lang="nn-NO" sz="1200" b="0" i="0" kern="1200" dirty="0" smtClean="0">
                <a:solidFill>
                  <a:schemeClr val="tx1"/>
                </a:solidFill>
                <a:effectLst/>
                <a:latin typeface="+mn-lt"/>
                <a:ea typeface="+mn-ea"/>
                <a:cs typeface="+mn-cs"/>
              </a:rPr>
            </a:br>
            <a:r>
              <a:rPr lang="nn-NO" sz="1200" b="0" i="0" kern="1200" dirty="0" smtClean="0">
                <a:solidFill>
                  <a:schemeClr val="tx1"/>
                </a:solidFill>
                <a:effectLst/>
                <a:latin typeface="+mn-lt"/>
                <a:ea typeface="+mn-ea"/>
                <a:cs typeface="+mn-cs"/>
              </a:rPr>
              <a:t>1 + 3 + 5 + 8 = 17</a:t>
            </a:r>
            <a:br>
              <a:rPr lang="nn-NO" sz="1200" b="0" i="0" kern="1200" dirty="0" smtClean="0">
                <a:solidFill>
                  <a:schemeClr val="tx1"/>
                </a:solidFill>
                <a:effectLst/>
                <a:latin typeface="+mn-lt"/>
                <a:ea typeface="+mn-ea"/>
                <a:cs typeface="+mn-cs"/>
              </a:rPr>
            </a:br>
            <a:r>
              <a:rPr lang="nn-NO" sz="1200" b="0" i="0" kern="1200" dirty="0" smtClean="0">
                <a:solidFill>
                  <a:schemeClr val="tx1"/>
                </a:solidFill>
                <a:effectLst/>
                <a:latin typeface="+mn-lt"/>
                <a:ea typeface="+mn-ea"/>
                <a:cs typeface="+mn-cs"/>
              </a:rPr>
              <a:t>2 + p + 7 = 17</a:t>
            </a:r>
            <a:br>
              <a:rPr lang="nn-NO" sz="1200" b="0" i="0" kern="1200" dirty="0" smtClean="0">
                <a:solidFill>
                  <a:schemeClr val="tx1"/>
                </a:solidFill>
                <a:effectLst/>
                <a:latin typeface="+mn-lt"/>
                <a:ea typeface="+mn-ea"/>
                <a:cs typeface="+mn-cs"/>
              </a:rPr>
            </a:br>
            <a:r>
              <a:rPr lang="nn-NO" sz="1200" b="0" i="0" kern="1200" dirty="0" smtClean="0">
                <a:solidFill>
                  <a:schemeClr val="tx1"/>
                </a:solidFill>
                <a:effectLst/>
                <a:latin typeface="+mn-lt"/>
                <a:ea typeface="+mn-ea"/>
                <a:cs typeface="+mn-cs"/>
              </a:rPr>
              <a:t>=&gt; 9 + p = 17</a:t>
            </a:r>
            <a:br>
              <a:rPr lang="nn-NO" sz="1200" b="0" i="0" kern="1200" dirty="0" smtClean="0">
                <a:solidFill>
                  <a:schemeClr val="tx1"/>
                </a:solidFill>
                <a:effectLst/>
                <a:latin typeface="+mn-lt"/>
                <a:ea typeface="+mn-ea"/>
                <a:cs typeface="+mn-cs"/>
              </a:rPr>
            </a:br>
            <a:r>
              <a:rPr lang="nn-NO" sz="1200" b="0" i="0" kern="1200" dirty="0" smtClean="0">
                <a:solidFill>
                  <a:schemeClr val="tx1"/>
                </a:solidFill>
                <a:effectLst/>
                <a:latin typeface="+mn-lt"/>
                <a:ea typeface="+mn-ea"/>
                <a:cs typeface="+mn-cs"/>
              </a:rPr>
              <a:t>=&gt; p = 17 - 9 </a:t>
            </a:r>
            <a:br>
              <a:rPr lang="nn-NO" sz="1200" b="0" i="0" kern="1200" dirty="0" smtClean="0">
                <a:solidFill>
                  <a:schemeClr val="tx1"/>
                </a:solidFill>
                <a:effectLst/>
                <a:latin typeface="+mn-lt"/>
                <a:ea typeface="+mn-ea"/>
                <a:cs typeface="+mn-cs"/>
              </a:rPr>
            </a:br>
            <a:r>
              <a:rPr lang="nn-NO" sz="1200" b="0" i="0" kern="1200" dirty="0" smtClean="0">
                <a:solidFill>
                  <a:schemeClr val="tx1"/>
                </a:solidFill>
                <a:effectLst/>
                <a:latin typeface="+mn-lt"/>
                <a:ea typeface="+mn-ea"/>
                <a:cs typeface="+mn-cs"/>
              </a:rPr>
              <a:t>=&gt; p = 8</a:t>
            </a:r>
            <a:endParaRPr lang="en-US" b="0" dirty="0" smtClean="0"/>
          </a:p>
          <a:p>
            <a:endParaRPr lang="en-US" dirty="0"/>
          </a:p>
        </p:txBody>
      </p:sp>
      <p:sp>
        <p:nvSpPr>
          <p:cNvPr id="4" name="Slide Number Placeholder 3"/>
          <p:cNvSpPr>
            <a:spLocks noGrp="1"/>
          </p:cNvSpPr>
          <p:nvPr>
            <p:ph type="sldNum" sz="quarter" idx="10"/>
          </p:nvPr>
        </p:nvSpPr>
        <p:spPr/>
        <p:txBody>
          <a:bodyPr/>
          <a:lstStyle/>
          <a:p>
            <a:fld id="{8713D90D-C8C2-4542-96FA-AEA8531EB90C}"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t>
            </a:r>
            <a:r>
              <a:rPr lang="en-US" sz="1200" kern="1200" dirty="0" smtClean="0">
                <a:solidFill>
                  <a:schemeClr val="tx1"/>
                </a:solidFill>
                <a:latin typeface="+mn-lt"/>
                <a:ea typeface="+mn-ea"/>
                <a:cs typeface="+mn-cs"/>
              </a:rPr>
              <a:t>SOL. A</a:t>
            </a:r>
          </a:p>
          <a:p>
            <a:r>
              <a:rPr lang="en-US" dirty="0" smtClean="0"/>
              <a:t>n^2</a:t>
            </a:r>
            <a:r>
              <a:rPr lang="en-US" dirty="0" smtClean="0"/>
              <a:t>=(70)^2=4900</a:t>
            </a:r>
          </a:p>
          <a:p>
            <a:endParaRPr lang="en-US" dirty="0" smtClean="0"/>
          </a:p>
        </p:txBody>
      </p:sp>
      <p:sp>
        <p:nvSpPr>
          <p:cNvPr id="4" name="Slide Number Placeholder 3"/>
          <p:cNvSpPr>
            <a:spLocks noGrp="1"/>
          </p:cNvSpPr>
          <p:nvPr>
            <p:ph type="sldNum" sz="quarter" idx="10"/>
          </p:nvPr>
        </p:nvSpPr>
        <p:spPr/>
        <p:txBody>
          <a:bodyPr/>
          <a:lstStyle/>
          <a:p>
            <a:fld id="{8713D90D-C8C2-4542-96FA-AEA8531EB90C}" type="slidenum">
              <a:rPr lang="en-US" smtClean="0"/>
              <a:pPr/>
              <a:t>11</a:t>
            </a:fld>
            <a:endParaRPr lang="en-US"/>
          </a:p>
        </p:txBody>
      </p:sp>
    </p:spTree>
    <p:extLst>
      <p:ext uri="{BB962C8B-B14F-4D97-AF65-F5344CB8AC3E}">
        <p14:creationId xmlns:p14="http://schemas.microsoft.com/office/powerpoint/2010/main" xmlns="" val="445461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4. </a:t>
            </a:r>
            <a:r>
              <a:rPr lang="en-US" sz="1200" kern="1200" dirty="0" smtClean="0">
                <a:solidFill>
                  <a:schemeClr val="tx1"/>
                </a:solidFill>
                <a:latin typeface="+mn-lt"/>
                <a:ea typeface="+mn-ea"/>
                <a:cs typeface="+mn-cs"/>
              </a:rPr>
              <a:t>SOL. D</a:t>
            </a:r>
          </a:p>
          <a:p>
            <a:r>
              <a:rPr lang="pt-BR" sz="1200" b="0" i="0" kern="1200" dirty="0" smtClean="0">
                <a:solidFill>
                  <a:schemeClr val="tx1"/>
                </a:solidFill>
                <a:effectLst/>
                <a:latin typeface="+mn-lt"/>
                <a:ea typeface="+mn-ea"/>
                <a:cs typeface="+mn-cs"/>
              </a:rPr>
              <a:t>689 </a:t>
            </a:r>
            <a:r>
              <a:rPr lang="pt-BR" sz="1200" b="0" i="0" kern="1200" dirty="0" smtClean="0">
                <a:solidFill>
                  <a:schemeClr val="tx1"/>
                </a:solidFill>
                <a:effectLst/>
                <a:latin typeface="+mn-lt"/>
                <a:ea typeface="+mn-ea"/>
                <a:cs typeface="+mn-cs"/>
              </a:rPr>
              <a:t>= 36 x 19 + r</a:t>
            </a:r>
            <a:br>
              <a:rPr lang="pt-BR" sz="1200" b="0" i="0" kern="1200" dirty="0" smtClean="0">
                <a:solidFill>
                  <a:schemeClr val="tx1"/>
                </a:solidFill>
                <a:effectLst/>
                <a:latin typeface="+mn-lt"/>
                <a:ea typeface="+mn-ea"/>
                <a:cs typeface="+mn-cs"/>
              </a:rPr>
            </a:br>
            <a:r>
              <a:rPr lang="pt-BR" sz="1200" b="0" i="0" kern="1200" dirty="0" smtClean="0">
                <a:solidFill>
                  <a:schemeClr val="tx1"/>
                </a:solidFill>
                <a:effectLst/>
                <a:latin typeface="+mn-lt"/>
                <a:ea typeface="+mn-ea"/>
                <a:cs typeface="+mn-cs"/>
              </a:rPr>
              <a:t>689  = 684 + r</a:t>
            </a:r>
            <a:br>
              <a:rPr lang="pt-BR" sz="1200" b="0" i="0" kern="1200" dirty="0" smtClean="0">
                <a:solidFill>
                  <a:schemeClr val="tx1"/>
                </a:solidFill>
                <a:effectLst/>
                <a:latin typeface="+mn-lt"/>
                <a:ea typeface="+mn-ea"/>
                <a:cs typeface="+mn-cs"/>
              </a:rPr>
            </a:br>
            <a:r>
              <a:rPr lang="pt-BR" sz="1200" b="0" i="0" kern="1200" dirty="0" smtClean="0">
                <a:solidFill>
                  <a:schemeClr val="tx1"/>
                </a:solidFill>
                <a:effectLst/>
                <a:latin typeface="+mn-lt"/>
                <a:ea typeface="+mn-ea"/>
                <a:cs typeface="+mn-cs"/>
              </a:rPr>
              <a:t>r = 689 - 684 = 5</a:t>
            </a:r>
            <a:endParaRPr lang="en-US" b="0" dirty="0"/>
          </a:p>
        </p:txBody>
      </p:sp>
      <p:sp>
        <p:nvSpPr>
          <p:cNvPr id="4" name="Slide Number Placeholder 3"/>
          <p:cNvSpPr>
            <a:spLocks noGrp="1"/>
          </p:cNvSpPr>
          <p:nvPr>
            <p:ph type="sldNum" sz="quarter" idx="10"/>
          </p:nvPr>
        </p:nvSpPr>
        <p:spPr/>
        <p:txBody>
          <a:bodyPr/>
          <a:lstStyle/>
          <a:p>
            <a:fld id="{8713D90D-C8C2-4542-96FA-AEA8531EB90C}" type="slidenum">
              <a:rPr lang="en-US" smtClean="0"/>
              <a:pPr/>
              <a:t>12</a:t>
            </a:fld>
            <a:endParaRPr lang="en-US"/>
          </a:p>
        </p:txBody>
      </p:sp>
    </p:spTree>
    <p:extLst>
      <p:ext uri="{BB962C8B-B14F-4D97-AF65-F5344CB8AC3E}">
        <p14:creationId xmlns:p14="http://schemas.microsoft.com/office/powerpoint/2010/main" xmlns="" val="318120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 </a:t>
            </a:r>
            <a:r>
              <a:rPr lang="en-US" sz="1200" kern="1200" dirty="0" smtClean="0">
                <a:solidFill>
                  <a:schemeClr val="tx1"/>
                </a:solidFill>
                <a:latin typeface="+mn-lt"/>
                <a:ea typeface="+mn-ea"/>
                <a:cs typeface="+mn-cs"/>
              </a:rPr>
              <a:t>SOL. C</a:t>
            </a:r>
          </a:p>
          <a:p>
            <a:r>
              <a:rPr lang="en-US" dirty="0" smtClean="0"/>
              <a:t>23 </a:t>
            </a:r>
            <a:r>
              <a:rPr lang="en-US" dirty="0" smtClean="0"/>
              <a:t>answer</a:t>
            </a:r>
          </a:p>
          <a:p>
            <a:endParaRPr lang="en-US" dirty="0" smtClean="0"/>
          </a:p>
        </p:txBody>
      </p:sp>
      <p:sp>
        <p:nvSpPr>
          <p:cNvPr id="4" name="Slide Number Placeholder 3"/>
          <p:cNvSpPr>
            <a:spLocks noGrp="1"/>
          </p:cNvSpPr>
          <p:nvPr>
            <p:ph type="sldNum" sz="quarter" idx="10"/>
          </p:nvPr>
        </p:nvSpPr>
        <p:spPr/>
        <p:txBody>
          <a:bodyPr/>
          <a:lstStyle/>
          <a:p>
            <a:fld id="{8713D90D-C8C2-4542-96FA-AEA8531EB90C}" type="slidenum">
              <a:rPr lang="en-US" smtClean="0"/>
              <a:pPr/>
              <a:t>13</a:t>
            </a:fld>
            <a:endParaRPr lang="en-US"/>
          </a:p>
        </p:txBody>
      </p:sp>
    </p:spTree>
    <p:extLst>
      <p:ext uri="{BB962C8B-B14F-4D97-AF65-F5344CB8AC3E}">
        <p14:creationId xmlns:p14="http://schemas.microsoft.com/office/powerpoint/2010/main" xmlns="" val="739677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6. </a:t>
            </a:r>
            <a:r>
              <a:rPr lang="en-US" sz="1200" dirty="0" smtClean="0"/>
              <a:t>SOL. B</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Let </a:t>
            </a:r>
            <a:r>
              <a:rPr lang="en-US" sz="1200" b="0" i="0" kern="1200" dirty="0" smtClean="0">
                <a:solidFill>
                  <a:schemeClr val="tx1"/>
                </a:solidFill>
                <a:effectLst/>
                <a:latin typeface="+mn-lt"/>
                <a:ea typeface="+mn-ea"/>
                <a:cs typeface="+mn-cs"/>
              </a:rPr>
              <a:t>the number be x.</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x/7/9 = 9x/7 = 32 + 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Actually he should do 7x/9 = 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y = (9x/7) - 32</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y = (9x - 224)/7</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(9x - 224)/7 = 7x/9</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81x - 2016 = 49x</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81x - 49x = 2016</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32x = 2016</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x = 63</a:t>
            </a:r>
            <a:endParaRPr lang="en-US" b="0" dirty="0" smtClean="0"/>
          </a:p>
          <a:p>
            <a:endParaRPr lang="en-US" b="0" dirty="0"/>
          </a:p>
        </p:txBody>
      </p:sp>
      <p:sp>
        <p:nvSpPr>
          <p:cNvPr id="4" name="Slide Number Placeholder 3"/>
          <p:cNvSpPr>
            <a:spLocks noGrp="1"/>
          </p:cNvSpPr>
          <p:nvPr>
            <p:ph type="sldNum" sz="quarter" idx="10"/>
          </p:nvPr>
        </p:nvSpPr>
        <p:spPr/>
        <p:txBody>
          <a:bodyPr/>
          <a:lstStyle/>
          <a:p>
            <a:fld id="{8713D90D-C8C2-4542-96FA-AEA8531EB90C}" type="slidenum">
              <a:rPr lang="en-US" smtClean="0"/>
              <a:pPr/>
              <a:t>14</a:t>
            </a:fld>
            <a:endParaRPr lang="en-US"/>
          </a:p>
        </p:txBody>
      </p:sp>
    </p:spTree>
    <p:extLst>
      <p:ext uri="{BB962C8B-B14F-4D97-AF65-F5344CB8AC3E}">
        <p14:creationId xmlns:p14="http://schemas.microsoft.com/office/powerpoint/2010/main" xmlns="" val="583200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7.</a:t>
            </a:r>
            <a:r>
              <a:rPr lang="en-US" sz="1200" b="0" i="0" kern="1200" dirty="0" smtClean="0">
                <a:solidFill>
                  <a:schemeClr val="tx1"/>
                </a:solidFill>
                <a:effectLst/>
                <a:latin typeface="+mn-lt"/>
                <a:ea typeface="+mn-ea"/>
                <a:cs typeface="+mn-cs"/>
              </a:rPr>
              <a:t> </a:t>
            </a:r>
            <a:r>
              <a:rPr lang="en-US" sz="1200" kern="1200" dirty="0" smtClean="0">
                <a:solidFill>
                  <a:schemeClr val="tx1">
                    <a:lumMod val="95000"/>
                    <a:lumOff val="5000"/>
                  </a:schemeClr>
                </a:solidFill>
                <a:latin typeface="+mn-lt"/>
                <a:ea typeface="+mn-ea"/>
                <a:cs typeface="+mn-cs"/>
              </a:rPr>
              <a:t>SOL.A</a:t>
            </a:r>
          </a:p>
          <a:p>
            <a:r>
              <a:rPr lang="en-US" sz="1200" b="0" i="0" kern="1200" dirty="0" smtClean="0">
                <a:solidFill>
                  <a:schemeClr val="tx1"/>
                </a:solidFill>
                <a:effectLst/>
                <a:latin typeface="+mn-lt"/>
                <a:ea typeface="+mn-ea"/>
                <a:cs typeface="+mn-cs"/>
              </a:rPr>
              <a:t>H.C.F </a:t>
            </a:r>
            <a:r>
              <a:rPr lang="en-US" sz="1200" b="0" i="0" kern="1200" dirty="0" smtClean="0">
                <a:solidFill>
                  <a:schemeClr val="tx1"/>
                </a:solidFill>
                <a:effectLst/>
                <a:latin typeface="+mn-lt"/>
                <a:ea typeface="+mn-ea"/>
                <a:cs typeface="+mn-cs"/>
              </a:rPr>
              <a:t>of (678 - 284) (1618 - 678) (1618 – 284)</a:t>
            </a:r>
          </a:p>
          <a:p>
            <a:r>
              <a:rPr lang="en-US" sz="1200" b="0" i="0" kern="1200" dirty="0" smtClean="0">
                <a:solidFill>
                  <a:schemeClr val="tx1"/>
                </a:solidFill>
                <a:effectLst/>
                <a:latin typeface="+mn-lt"/>
                <a:ea typeface="+mn-ea"/>
                <a:cs typeface="+mn-cs"/>
              </a:rPr>
              <a:t>H.C.F of (394) (940) (1334) = 2 </a:t>
            </a:r>
          </a:p>
          <a:p>
            <a:endParaRPr lang="en-US" sz="1200" b="0" i="0" kern="1200" dirty="0" smtClean="0">
              <a:solidFill>
                <a:schemeClr val="tx1"/>
              </a:solidFill>
              <a:effectLst/>
              <a:latin typeface="+mn-lt"/>
              <a:ea typeface="+mn-ea"/>
              <a:cs typeface="+mn-cs"/>
            </a:endParaRPr>
          </a:p>
          <a:p>
            <a:endParaRPr lang="en-US" b="0" dirty="0"/>
          </a:p>
        </p:txBody>
      </p:sp>
      <p:sp>
        <p:nvSpPr>
          <p:cNvPr id="4" name="Slide Number Placeholder 3"/>
          <p:cNvSpPr>
            <a:spLocks noGrp="1"/>
          </p:cNvSpPr>
          <p:nvPr>
            <p:ph type="sldNum" sz="quarter" idx="10"/>
          </p:nvPr>
        </p:nvSpPr>
        <p:spPr/>
        <p:txBody>
          <a:bodyPr/>
          <a:lstStyle/>
          <a:p>
            <a:fld id="{8713D90D-C8C2-4542-96FA-AEA8531EB90C}" type="slidenum">
              <a:rPr lang="en-US" smtClean="0"/>
              <a:pPr/>
              <a:t>15</a:t>
            </a:fld>
            <a:endParaRPr lang="en-US"/>
          </a:p>
        </p:txBody>
      </p:sp>
    </p:spTree>
    <p:extLst>
      <p:ext uri="{BB962C8B-B14F-4D97-AF65-F5344CB8AC3E}">
        <p14:creationId xmlns:p14="http://schemas.microsoft.com/office/powerpoint/2010/main" xmlns="" val="2678153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9578027-530B-4EF2-A183-70A52F96789E}" type="datetime1">
              <a:rPr lang="en-US" smtClean="0"/>
              <a:pPr/>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A4CEDE-031F-4514-8E4A-948B4B17645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9D6D79-8849-4648-835E-6F7E4824BDB9}" type="datetime1">
              <a:rPr lang="en-US" smtClean="0"/>
              <a:pPr/>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A4CEDE-031F-4514-8E4A-948B4B1764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D301B4-A2D4-4A4D-AA9C-9D30C8245C8F}" type="datetime1">
              <a:rPr lang="en-US" smtClean="0"/>
              <a:pPr/>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A4CEDE-031F-4514-8E4A-948B4B1764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270F03-BBBE-42EA-BA8E-80A752D99201}" type="datetime1">
              <a:rPr lang="en-US" smtClean="0"/>
              <a:pPr/>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A4CEDE-031F-4514-8E4A-948B4B1764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ECC0F4-769C-43E5-9503-E1D88EC57914}" type="datetime1">
              <a:rPr lang="en-US" smtClean="0"/>
              <a:pPr/>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A4CEDE-031F-4514-8E4A-948B4B17645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88726E2-BAB4-4A72-B985-3F07A7703FD6}" type="datetime1">
              <a:rPr lang="en-US" smtClean="0"/>
              <a:pPr/>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A4CEDE-031F-4514-8E4A-948B4B1764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8141901-9DB6-4D09-875D-1F7B53D82E1E}" type="datetime1">
              <a:rPr lang="en-US" smtClean="0"/>
              <a:pPr/>
              <a:t>8/20/2021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A4CEDE-031F-4514-8E4A-948B4B1764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A74CFC2-F007-469A-9A16-43FAF3009143}" type="datetime1">
              <a:rPr lang="en-US" smtClean="0"/>
              <a:pPr/>
              <a:t>8/20/2021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A4CEDE-031F-4514-8E4A-948B4B1764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D3EB6-6B5D-4EA7-AE05-9496A032B182}" type="datetime1">
              <a:rPr lang="en-US" smtClean="0"/>
              <a:pPr/>
              <a:t>8/20/2021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A4CEDE-031F-4514-8E4A-948B4B1764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E19C66-1935-4AF5-AFB8-FDE81FAE7F02}" type="datetime1">
              <a:rPr lang="en-US" smtClean="0"/>
              <a:pPr/>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A4CEDE-031F-4514-8E4A-948B4B1764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ADC5E9-2A00-45E8-8ABD-E040A72F7FF4}" type="datetime1">
              <a:rPr lang="en-US" smtClean="0"/>
              <a:pPr/>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A4CEDE-031F-4514-8E4A-948B4B17645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A5E16E-8082-46AD-B913-D8669DB51B8D}" type="datetime1">
              <a:rPr lang="en-US" smtClean="0"/>
              <a:pPr/>
              <a:t>8/20/2021</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4CEDE-031F-4514-8E4A-948B4B1764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9" Type="http://schemas.microsoft.com/office/2007/relationships/diagramDrawing" Target="../diagrams/drawin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microsoft.com/office/2007/relationships/diagramDrawing" Target="../diagrams/drawing10.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microsoft.com/office/2007/relationships/diagramDrawing" Target="../diagrams/drawing11.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microsoft.com/office/2007/relationships/diagramDrawing" Target="../diagrams/drawing12.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microsoft.com/office/2007/relationships/diagramDrawing" Target="../diagrams/drawing13.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3" Type="http://schemas.microsoft.com/office/2007/relationships/diagramDrawing" Target="../diagrams/drawing15.xml"/><Relationship Id="rId12" Type="http://schemas.microsoft.com/office/2007/relationships/diagramDrawing" Target="../diagrams/drawing14.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microsoft.com/office/2007/relationships/diagramDrawing" Target="../diagrams/drawing16.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microsoft.com/office/2007/relationships/diagramDrawing" Target="../diagrams/drawing17.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microsoft.com/office/2007/relationships/diagramDrawing" Target="../diagrams/drawing18.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microsoft.com/office/2007/relationships/diagramDrawing" Target="../diagrams/drawing19.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microsoft.com/office/2007/relationships/diagramDrawing" Target="../diagrams/drawing20.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microsoft.com/office/2007/relationships/diagramDrawing" Target="../diagrams/drawing21.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microsoft.com/office/2007/relationships/diagramDrawing" Target="../diagrams/drawing22.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microsoft.com/office/2007/relationships/diagramDrawing" Target="../diagrams/drawing23.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microsoft.com/office/2007/relationships/diagramDrawing" Target="../diagrams/drawing24.xm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microsoft.com/office/2007/relationships/diagramDrawing" Target="../diagrams/drawing25.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microsoft.com/office/2007/relationships/diagramDrawing" Target="../diagrams/drawing26.xm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7" Type="http://schemas.microsoft.com/office/2007/relationships/diagramDrawing" Target="../diagrams/drawing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7" Type="http://schemas.microsoft.com/office/2007/relationships/diagramDrawing" Target="../diagrams/drawing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7" Type="http://schemas.microsoft.com/office/2007/relationships/diagramDrawing" Target="../diagrams/drawing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7" Type="http://schemas.microsoft.com/office/2007/relationships/diagramDrawing" Target="../diagrams/drawing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7" Type="http://schemas.microsoft.com/office/2007/relationships/diagramDrawing" Target="../diagrams/drawing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7" Type="http://schemas.microsoft.com/office/2007/relationships/diagramDrawing" Target="../diagrams/drawing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diagramDrawing" Target="../diagrams/drawing9.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004551"/>
          </a:xfrm>
        </p:spPr>
        <p:txBody>
          <a:bodyPr>
            <a:normAutofit/>
          </a:bodyPr>
          <a:lstStyle/>
          <a:p>
            <a:pPr algn="ctr"/>
            <a:r>
              <a:rPr lang="en-US" sz="5400" b="1" dirty="0" smtClean="0"/>
              <a:t>NUMBER SYSTEM</a:t>
            </a:r>
            <a:endParaRPr lang="en-US" sz="5400" b="1" dirty="0"/>
          </a:p>
        </p:txBody>
      </p:sp>
      <p:sp>
        <p:nvSpPr>
          <p:cNvPr id="3" name="Subtitle 2"/>
          <p:cNvSpPr>
            <a:spLocks noGrp="1"/>
          </p:cNvSpPr>
          <p:nvPr>
            <p:ph type="subTitle" idx="1"/>
          </p:nvPr>
        </p:nvSpPr>
        <p:spPr>
          <a:xfrm>
            <a:off x="682579" y="1004552"/>
            <a:ext cx="4074017" cy="5602310"/>
          </a:xfrm>
        </p:spPr>
        <p:txBody>
          <a:bodyPr>
            <a:normAutofit/>
          </a:bodyPr>
          <a:lstStyle/>
          <a:p>
            <a:endParaRPr lang="en-US" sz="3200" b="1" cap="small" dirty="0">
              <a:latin typeface="+mj-lt"/>
            </a:endParaRPr>
          </a:p>
          <a:p>
            <a:endParaRPr lang="en-US" sz="3200" dirty="0">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603064" y="1004551"/>
            <a:ext cx="7496363" cy="5267459"/>
          </a:xfrm>
          <a:prstGeom prst="rect">
            <a:avLst/>
          </a:prstGeom>
        </p:spPr>
      </p:pic>
    </p:spTree>
    <p:extLst>
      <p:ext uri="{BB962C8B-B14F-4D97-AF65-F5344CB8AC3E}">
        <p14:creationId xmlns:p14="http://schemas.microsoft.com/office/powerpoint/2010/main" xmlns="" val="4254078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1960" y="243840"/>
            <a:ext cx="11338560" cy="954107"/>
          </a:xfrm>
          <a:prstGeom prst="rect">
            <a:avLst/>
          </a:prstGeom>
        </p:spPr>
        <p:txBody>
          <a:bodyPr wrap="square">
            <a:spAutoFit/>
          </a:bodyPr>
          <a:lstStyle/>
          <a:p>
            <a:r>
              <a:rPr lang="en-US" sz="2800" dirty="0" smtClean="0"/>
              <a:t>2. What is the least value of p, so that 123p578 is divisible by 11?</a:t>
            </a:r>
          </a:p>
          <a:p>
            <a:r>
              <a:rPr lang="en-US" sz="2800" dirty="0" smtClean="0"/>
              <a:t>A.7   </a:t>
            </a:r>
            <a:r>
              <a:rPr lang="en-US" sz="2800" dirty="0" smtClean="0"/>
              <a:t>			B.8   			C.6   			D.5</a:t>
            </a:r>
            <a:endParaRPr lang="en-US" sz="2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374" y="252920"/>
            <a:ext cx="11451053" cy="3970318"/>
          </a:xfrm>
          <a:prstGeom prst="rect">
            <a:avLst/>
          </a:prstGeom>
        </p:spPr>
        <p:txBody>
          <a:bodyPr wrap="square">
            <a:spAutoFit/>
          </a:bodyPr>
          <a:lstStyle/>
          <a:p>
            <a:r>
              <a:rPr lang="en-US" sz="2800" i="0" dirty="0" smtClean="0">
                <a:effectLst/>
                <a:latin typeface="+mj-lt"/>
              </a:rPr>
              <a:t>3. Find the sum of first 70 odd numbers</a:t>
            </a:r>
          </a:p>
          <a:p>
            <a:r>
              <a:rPr lang="en-US" sz="2800" dirty="0" smtClean="0">
                <a:latin typeface="+mj-lt"/>
              </a:rPr>
              <a:t>A</a:t>
            </a:r>
            <a:r>
              <a:rPr lang="en-US" sz="2800" dirty="0" smtClean="0">
                <a:latin typeface="+mj-lt"/>
              </a:rPr>
              <a:t>. 4900  </a:t>
            </a:r>
          </a:p>
          <a:p>
            <a:r>
              <a:rPr lang="en-US" sz="2800" dirty="0" smtClean="0">
                <a:latin typeface="+mj-lt"/>
              </a:rPr>
              <a:t>B. 4970 </a:t>
            </a:r>
          </a:p>
          <a:p>
            <a:r>
              <a:rPr lang="en-US" sz="2800" dirty="0" smtClean="0">
                <a:latin typeface="+mj-lt"/>
              </a:rPr>
              <a:t>C. 4990  </a:t>
            </a:r>
          </a:p>
          <a:p>
            <a:r>
              <a:rPr lang="en-US" sz="2800" dirty="0" smtClean="0">
                <a:latin typeface="+mj-lt"/>
              </a:rPr>
              <a:t>D. 4980</a:t>
            </a:r>
          </a:p>
          <a:p>
            <a:endParaRPr lang="en-US" sz="2800" dirty="0" smtClean="0">
              <a:latin typeface="+mj-lt"/>
            </a:endParaRPr>
          </a:p>
          <a:p>
            <a:endParaRPr lang="en-US" sz="2800" dirty="0">
              <a:latin typeface="+mj-lt"/>
            </a:endParaRPr>
          </a:p>
          <a:p>
            <a:endParaRPr lang="en-US" sz="2800" dirty="0" smtClean="0">
              <a:latin typeface="+mj-lt"/>
            </a:endParaRPr>
          </a:p>
          <a:p>
            <a:endParaRPr lang="en-US" sz="2800" dirty="0" smtClean="0">
              <a:latin typeface="+mj-lt"/>
            </a:endParaRPr>
          </a:p>
        </p:txBody>
      </p:sp>
    </p:spTree>
    <p:extLst>
      <p:ext uri="{BB962C8B-B14F-4D97-AF65-F5344CB8AC3E}">
        <p14:creationId xmlns:p14="http://schemas.microsoft.com/office/powerpoint/2010/main" xmlns="" val="1553248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741" y="252919"/>
            <a:ext cx="10723946" cy="3539430"/>
          </a:xfrm>
          <a:prstGeom prst="rect">
            <a:avLst/>
          </a:prstGeom>
        </p:spPr>
        <p:txBody>
          <a:bodyPr wrap="square">
            <a:spAutoFit/>
          </a:bodyPr>
          <a:lstStyle/>
          <a:p>
            <a:r>
              <a:rPr lang="en-US" sz="2800" dirty="0">
                <a:latin typeface="+mj-lt"/>
              </a:rPr>
              <a:t> </a:t>
            </a:r>
            <a:r>
              <a:rPr lang="en-US" sz="2800" dirty="0" smtClean="0">
                <a:latin typeface="+mj-lt"/>
              </a:rPr>
              <a:t>4. In </a:t>
            </a:r>
            <a:r>
              <a:rPr lang="en-US" sz="2800" dirty="0">
                <a:latin typeface="+mj-lt"/>
              </a:rPr>
              <a:t>a division, </a:t>
            </a:r>
            <a:r>
              <a:rPr lang="en-US" sz="2800" dirty="0" smtClean="0">
                <a:latin typeface="+mj-lt"/>
              </a:rPr>
              <a:t>dividend </a:t>
            </a:r>
            <a:r>
              <a:rPr lang="en-US" sz="2800" dirty="0">
                <a:latin typeface="+mj-lt"/>
              </a:rPr>
              <a:t>is 689, </a:t>
            </a:r>
            <a:r>
              <a:rPr lang="en-US" sz="2800" dirty="0" smtClean="0">
                <a:latin typeface="+mj-lt"/>
              </a:rPr>
              <a:t>divisor </a:t>
            </a:r>
            <a:r>
              <a:rPr lang="en-US" sz="2800" dirty="0">
                <a:latin typeface="+mj-lt"/>
              </a:rPr>
              <a:t>is 36 and quotient is 19. Find the remainder</a:t>
            </a:r>
            <a:r>
              <a:rPr lang="en-US" sz="2800" dirty="0" smtClean="0">
                <a:latin typeface="+mj-lt"/>
              </a:rPr>
              <a:t>.</a:t>
            </a:r>
          </a:p>
          <a:p>
            <a:r>
              <a:rPr lang="en-US" sz="2800" dirty="0" smtClean="0">
                <a:latin typeface="+mj-lt"/>
              </a:rPr>
              <a:t>A.4  </a:t>
            </a:r>
            <a:endParaRPr lang="en-US" sz="2800" dirty="0" smtClean="0">
              <a:latin typeface="+mj-lt"/>
            </a:endParaRPr>
          </a:p>
          <a:p>
            <a:r>
              <a:rPr lang="en-US" sz="2800" dirty="0" smtClean="0">
                <a:latin typeface="+mj-lt"/>
              </a:rPr>
              <a:t>B.3   </a:t>
            </a:r>
          </a:p>
          <a:p>
            <a:r>
              <a:rPr lang="en-US" sz="2800" dirty="0" smtClean="0">
                <a:latin typeface="+mj-lt"/>
              </a:rPr>
              <a:t>C.2   </a:t>
            </a:r>
          </a:p>
          <a:p>
            <a:r>
              <a:rPr lang="en-US" sz="2800" dirty="0" smtClean="0">
                <a:latin typeface="+mj-lt"/>
              </a:rPr>
              <a:t>D.5</a:t>
            </a:r>
          </a:p>
          <a:p>
            <a:endParaRPr lang="en-US" sz="2800" dirty="0" smtClean="0">
              <a:latin typeface="+mj-lt"/>
            </a:endParaRPr>
          </a:p>
          <a:p>
            <a:r>
              <a:rPr lang="en-US" sz="2800" dirty="0" smtClean="0">
                <a:latin typeface="+mj-lt"/>
              </a:rPr>
              <a:t>          </a:t>
            </a:r>
            <a:endParaRPr lang="en-US" sz="2800" dirty="0" smtClean="0">
              <a:latin typeface="+mj-lt"/>
            </a:endParaRPr>
          </a:p>
        </p:txBody>
      </p:sp>
    </p:spTree>
    <p:extLst>
      <p:ext uri="{BB962C8B-B14F-4D97-AF65-F5344CB8AC3E}">
        <p14:creationId xmlns:p14="http://schemas.microsoft.com/office/powerpoint/2010/main" xmlns="" val="1044485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285" y="311286"/>
            <a:ext cx="11359784" cy="3970318"/>
          </a:xfrm>
          <a:prstGeom prst="rect">
            <a:avLst/>
          </a:prstGeom>
        </p:spPr>
        <p:txBody>
          <a:bodyPr wrap="square">
            <a:spAutoFit/>
          </a:bodyPr>
          <a:lstStyle/>
          <a:p>
            <a:r>
              <a:rPr lang="en-US" sz="2800" dirty="0" smtClean="0">
                <a:latin typeface="+mj-lt"/>
              </a:rPr>
              <a:t>5</a:t>
            </a:r>
            <a:r>
              <a:rPr lang="en-US" sz="2800" i="0" dirty="0" smtClean="0">
                <a:effectLst/>
                <a:latin typeface="+mj-lt"/>
              </a:rPr>
              <a:t>. When a number divided by 288, the remainder is 47. Find the remainder when the same number is divided by 24?</a:t>
            </a:r>
          </a:p>
          <a:p>
            <a:r>
              <a:rPr lang="en-US" sz="2800" dirty="0" smtClean="0">
                <a:latin typeface="+mj-lt"/>
              </a:rPr>
              <a:t>A.24  </a:t>
            </a:r>
            <a:endParaRPr lang="en-US" sz="2800" dirty="0" smtClean="0">
              <a:latin typeface="+mj-lt"/>
            </a:endParaRPr>
          </a:p>
          <a:p>
            <a:r>
              <a:rPr lang="en-US" sz="2800" dirty="0" smtClean="0">
                <a:latin typeface="+mj-lt"/>
              </a:rPr>
              <a:t>B.21  </a:t>
            </a:r>
          </a:p>
          <a:p>
            <a:r>
              <a:rPr lang="en-US" sz="2800" dirty="0" smtClean="0">
                <a:latin typeface="+mj-lt"/>
              </a:rPr>
              <a:t>C.23  </a:t>
            </a:r>
          </a:p>
          <a:p>
            <a:r>
              <a:rPr lang="en-US" sz="2800" dirty="0" smtClean="0">
                <a:latin typeface="+mj-lt"/>
              </a:rPr>
              <a:t>D.25</a:t>
            </a:r>
          </a:p>
          <a:p>
            <a:endParaRPr lang="en-US" sz="2800" dirty="0" smtClean="0">
              <a:latin typeface="+mj-lt"/>
            </a:endParaRPr>
          </a:p>
          <a:p>
            <a:endParaRPr lang="en-US" sz="2800" dirty="0">
              <a:latin typeface="+mj-lt"/>
            </a:endParaRPr>
          </a:p>
          <a:p>
            <a:endParaRPr lang="en-US" sz="2800" dirty="0">
              <a:latin typeface="+mj-lt"/>
            </a:endParaRPr>
          </a:p>
        </p:txBody>
      </p:sp>
    </p:spTree>
    <p:extLst>
      <p:ext uri="{BB962C8B-B14F-4D97-AF65-F5344CB8AC3E}">
        <p14:creationId xmlns:p14="http://schemas.microsoft.com/office/powerpoint/2010/main" xmlns="" val="2830593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374" y="291830"/>
            <a:ext cx="10916557" cy="3108543"/>
          </a:xfrm>
          <a:prstGeom prst="rect">
            <a:avLst/>
          </a:prstGeom>
        </p:spPr>
        <p:txBody>
          <a:bodyPr wrap="square">
            <a:spAutoFit/>
          </a:bodyPr>
          <a:lstStyle/>
          <a:p>
            <a:pPr marL="514350" indent="-514350">
              <a:buAutoNum type="arabicPeriod" startAt="6"/>
            </a:pPr>
            <a:r>
              <a:rPr lang="en-US" sz="2800" dirty="0" smtClean="0"/>
              <a:t>A </a:t>
            </a:r>
            <a:r>
              <a:rPr lang="en-US" sz="2800" dirty="0" smtClean="0"/>
              <a:t>boy was asked to find 7/9 of a number. But he divided the number by 7/9, Thus he got 32 more than the correct answer. Find the number.</a:t>
            </a:r>
          </a:p>
          <a:p>
            <a:pPr marL="514350" indent="-514350"/>
            <a:r>
              <a:rPr lang="en-US" sz="2800" dirty="0" smtClean="0"/>
              <a:t>A.61  </a:t>
            </a:r>
            <a:endParaRPr lang="en-US" sz="2800" dirty="0" smtClean="0"/>
          </a:p>
          <a:p>
            <a:r>
              <a:rPr lang="en-US" sz="2800" dirty="0" smtClean="0"/>
              <a:t>B.63  </a:t>
            </a:r>
          </a:p>
          <a:p>
            <a:r>
              <a:rPr lang="en-US" sz="2800" dirty="0" smtClean="0"/>
              <a:t>C. 62  </a:t>
            </a:r>
          </a:p>
          <a:p>
            <a:r>
              <a:rPr lang="en-US" sz="2800" dirty="0" smtClean="0"/>
              <a:t>D.54</a:t>
            </a:r>
          </a:p>
          <a:p>
            <a:endParaRPr lang="en-US" sz="28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919" y="291830"/>
            <a:ext cx="10910949" cy="3970318"/>
          </a:xfrm>
          <a:prstGeom prst="rect">
            <a:avLst/>
          </a:prstGeom>
        </p:spPr>
        <p:txBody>
          <a:bodyPr wrap="square">
            <a:spAutoFit/>
          </a:bodyPr>
          <a:lstStyle/>
          <a:p>
            <a:r>
              <a:rPr lang="en-US" sz="2800" dirty="0" smtClean="0">
                <a:solidFill>
                  <a:schemeClr val="tx1">
                    <a:lumMod val="95000"/>
                    <a:lumOff val="5000"/>
                  </a:schemeClr>
                </a:solidFill>
                <a:latin typeface="+mj-lt"/>
              </a:rPr>
              <a:t>7</a:t>
            </a:r>
            <a:r>
              <a:rPr lang="en-US" sz="2800" i="0" dirty="0" smtClean="0">
                <a:solidFill>
                  <a:schemeClr val="tx1">
                    <a:lumMod val="95000"/>
                    <a:lumOff val="5000"/>
                  </a:schemeClr>
                </a:solidFill>
                <a:effectLst/>
                <a:latin typeface="+mj-lt"/>
              </a:rPr>
              <a:t>. Find the greatest number which divides 284, 678 and 1618 leaves the same remainder in each case.</a:t>
            </a:r>
          </a:p>
          <a:p>
            <a:pPr marL="342900" indent="-342900">
              <a:buAutoNum type="alphaUcPeriod"/>
            </a:pPr>
            <a:r>
              <a:rPr lang="en-US" sz="2800" dirty="0" smtClean="0">
                <a:solidFill>
                  <a:schemeClr val="tx1">
                    <a:lumMod val="95000"/>
                    <a:lumOff val="5000"/>
                  </a:schemeClr>
                </a:solidFill>
                <a:latin typeface="+mj-lt"/>
              </a:rPr>
              <a:t>2  </a:t>
            </a:r>
            <a:endParaRPr lang="en-US" sz="2800" dirty="0" smtClean="0">
              <a:solidFill>
                <a:schemeClr val="tx1">
                  <a:lumMod val="95000"/>
                  <a:lumOff val="5000"/>
                </a:schemeClr>
              </a:solidFill>
              <a:latin typeface="+mj-lt"/>
            </a:endParaRPr>
          </a:p>
          <a:p>
            <a:pPr marL="342900" indent="-342900"/>
            <a:r>
              <a:rPr lang="en-US" sz="2800" dirty="0" smtClean="0">
                <a:solidFill>
                  <a:schemeClr val="tx1">
                    <a:lumMod val="95000"/>
                    <a:lumOff val="5000"/>
                  </a:schemeClr>
                </a:solidFill>
                <a:latin typeface="+mj-lt"/>
              </a:rPr>
              <a:t>B.3  </a:t>
            </a:r>
          </a:p>
          <a:p>
            <a:pPr marL="342900" indent="-342900"/>
            <a:r>
              <a:rPr lang="en-US" sz="2800" dirty="0" smtClean="0">
                <a:solidFill>
                  <a:schemeClr val="tx1">
                    <a:lumMod val="95000"/>
                    <a:lumOff val="5000"/>
                  </a:schemeClr>
                </a:solidFill>
                <a:latin typeface="+mj-lt"/>
              </a:rPr>
              <a:t>C.4  </a:t>
            </a:r>
          </a:p>
          <a:p>
            <a:pPr marL="342900" indent="-342900"/>
            <a:r>
              <a:rPr lang="en-US" sz="2800" dirty="0" smtClean="0">
                <a:solidFill>
                  <a:schemeClr val="tx1">
                    <a:lumMod val="95000"/>
                    <a:lumOff val="5000"/>
                  </a:schemeClr>
                </a:solidFill>
                <a:latin typeface="+mj-lt"/>
              </a:rPr>
              <a:t>D.5</a:t>
            </a:r>
          </a:p>
          <a:p>
            <a:endParaRPr lang="en-US" sz="2800" dirty="0" smtClean="0">
              <a:solidFill>
                <a:schemeClr val="tx1">
                  <a:lumMod val="95000"/>
                  <a:lumOff val="5000"/>
                </a:schemeClr>
              </a:solidFill>
              <a:latin typeface="+mj-lt"/>
            </a:endParaRPr>
          </a:p>
          <a:p>
            <a:endParaRPr lang="en-US" sz="2800" dirty="0">
              <a:solidFill>
                <a:schemeClr val="tx1">
                  <a:lumMod val="95000"/>
                  <a:lumOff val="5000"/>
                </a:schemeClr>
              </a:solidFill>
              <a:latin typeface="+mj-lt"/>
            </a:endParaRPr>
          </a:p>
          <a:p>
            <a:endParaRPr lang="en-US" sz="2800" dirty="0">
              <a:solidFill>
                <a:schemeClr val="tx1">
                  <a:lumMod val="95000"/>
                  <a:lumOff val="5000"/>
                </a:schemeClr>
              </a:solidFill>
              <a:latin typeface="+mj-lt"/>
            </a:endParaRPr>
          </a:p>
        </p:txBody>
      </p:sp>
    </p:spTree>
    <p:extLst>
      <p:ext uri="{BB962C8B-B14F-4D97-AF65-F5344CB8AC3E}">
        <p14:creationId xmlns:p14="http://schemas.microsoft.com/office/powerpoint/2010/main" xmlns="" val="678129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920" y="252920"/>
            <a:ext cx="11268520" cy="3108543"/>
          </a:xfrm>
          <a:prstGeom prst="rect">
            <a:avLst/>
          </a:prstGeom>
        </p:spPr>
        <p:txBody>
          <a:bodyPr wrap="square">
            <a:spAutoFit/>
          </a:bodyPr>
          <a:lstStyle/>
          <a:p>
            <a:r>
              <a:rPr lang="en-US" sz="2800" dirty="0" smtClean="0">
                <a:solidFill>
                  <a:schemeClr val="tx1">
                    <a:lumMod val="95000"/>
                    <a:lumOff val="5000"/>
                  </a:schemeClr>
                </a:solidFill>
              </a:rPr>
              <a:t>8 . Find the least number which when divided by 35, 45 and 55 leaves remainder 20, 30 and 40 respectively</a:t>
            </a:r>
          </a:p>
          <a:p>
            <a:r>
              <a:rPr lang="en-US" sz="2800" dirty="0" smtClean="0">
                <a:solidFill>
                  <a:schemeClr val="tx1">
                    <a:lumMod val="95000"/>
                    <a:lumOff val="5000"/>
                  </a:schemeClr>
                </a:solidFill>
              </a:rPr>
              <a:t>A.3450  </a:t>
            </a:r>
            <a:endParaRPr lang="en-US" sz="2800" dirty="0" smtClean="0">
              <a:solidFill>
                <a:schemeClr val="tx1">
                  <a:lumMod val="95000"/>
                  <a:lumOff val="5000"/>
                </a:schemeClr>
              </a:solidFill>
            </a:endParaRPr>
          </a:p>
          <a:p>
            <a:r>
              <a:rPr lang="en-US" sz="2800" dirty="0" smtClean="0">
                <a:solidFill>
                  <a:schemeClr val="tx1">
                    <a:lumMod val="95000"/>
                    <a:lumOff val="5000"/>
                  </a:schemeClr>
                </a:solidFill>
              </a:rPr>
              <a:t>B.3250  </a:t>
            </a:r>
          </a:p>
          <a:p>
            <a:r>
              <a:rPr lang="en-US" sz="2800" dirty="0" smtClean="0">
                <a:solidFill>
                  <a:schemeClr val="tx1">
                    <a:lumMod val="95000"/>
                    <a:lumOff val="5000"/>
                  </a:schemeClr>
                </a:solidFill>
              </a:rPr>
              <a:t>C.3420  </a:t>
            </a:r>
          </a:p>
          <a:p>
            <a:r>
              <a:rPr lang="en-US" sz="2800" dirty="0" smtClean="0">
                <a:solidFill>
                  <a:schemeClr val="tx1">
                    <a:lumMod val="95000"/>
                    <a:lumOff val="5000"/>
                  </a:schemeClr>
                </a:solidFill>
              </a:rPr>
              <a:t>D. 3410</a:t>
            </a:r>
          </a:p>
          <a:p>
            <a:endParaRPr lang="en-US" sz="2800"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831" y="311285"/>
            <a:ext cx="11403640" cy="3970318"/>
          </a:xfrm>
          <a:prstGeom prst="rect">
            <a:avLst/>
          </a:prstGeom>
        </p:spPr>
        <p:txBody>
          <a:bodyPr wrap="square">
            <a:spAutoFit/>
          </a:bodyPr>
          <a:lstStyle/>
          <a:p>
            <a:r>
              <a:rPr lang="en-US" sz="2800" dirty="0" smtClean="0">
                <a:latin typeface="+mj-lt"/>
              </a:rPr>
              <a:t>9</a:t>
            </a:r>
            <a:r>
              <a:rPr lang="en-US" sz="2800" i="0" dirty="0" smtClean="0">
                <a:effectLst/>
                <a:latin typeface="+mj-lt"/>
              </a:rPr>
              <a:t>. Find the greatest number of the five digits which is exactly divisible by 16, 25, 28 and 32.</a:t>
            </a:r>
          </a:p>
          <a:p>
            <a:pPr marL="342900" indent="-342900">
              <a:buAutoNum type="alphaUcPeriod"/>
            </a:pPr>
            <a:r>
              <a:rPr lang="en-US" sz="2800" dirty="0" smtClean="0">
                <a:latin typeface="+mj-lt"/>
              </a:rPr>
              <a:t>95200  </a:t>
            </a:r>
            <a:endParaRPr lang="en-US" sz="2800" dirty="0" smtClean="0">
              <a:latin typeface="+mj-lt"/>
            </a:endParaRPr>
          </a:p>
          <a:p>
            <a:pPr marL="342900" indent="-342900"/>
            <a:r>
              <a:rPr lang="en-US" sz="2800" dirty="0" smtClean="0">
                <a:latin typeface="+mj-lt"/>
              </a:rPr>
              <a:t>B. 99550  </a:t>
            </a:r>
          </a:p>
          <a:p>
            <a:pPr marL="342900" indent="-342900"/>
            <a:r>
              <a:rPr lang="en-US" sz="2800" dirty="0" smtClean="0">
                <a:latin typeface="+mj-lt"/>
              </a:rPr>
              <a:t>C. 999560  </a:t>
            </a:r>
          </a:p>
          <a:p>
            <a:pPr marL="342900" indent="-342900"/>
            <a:r>
              <a:rPr lang="en-US" sz="2800" dirty="0" smtClean="0">
                <a:latin typeface="+mj-lt"/>
              </a:rPr>
              <a:t>D. 99200</a:t>
            </a:r>
          </a:p>
          <a:p>
            <a:endParaRPr lang="en-US" sz="2800" dirty="0" smtClean="0">
              <a:latin typeface="+mj-lt"/>
            </a:endParaRPr>
          </a:p>
          <a:p>
            <a:endParaRPr lang="en-US" sz="2800" dirty="0" smtClean="0">
              <a:latin typeface="+mj-lt"/>
            </a:endParaRPr>
          </a:p>
          <a:p>
            <a:endParaRPr lang="en-US" sz="2800" dirty="0">
              <a:latin typeface="+mj-lt"/>
            </a:endParaRPr>
          </a:p>
        </p:txBody>
      </p:sp>
    </p:spTree>
    <p:extLst>
      <p:ext uri="{BB962C8B-B14F-4D97-AF65-F5344CB8AC3E}">
        <p14:creationId xmlns:p14="http://schemas.microsoft.com/office/powerpoint/2010/main" xmlns="" val="814973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374" y="291830"/>
            <a:ext cx="11249066" cy="3108543"/>
          </a:xfrm>
          <a:prstGeom prst="rect">
            <a:avLst/>
          </a:prstGeom>
        </p:spPr>
        <p:txBody>
          <a:bodyPr wrap="square">
            <a:spAutoFit/>
          </a:bodyPr>
          <a:lstStyle/>
          <a:p>
            <a:r>
              <a:rPr lang="en-US" sz="2800" dirty="0" smtClean="0"/>
              <a:t>10. Four bells first begin to toll together with an intervals of 5, 10, 15 and 20 sec. How many times does they toll together in an hour.</a:t>
            </a:r>
          </a:p>
          <a:p>
            <a:pPr marL="342900" indent="-342900">
              <a:buAutoNum type="alphaUcPeriod"/>
            </a:pPr>
            <a:r>
              <a:rPr lang="en-US" sz="2800" dirty="0" smtClean="0"/>
              <a:t>60  </a:t>
            </a:r>
            <a:endParaRPr lang="en-US" sz="2800" dirty="0" smtClean="0"/>
          </a:p>
          <a:p>
            <a:pPr marL="342900" indent="-342900"/>
            <a:r>
              <a:rPr lang="en-US" sz="2800" dirty="0" smtClean="0"/>
              <a:t>B.59   </a:t>
            </a:r>
          </a:p>
          <a:p>
            <a:pPr marL="342900" indent="-342900"/>
            <a:r>
              <a:rPr lang="en-US" sz="2800" dirty="0" smtClean="0"/>
              <a:t>C.61  </a:t>
            </a:r>
          </a:p>
          <a:p>
            <a:pPr marL="342900" indent="-342900"/>
            <a:r>
              <a:rPr lang="en-US" sz="2800" dirty="0" smtClean="0"/>
              <a:t>D.58</a:t>
            </a:r>
          </a:p>
          <a:p>
            <a:endParaRPr lang="en-US" sz="28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919" y="233464"/>
            <a:ext cx="10719881" cy="2246769"/>
          </a:xfrm>
          <a:prstGeom prst="rect">
            <a:avLst/>
          </a:prstGeom>
        </p:spPr>
        <p:txBody>
          <a:bodyPr wrap="square">
            <a:spAutoFit/>
          </a:bodyPr>
          <a:lstStyle/>
          <a:p>
            <a:r>
              <a:rPr lang="en-US" sz="2800" dirty="0" smtClean="0">
                <a:solidFill>
                  <a:schemeClr val="tx1">
                    <a:lumMod val="95000"/>
                    <a:lumOff val="5000"/>
                  </a:schemeClr>
                </a:solidFill>
                <a:latin typeface="Roboto"/>
              </a:rPr>
              <a:t>11</a:t>
            </a:r>
            <a:r>
              <a:rPr lang="en-US" sz="2800" dirty="0" smtClean="0">
                <a:solidFill>
                  <a:schemeClr val="tx1">
                    <a:lumMod val="95000"/>
                    <a:lumOff val="5000"/>
                  </a:schemeClr>
                </a:solidFill>
                <a:latin typeface="Roboto"/>
              </a:rPr>
              <a:t>.</a:t>
            </a:r>
            <a:r>
              <a:rPr lang="en-US" sz="2800" dirty="0" smtClean="0">
                <a:solidFill>
                  <a:schemeClr val="tx1">
                    <a:lumMod val="95000"/>
                    <a:lumOff val="5000"/>
                  </a:schemeClr>
                </a:solidFill>
              </a:rPr>
              <a:t> </a:t>
            </a:r>
            <a:r>
              <a:rPr lang="en-US" sz="2800" dirty="0">
                <a:solidFill>
                  <a:schemeClr val="tx1">
                    <a:lumMod val="95000"/>
                    <a:lumOff val="5000"/>
                  </a:schemeClr>
                </a:solidFill>
              </a:rPr>
              <a:t>What is the difference between the greatest and the smallest five digit numbers formed using the digits 7, 0, 3, 4 and 2 without repeating the digits</a:t>
            </a:r>
            <a:r>
              <a:rPr lang="en-US" sz="2800" dirty="0" smtClean="0">
                <a:solidFill>
                  <a:schemeClr val="tx1">
                    <a:lumMod val="95000"/>
                    <a:lumOff val="5000"/>
                  </a:schemeClr>
                </a:solidFill>
              </a:rPr>
              <a:t>?</a:t>
            </a:r>
          </a:p>
          <a:p>
            <a:pPr marL="342900" indent="-342900">
              <a:buAutoNum type="alphaUcPeriod"/>
            </a:pPr>
            <a:r>
              <a:rPr lang="en-US" sz="2800" dirty="0" smtClean="0">
                <a:solidFill>
                  <a:schemeClr val="tx1">
                    <a:lumMod val="95000"/>
                    <a:lumOff val="5000"/>
                  </a:schemeClr>
                </a:solidFill>
              </a:rPr>
              <a:t>53978  		B.53916  		C.53961  		D</a:t>
            </a:r>
            <a:r>
              <a:rPr lang="en-US" sz="2800" dirty="0" smtClean="0">
                <a:solidFill>
                  <a:schemeClr val="tx1">
                    <a:lumMod val="95000"/>
                    <a:lumOff val="5000"/>
                  </a:schemeClr>
                </a:solidFill>
              </a:rPr>
              <a:t>. NONE</a:t>
            </a:r>
          </a:p>
          <a:p>
            <a:endParaRPr lang="en-US" sz="2800" dirty="0" smtClean="0">
              <a:solidFill>
                <a:schemeClr val="tx1">
                  <a:lumMod val="95000"/>
                  <a:lumOff val="5000"/>
                </a:schemeClr>
              </a:solidFill>
            </a:endParaRPr>
          </a:p>
        </p:txBody>
      </p:sp>
    </p:spTree>
    <p:extLst>
      <p:ext uri="{BB962C8B-B14F-4D97-AF65-F5344CB8AC3E}">
        <p14:creationId xmlns:p14="http://schemas.microsoft.com/office/powerpoint/2010/main" xmlns="" val="622750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4065" y="465513"/>
            <a:ext cx="8927870" cy="6370975"/>
          </a:xfrm>
          <a:prstGeom prst="rect">
            <a:avLst/>
          </a:prstGeom>
        </p:spPr>
        <p:txBody>
          <a:bodyPr wrap="square">
            <a:spAutoFit/>
          </a:bodyPr>
          <a:lstStyle/>
          <a:p>
            <a:pPr marL="571500" indent="-571500">
              <a:buFont typeface="Wingdings" panose="05000000000000000000" pitchFamily="2" charset="2"/>
              <a:buChar char="q"/>
            </a:pPr>
            <a:r>
              <a:rPr lang="en-US" sz="3600" b="1" cap="small" dirty="0" smtClean="0">
                <a:solidFill>
                  <a:srgbClr val="0070C0"/>
                </a:solidFill>
              </a:rPr>
              <a:t>Types of Numbers</a:t>
            </a:r>
          </a:p>
          <a:p>
            <a:endParaRPr lang="en-US" sz="3600" b="1" cap="small" dirty="0" smtClean="0">
              <a:solidFill>
                <a:srgbClr val="0070C0"/>
              </a:solidFill>
            </a:endParaRPr>
          </a:p>
          <a:p>
            <a:r>
              <a:rPr lang="en-US" sz="2800" b="1" cap="small" dirty="0" smtClean="0"/>
              <a:t>1.</a:t>
            </a:r>
            <a:r>
              <a:rPr lang="en-US" sz="2800" u="sng" cap="small" dirty="0" smtClean="0"/>
              <a:t> Even Numbers(E)</a:t>
            </a:r>
          </a:p>
          <a:p>
            <a:r>
              <a:rPr lang="en-US" sz="2800" dirty="0" smtClean="0"/>
              <a:t>A number divisible by 2. </a:t>
            </a:r>
          </a:p>
          <a:p>
            <a:endParaRPr lang="en-US" sz="2800" dirty="0" smtClean="0"/>
          </a:p>
          <a:p>
            <a:r>
              <a:rPr lang="en-US" sz="2800" dirty="0" smtClean="0"/>
              <a:t>2.</a:t>
            </a:r>
            <a:r>
              <a:rPr lang="en-US" sz="2800" u="sng" dirty="0" smtClean="0"/>
              <a:t>Odd Numbers(O)</a:t>
            </a:r>
          </a:p>
          <a:p>
            <a:r>
              <a:rPr lang="en-US" sz="2800" dirty="0" smtClean="0"/>
              <a:t>A number not divisible by 2</a:t>
            </a:r>
          </a:p>
          <a:p>
            <a:pPr marL="457200" indent="-457200">
              <a:buFont typeface="Wingdings" panose="05000000000000000000" pitchFamily="2" charset="2"/>
              <a:buChar char="ü"/>
            </a:pPr>
            <a:r>
              <a:rPr lang="en-US" sz="2800" dirty="0" smtClean="0"/>
              <a:t>E*E=E</a:t>
            </a:r>
          </a:p>
          <a:p>
            <a:pPr marL="457200" indent="-457200">
              <a:buFont typeface="Wingdings" panose="05000000000000000000" pitchFamily="2" charset="2"/>
              <a:buChar char="ü"/>
            </a:pPr>
            <a:r>
              <a:rPr lang="en-US" sz="2800" dirty="0" smtClean="0"/>
              <a:t>O*O=O</a:t>
            </a:r>
          </a:p>
          <a:p>
            <a:pPr marL="457200" indent="-457200">
              <a:buFont typeface="Wingdings" panose="05000000000000000000" pitchFamily="2" charset="2"/>
              <a:buChar char="ü"/>
            </a:pPr>
            <a:r>
              <a:rPr lang="en-US" sz="2800" dirty="0" smtClean="0"/>
              <a:t>E*O=E</a:t>
            </a:r>
          </a:p>
          <a:p>
            <a:pPr marL="457200" indent="-457200">
              <a:buFont typeface="Wingdings" panose="05000000000000000000" pitchFamily="2" charset="2"/>
              <a:buChar char="ü"/>
            </a:pPr>
            <a:r>
              <a:rPr lang="en-US" sz="2800" dirty="0" smtClean="0"/>
              <a:t>E+E=E</a:t>
            </a:r>
          </a:p>
          <a:p>
            <a:pPr marL="457200" indent="-457200">
              <a:buFont typeface="Wingdings" panose="05000000000000000000" pitchFamily="2" charset="2"/>
              <a:buChar char="ü"/>
            </a:pPr>
            <a:r>
              <a:rPr lang="en-US" sz="2800" dirty="0" smtClean="0"/>
              <a:t>O+O=E</a:t>
            </a:r>
          </a:p>
          <a:p>
            <a:pPr marL="457200" indent="-457200">
              <a:buFont typeface="Wingdings" panose="05000000000000000000" pitchFamily="2" charset="2"/>
              <a:buChar char="ü"/>
            </a:pPr>
            <a:r>
              <a:rPr lang="en-US" sz="2800" dirty="0" smtClean="0"/>
              <a:t>E+O=O</a:t>
            </a:r>
            <a:br>
              <a:rPr lang="en-US" sz="2800" dirty="0" smtClean="0"/>
            </a:b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2374" y="252919"/>
            <a:ext cx="11452594" cy="3970318"/>
          </a:xfrm>
          <a:prstGeom prst="rect">
            <a:avLst/>
          </a:prstGeom>
        </p:spPr>
        <p:txBody>
          <a:bodyPr wrap="square">
            <a:spAutoFit/>
          </a:bodyPr>
          <a:lstStyle/>
          <a:p>
            <a:r>
              <a:rPr lang="en-US" sz="2800" b="0" i="0" dirty="0" smtClean="0">
                <a:solidFill>
                  <a:srgbClr val="000000"/>
                </a:solidFill>
                <a:effectLst/>
                <a:latin typeface="+mj-lt"/>
              </a:rPr>
              <a:t>12 .Three times the first of three consecutive odd integers is 3 more than twice the third. The third integer is:</a:t>
            </a:r>
          </a:p>
          <a:p>
            <a:pPr marL="342900" indent="-342900">
              <a:buAutoNum type="alphaUcPeriod"/>
            </a:pPr>
            <a:r>
              <a:rPr lang="en-US" sz="2800" dirty="0" smtClean="0">
                <a:solidFill>
                  <a:srgbClr val="000000"/>
                </a:solidFill>
                <a:latin typeface="+mj-lt"/>
              </a:rPr>
              <a:t>9  </a:t>
            </a:r>
            <a:endParaRPr lang="en-US" sz="2800" dirty="0" smtClean="0">
              <a:solidFill>
                <a:srgbClr val="000000"/>
              </a:solidFill>
              <a:latin typeface="+mj-lt"/>
            </a:endParaRPr>
          </a:p>
          <a:p>
            <a:pPr marL="342900" indent="-342900"/>
            <a:r>
              <a:rPr lang="en-US" sz="2800" dirty="0" smtClean="0">
                <a:solidFill>
                  <a:srgbClr val="000000"/>
                </a:solidFill>
                <a:latin typeface="+mj-lt"/>
              </a:rPr>
              <a:t>B.11  </a:t>
            </a:r>
          </a:p>
          <a:p>
            <a:pPr marL="342900" indent="-342900"/>
            <a:r>
              <a:rPr lang="en-US" sz="2800" dirty="0" smtClean="0">
                <a:solidFill>
                  <a:srgbClr val="000000"/>
                </a:solidFill>
                <a:latin typeface="+mj-lt"/>
              </a:rPr>
              <a:t>C.13  </a:t>
            </a:r>
          </a:p>
          <a:p>
            <a:pPr marL="342900" indent="-342900"/>
            <a:r>
              <a:rPr lang="en-US" sz="2800" dirty="0" smtClean="0">
                <a:solidFill>
                  <a:srgbClr val="000000"/>
                </a:solidFill>
                <a:latin typeface="+mj-lt"/>
              </a:rPr>
              <a:t>D.15</a:t>
            </a:r>
          </a:p>
          <a:p>
            <a:endParaRPr lang="en-US" sz="2800" dirty="0" smtClean="0">
              <a:solidFill>
                <a:srgbClr val="000000"/>
              </a:solidFill>
              <a:latin typeface="+mj-lt"/>
            </a:endParaRPr>
          </a:p>
          <a:p>
            <a:endParaRPr lang="en-US" sz="2800" dirty="0">
              <a:solidFill>
                <a:srgbClr val="000000"/>
              </a:solidFill>
              <a:latin typeface="+mj-lt"/>
            </a:endParaRPr>
          </a:p>
          <a:p>
            <a:endParaRPr lang="en-US" sz="2800" dirty="0">
              <a:latin typeface="+mj-lt"/>
            </a:endParaRPr>
          </a:p>
        </p:txBody>
      </p:sp>
    </p:spTree>
    <p:extLst>
      <p:ext uri="{BB962C8B-B14F-4D97-AF65-F5344CB8AC3E}">
        <p14:creationId xmlns:p14="http://schemas.microsoft.com/office/powerpoint/2010/main" xmlns="" val="42779927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285" y="389107"/>
            <a:ext cx="11276657" cy="3108543"/>
          </a:xfrm>
          <a:prstGeom prst="rect">
            <a:avLst/>
          </a:prstGeom>
        </p:spPr>
        <p:txBody>
          <a:bodyPr wrap="square">
            <a:spAutoFit/>
          </a:bodyPr>
          <a:lstStyle/>
          <a:p>
            <a:r>
              <a:rPr lang="en-US" sz="2800" dirty="0" smtClean="0">
                <a:solidFill>
                  <a:srgbClr val="000000"/>
                </a:solidFill>
              </a:rPr>
              <a:t>13. </a:t>
            </a:r>
            <a:r>
              <a:rPr lang="en-US" sz="2800" dirty="0" smtClean="0"/>
              <a:t>A two-digit number is such that the product of the digits is 8. When 18 is added to the number, then the digits are reversed. The number is:</a:t>
            </a:r>
          </a:p>
          <a:p>
            <a:pPr marL="342900" indent="-342900">
              <a:buAutoNum type="alphaUcPeriod"/>
            </a:pPr>
            <a:r>
              <a:rPr lang="en-US" sz="2800" dirty="0" smtClean="0"/>
              <a:t>18  </a:t>
            </a:r>
            <a:endParaRPr lang="en-US" sz="2800" dirty="0" smtClean="0"/>
          </a:p>
          <a:p>
            <a:pPr marL="342900" indent="-342900"/>
            <a:r>
              <a:rPr lang="en-US" sz="2800" dirty="0" smtClean="0"/>
              <a:t>B.24  </a:t>
            </a:r>
          </a:p>
          <a:p>
            <a:pPr marL="342900" indent="-342900"/>
            <a:r>
              <a:rPr lang="en-US" sz="2800" dirty="0" smtClean="0"/>
              <a:t>C.42  </a:t>
            </a:r>
          </a:p>
          <a:p>
            <a:pPr marL="342900" indent="-342900"/>
            <a:r>
              <a:rPr lang="en-US" sz="2800" dirty="0" smtClean="0"/>
              <a:t>D.81</a:t>
            </a:r>
          </a:p>
          <a:p>
            <a:endParaRPr lang="en-US" sz="2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375" y="272375"/>
            <a:ext cx="11408348" cy="3970318"/>
          </a:xfrm>
          <a:prstGeom prst="rect">
            <a:avLst/>
          </a:prstGeom>
        </p:spPr>
        <p:txBody>
          <a:bodyPr wrap="square">
            <a:spAutoFit/>
          </a:bodyPr>
          <a:lstStyle/>
          <a:p>
            <a:r>
              <a:rPr lang="en-US" sz="2800" i="0" dirty="0" smtClean="0">
                <a:solidFill>
                  <a:srgbClr val="000000"/>
                </a:solidFill>
                <a:effectLst/>
                <a:latin typeface="+mj-lt"/>
              </a:rPr>
              <a:t>14. The sum of the squares of three numbers is 138, while the sum of their products taken two at a time is 131. Their sum is:</a:t>
            </a:r>
          </a:p>
          <a:p>
            <a:pPr marL="342900" indent="-342900">
              <a:buAutoNum type="alphaUcPeriod"/>
            </a:pPr>
            <a:r>
              <a:rPr lang="en-US" sz="2800" dirty="0" smtClean="0">
                <a:solidFill>
                  <a:srgbClr val="000000"/>
                </a:solidFill>
                <a:latin typeface="+mj-lt"/>
              </a:rPr>
              <a:t>20  </a:t>
            </a:r>
            <a:endParaRPr lang="en-US" sz="2800" dirty="0" smtClean="0">
              <a:solidFill>
                <a:srgbClr val="000000"/>
              </a:solidFill>
              <a:latin typeface="+mj-lt"/>
            </a:endParaRPr>
          </a:p>
          <a:p>
            <a:pPr marL="342900" indent="-342900"/>
            <a:r>
              <a:rPr lang="en-US" sz="2800" dirty="0" smtClean="0">
                <a:solidFill>
                  <a:srgbClr val="000000"/>
                </a:solidFill>
                <a:latin typeface="+mj-lt"/>
              </a:rPr>
              <a:t>B.30  </a:t>
            </a:r>
          </a:p>
          <a:p>
            <a:pPr marL="342900" indent="-342900"/>
            <a:r>
              <a:rPr lang="en-US" sz="2800" dirty="0" smtClean="0">
                <a:solidFill>
                  <a:srgbClr val="000000"/>
                </a:solidFill>
                <a:latin typeface="+mj-lt"/>
              </a:rPr>
              <a:t>C.40  </a:t>
            </a:r>
          </a:p>
          <a:p>
            <a:pPr marL="342900" indent="-342900"/>
            <a:r>
              <a:rPr lang="en-US" sz="2800" dirty="0" smtClean="0">
                <a:solidFill>
                  <a:srgbClr val="000000"/>
                </a:solidFill>
                <a:latin typeface="+mj-lt"/>
              </a:rPr>
              <a:t>D.NONE</a:t>
            </a:r>
          </a:p>
          <a:p>
            <a:endParaRPr lang="en-US" sz="2800" dirty="0" smtClean="0">
              <a:solidFill>
                <a:srgbClr val="000000"/>
              </a:solidFill>
              <a:latin typeface="+mj-lt"/>
            </a:endParaRPr>
          </a:p>
          <a:p>
            <a:endParaRPr lang="en-US" sz="2800" dirty="0">
              <a:solidFill>
                <a:srgbClr val="000000"/>
              </a:solidFill>
              <a:latin typeface="+mj-lt"/>
            </a:endParaRPr>
          </a:p>
          <a:p>
            <a:endParaRPr lang="en-US" sz="2800" dirty="0">
              <a:latin typeface="+mj-lt"/>
            </a:endParaRPr>
          </a:p>
        </p:txBody>
      </p:sp>
    </p:spTree>
    <p:extLst>
      <p:ext uri="{BB962C8B-B14F-4D97-AF65-F5344CB8AC3E}">
        <p14:creationId xmlns:p14="http://schemas.microsoft.com/office/powerpoint/2010/main" xmlns="" val="1067273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919" y="233464"/>
            <a:ext cx="11484652" cy="3539430"/>
          </a:xfrm>
          <a:prstGeom prst="rect">
            <a:avLst/>
          </a:prstGeom>
        </p:spPr>
        <p:txBody>
          <a:bodyPr wrap="square">
            <a:spAutoFit/>
          </a:bodyPr>
          <a:lstStyle/>
          <a:p>
            <a:r>
              <a:rPr lang="en-US" sz="2800" dirty="0" smtClean="0">
                <a:solidFill>
                  <a:srgbClr val="000000"/>
                </a:solidFill>
                <a:latin typeface="arial" panose="020B0604020202020204" pitchFamily="34" charset="0"/>
              </a:rPr>
              <a:t>15. </a:t>
            </a:r>
            <a:r>
              <a:rPr lang="en-US" sz="2800" dirty="0" smtClean="0"/>
              <a:t>A number consists of 3 digits whose sum is 10. The middle digit is equal to the sum of the other two and the number will be increased by 99 if its digits are reversed. The number is:</a:t>
            </a:r>
          </a:p>
          <a:p>
            <a:pPr marL="514350" indent="-514350"/>
            <a:r>
              <a:rPr lang="en-US" sz="2800" dirty="0" smtClean="0"/>
              <a:t>A</a:t>
            </a:r>
            <a:r>
              <a:rPr lang="en-US" sz="2800" dirty="0" smtClean="0"/>
              <a:t>. 145  </a:t>
            </a:r>
          </a:p>
          <a:p>
            <a:pPr marL="514350" indent="-514350"/>
            <a:r>
              <a:rPr lang="en-US" sz="2800" dirty="0" smtClean="0"/>
              <a:t>B. 253  </a:t>
            </a:r>
          </a:p>
          <a:p>
            <a:pPr marL="514350" indent="-514350"/>
            <a:r>
              <a:rPr lang="en-US" sz="2800" dirty="0" smtClean="0"/>
              <a:t>C. 370  </a:t>
            </a:r>
          </a:p>
          <a:p>
            <a:pPr marL="514350" indent="-514350"/>
            <a:r>
              <a:rPr lang="en-US" sz="2800" dirty="0" smtClean="0"/>
              <a:t>D. 352</a:t>
            </a:r>
          </a:p>
          <a:p>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374" y="272374"/>
            <a:ext cx="11172373" cy="4401205"/>
          </a:xfrm>
          <a:prstGeom prst="rect">
            <a:avLst/>
          </a:prstGeom>
        </p:spPr>
        <p:txBody>
          <a:bodyPr wrap="square">
            <a:spAutoFit/>
          </a:bodyPr>
          <a:lstStyle/>
          <a:p>
            <a:r>
              <a:rPr lang="en-US" sz="2800" b="0" i="0" dirty="0" smtClean="0">
                <a:solidFill>
                  <a:schemeClr val="tx1">
                    <a:lumMod val="95000"/>
                    <a:lumOff val="5000"/>
                  </a:schemeClr>
                </a:solidFill>
                <a:effectLst/>
                <a:latin typeface="+mj-lt"/>
              </a:rPr>
              <a:t>16.  A shopkeeper bought 600 oranges and 400 bananas. He found 15% of oranges and 8% of bananas were rotten. Find the percentage of fruits in good condition.</a:t>
            </a:r>
          </a:p>
          <a:p>
            <a:pPr marL="342900" indent="-342900">
              <a:buAutoNum type="alphaUcPeriod"/>
            </a:pPr>
            <a:r>
              <a:rPr lang="en-US" sz="2800" dirty="0" smtClean="0">
                <a:solidFill>
                  <a:schemeClr val="tx1">
                    <a:lumMod val="95000"/>
                    <a:lumOff val="5000"/>
                  </a:schemeClr>
                </a:solidFill>
                <a:latin typeface="+mj-lt"/>
              </a:rPr>
              <a:t>87.8</a:t>
            </a:r>
            <a:r>
              <a:rPr lang="en-US" sz="2800" dirty="0" smtClean="0">
                <a:solidFill>
                  <a:schemeClr val="tx1">
                    <a:lumMod val="95000"/>
                    <a:lumOff val="5000"/>
                  </a:schemeClr>
                </a:solidFill>
                <a:latin typeface="+mj-lt"/>
              </a:rPr>
              <a:t>%  </a:t>
            </a:r>
          </a:p>
          <a:p>
            <a:pPr marL="342900" indent="-342900"/>
            <a:r>
              <a:rPr lang="en-US" sz="2800" dirty="0" smtClean="0">
                <a:solidFill>
                  <a:schemeClr val="tx1">
                    <a:lumMod val="95000"/>
                    <a:lumOff val="5000"/>
                  </a:schemeClr>
                </a:solidFill>
                <a:latin typeface="+mj-lt"/>
              </a:rPr>
              <a:t>B. </a:t>
            </a:r>
            <a:r>
              <a:rPr lang="en-US" sz="2800" dirty="0">
                <a:solidFill>
                  <a:schemeClr val="tx1">
                    <a:lumMod val="95000"/>
                    <a:lumOff val="5000"/>
                  </a:schemeClr>
                </a:solidFill>
                <a:latin typeface="+mj-lt"/>
              </a:rPr>
              <a:t>86.8</a:t>
            </a:r>
            <a:r>
              <a:rPr lang="en-US" sz="2800" dirty="0" smtClean="0">
                <a:solidFill>
                  <a:schemeClr val="tx1">
                    <a:lumMod val="95000"/>
                    <a:lumOff val="5000"/>
                  </a:schemeClr>
                </a:solidFill>
                <a:latin typeface="+mj-lt"/>
              </a:rPr>
              <a:t>%  </a:t>
            </a:r>
          </a:p>
          <a:p>
            <a:pPr marL="342900" indent="-342900"/>
            <a:r>
              <a:rPr lang="en-US" sz="2800" dirty="0" smtClean="0">
                <a:solidFill>
                  <a:schemeClr val="tx1">
                    <a:lumMod val="95000"/>
                    <a:lumOff val="5000"/>
                  </a:schemeClr>
                </a:solidFill>
                <a:latin typeface="+mj-lt"/>
              </a:rPr>
              <a:t>C.</a:t>
            </a:r>
            <a:r>
              <a:rPr lang="en-US" sz="2800" dirty="0">
                <a:solidFill>
                  <a:schemeClr val="tx1">
                    <a:lumMod val="95000"/>
                    <a:lumOff val="5000"/>
                  </a:schemeClr>
                </a:solidFill>
                <a:latin typeface="+mj-lt"/>
              </a:rPr>
              <a:t> 85.8</a:t>
            </a:r>
            <a:r>
              <a:rPr lang="en-US" sz="2800" dirty="0" smtClean="0">
                <a:solidFill>
                  <a:schemeClr val="tx1">
                    <a:lumMod val="95000"/>
                    <a:lumOff val="5000"/>
                  </a:schemeClr>
                </a:solidFill>
                <a:latin typeface="+mj-lt"/>
              </a:rPr>
              <a:t>%  </a:t>
            </a:r>
          </a:p>
          <a:p>
            <a:pPr marL="342900" indent="-342900"/>
            <a:r>
              <a:rPr lang="en-US" sz="2800" dirty="0" smtClean="0">
                <a:solidFill>
                  <a:schemeClr val="tx1">
                    <a:lumMod val="95000"/>
                    <a:lumOff val="5000"/>
                  </a:schemeClr>
                </a:solidFill>
                <a:latin typeface="+mj-lt"/>
              </a:rPr>
              <a:t>D.</a:t>
            </a:r>
            <a:r>
              <a:rPr lang="en-US" sz="2800" dirty="0">
                <a:solidFill>
                  <a:schemeClr val="tx1">
                    <a:lumMod val="95000"/>
                    <a:lumOff val="5000"/>
                  </a:schemeClr>
                </a:solidFill>
                <a:latin typeface="+mj-lt"/>
              </a:rPr>
              <a:t> 84.8</a:t>
            </a:r>
            <a:r>
              <a:rPr lang="en-US" sz="2800" dirty="0" smtClean="0">
                <a:solidFill>
                  <a:schemeClr val="tx1">
                    <a:lumMod val="95000"/>
                    <a:lumOff val="5000"/>
                  </a:schemeClr>
                </a:solidFill>
                <a:latin typeface="+mj-lt"/>
              </a:rPr>
              <a:t>%</a:t>
            </a:r>
          </a:p>
          <a:p>
            <a:endParaRPr lang="en-US" sz="2800" b="0" i="0" dirty="0" smtClean="0">
              <a:solidFill>
                <a:schemeClr val="tx1">
                  <a:lumMod val="95000"/>
                  <a:lumOff val="5000"/>
                </a:schemeClr>
              </a:solidFill>
              <a:effectLst/>
              <a:latin typeface="+mj-lt"/>
            </a:endParaRPr>
          </a:p>
          <a:p>
            <a:endParaRPr lang="en-US" sz="2800" dirty="0">
              <a:solidFill>
                <a:schemeClr val="tx1">
                  <a:lumMod val="95000"/>
                  <a:lumOff val="5000"/>
                </a:schemeClr>
              </a:solidFill>
              <a:latin typeface="+mj-lt"/>
            </a:endParaRPr>
          </a:p>
          <a:p>
            <a:endParaRPr lang="en-US" sz="2800" dirty="0">
              <a:solidFill>
                <a:schemeClr val="tx1">
                  <a:lumMod val="95000"/>
                  <a:lumOff val="5000"/>
                </a:schemeClr>
              </a:solidFill>
              <a:latin typeface="+mj-lt"/>
            </a:endParaRPr>
          </a:p>
        </p:txBody>
      </p:sp>
    </p:spTree>
    <p:extLst>
      <p:ext uri="{BB962C8B-B14F-4D97-AF65-F5344CB8AC3E}">
        <p14:creationId xmlns:p14="http://schemas.microsoft.com/office/powerpoint/2010/main" xmlns="" val="5700995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919" y="272374"/>
            <a:ext cx="11118891" cy="3539430"/>
          </a:xfrm>
          <a:prstGeom prst="rect">
            <a:avLst/>
          </a:prstGeom>
        </p:spPr>
        <p:txBody>
          <a:bodyPr wrap="square">
            <a:spAutoFit/>
          </a:bodyPr>
          <a:lstStyle/>
          <a:p>
            <a:r>
              <a:rPr lang="en-US" sz="2800" dirty="0" smtClean="0">
                <a:solidFill>
                  <a:schemeClr val="tx1">
                    <a:lumMod val="95000"/>
                    <a:lumOff val="5000"/>
                  </a:schemeClr>
                </a:solidFill>
              </a:rPr>
              <a:t>17. In a division sum, the remainder is 6 and the divisor is 5 times the quotient and is obtained by adding 2 to the thrice of the remainder. The dividend is</a:t>
            </a:r>
          </a:p>
          <a:p>
            <a:r>
              <a:rPr lang="en-US" sz="2800" dirty="0" smtClean="0">
                <a:solidFill>
                  <a:schemeClr val="tx1">
                    <a:lumMod val="95000"/>
                    <a:lumOff val="5000"/>
                  </a:schemeClr>
                </a:solidFill>
              </a:rPr>
              <a:t>A.89  </a:t>
            </a:r>
            <a:endParaRPr lang="en-US" sz="2800" dirty="0" smtClean="0">
              <a:solidFill>
                <a:schemeClr val="tx1">
                  <a:lumMod val="95000"/>
                  <a:lumOff val="5000"/>
                </a:schemeClr>
              </a:solidFill>
            </a:endParaRPr>
          </a:p>
          <a:p>
            <a:r>
              <a:rPr lang="en-US" sz="2800" dirty="0" smtClean="0">
                <a:solidFill>
                  <a:schemeClr val="tx1">
                    <a:lumMod val="95000"/>
                    <a:lumOff val="5000"/>
                  </a:schemeClr>
                </a:solidFill>
              </a:rPr>
              <a:t>B.88  </a:t>
            </a:r>
          </a:p>
          <a:p>
            <a:r>
              <a:rPr lang="en-US" sz="2800" dirty="0" smtClean="0">
                <a:solidFill>
                  <a:schemeClr val="tx1">
                    <a:lumMod val="95000"/>
                    <a:lumOff val="5000"/>
                  </a:schemeClr>
                </a:solidFill>
              </a:rPr>
              <a:t>C. 86  </a:t>
            </a:r>
          </a:p>
          <a:p>
            <a:r>
              <a:rPr lang="en-US" sz="2800" dirty="0" smtClean="0">
                <a:solidFill>
                  <a:schemeClr val="tx1">
                    <a:lumMod val="95000"/>
                    <a:lumOff val="5000"/>
                  </a:schemeClr>
                </a:solidFill>
              </a:rPr>
              <a:t>D.85</a:t>
            </a:r>
          </a:p>
          <a:p>
            <a:endParaRPr lang="en-US" sz="2800"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919" y="272374"/>
            <a:ext cx="11276747" cy="2677656"/>
          </a:xfrm>
          <a:prstGeom prst="rect">
            <a:avLst/>
          </a:prstGeom>
        </p:spPr>
        <p:txBody>
          <a:bodyPr wrap="square">
            <a:spAutoFit/>
          </a:bodyPr>
          <a:lstStyle/>
          <a:p>
            <a:r>
              <a:rPr lang="en-US" sz="2800" dirty="0" smtClean="0">
                <a:solidFill>
                  <a:schemeClr val="tx1">
                    <a:lumMod val="95000"/>
                    <a:lumOff val="5000"/>
                  </a:schemeClr>
                </a:solidFill>
                <a:latin typeface="+mj-lt"/>
              </a:rPr>
              <a:t>18</a:t>
            </a:r>
            <a:r>
              <a:rPr lang="en-US" sz="2800" i="0" dirty="0" smtClean="0">
                <a:solidFill>
                  <a:schemeClr val="tx1">
                    <a:lumMod val="95000"/>
                    <a:lumOff val="5000"/>
                  </a:schemeClr>
                </a:solidFill>
                <a:effectLst/>
                <a:latin typeface="+mj-lt"/>
              </a:rPr>
              <a:t>. What is the sum of all three digit numbers? </a:t>
            </a:r>
          </a:p>
          <a:p>
            <a:pPr marL="342900" indent="-342900">
              <a:buAutoNum type="alphaUcPeriod"/>
            </a:pPr>
            <a:r>
              <a:rPr lang="en-US" sz="2800" dirty="0" smtClean="0">
                <a:solidFill>
                  <a:schemeClr val="tx1">
                    <a:lumMod val="95000"/>
                    <a:lumOff val="5000"/>
                  </a:schemeClr>
                </a:solidFill>
                <a:latin typeface="+mj-lt"/>
              </a:rPr>
              <a:t>49550  		B</a:t>
            </a:r>
            <a:r>
              <a:rPr lang="en-US" sz="2800" dirty="0" smtClean="0">
                <a:solidFill>
                  <a:schemeClr val="tx1">
                    <a:lumMod val="95000"/>
                    <a:lumOff val="5000"/>
                  </a:schemeClr>
                </a:solidFill>
                <a:latin typeface="+mj-lt"/>
              </a:rPr>
              <a:t>. 49455  </a:t>
            </a:r>
            <a:r>
              <a:rPr lang="en-US" sz="2800" dirty="0" smtClean="0">
                <a:solidFill>
                  <a:schemeClr val="tx1">
                    <a:lumMod val="95000"/>
                    <a:lumOff val="5000"/>
                  </a:schemeClr>
                </a:solidFill>
                <a:latin typeface="+mj-lt"/>
              </a:rPr>
              <a:t>		C</a:t>
            </a:r>
            <a:r>
              <a:rPr lang="en-US" sz="2800" dirty="0" smtClean="0">
                <a:solidFill>
                  <a:schemeClr val="tx1">
                    <a:lumMod val="95000"/>
                    <a:lumOff val="5000"/>
                  </a:schemeClr>
                </a:solidFill>
                <a:latin typeface="+mj-lt"/>
              </a:rPr>
              <a:t>.</a:t>
            </a:r>
            <a:r>
              <a:rPr lang="en-US" sz="2800" dirty="0">
                <a:solidFill>
                  <a:schemeClr val="tx1">
                    <a:lumMod val="95000"/>
                    <a:lumOff val="5000"/>
                  </a:schemeClr>
                </a:solidFill>
                <a:latin typeface="+mj-lt"/>
              </a:rPr>
              <a:t>  </a:t>
            </a:r>
            <a:r>
              <a:rPr lang="en-US" sz="2800" dirty="0" smtClean="0">
                <a:solidFill>
                  <a:schemeClr val="tx1">
                    <a:lumMod val="95000"/>
                    <a:lumOff val="5000"/>
                  </a:schemeClr>
                </a:solidFill>
                <a:latin typeface="+mj-lt"/>
              </a:rPr>
              <a:t>494450  </a:t>
            </a:r>
            <a:r>
              <a:rPr lang="en-US" sz="2800" dirty="0" smtClean="0">
                <a:solidFill>
                  <a:schemeClr val="tx1">
                    <a:lumMod val="95000"/>
                    <a:lumOff val="5000"/>
                  </a:schemeClr>
                </a:solidFill>
                <a:latin typeface="+mj-lt"/>
              </a:rPr>
              <a:t>		D</a:t>
            </a:r>
            <a:r>
              <a:rPr lang="en-US" sz="2800" dirty="0" smtClean="0">
                <a:solidFill>
                  <a:schemeClr val="tx1">
                    <a:lumMod val="95000"/>
                    <a:lumOff val="5000"/>
                  </a:schemeClr>
                </a:solidFill>
                <a:latin typeface="+mj-lt"/>
              </a:rPr>
              <a:t>. 494550</a:t>
            </a:r>
          </a:p>
          <a:p>
            <a:endParaRPr lang="en-US" sz="2800" dirty="0" smtClean="0">
              <a:solidFill>
                <a:schemeClr val="tx1">
                  <a:lumMod val="95000"/>
                  <a:lumOff val="5000"/>
                </a:schemeClr>
              </a:solidFill>
              <a:latin typeface="+mj-lt"/>
            </a:endParaRPr>
          </a:p>
          <a:p>
            <a:endParaRPr lang="en-US" sz="2800" dirty="0">
              <a:solidFill>
                <a:schemeClr val="tx1">
                  <a:lumMod val="95000"/>
                  <a:lumOff val="5000"/>
                </a:schemeClr>
              </a:solidFill>
              <a:latin typeface="+mj-lt"/>
            </a:endParaRPr>
          </a:p>
          <a:p>
            <a:endParaRPr lang="en-US" sz="2800" dirty="0" smtClean="0">
              <a:solidFill>
                <a:schemeClr val="tx1">
                  <a:lumMod val="95000"/>
                  <a:lumOff val="5000"/>
                </a:schemeClr>
              </a:solidFill>
              <a:latin typeface="+mj-lt"/>
            </a:endParaRPr>
          </a:p>
          <a:p>
            <a:endParaRPr lang="en-US" sz="2800" dirty="0">
              <a:solidFill>
                <a:schemeClr val="tx1">
                  <a:lumMod val="95000"/>
                  <a:lumOff val="5000"/>
                </a:schemeClr>
              </a:solidFill>
              <a:latin typeface="+mj-lt"/>
            </a:endParaRPr>
          </a:p>
        </p:txBody>
      </p:sp>
    </p:spTree>
    <p:extLst>
      <p:ext uri="{BB962C8B-B14F-4D97-AF65-F5344CB8AC3E}">
        <p14:creationId xmlns:p14="http://schemas.microsoft.com/office/powerpoint/2010/main" xmlns="" val="15640580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919" y="252918"/>
            <a:ext cx="11517549" cy="1384995"/>
          </a:xfrm>
          <a:prstGeom prst="rect">
            <a:avLst/>
          </a:prstGeom>
        </p:spPr>
        <p:txBody>
          <a:bodyPr wrap="square">
            <a:spAutoFit/>
          </a:bodyPr>
          <a:lstStyle/>
          <a:p>
            <a:r>
              <a:rPr lang="en-US" sz="2800" dirty="0" smtClean="0">
                <a:solidFill>
                  <a:schemeClr val="tx1">
                    <a:lumMod val="95000"/>
                    <a:lumOff val="5000"/>
                  </a:schemeClr>
                </a:solidFill>
              </a:rPr>
              <a:t>19 . What is the sum of natural numbers between 20 and 100. </a:t>
            </a:r>
          </a:p>
          <a:p>
            <a:pPr marL="514350" indent="-514350"/>
            <a:r>
              <a:rPr lang="en-US" sz="2800" dirty="0" smtClean="0">
                <a:solidFill>
                  <a:schemeClr val="tx1">
                    <a:lumMod val="95000"/>
                    <a:lumOff val="5000"/>
                  </a:schemeClr>
                </a:solidFill>
              </a:rPr>
              <a:t>A. 4860 		B</a:t>
            </a:r>
            <a:r>
              <a:rPr lang="en-US" sz="2800" dirty="0" smtClean="0">
                <a:solidFill>
                  <a:schemeClr val="tx1">
                    <a:lumMod val="95000"/>
                    <a:lumOff val="5000"/>
                  </a:schemeClr>
                </a:solidFill>
              </a:rPr>
              <a:t>. 4840  </a:t>
            </a:r>
            <a:r>
              <a:rPr lang="en-US" sz="2800" dirty="0" smtClean="0">
                <a:solidFill>
                  <a:schemeClr val="tx1">
                    <a:lumMod val="95000"/>
                    <a:lumOff val="5000"/>
                  </a:schemeClr>
                </a:solidFill>
              </a:rPr>
              <a:t>		C</a:t>
            </a:r>
            <a:r>
              <a:rPr lang="en-US" sz="2800" dirty="0" smtClean="0">
                <a:solidFill>
                  <a:schemeClr val="tx1">
                    <a:lumMod val="95000"/>
                    <a:lumOff val="5000"/>
                  </a:schemeClr>
                </a:solidFill>
              </a:rPr>
              <a:t>. 4880  </a:t>
            </a:r>
            <a:r>
              <a:rPr lang="en-US" sz="2800" dirty="0" smtClean="0">
                <a:solidFill>
                  <a:schemeClr val="tx1">
                    <a:lumMod val="95000"/>
                    <a:lumOff val="5000"/>
                  </a:schemeClr>
                </a:solidFill>
              </a:rPr>
              <a:t>		D</a:t>
            </a:r>
            <a:r>
              <a:rPr lang="en-US" sz="2800" dirty="0" smtClean="0">
                <a:solidFill>
                  <a:schemeClr val="tx1">
                    <a:lumMod val="95000"/>
                    <a:lumOff val="5000"/>
                  </a:schemeClr>
                </a:solidFill>
              </a:rPr>
              <a:t>. None</a:t>
            </a:r>
          </a:p>
          <a:p>
            <a:endParaRPr lang="en-US" sz="2800" dirty="0" smtClean="0">
              <a:solidFill>
                <a:schemeClr val="tx1">
                  <a:lumMod val="95000"/>
                  <a:lumOff val="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prstClr val="black"/>
              <a:schemeClr val="accent2">
                <a:tint val="45000"/>
                <a:satMod val="400000"/>
              </a:schemeClr>
            </a:duotone>
          </a:blip>
          <a:srcRect/>
          <a:stretch>
            <a:fillRect l="-12000" t="-17000" r="-20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5713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378039" y="404319"/>
            <a:ext cx="10431888" cy="82765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smtClean="0">
                <a:ln>
                  <a:noFill/>
                </a:ln>
                <a:solidFill>
                  <a:srgbClr val="000000"/>
                </a:solidFill>
                <a:effectLst/>
                <a:latin typeface="Helvetica Neue"/>
              </a:rPr>
              <a:t>Prime Numbers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solidFill>
                  <a:srgbClr val="000000"/>
                </a:solidFill>
                <a:latin typeface="Helvetica Neue"/>
              </a:rPr>
              <a:t>     Having t</a:t>
            </a:r>
            <a:r>
              <a:rPr kumimoji="0" lang="en-US" altLang="en-US" sz="2800" b="0" i="0" u="none" strike="noStrike" cap="none" normalizeH="0" baseline="0" dirty="0" smtClean="0">
                <a:ln>
                  <a:noFill/>
                </a:ln>
                <a:solidFill>
                  <a:srgbClr val="000000"/>
                </a:solidFill>
                <a:effectLst/>
                <a:latin typeface="Helvetica Neue"/>
              </a:rPr>
              <a:t>wo factors, namely 1 and the number itself.</a:t>
            </a:r>
          </a:p>
          <a:p>
            <a:pPr marL="0" marR="0" lvl="0" indent="0" algn="l" defTabSz="914400" rtl="0" eaLnBrk="0" fontAlgn="base" latinLnBrk="0" hangingPunct="0">
              <a:lnSpc>
                <a:spcPct val="100000"/>
              </a:lnSpc>
              <a:spcBef>
                <a:spcPct val="0"/>
              </a:spcBef>
              <a:spcAft>
                <a:spcPct val="0"/>
              </a:spcAft>
              <a:buClrTx/>
              <a:buSzTx/>
              <a:tabLst/>
            </a:pPr>
            <a:endParaRPr lang="en-US" altLang="en-US" sz="2800" dirty="0">
              <a:solidFill>
                <a:srgbClr val="000000"/>
              </a:solidFill>
              <a:latin typeface="Helvetica Neue"/>
            </a:endParaRPr>
          </a:p>
          <a:p>
            <a:pPr marL="457200" lvl="0" indent="-457200">
              <a:buFont typeface="Wingdings" panose="05000000000000000000" pitchFamily="2" charset="2"/>
              <a:buChar char="Ø"/>
            </a:pPr>
            <a:r>
              <a:rPr lang="en-US" sz="2800" b="1" dirty="0"/>
              <a:t>Co-Prime Numbers -</a:t>
            </a:r>
            <a:r>
              <a:rPr lang="en-US" sz="2800" dirty="0"/>
              <a:t> Two natural number a and b are said to be co-prime if their HCF is 1.</a:t>
            </a:r>
            <a:endParaRPr kumimoji="0" lang="en-US" altLang="en-US" sz="2800" b="0" i="0" u="none" strike="noStrike" cap="none" normalizeH="0" baseline="0" dirty="0" smtClean="0">
              <a:ln>
                <a:noFill/>
              </a:ln>
              <a:solidFill>
                <a:srgbClr val="000000"/>
              </a:solidFill>
              <a:effectLst/>
              <a:latin typeface="MathJax_Main"/>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dirty="0">
              <a:solidFill>
                <a:srgbClr val="000000"/>
              </a:solidFill>
              <a:latin typeface="MathJax_Main"/>
            </a:endParaRPr>
          </a:p>
          <a:p>
            <a:pPr marL="457200" indent="-457200">
              <a:buFont typeface="Wingdings" panose="05000000000000000000" pitchFamily="2" charset="2"/>
              <a:buChar char="Ø"/>
            </a:pPr>
            <a:r>
              <a:rPr lang="en-US" sz="2800" b="1" dirty="0"/>
              <a:t>Composite Numbers</a:t>
            </a:r>
          </a:p>
          <a:p>
            <a:r>
              <a:rPr lang="en-US" sz="2800" dirty="0" smtClean="0"/>
              <a:t>     Numbers </a:t>
            </a:r>
            <a:r>
              <a:rPr lang="en-US" sz="2800" dirty="0"/>
              <a:t>greater than 1 which are not </a:t>
            </a:r>
            <a:r>
              <a:rPr lang="en-US" sz="2800" dirty="0" smtClean="0"/>
              <a:t>prime</a:t>
            </a:r>
            <a:endParaRPr lang="en-US" sz="2800" dirty="0"/>
          </a:p>
          <a:p>
            <a:endParaRPr kumimoji="0" lang="en-US" altLang="en-US" sz="2800" b="0" i="0" u="none" strike="noStrike" cap="none" normalizeH="0" baseline="0" dirty="0" smtClean="0">
              <a:ln>
                <a:noFill/>
              </a:ln>
              <a:solidFill>
                <a:srgbClr val="000000"/>
              </a:solidFill>
              <a:effectLst/>
              <a:latin typeface="Helvetica Neue"/>
            </a:endParaRPr>
          </a:p>
          <a:p>
            <a:r>
              <a:rPr lang="en-US" sz="2800" b="1" dirty="0"/>
              <a:t>Note</a:t>
            </a:r>
            <a:r>
              <a:rPr lang="en-US" sz="2800" dirty="0"/>
              <a:t>:</a:t>
            </a:r>
          </a:p>
          <a:p>
            <a:r>
              <a:rPr lang="en-US" sz="2800" dirty="0"/>
              <a:t>(</a:t>
            </a:r>
            <a:r>
              <a:rPr lang="en-US" sz="2800" dirty="0" err="1"/>
              <a:t>i</a:t>
            </a:r>
            <a:r>
              <a:rPr lang="en-US" sz="2800" dirty="0"/>
              <a:t>) 1 is neither prime nor composite.</a:t>
            </a:r>
          </a:p>
          <a:p>
            <a:r>
              <a:rPr lang="en-US" sz="2800" dirty="0"/>
              <a:t>(ii) 2 is the only even number which is prime.</a:t>
            </a:r>
          </a:p>
          <a:p>
            <a:r>
              <a:rPr lang="en-US" sz="2800" dirty="0"/>
              <a:t>(iii) There are 25 prime numbers between 1 and 100.</a:t>
            </a:r>
          </a:p>
          <a:p>
            <a:r>
              <a:rPr lang="en-US" sz="2800" dirty="0"/>
              <a:t/>
            </a:r>
            <a:br>
              <a:rPr lang="en-US" sz="2800" dirty="0"/>
            </a:br>
            <a:r>
              <a:rPr lang="en-US" sz="2800" dirty="0"/>
              <a:t/>
            </a:r>
            <a:br>
              <a:rPr lang="en-US" sz="2800" dirty="0"/>
            </a:br>
            <a:endParaRPr kumimoji="0" lang="en-US" altLang="en-US" sz="2800" b="0" i="0" u="none" strike="noStrike" cap="none" normalizeH="0" baseline="0" dirty="0" smtClean="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Helvetica Neue"/>
              </a:rPr>
              <a:t/>
            </a:r>
            <a:br>
              <a:rPr kumimoji="0" lang="en-US" altLang="en-US" sz="2800" b="0" i="0" u="none" strike="noStrike" cap="none" normalizeH="0" baseline="0" dirty="0" smtClean="0">
                <a:ln>
                  <a:noFill/>
                </a:ln>
                <a:solidFill>
                  <a:srgbClr val="000000"/>
                </a:solidFill>
                <a:effectLst/>
                <a:latin typeface="Helvetica Neue"/>
              </a:rPr>
            </a:br>
            <a:r>
              <a:rPr kumimoji="0" lang="en-US" altLang="en-US" sz="2800" b="0" i="0" u="none" strike="noStrike" cap="none" normalizeH="0" baseline="0" dirty="0" smtClean="0">
                <a:ln>
                  <a:noFill/>
                </a:ln>
                <a:solidFill>
                  <a:srgbClr val="000000"/>
                </a:solidFill>
                <a:effectLst/>
                <a:latin typeface="Helvetica Neue"/>
              </a:rPr>
              <a:t/>
            </a:r>
            <a:br>
              <a:rPr kumimoji="0" lang="en-US" altLang="en-US" sz="2800" b="0" i="0" u="none" strike="noStrike" cap="none" normalizeH="0" baseline="0" dirty="0" smtClean="0">
                <a:ln>
                  <a:noFill/>
                </a:ln>
                <a:solidFill>
                  <a:srgbClr val="000000"/>
                </a:solidFill>
                <a:effectLst/>
                <a:latin typeface="Helvetica Neue"/>
              </a:rPr>
            </a:br>
            <a:endParaRPr kumimoji="0" lang="en-US" altLang="en-US" sz="2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xmlns="" val="450538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41678" y="503583"/>
            <a:ext cx="9156879" cy="5940088"/>
          </a:xfrm>
          <a:prstGeom prst="rect">
            <a:avLst/>
          </a:prstGeom>
        </p:spPr>
        <p:txBody>
          <a:bodyPr wrap="square">
            <a:spAutoFit/>
          </a:bodyPr>
          <a:lstStyle/>
          <a:p>
            <a:pPr marL="571500" indent="-571500">
              <a:buFont typeface="Wingdings" panose="05000000000000000000" pitchFamily="2" charset="2"/>
              <a:buChar char="Ø"/>
            </a:pPr>
            <a:r>
              <a:rPr lang="en-US" sz="3600" b="1" dirty="0" smtClean="0">
                <a:solidFill>
                  <a:schemeClr val="tx1">
                    <a:lumMod val="95000"/>
                    <a:lumOff val="5000"/>
                  </a:schemeClr>
                </a:solidFill>
                <a:latin typeface="+mj-lt"/>
              </a:rPr>
              <a:t>Tests of Divisibility</a:t>
            </a:r>
          </a:p>
          <a:p>
            <a:endParaRPr lang="en-US" sz="3600" b="1" dirty="0" smtClean="0">
              <a:solidFill>
                <a:schemeClr val="tx1">
                  <a:lumMod val="95000"/>
                  <a:lumOff val="5000"/>
                </a:schemeClr>
              </a:solidFill>
              <a:latin typeface="+mj-lt"/>
            </a:endParaRPr>
          </a:p>
          <a:p>
            <a:pPr marL="342900" indent="-342900">
              <a:buAutoNum type="arabicPeriod"/>
            </a:pPr>
            <a:r>
              <a:rPr lang="en-US" sz="2800" dirty="0" smtClean="0">
                <a:solidFill>
                  <a:schemeClr val="tx1">
                    <a:lumMod val="95000"/>
                    <a:lumOff val="5000"/>
                  </a:schemeClr>
                </a:solidFill>
                <a:latin typeface="+mj-lt"/>
              </a:rPr>
              <a:t>Divisible </a:t>
            </a:r>
            <a:r>
              <a:rPr lang="en-US" sz="2800" dirty="0">
                <a:solidFill>
                  <a:schemeClr val="tx1">
                    <a:lumMod val="95000"/>
                    <a:lumOff val="5000"/>
                  </a:schemeClr>
                </a:solidFill>
                <a:latin typeface="+mj-lt"/>
              </a:rPr>
              <a:t>by 2 – If a number ends with 0,2,4,6,8 then the number is divisible by 2</a:t>
            </a:r>
            <a:r>
              <a:rPr lang="en-US" sz="2800" dirty="0" smtClean="0">
                <a:solidFill>
                  <a:schemeClr val="tx1">
                    <a:lumMod val="95000"/>
                    <a:lumOff val="5000"/>
                  </a:schemeClr>
                </a:solidFill>
                <a:latin typeface="+mj-lt"/>
              </a:rPr>
              <a:t>.</a:t>
            </a:r>
          </a:p>
          <a:p>
            <a:pPr marL="342900" indent="-342900">
              <a:buAutoNum type="arabicPeriod"/>
            </a:pPr>
            <a:endParaRPr lang="en-US" sz="2800" dirty="0" smtClean="0">
              <a:solidFill>
                <a:schemeClr val="tx1">
                  <a:lumMod val="95000"/>
                  <a:lumOff val="5000"/>
                </a:schemeClr>
              </a:solidFill>
              <a:latin typeface="+mj-lt"/>
            </a:endParaRPr>
          </a:p>
          <a:p>
            <a:pPr marL="342900" indent="-342900">
              <a:buAutoNum type="arabicPeriod"/>
            </a:pPr>
            <a:r>
              <a:rPr lang="en-US" sz="2800" dirty="0">
                <a:solidFill>
                  <a:schemeClr val="tx1">
                    <a:lumMod val="95000"/>
                    <a:lumOff val="5000"/>
                  </a:schemeClr>
                </a:solidFill>
                <a:latin typeface="+mj-lt"/>
              </a:rPr>
              <a:t>Divisible by 3 – If sum of all the digits of a number is divisible by 3, then the number itself, is also divisible by </a:t>
            </a:r>
            <a:r>
              <a:rPr lang="en-US" sz="2800" dirty="0" smtClean="0">
                <a:solidFill>
                  <a:schemeClr val="tx1">
                    <a:lumMod val="95000"/>
                    <a:lumOff val="5000"/>
                  </a:schemeClr>
                </a:solidFill>
                <a:latin typeface="+mj-lt"/>
              </a:rPr>
              <a:t>3</a:t>
            </a:r>
          </a:p>
          <a:p>
            <a:pPr marL="342900" indent="-342900">
              <a:buAutoNum type="arabicPeriod"/>
            </a:pPr>
            <a:endParaRPr lang="en-US" sz="2800" dirty="0" smtClean="0">
              <a:solidFill>
                <a:schemeClr val="tx1">
                  <a:lumMod val="95000"/>
                  <a:lumOff val="5000"/>
                </a:schemeClr>
              </a:solidFill>
              <a:latin typeface="+mj-lt"/>
            </a:endParaRPr>
          </a:p>
          <a:p>
            <a:pPr marL="342900" indent="-342900">
              <a:buAutoNum type="arabicPeriod"/>
            </a:pPr>
            <a:r>
              <a:rPr lang="en-US" sz="2800" dirty="0">
                <a:solidFill>
                  <a:schemeClr val="tx1">
                    <a:lumMod val="95000"/>
                    <a:lumOff val="5000"/>
                  </a:schemeClr>
                </a:solidFill>
                <a:latin typeface="+mj-lt"/>
              </a:rPr>
              <a:t>Divisible by 4 –</a:t>
            </a:r>
            <a:r>
              <a:rPr lang="en-US" sz="2800" dirty="0" smtClean="0">
                <a:solidFill>
                  <a:schemeClr val="tx1">
                    <a:lumMod val="95000"/>
                    <a:lumOff val="5000"/>
                  </a:schemeClr>
                </a:solidFill>
                <a:latin typeface="+mj-lt"/>
              </a:rPr>
              <a:t>If </a:t>
            </a:r>
            <a:r>
              <a:rPr lang="en-US" sz="2800" dirty="0">
                <a:solidFill>
                  <a:schemeClr val="tx1">
                    <a:lumMod val="95000"/>
                    <a:lumOff val="5000"/>
                  </a:schemeClr>
                </a:solidFill>
                <a:latin typeface="+mj-lt"/>
              </a:rPr>
              <a:t>the last two digits of any number is divisible by 4, then the number is also divisible by 4</a:t>
            </a:r>
            <a:r>
              <a:rPr lang="en-US" sz="2800" dirty="0" smtClean="0">
                <a:solidFill>
                  <a:schemeClr val="tx1">
                    <a:lumMod val="95000"/>
                    <a:lumOff val="5000"/>
                  </a:schemeClr>
                </a:solidFill>
                <a:latin typeface="+mj-lt"/>
              </a:rPr>
              <a:t>.</a:t>
            </a:r>
          </a:p>
          <a:p>
            <a:pPr marL="342900" indent="-342900">
              <a:buAutoNum type="arabicPeriod"/>
            </a:pPr>
            <a:endParaRPr lang="en-US" sz="2800" dirty="0" smtClean="0">
              <a:solidFill>
                <a:schemeClr val="tx1">
                  <a:lumMod val="95000"/>
                  <a:lumOff val="5000"/>
                </a:schemeClr>
              </a:solidFill>
              <a:latin typeface="+mj-lt"/>
            </a:endParaRPr>
          </a:p>
        </p:txBody>
      </p:sp>
    </p:spTree>
    <p:extLst>
      <p:ext uri="{BB962C8B-B14F-4D97-AF65-F5344CB8AC3E}">
        <p14:creationId xmlns:p14="http://schemas.microsoft.com/office/powerpoint/2010/main" xmlns="" val="3144652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549" y="415637"/>
            <a:ext cx="8897032" cy="6124754"/>
          </a:xfrm>
          <a:prstGeom prst="rect">
            <a:avLst/>
          </a:prstGeom>
        </p:spPr>
        <p:txBody>
          <a:bodyPr wrap="square">
            <a:spAutoFit/>
          </a:bodyPr>
          <a:lstStyle/>
          <a:p>
            <a:pPr marL="342900" indent="-342900"/>
            <a:r>
              <a:rPr lang="en-US" sz="2800" dirty="0" smtClean="0">
                <a:solidFill>
                  <a:schemeClr val="tx1">
                    <a:lumMod val="95000"/>
                    <a:lumOff val="5000"/>
                  </a:schemeClr>
                </a:solidFill>
              </a:rPr>
              <a:t>3. Divisible by 5 – If a number ends with 0 or 5, then it is divisible by 5.</a:t>
            </a:r>
          </a:p>
          <a:p>
            <a:pPr marL="342900" indent="-342900">
              <a:buAutoNum type="arabicPeriod"/>
            </a:pPr>
            <a:endParaRPr lang="en-US" sz="2800" dirty="0" smtClean="0">
              <a:solidFill>
                <a:schemeClr val="tx1">
                  <a:lumMod val="95000"/>
                  <a:lumOff val="5000"/>
                </a:schemeClr>
              </a:solidFill>
            </a:endParaRPr>
          </a:p>
          <a:p>
            <a:pPr marL="342900" indent="-342900">
              <a:buAutoNum type="arabicPeriod" startAt="4"/>
            </a:pPr>
            <a:r>
              <a:rPr lang="en-US" sz="2800" dirty="0" smtClean="0">
                <a:solidFill>
                  <a:schemeClr val="tx1">
                    <a:lumMod val="95000"/>
                    <a:lumOff val="5000"/>
                  </a:schemeClr>
                </a:solidFill>
              </a:rPr>
              <a:t>Divisible by 6 – If a number is divisible by both 2 and 3, then it is divisible by 6 as well.</a:t>
            </a:r>
          </a:p>
          <a:p>
            <a:pPr marL="342900" indent="-342900">
              <a:buAutoNum type="arabicPeriod" startAt="4"/>
            </a:pPr>
            <a:endParaRPr lang="en-US" sz="2800" dirty="0" smtClean="0">
              <a:solidFill>
                <a:schemeClr val="tx1">
                  <a:lumMod val="95000"/>
                  <a:lumOff val="5000"/>
                </a:schemeClr>
              </a:solidFill>
            </a:endParaRPr>
          </a:p>
          <a:p>
            <a:pPr marL="342900" indent="-342900">
              <a:buFontTx/>
              <a:buAutoNum type="arabicPeriod" startAt="4"/>
            </a:pPr>
            <a:r>
              <a:rPr lang="en-US" sz="2800" dirty="0" smtClean="0"/>
              <a:t>Divisible by 7 or 13 -  Make the triplets from the given numbers from right end subtract first triplet with 2</a:t>
            </a:r>
            <a:r>
              <a:rPr lang="en-US" sz="2800" baseline="30000" dirty="0" smtClean="0"/>
              <a:t>nd</a:t>
            </a:r>
            <a:r>
              <a:rPr lang="en-US" sz="2800" dirty="0" smtClean="0"/>
              <a:t>, 3</a:t>
            </a:r>
            <a:r>
              <a:rPr lang="en-US" sz="2800" baseline="30000" dirty="0" smtClean="0"/>
              <a:t>rd</a:t>
            </a:r>
            <a:r>
              <a:rPr lang="en-US" sz="2800" dirty="0" smtClean="0"/>
              <a:t> with 4</a:t>
            </a:r>
            <a:r>
              <a:rPr lang="en-US" sz="2800" baseline="30000" dirty="0" smtClean="0"/>
              <a:t>th</a:t>
            </a:r>
            <a:r>
              <a:rPr lang="en-US" sz="2800" dirty="0" smtClean="0"/>
              <a:t> and so on then if the sum of resultant is divisible  by 7 then number is also divisible by 7. Mostly this method is advisable to apply on number with some specific symmetrical pattern</a:t>
            </a:r>
          </a:p>
          <a:p>
            <a:pPr marL="342900" indent="-342900">
              <a:buAutoNum type="arabicPeriod" startAt="4"/>
            </a:pPr>
            <a:endParaRPr lang="en-US" sz="2800" dirty="0" smtClean="0">
              <a:solidFill>
                <a:schemeClr val="tx1">
                  <a:lumMod val="95000"/>
                  <a:lumOff val="5000"/>
                </a:schemeClr>
              </a:solidFill>
            </a:endParaRPr>
          </a:p>
          <a:p>
            <a:pPr marL="342900" indent="-342900">
              <a:buAutoNum type="arabicPeriod"/>
            </a:pPr>
            <a:endParaRPr lang="en-US" sz="2800"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9859" y="360608"/>
            <a:ext cx="9259702" cy="5693866"/>
          </a:xfrm>
          <a:prstGeom prst="rect">
            <a:avLst/>
          </a:prstGeom>
        </p:spPr>
        <p:txBody>
          <a:bodyPr wrap="square">
            <a:spAutoFit/>
          </a:bodyPr>
          <a:lstStyle/>
          <a:p>
            <a:endParaRPr lang="en-US" sz="2800" dirty="0" smtClean="0">
              <a:solidFill>
                <a:schemeClr val="tx1">
                  <a:lumMod val="95000"/>
                  <a:lumOff val="5000"/>
                </a:schemeClr>
              </a:solidFill>
              <a:latin typeface="+mj-lt"/>
            </a:endParaRPr>
          </a:p>
          <a:p>
            <a:endParaRPr lang="en-US" sz="2800" dirty="0" smtClean="0">
              <a:solidFill>
                <a:schemeClr val="tx1">
                  <a:lumMod val="95000"/>
                  <a:lumOff val="5000"/>
                </a:schemeClr>
              </a:solidFill>
              <a:latin typeface="+mj-lt"/>
            </a:endParaRPr>
          </a:p>
          <a:p>
            <a:r>
              <a:rPr lang="en-US" sz="2800" dirty="0" smtClean="0">
                <a:solidFill>
                  <a:schemeClr val="tx1">
                    <a:lumMod val="95000"/>
                    <a:lumOff val="5000"/>
                  </a:schemeClr>
                </a:solidFill>
                <a:latin typeface="+mj-lt"/>
              </a:rPr>
              <a:t>6. Divisible by 8 – If the last three digits of a number can be divided by 8, then the number is divisible by 8.</a:t>
            </a:r>
          </a:p>
          <a:p>
            <a:endParaRPr lang="en-US" sz="2800" dirty="0" smtClean="0">
              <a:solidFill>
                <a:schemeClr val="tx1">
                  <a:lumMod val="95000"/>
                  <a:lumOff val="5000"/>
                </a:schemeClr>
              </a:solidFill>
              <a:latin typeface="+mj-lt"/>
            </a:endParaRPr>
          </a:p>
          <a:p>
            <a:r>
              <a:rPr lang="en-US" sz="2800" dirty="0" smtClean="0">
                <a:solidFill>
                  <a:schemeClr val="tx1">
                    <a:lumMod val="95000"/>
                    <a:lumOff val="5000"/>
                  </a:schemeClr>
                </a:solidFill>
                <a:latin typeface="+mj-lt"/>
              </a:rPr>
              <a:t>7.Divisible by 10 – If a number ends with 0, then it is divisible by 10.</a:t>
            </a:r>
          </a:p>
          <a:p>
            <a:endParaRPr lang="en-US" sz="2800" dirty="0" smtClean="0">
              <a:solidFill>
                <a:schemeClr val="tx1">
                  <a:lumMod val="95000"/>
                  <a:lumOff val="5000"/>
                </a:schemeClr>
              </a:solidFill>
              <a:latin typeface="+mj-lt"/>
            </a:endParaRPr>
          </a:p>
          <a:p>
            <a:r>
              <a:rPr lang="en-US" sz="2800" dirty="0" smtClean="0">
                <a:solidFill>
                  <a:schemeClr val="tx1">
                    <a:lumMod val="95000"/>
                    <a:lumOff val="5000"/>
                  </a:schemeClr>
                </a:solidFill>
                <a:latin typeface="+mj-lt"/>
              </a:rPr>
              <a:t>8. Divisible by 11 – If (sum of its digit in odd places) is subtracted by (sum of its digits in even places) = 0 or multiple of 11, then the number is divisible by 11.</a:t>
            </a:r>
          </a:p>
          <a:p>
            <a:endParaRPr lang="en-US" sz="2800" dirty="0">
              <a:solidFill>
                <a:schemeClr val="tx1">
                  <a:lumMod val="95000"/>
                  <a:lumOff val="5000"/>
                </a:schemeClr>
              </a:solidFill>
              <a:latin typeface="+mj-lt"/>
            </a:endParaRPr>
          </a:p>
        </p:txBody>
      </p:sp>
    </p:spTree>
    <p:extLst>
      <p:ext uri="{BB962C8B-B14F-4D97-AF65-F5344CB8AC3E}">
        <p14:creationId xmlns:p14="http://schemas.microsoft.com/office/powerpoint/2010/main" xmlns="" val="1594984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1831" y="399245"/>
            <a:ext cx="8849240" cy="5367374"/>
          </a:xfrm>
          <a:prstGeom prst="rect">
            <a:avLst/>
          </a:prstGeom>
        </p:spPr>
        <p:txBody>
          <a:bodyPr wrap="square">
            <a:spAutoFit/>
          </a:bodyPr>
          <a:lstStyle/>
          <a:p>
            <a:pPr>
              <a:buFont typeface="Wingdings" pitchFamily="2" charset="2"/>
              <a:buChar char="Ø"/>
            </a:pPr>
            <a:r>
              <a:rPr lang="en-US" sz="2800" b="1" i="0" dirty="0" smtClean="0">
                <a:solidFill>
                  <a:schemeClr val="tx1">
                    <a:lumMod val="95000"/>
                    <a:lumOff val="5000"/>
                  </a:schemeClr>
                </a:solidFill>
                <a:effectLst/>
                <a:latin typeface="+mj-lt"/>
              </a:rPr>
              <a:t>Formulas of Number Series:</a:t>
            </a:r>
          </a:p>
          <a:p>
            <a:pPr>
              <a:buFont typeface="Wingdings" pitchFamily="2" charset="2"/>
              <a:buChar char="Ø"/>
            </a:pPr>
            <a:endParaRPr lang="en-US" sz="2800" b="1" i="0" dirty="0" smtClean="0">
              <a:solidFill>
                <a:schemeClr val="tx1">
                  <a:lumMod val="95000"/>
                  <a:lumOff val="5000"/>
                </a:schemeClr>
              </a:solidFill>
              <a:effectLst/>
              <a:latin typeface="+mj-lt"/>
            </a:endParaRPr>
          </a:p>
          <a:p>
            <a:endParaRPr lang="en-US" sz="2800" b="1" i="0" dirty="0" smtClean="0">
              <a:solidFill>
                <a:schemeClr val="tx1">
                  <a:lumMod val="95000"/>
                  <a:lumOff val="5000"/>
                </a:schemeClr>
              </a:solidFill>
              <a:effectLst/>
              <a:latin typeface="+mj-lt"/>
            </a:endParaRPr>
          </a:p>
          <a:p>
            <a:pPr marL="514350" indent="-514350">
              <a:buAutoNum type="arabicPeriod"/>
            </a:pPr>
            <a:r>
              <a:rPr lang="en-US" sz="2800" i="0" dirty="0" smtClean="0">
                <a:solidFill>
                  <a:schemeClr val="tx1">
                    <a:lumMod val="95000"/>
                    <a:lumOff val="5000"/>
                  </a:schemeClr>
                </a:solidFill>
                <a:effectLst/>
                <a:latin typeface="+mj-lt"/>
              </a:rPr>
              <a:t>1</a:t>
            </a:r>
            <a:r>
              <a:rPr lang="en-US" sz="2800" b="0" i="0" dirty="0" smtClean="0">
                <a:solidFill>
                  <a:schemeClr val="tx1">
                    <a:lumMod val="95000"/>
                    <a:lumOff val="5000"/>
                  </a:schemeClr>
                </a:solidFill>
                <a:effectLst/>
                <a:latin typeface="+mj-lt"/>
              </a:rPr>
              <a:t> + 2 + 3 + 4 + 5 + … + n = n(n + 1)/2</a:t>
            </a:r>
          </a:p>
          <a:p>
            <a:pPr marL="514350" indent="-514350">
              <a:buAutoNum type="arabicPeriod"/>
            </a:pPr>
            <a:endParaRPr lang="en-US" sz="2800" b="0" i="0" dirty="0" smtClean="0">
              <a:solidFill>
                <a:schemeClr val="tx1">
                  <a:lumMod val="95000"/>
                  <a:lumOff val="5000"/>
                </a:schemeClr>
              </a:solidFill>
              <a:effectLst/>
              <a:latin typeface="+mj-lt"/>
            </a:endParaRPr>
          </a:p>
          <a:p>
            <a:r>
              <a:rPr lang="en-US" sz="2800" b="0" i="0" dirty="0" smtClean="0">
                <a:solidFill>
                  <a:schemeClr val="tx1">
                    <a:lumMod val="95000"/>
                    <a:lumOff val="5000"/>
                  </a:schemeClr>
                </a:solidFill>
                <a:effectLst/>
                <a:latin typeface="+mj-lt"/>
              </a:rPr>
              <a:t>2. (1</a:t>
            </a:r>
            <a:r>
              <a:rPr lang="en-US" sz="2800" b="0" i="0" baseline="30000" dirty="0" smtClean="0">
                <a:solidFill>
                  <a:schemeClr val="tx1">
                    <a:lumMod val="95000"/>
                    <a:lumOff val="5000"/>
                  </a:schemeClr>
                </a:solidFill>
                <a:effectLst/>
                <a:latin typeface="+mj-lt"/>
              </a:rPr>
              <a:t>2</a:t>
            </a:r>
            <a:r>
              <a:rPr lang="en-US" sz="2800" b="0" i="0" dirty="0" smtClean="0">
                <a:solidFill>
                  <a:schemeClr val="tx1">
                    <a:lumMod val="95000"/>
                    <a:lumOff val="5000"/>
                  </a:schemeClr>
                </a:solidFill>
                <a:effectLst/>
                <a:latin typeface="+mj-lt"/>
              </a:rPr>
              <a:t> + 2</a:t>
            </a:r>
            <a:r>
              <a:rPr lang="en-US" sz="2800" b="0" i="0" baseline="30000" dirty="0" smtClean="0">
                <a:solidFill>
                  <a:schemeClr val="tx1">
                    <a:lumMod val="95000"/>
                    <a:lumOff val="5000"/>
                  </a:schemeClr>
                </a:solidFill>
                <a:effectLst/>
                <a:latin typeface="+mj-lt"/>
              </a:rPr>
              <a:t>2</a:t>
            </a:r>
            <a:r>
              <a:rPr lang="en-US" sz="2800" b="0" i="0" dirty="0" smtClean="0">
                <a:solidFill>
                  <a:schemeClr val="tx1">
                    <a:lumMod val="95000"/>
                    <a:lumOff val="5000"/>
                  </a:schemeClr>
                </a:solidFill>
                <a:effectLst/>
                <a:latin typeface="+mj-lt"/>
              </a:rPr>
              <a:t> + 3</a:t>
            </a:r>
            <a:r>
              <a:rPr lang="en-US" sz="2800" b="0" i="0" baseline="30000" dirty="0" smtClean="0">
                <a:solidFill>
                  <a:schemeClr val="tx1">
                    <a:lumMod val="95000"/>
                    <a:lumOff val="5000"/>
                  </a:schemeClr>
                </a:solidFill>
                <a:effectLst/>
                <a:latin typeface="+mj-lt"/>
              </a:rPr>
              <a:t>2</a:t>
            </a:r>
            <a:r>
              <a:rPr lang="en-US" sz="2800" b="0" i="0" dirty="0" smtClean="0">
                <a:solidFill>
                  <a:schemeClr val="tx1">
                    <a:lumMod val="95000"/>
                    <a:lumOff val="5000"/>
                  </a:schemeClr>
                </a:solidFill>
                <a:effectLst/>
                <a:latin typeface="+mj-lt"/>
              </a:rPr>
              <a:t> + ..... + n</a:t>
            </a:r>
            <a:r>
              <a:rPr lang="en-US" sz="2800" b="0" i="0" baseline="30000" dirty="0" smtClean="0">
                <a:solidFill>
                  <a:schemeClr val="tx1">
                    <a:lumMod val="95000"/>
                    <a:lumOff val="5000"/>
                  </a:schemeClr>
                </a:solidFill>
                <a:effectLst/>
                <a:latin typeface="+mj-lt"/>
              </a:rPr>
              <a:t>2</a:t>
            </a:r>
            <a:r>
              <a:rPr lang="en-US" sz="2800" b="0" i="0" dirty="0" smtClean="0">
                <a:solidFill>
                  <a:schemeClr val="tx1">
                    <a:lumMod val="95000"/>
                    <a:lumOff val="5000"/>
                  </a:schemeClr>
                </a:solidFill>
                <a:effectLst/>
                <a:latin typeface="+mj-lt"/>
              </a:rPr>
              <a:t>) = n ( n + 1 ) (2n + 1) / 6</a:t>
            </a:r>
          </a:p>
          <a:p>
            <a:endParaRPr lang="en-US" sz="2800" b="0" i="0" dirty="0" smtClean="0">
              <a:solidFill>
                <a:schemeClr val="tx1">
                  <a:lumMod val="95000"/>
                  <a:lumOff val="5000"/>
                </a:schemeClr>
              </a:solidFill>
              <a:effectLst/>
              <a:latin typeface="+mj-lt"/>
            </a:endParaRPr>
          </a:p>
          <a:p>
            <a:r>
              <a:rPr lang="en-US" sz="2800" b="0" i="0" dirty="0" smtClean="0">
                <a:solidFill>
                  <a:schemeClr val="tx1">
                    <a:lumMod val="95000"/>
                    <a:lumOff val="5000"/>
                  </a:schemeClr>
                </a:solidFill>
                <a:effectLst/>
                <a:latin typeface="+mj-lt"/>
              </a:rPr>
              <a:t>3. (1</a:t>
            </a:r>
            <a:r>
              <a:rPr lang="en-US" sz="2800" b="0" i="0" baseline="30000" dirty="0" smtClean="0">
                <a:solidFill>
                  <a:schemeClr val="tx1">
                    <a:lumMod val="95000"/>
                    <a:lumOff val="5000"/>
                  </a:schemeClr>
                </a:solidFill>
                <a:effectLst/>
                <a:latin typeface="+mj-lt"/>
              </a:rPr>
              <a:t>3</a:t>
            </a:r>
            <a:r>
              <a:rPr lang="en-US" sz="2800" b="0" i="0" dirty="0" smtClean="0">
                <a:solidFill>
                  <a:schemeClr val="tx1">
                    <a:lumMod val="95000"/>
                    <a:lumOff val="5000"/>
                  </a:schemeClr>
                </a:solidFill>
                <a:effectLst/>
                <a:latin typeface="+mj-lt"/>
              </a:rPr>
              <a:t> + 2</a:t>
            </a:r>
            <a:r>
              <a:rPr lang="en-US" sz="2800" b="0" i="0" baseline="30000" dirty="0" smtClean="0">
                <a:solidFill>
                  <a:schemeClr val="tx1">
                    <a:lumMod val="95000"/>
                    <a:lumOff val="5000"/>
                  </a:schemeClr>
                </a:solidFill>
                <a:effectLst/>
                <a:latin typeface="+mj-lt"/>
              </a:rPr>
              <a:t>3</a:t>
            </a:r>
            <a:r>
              <a:rPr lang="en-US" sz="2800" b="0" i="0" dirty="0" smtClean="0">
                <a:solidFill>
                  <a:schemeClr val="tx1">
                    <a:lumMod val="95000"/>
                    <a:lumOff val="5000"/>
                  </a:schemeClr>
                </a:solidFill>
                <a:effectLst/>
                <a:latin typeface="+mj-lt"/>
              </a:rPr>
              <a:t> + 3</a:t>
            </a:r>
            <a:r>
              <a:rPr lang="en-US" sz="2800" b="0" i="0" baseline="30000" dirty="0" smtClean="0">
                <a:solidFill>
                  <a:schemeClr val="tx1">
                    <a:lumMod val="95000"/>
                    <a:lumOff val="5000"/>
                  </a:schemeClr>
                </a:solidFill>
                <a:effectLst/>
                <a:latin typeface="+mj-lt"/>
              </a:rPr>
              <a:t>3</a:t>
            </a:r>
            <a:r>
              <a:rPr lang="en-US" sz="2800" b="0" i="0" dirty="0" smtClean="0">
                <a:solidFill>
                  <a:schemeClr val="tx1">
                    <a:lumMod val="95000"/>
                    <a:lumOff val="5000"/>
                  </a:schemeClr>
                </a:solidFill>
                <a:effectLst/>
                <a:latin typeface="+mj-lt"/>
              </a:rPr>
              <a:t> + ..... + n</a:t>
            </a:r>
            <a:r>
              <a:rPr lang="en-US" sz="2800" b="0" i="0" baseline="30000" dirty="0" smtClean="0">
                <a:solidFill>
                  <a:schemeClr val="tx1">
                    <a:lumMod val="95000"/>
                    <a:lumOff val="5000"/>
                  </a:schemeClr>
                </a:solidFill>
                <a:effectLst/>
                <a:latin typeface="+mj-lt"/>
              </a:rPr>
              <a:t>3</a:t>
            </a:r>
            <a:r>
              <a:rPr lang="en-US" sz="2800" b="0" i="0" dirty="0" smtClean="0">
                <a:solidFill>
                  <a:schemeClr val="tx1">
                    <a:lumMod val="95000"/>
                    <a:lumOff val="5000"/>
                  </a:schemeClr>
                </a:solidFill>
                <a:effectLst/>
                <a:latin typeface="+mj-lt"/>
              </a:rPr>
              <a:t>) = (n(n + 1)/ 2)</a:t>
            </a:r>
            <a:r>
              <a:rPr lang="en-US" sz="2800" b="0" i="0" baseline="30000" dirty="0" smtClean="0">
                <a:solidFill>
                  <a:schemeClr val="tx1">
                    <a:lumMod val="95000"/>
                    <a:lumOff val="5000"/>
                  </a:schemeClr>
                </a:solidFill>
                <a:effectLst/>
                <a:latin typeface="+mj-lt"/>
              </a:rPr>
              <a:t>2</a:t>
            </a:r>
            <a:endParaRPr lang="en-US" sz="2800" b="0" i="0" dirty="0" smtClean="0">
              <a:solidFill>
                <a:schemeClr val="tx1">
                  <a:lumMod val="95000"/>
                  <a:lumOff val="5000"/>
                </a:schemeClr>
              </a:solidFill>
              <a:effectLst/>
              <a:latin typeface="+mj-lt"/>
            </a:endParaRPr>
          </a:p>
          <a:p>
            <a:endParaRPr lang="en-US" sz="2800" b="0" i="0" dirty="0" smtClean="0">
              <a:solidFill>
                <a:schemeClr val="tx1">
                  <a:lumMod val="95000"/>
                  <a:lumOff val="5000"/>
                </a:schemeClr>
              </a:solidFill>
              <a:effectLst/>
              <a:latin typeface="+mj-lt"/>
            </a:endParaRPr>
          </a:p>
          <a:p>
            <a:r>
              <a:rPr lang="en-US" sz="2800" b="0" i="0" dirty="0" smtClean="0">
                <a:solidFill>
                  <a:schemeClr val="tx1">
                    <a:lumMod val="95000"/>
                    <a:lumOff val="5000"/>
                  </a:schemeClr>
                </a:solidFill>
                <a:effectLst/>
                <a:latin typeface="+mj-lt"/>
              </a:rPr>
              <a:t>4. Sum of first n odd numbers = n</a:t>
            </a:r>
            <a:r>
              <a:rPr lang="en-US" sz="2800" b="0" i="0" baseline="30000" dirty="0" smtClean="0">
                <a:solidFill>
                  <a:schemeClr val="tx1">
                    <a:lumMod val="95000"/>
                    <a:lumOff val="5000"/>
                  </a:schemeClr>
                </a:solidFill>
                <a:effectLst/>
                <a:latin typeface="+mj-lt"/>
              </a:rPr>
              <a:t>2</a:t>
            </a:r>
            <a:endParaRPr lang="en-US" sz="2800" b="0" i="0" dirty="0" smtClean="0">
              <a:solidFill>
                <a:schemeClr val="tx1">
                  <a:lumMod val="95000"/>
                  <a:lumOff val="5000"/>
                </a:schemeClr>
              </a:solidFill>
              <a:effectLst/>
              <a:latin typeface="+mj-lt"/>
            </a:endParaRPr>
          </a:p>
          <a:p>
            <a:endParaRPr lang="en-US" sz="2800" b="0" i="0" dirty="0" smtClean="0">
              <a:solidFill>
                <a:schemeClr val="tx1">
                  <a:lumMod val="95000"/>
                  <a:lumOff val="5000"/>
                </a:schemeClr>
              </a:solidFill>
              <a:effectLst/>
              <a:latin typeface="+mj-lt"/>
            </a:endParaRPr>
          </a:p>
          <a:p>
            <a:r>
              <a:rPr lang="en-US" sz="2800" b="0" i="0" dirty="0" smtClean="0">
                <a:solidFill>
                  <a:schemeClr val="tx1">
                    <a:lumMod val="95000"/>
                    <a:lumOff val="5000"/>
                  </a:schemeClr>
                </a:solidFill>
                <a:effectLst/>
                <a:latin typeface="+mj-lt"/>
              </a:rPr>
              <a:t>5. Sum of first n even numbers = n (n + 1)</a:t>
            </a:r>
            <a:endParaRPr lang="en-US" sz="2800" b="0" i="0" dirty="0">
              <a:solidFill>
                <a:schemeClr val="tx1">
                  <a:lumMod val="95000"/>
                  <a:lumOff val="5000"/>
                </a:schemeClr>
              </a:solidFill>
              <a:effectLst/>
              <a:latin typeface="+mj-lt"/>
            </a:endParaRPr>
          </a:p>
        </p:txBody>
      </p:sp>
    </p:spTree>
    <p:extLst>
      <p:ext uri="{BB962C8B-B14F-4D97-AF65-F5344CB8AC3E}">
        <p14:creationId xmlns:p14="http://schemas.microsoft.com/office/powerpoint/2010/main" xmlns="" val="2441199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2738" y="244699"/>
            <a:ext cx="10200068" cy="6124754"/>
          </a:xfrm>
          <a:prstGeom prst="rect">
            <a:avLst/>
          </a:prstGeom>
        </p:spPr>
        <p:txBody>
          <a:bodyPr wrap="square">
            <a:spAutoFit/>
          </a:bodyPr>
          <a:lstStyle/>
          <a:p>
            <a:pPr marL="457200" indent="-457200">
              <a:buFont typeface="Wingdings" panose="05000000000000000000" pitchFamily="2" charset="2"/>
              <a:buChar char="Ø"/>
            </a:pPr>
            <a:r>
              <a:rPr lang="en-US" sz="2800" i="0" dirty="0" smtClean="0">
                <a:solidFill>
                  <a:srgbClr val="000000"/>
                </a:solidFill>
                <a:effectLst/>
                <a:latin typeface="arial" panose="020B0604020202020204" pitchFamily="34" charset="0"/>
              </a:rPr>
              <a:t> DIVISION ALGORITHM OR EUCLIDEAN ALGORITHM</a:t>
            </a:r>
            <a:endParaRPr lang="en-US" sz="2800" i="0" dirty="0" smtClean="0">
              <a:solidFill>
                <a:srgbClr val="596544"/>
              </a:solidFill>
              <a:effectLst/>
              <a:latin typeface="Arial" panose="020B0604020202020204" pitchFamily="34" charset="0"/>
            </a:endParaRPr>
          </a:p>
          <a:p>
            <a:r>
              <a:rPr lang="en-US" sz="2800" dirty="0" smtClean="0"/>
              <a:t/>
            </a:r>
            <a:br>
              <a:rPr lang="en-US" sz="2800" dirty="0" smtClean="0"/>
            </a:br>
            <a:r>
              <a:rPr lang="en-US" sz="2800" i="0" dirty="0" smtClean="0">
                <a:solidFill>
                  <a:srgbClr val="000000"/>
                </a:solidFill>
                <a:effectLst/>
                <a:latin typeface="arial" panose="020B0604020202020204" pitchFamily="34" charset="0"/>
              </a:rPr>
              <a:t>If we divide a given number by another number, then :</a:t>
            </a:r>
            <a:endParaRPr lang="en-US" sz="2800" i="0" dirty="0" smtClean="0">
              <a:solidFill>
                <a:srgbClr val="596544"/>
              </a:solidFill>
              <a:effectLst/>
              <a:latin typeface="Arial" panose="020B0604020202020204" pitchFamily="34" charset="0"/>
            </a:endParaRPr>
          </a:p>
          <a:p>
            <a:r>
              <a:rPr lang="en-US" sz="2800" dirty="0" smtClean="0"/>
              <a:t/>
            </a:r>
            <a:br>
              <a:rPr lang="en-US" sz="2800" dirty="0" smtClean="0"/>
            </a:br>
            <a:r>
              <a:rPr lang="en-US" sz="2800" b="1" i="0" dirty="0" smtClean="0">
                <a:solidFill>
                  <a:srgbClr val="000000"/>
                </a:solidFill>
                <a:effectLst/>
                <a:latin typeface="arial" panose="020B0604020202020204" pitchFamily="34" charset="0"/>
              </a:rPr>
              <a:t>Dividend = (Divisor x Quotient) + Remainder</a:t>
            </a:r>
            <a:endParaRPr lang="en-US" sz="2800" b="1" i="0" dirty="0" smtClean="0">
              <a:solidFill>
                <a:srgbClr val="596544"/>
              </a:solidFill>
              <a:effectLst/>
              <a:latin typeface="Arial" panose="020B0604020202020204" pitchFamily="34" charset="0"/>
            </a:endParaRPr>
          </a:p>
          <a:p>
            <a:r>
              <a:rPr lang="en-US" sz="2800" dirty="0" smtClean="0"/>
              <a:t/>
            </a:r>
            <a:br>
              <a:rPr lang="en-US" sz="2800" dirty="0" smtClean="0"/>
            </a:br>
            <a:r>
              <a:rPr lang="en-US" sz="2800" i="0" dirty="0" smtClean="0">
                <a:solidFill>
                  <a:srgbClr val="596544"/>
                </a:solidFill>
                <a:effectLst/>
                <a:latin typeface="Arial" panose="020B0604020202020204" pitchFamily="34" charset="0"/>
              </a:rPr>
              <a:t/>
            </a:r>
            <a:br>
              <a:rPr lang="en-US" sz="2800" i="0" dirty="0" smtClean="0">
                <a:solidFill>
                  <a:srgbClr val="596544"/>
                </a:solidFill>
                <a:effectLst/>
                <a:latin typeface="Arial" panose="020B0604020202020204" pitchFamily="34" charset="0"/>
              </a:rPr>
            </a:br>
            <a:r>
              <a:rPr lang="en-US" sz="2800" dirty="0" smtClean="0">
                <a:solidFill>
                  <a:srgbClr val="000000"/>
                </a:solidFill>
                <a:latin typeface="arial" panose="020B0604020202020204" pitchFamily="34" charset="0"/>
              </a:rPr>
              <a:t>(</a:t>
            </a:r>
            <a:r>
              <a:rPr lang="en-US" sz="2800" i="0" dirty="0" err="1" smtClean="0">
                <a:solidFill>
                  <a:srgbClr val="000000"/>
                </a:solidFill>
                <a:effectLst/>
                <a:latin typeface="arial" panose="020B0604020202020204" pitchFamily="34" charset="0"/>
              </a:rPr>
              <a:t>i</a:t>
            </a:r>
            <a:r>
              <a:rPr lang="en-US" sz="2800" i="0" dirty="0" smtClean="0">
                <a:solidFill>
                  <a:srgbClr val="000000"/>
                </a:solidFill>
                <a:effectLst/>
                <a:latin typeface="arial" panose="020B0604020202020204" pitchFamily="34" charset="0"/>
              </a:rPr>
              <a:t>) (</a:t>
            </a:r>
            <a:r>
              <a:rPr lang="en-US" sz="2800" i="0" dirty="0" err="1" smtClean="0">
                <a:solidFill>
                  <a:srgbClr val="000000"/>
                </a:solidFill>
                <a:effectLst/>
                <a:latin typeface="arial" panose="020B0604020202020204" pitchFamily="34" charset="0"/>
              </a:rPr>
              <a:t>x^n</a:t>
            </a:r>
            <a:r>
              <a:rPr lang="en-US" sz="2800" i="0" dirty="0" smtClean="0">
                <a:solidFill>
                  <a:srgbClr val="000000"/>
                </a:solidFill>
                <a:effectLst/>
                <a:latin typeface="arial" panose="020B0604020202020204" pitchFamily="34" charset="0"/>
              </a:rPr>
              <a:t> – </a:t>
            </a:r>
            <a:r>
              <a:rPr lang="en-US" sz="2800" i="0" dirty="0" err="1" smtClean="0">
                <a:solidFill>
                  <a:srgbClr val="000000"/>
                </a:solidFill>
                <a:effectLst/>
                <a:latin typeface="arial" panose="020B0604020202020204" pitchFamily="34" charset="0"/>
              </a:rPr>
              <a:t>a^n</a:t>
            </a:r>
            <a:r>
              <a:rPr lang="en-US" sz="2800" i="0" dirty="0" smtClean="0">
                <a:solidFill>
                  <a:srgbClr val="000000"/>
                </a:solidFill>
                <a:effectLst/>
                <a:latin typeface="arial" panose="020B0604020202020204" pitchFamily="34" charset="0"/>
              </a:rPr>
              <a:t> ) is divisible by (x - a) for all values of n.</a:t>
            </a:r>
            <a:endParaRPr lang="en-US" sz="2800" i="0" dirty="0" smtClean="0">
              <a:solidFill>
                <a:srgbClr val="596544"/>
              </a:solidFill>
              <a:effectLst/>
              <a:latin typeface="Arial" panose="020B0604020202020204" pitchFamily="34" charset="0"/>
            </a:endParaRPr>
          </a:p>
          <a:p>
            <a:r>
              <a:rPr lang="en-US" sz="2800" dirty="0" smtClean="0"/>
              <a:t/>
            </a:r>
            <a:br>
              <a:rPr lang="en-US" sz="2800" dirty="0" smtClean="0"/>
            </a:br>
            <a:r>
              <a:rPr lang="en-US" sz="2800" i="0" dirty="0" smtClean="0">
                <a:solidFill>
                  <a:srgbClr val="000000"/>
                </a:solidFill>
                <a:effectLst/>
                <a:latin typeface="arial" panose="020B0604020202020204" pitchFamily="34" charset="0"/>
              </a:rPr>
              <a:t>(ii) (</a:t>
            </a:r>
            <a:r>
              <a:rPr lang="en-US" sz="2800" i="0" dirty="0" err="1" smtClean="0">
                <a:solidFill>
                  <a:srgbClr val="000000"/>
                </a:solidFill>
                <a:effectLst/>
                <a:latin typeface="arial" panose="020B0604020202020204" pitchFamily="34" charset="0"/>
              </a:rPr>
              <a:t>x^n</a:t>
            </a:r>
            <a:r>
              <a:rPr lang="en-US" sz="2800" i="0" dirty="0" smtClean="0">
                <a:solidFill>
                  <a:srgbClr val="000000"/>
                </a:solidFill>
                <a:effectLst/>
                <a:latin typeface="arial" panose="020B0604020202020204" pitchFamily="34" charset="0"/>
              </a:rPr>
              <a:t> – </a:t>
            </a:r>
            <a:r>
              <a:rPr lang="en-US" sz="2800" i="0" dirty="0" err="1" smtClean="0">
                <a:solidFill>
                  <a:srgbClr val="000000"/>
                </a:solidFill>
                <a:effectLst/>
                <a:latin typeface="arial" panose="020B0604020202020204" pitchFamily="34" charset="0"/>
              </a:rPr>
              <a:t>a^n</a:t>
            </a:r>
            <a:r>
              <a:rPr lang="en-US" sz="2800" i="0" dirty="0" smtClean="0">
                <a:solidFill>
                  <a:srgbClr val="000000"/>
                </a:solidFill>
                <a:effectLst/>
                <a:latin typeface="arial" panose="020B0604020202020204" pitchFamily="34" charset="0"/>
              </a:rPr>
              <a:t>) is divisible by (x + a) for all even values of n.</a:t>
            </a:r>
            <a:endParaRPr lang="en-US" sz="2800" i="0" dirty="0" smtClean="0">
              <a:solidFill>
                <a:srgbClr val="596544"/>
              </a:solidFill>
              <a:effectLst/>
              <a:latin typeface="Arial" panose="020B0604020202020204" pitchFamily="34" charset="0"/>
            </a:endParaRPr>
          </a:p>
          <a:p>
            <a:r>
              <a:rPr lang="en-US" sz="2800" dirty="0" smtClean="0"/>
              <a:t/>
            </a:r>
            <a:br>
              <a:rPr lang="en-US" sz="2800" dirty="0" smtClean="0"/>
            </a:br>
            <a:r>
              <a:rPr lang="en-US" sz="2800" i="0" dirty="0" smtClean="0">
                <a:solidFill>
                  <a:srgbClr val="000000"/>
                </a:solidFill>
                <a:effectLst/>
                <a:latin typeface="arial" panose="020B0604020202020204" pitchFamily="34" charset="0"/>
              </a:rPr>
              <a:t>(iii) (</a:t>
            </a:r>
            <a:r>
              <a:rPr lang="en-US" sz="2800" i="0" dirty="0" err="1" smtClean="0">
                <a:solidFill>
                  <a:srgbClr val="000000"/>
                </a:solidFill>
                <a:effectLst/>
                <a:latin typeface="arial" panose="020B0604020202020204" pitchFamily="34" charset="0"/>
              </a:rPr>
              <a:t>x^n</a:t>
            </a:r>
            <a:r>
              <a:rPr lang="en-US" sz="2800" i="0" dirty="0" smtClean="0">
                <a:solidFill>
                  <a:srgbClr val="000000"/>
                </a:solidFill>
                <a:effectLst/>
                <a:latin typeface="arial" panose="020B0604020202020204" pitchFamily="34" charset="0"/>
              </a:rPr>
              <a:t> + </a:t>
            </a:r>
            <a:r>
              <a:rPr lang="en-US" sz="2800" i="0" dirty="0" err="1" smtClean="0">
                <a:solidFill>
                  <a:srgbClr val="000000"/>
                </a:solidFill>
                <a:effectLst/>
                <a:latin typeface="arial" panose="020B0604020202020204" pitchFamily="34" charset="0"/>
              </a:rPr>
              <a:t>a^n</a:t>
            </a:r>
            <a:r>
              <a:rPr lang="en-US" sz="2800" i="0" dirty="0" smtClean="0">
                <a:solidFill>
                  <a:srgbClr val="000000"/>
                </a:solidFill>
                <a:effectLst/>
                <a:latin typeface="arial" panose="020B0604020202020204" pitchFamily="34" charset="0"/>
              </a:rPr>
              <a:t>) is divisible by (x + a) for all odd values of n.</a:t>
            </a:r>
            <a:endParaRPr lang="en-US" sz="2800" i="0" dirty="0" smtClean="0">
              <a:solidFill>
                <a:srgbClr val="596544"/>
              </a:solidFill>
              <a:effectLst/>
              <a:latin typeface="Arial" panose="020B0604020202020204" pitchFamily="34" charset="0"/>
            </a:endParaRPr>
          </a:p>
          <a:p>
            <a:r>
              <a:rPr lang="en-US" sz="2800" i="0" dirty="0" smtClean="0">
                <a:solidFill>
                  <a:srgbClr val="596544"/>
                </a:solidFill>
                <a:effectLst/>
                <a:latin typeface="arial" panose="020B0604020202020204" pitchFamily="34" charset="0"/>
              </a:rPr>
              <a:t/>
            </a:r>
            <a:br>
              <a:rPr lang="en-US" sz="2800" i="0" dirty="0" smtClean="0">
                <a:solidFill>
                  <a:srgbClr val="596544"/>
                </a:solidFill>
                <a:effectLst/>
                <a:latin typeface="arial" panose="020B0604020202020204" pitchFamily="34" charset="0"/>
              </a:rPr>
            </a:br>
            <a:endParaRPr lang="en-US" sz="2800" dirty="0"/>
          </a:p>
        </p:txBody>
      </p:sp>
    </p:spTree>
    <p:extLst>
      <p:ext uri="{BB962C8B-B14F-4D97-AF65-F5344CB8AC3E}">
        <p14:creationId xmlns:p14="http://schemas.microsoft.com/office/powerpoint/2010/main" xmlns="" val="1035551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noAutofit/>
          </a:bodyPr>
          <a:lstStyle/>
          <a:p>
            <a:pPr algn="ctr"/>
            <a:r>
              <a:rPr lang="en-US" sz="5400" b="1" dirty="0" smtClean="0"/>
              <a:t>QUESTIONS:</a:t>
            </a:r>
            <a:endParaRPr lang="en-US" sz="5400" b="1" dirty="0"/>
          </a:p>
        </p:txBody>
      </p:sp>
      <p:sp>
        <p:nvSpPr>
          <p:cNvPr id="3" name="Content Placeholder 2"/>
          <p:cNvSpPr>
            <a:spLocks noGrp="1"/>
          </p:cNvSpPr>
          <p:nvPr>
            <p:ph idx="1"/>
          </p:nvPr>
        </p:nvSpPr>
        <p:spPr>
          <a:xfrm>
            <a:off x="381000" y="1396538"/>
            <a:ext cx="11123612" cy="4514684"/>
          </a:xfrm>
        </p:spPr>
        <p:txBody>
          <a:bodyPr>
            <a:noAutofit/>
          </a:bodyPr>
          <a:lstStyle/>
          <a:p>
            <a:pPr marL="514350" indent="-514350">
              <a:buNone/>
            </a:pPr>
            <a:r>
              <a:rPr lang="en-US" sz="2800" dirty="0" smtClean="0"/>
              <a:t>1. What </a:t>
            </a:r>
            <a:r>
              <a:rPr lang="en-US" sz="2800" dirty="0"/>
              <a:t>is the least value of x, so that 23x57 is divisible by 3</a:t>
            </a:r>
            <a:r>
              <a:rPr lang="en-US" sz="2800" dirty="0" smtClean="0"/>
              <a:t>.</a:t>
            </a:r>
          </a:p>
          <a:p>
            <a:pPr marL="514350" indent="-514350">
              <a:buNone/>
            </a:pPr>
            <a:r>
              <a:rPr lang="en-US" sz="2800" dirty="0" smtClean="0"/>
              <a:t>A. 2   </a:t>
            </a:r>
            <a:r>
              <a:rPr lang="en-US" sz="2800" dirty="0" smtClean="0"/>
              <a:t>			B</a:t>
            </a:r>
            <a:r>
              <a:rPr lang="en-US" sz="2800" dirty="0" smtClean="0"/>
              <a:t>. 0  </a:t>
            </a:r>
            <a:r>
              <a:rPr lang="en-US" sz="2800" dirty="0" smtClean="0"/>
              <a:t>			C.1  			D.3</a:t>
            </a:r>
            <a:endParaRPr lang="en-US" sz="2800" dirty="0" smtClean="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xmlns="" val="15806852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498</TotalTime>
  <Words>848</Words>
  <Application>Microsoft Office PowerPoint</Application>
  <PresentationFormat>Custom</PresentationFormat>
  <Paragraphs>238</Paragraphs>
  <Slides>28</Slides>
  <Notes>22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NUMBER SYSTEM</vt:lpstr>
      <vt:lpstr>Slide 2</vt:lpstr>
      <vt:lpstr>Slide 3</vt:lpstr>
      <vt:lpstr>Slide 4</vt:lpstr>
      <vt:lpstr>Slide 5</vt:lpstr>
      <vt:lpstr>Slide 6</vt:lpstr>
      <vt:lpstr>Slide 7</vt:lpstr>
      <vt:lpstr>Slide 8</vt:lpstr>
      <vt:lpstr>QUESTIONS:</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HP</cp:lastModifiedBy>
  <cp:revision>94</cp:revision>
  <dcterms:created xsi:type="dcterms:W3CDTF">2017-07-11T04:23:35Z</dcterms:created>
  <dcterms:modified xsi:type="dcterms:W3CDTF">2021-08-20T18:31:17Z</dcterms:modified>
</cp:coreProperties>
</file>