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7" r:id="rId3"/>
    <p:sldId id="258" r:id="rId4"/>
    <p:sldId id="259" r:id="rId5"/>
    <p:sldId id="266" r:id="rId6"/>
    <p:sldId id="260" r:id="rId7"/>
    <p:sldId id="267" r:id="rId8"/>
    <p:sldId id="261" r:id="rId9"/>
    <p:sldId id="268" r:id="rId10"/>
    <p:sldId id="262" r:id="rId11"/>
    <p:sldId id="269" r:id="rId12"/>
    <p:sldId id="263" r:id="rId13"/>
    <p:sldId id="265"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9880" autoAdjust="0"/>
  </p:normalViewPr>
  <p:slideViewPr>
    <p:cSldViewPr snapToGrid="0">
      <p:cViewPr varScale="1">
        <p:scale>
          <a:sx n="47" d="100"/>
          <a:sy n="47" d="100"/>
        </p:scale>
        <p:origin x="1416" y="40"/>
      </p:cViewPr>
      <p:guideLst/>
    </p:cSldViewPr>
  </p:slideViewPr>
  <p:notesTextViewPr>
    <p:cViewPr>
      <p:scale>
        <a:sx n="33" d="100"/>
        <a:sy n="33"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9EBB47-E2FB-4088-B027-FA391548272E}" type="datetimeFigureOut">
              <a:rPr lang="en-IN" smtClean="0"/>
              <a:t>03-11-2020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67E2AD-912D-4EFA-B779-97A45C11AD8A}" type="slidenum">
              <a:rPr lang="en-IN" smtClean="0"/>
              <a:t>‹#›</a:t>
            </a:fld>
            <a:endParaRPr lang="en-IN"/>
          </a:p>
        </p:txBody>
      </p:sp>
    </p:spTree>
    <p:extLst>
      <p:ext uri="{BB962C8B-B14F-4D97-AF65-F5344CB8AC3E}">
        <p14:creationId xmlns:p14="http://schemas.microsoft.com/office/powerpoint/2010/main" val="1342114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database consist of a huge amount of data. The data is grouped within a table in RDBMS, and each table have related records. A user can see that the data is stored in form of tables, but in actual this huge amount of data is stored in physical memory in form of files.</a:t>
            </a:r>
            <a:endParaRPr lang="en-IN" dirty="0"/>
          </a:p>
          <a:p>
            <a:pPr algn="l"/>
            <a:r>
              <a:rPr lang="en-US" sz="1800" b="0" i="0" u="none" strike="noStrike" baseline="0" dirty="0">
                <a:solidFill>
                  <a:srgbClr val="000000"/>
                </a:solidFill>
                <a:latin typeface="Times New Roman" panose="02020603050405020304" pitchFamily="18" charset="0"/>
              </a:rPr>
              <a:t>The </a:t>
            </a:r>
            <a:r>
              <a:rPr lang="en-US" sz="1800" b="1" i="0" u="none" strike="noStrike" baseline="0" dirty="0">
                <a:solidFill>
                  <a:srgbClr val="2F4F4F"/>
                </a:solidFill>
                <a:latin typeface="Times New Roman" panose="02020603050405020304" pitchFamily="18" charset="0"/>
              </a:rPr>
              <a:t>File </a:t>
            </a:r>
            <a:r>
              <a:rPr lang="en-US" sz="1800" b="0" i="0" u="none" strike="noStrike" baseline="0" dirty="0">
                <a:solidFill>
                  <a:srgbClr val="000000"/>
                </a:solidFill>
                <a:latin typeface="Times New Roman" panose="02020603050405020304" pitchFamily="18" charset="0"/>
              </a:rPr>
              <a:t>is a collection of records. Using the primary key, we can access the records. The type and frequency of access can be</a:t>
            </a:r>
          </a:p>
          <a:p>
            <a:pPr algn="l"/>
            <a:r>
              <a:rPr lang="en-US" sz="1800" b="0" i="0" u="none" strike="noStrike" baseline="0" dirty="0">
                <a:solidFill>
                  <a:srgbClr val="000000"/>
                </a:solidFill>
                <a:latin typeface="Times New Roman" panose="02020603050405020304" pitchFamily="18" charset="0"/>
              </a:rPr>
              <a:t>determined by the type of file organization which was used for a </a:t>
            </a:r>
            <a:r>
              <a:rPr lang="en-IN" sz="1800" b="0" i="0" u="none" strike="noStrike" baseline="0" dirty="0">
                <a:solidFill>
                  <a:srgbClr val="000000"/>
                </a:solidFill>
                <a:latin typeface="Times New Roman" panose="02020603050405020304" pitchFamily="18" charset="0"/>
              </a:rPr>
              <a:t>given set of records. </a:t>
            </a:r>
            <a:r>
              <a:rPr lang="en-US" sz="1800" b="0" i="0" u="none" strike="noStrike" baseline="0" dirty="0">
                <a:solidFill>
                  <a:srgbClr val="000000"/>
                </a:solidFill>
                <a:latin typeface="Courier New" panose="02070309020205020404" pitchFamily="49" charset="0"/>
              </a:rPr>
              <a:t>o </a:t>
            </a:r>
            <a:r>
              <a:rPr lang="en-US" sz="1800" b="0" i="0" u="none" strike="noStrike" baseline="0" dirty="0">
                <a:solidFill>
                  <a:srgbClr val="000000"/>
                </a:solidFill>
                <a:latin typeface="Times New Roman" panose="02020603050405020304" pitchFamily="18" charset="0"/>
              </a:rPr>
              <a:t>File organization is a logical relationship among various records.</a:t>
            </a:r>
          </a:p>
          <a:p>
            <a:pPr algn="l"/>
            <a:r>
              <a:rPr lang="en-US" sz="1800" b="0" i="0" u="none" strike="noStrike" baseline="0" dirty="0">
                <a:solidFill>
                  <a:srgbClr val="000000"/>
                </a:solidFill>
                <a:latin typeface="Times New Roman" panose="02020603050405020304" pitchFamily="18" charset="0"/>
              </a:rPr>
              <a:t>This method defines how file records are mapped onto disk blocks.</a:t>
            </a:r>
            <a:r>
              <a:rPr lang="en-US" sz="1800" b="0" i="0" u="none" strike="noStrike" baseline="0" dirty="0">
                <a:solidFill>
                  <a:srgbClr val="000000"/>
                </a:solidFill>
                <a:latin typeface="Courier New" panose="02070309020205020404" pitchFamily="49" charset="0"/>
              </a:rPr>
              <a:t> </a:t>
            </a:r>
            <a:r>
              <a:rPr lang="en-US" sz="1800" b="0" i="0" u="none" strike="noStrike" baseline="0" dirty="0">
                <a:solidFill>
                  <a:srgbClr val="000000"/>
                </a:solidFill>
                <a:latin typeface="Times New Roman" panose="02020603050405020304" pitchFamily="18" charset="0"/>
              </a:rPr>
              <a:t>File organization is used to describe the way in which the records</a:t>
            </a:r>
          </a:p>
          <a:p>
            <a:pPr algn="l"/>
            <a:r>
              <a:rPr lang="en-US" sz="1800" b="0" i="0" u="none" strike="noStrike" baseline="0" dirty="0">
                <a:solidFill>
                  <a:srgbClr val="000000"/>
                </a:solidFill>
                <a:latin typeface="Times New Roman" panose="02020603050405020304" pitchFamily="18" charset="0"/>
              </a:rPr>
              <a:t>are stored in terms of blocks, and the blocks are placed on the </a:t>
            </a:r>
            <a:r>
              <a:rPr lang="en-IN" sz="1800" b="0" i="0" u="none" strike="noStrike" baseline="0" dirty="0">
                <a:solidFill>
                  <a:srgbClr val="000000"/>
                </a:solidFill>
                <a:latin typeface="Times New Roman" panose="02020603050405020304" pitchFamily="18" charset="0"/>
              </a:rPr>
              <a:t>storage medium.---</a:t>
            </a:r>
          </a:p>
          <a:p>
            <a:pPr algn="l"/>
            <a:r>
              <a:rPr lang="en-US" sz="1800" b="0" i="0" u="none" strike="noStrike" baseline="0" dirty="0">
                <a:solidFill>
                  <a:srgbClr val="000000"/>
                </a:solidFill>
                <a:latin typeface="Courier New" panose="02070309020205020404" pitchFamily="49" charset="0"/>
              </a:rPr>
              <a:t>o </a:t>
            </a:r>
            <a:r>
              <a:rPr lang="en-US" sz="1800" b="0" i="0" u="none" strike="noStrike" baseline="0" dirty="0">
                <a:solidFill>
                  <a:srgbClr val="000000"/>
                </a:solidFill>
                <a:latin typeface="Times New Roman" panose="02020603050405020304" pitchFamily="18" charset="0"/>
              </a:rPr>
              <a:t>The first approach to map the database to the file is to use the several files and store only one fixed length record in any </a:t>
            </a:r>
            <a:r>
              <a:rPr lang="en-US" sz="1800" b="0" i="0" u="none" strike="noStrike" baseline="0" dirty="0" err="1">
                <a:solidFill>
                  <a:srgbClr val="000000"/>
                </a:solidFill>
                <a:latin typeface="Times New Roman" panose="02020603050405020304" pitchFamily="18" charset="0"/>
              </a:rPr>
              <a:t>givenfile</a:t>
            </a:r>
            <a:r>
              <a:rPr lang="en-US" sz="1800" b="0" i="0" u="none" strike="noStrike" baseline="0" dirty="0">
                <a:solidFill>
                  <a:srgbClr val="000000"/>
                </a:solidFill>
                <a:latin typeface="Times New Roman" panose="02020603050405020304" pitchFamily="18" charset="0"/>
              </a:rPr>
              <a:t>. An alternative approach is to structure our files so that we can  contain multiple lengths for records.</a:t>
            </a:r>
          </a:p>
          <a:p>
            <a:pPr algn="l"/>
            <a:r>
              <a:rPr lang="en-US" sz="1800" b="0" i="0" u="none" strike="noStrike" baseline="0" dirty="0">
                <a:solidFill>
                  <a:srgbClr val="000000"/>
                </a:solidFill>
                <a:latin typeface="Courier New" panose="02070309020205020404" pitchFamily="49" charset="0"/>
              </a:rPr>
              <a:t>o </a:t>
            </a:r>
            <a:r>
              <a:rPr lang="en-US" sz="1800" b="0" i="0" u="none" strike="noStrike" baseline="0" dirty="0">
                <a:solidFill>
                  <a:srgbClr val="000000"/>
                </a:solidFill>
                <a:latin typeface="Times New Roman" panose="02020603050405020304" pitchFamily="18" charset="0"/>
              </a:rPr>
              <a:t>Files of fixed length records are easier to implement than the files </a:t>
            </a:r>
            <a:r>
              <a:rPr lang="en-IN" sz="1800" b="0" i="0" u="none" strike="noStrike" baseline="0" dirty="0">
                <a:solidFill>
                  <a:srgbClr val="000000"/>
                </a:solidFill>
                <a:latin typeface="Times New Roman" panose="02020603050405020304" pitchFamily="18" charset="0"/>
              </a:rPr>
              <a:t>of variable length records.</a:t>
            </a:r>
            <a:endParaRPr lang="en-IN" dirty="0"/>
          </a:p>
        </p:txBody>
      </p:sp>
      <p:sp>
        <p:nvSpPr>
          <p:cNvPr id="4" name="Slide Number Placeholder 3"/>
          <p:cNvSpPr>
            <a:spLocks noGrp="1"/>
          </p:cNvSpPr>
          <p:nvPr>
            <p:ph type="sldNum" sz="quarter" idx="5"/>
          </p:nvPr>
        </p:nvSpPr>
        <p:spPr/>
        <p:txBody>
          <a:bodyPr/>
          <a:lstStyle/>
          <a:p>
            <a:fld id="{A567E2AD-912D-4EFA-B779-97A45C11AD8A}" type="slidenum">
              <a:rPr lang="en-IN" smtClean="0"/>
              <a:t>2</a:t>
            </a:fld>
            <a:endParaRPr lang="en-IN"/>
          </a:p>
        </p:txBody>
      </p:sp>
    </p:spTree>
    <p:extLst>
      <p:ext uri="{BB962C8B-B14F-4D97-AF65-F5344CB8AC3E}">
        <p14:creationId xmlns:p14="http://schemas.microsoft.com/office/powerpoint/2010/main" val="2470140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567E2AD-912D-4EFA-B779-97A45C11AD8A}" type="slidenum">
              <a:rPr lang="en-IN" smtClean="0"/>
              <a:t>17</a:t>
            </a:fld>
            <a:endParaRPr lang="en-IN"/>
          </a:p>
        </p:txBody>
      </p:sp>
    </p:spTree>
    <p:extLst>
      <p:ext uri="{BB962C8B-B14F-4D97-AF65-F5344CB8AC3E}">
        <p14:creationId xmlns:p14="http://schemas.microsoft.com/office/powerpoint/2010/main" val="396038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567E2AD-912D-4EFA-B779-97A45C11AD8A}" type="slidenum">
              <a:rPr lang="en-IN" smtClean="0"/>
              <a:t>23</a:t>
            </a:fld>
            <a:endParaRPr lang="en-IN"/>
          </a:p>
        </p:txBody>
      </p:sp>
    </p:spTree>
    <p:extLst>
      <p:ext uri="{BB962C8B-B14F-4D97-AF65-F5344CB8AC3E}">
        <p14:creationId xmlns:p14="http://schemas.microsoft.com/office/powerpoint/2010/main" val="3454710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567E2AD-912D-4EFA-B779-97A45C11AD8A}" type="slidenum">
              <a:rPr lang="en-IN" smtClean="0"/>
              <a:t>24</a:t>
            </a:fld>
            <a:endParaRPr lang="en-IN"/>
          </a:p>
        </p:txBody>
      </p:sp>
    </p:spTree>
    <p:extLst>
      <p:ext uri="{BB962C8B-B14F-4D97-AF65-F5344CB8AC3E}">
        <p14:creationId xmlns:p14="http://schemas.microsoft.com/office/powerpoint/2010/main" val="281708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2800" dirty="0" err="1">
                <a:latin typeface="Times New Roman" panose="02020603050405020304" pitchFamily="18" charset="0"/>
                <a:cs typeface="Times New Roman" panose="02020603050405020304" pitchFamily="18" charset="0"/>
              </a:rPr>
              <a:t>ghjmk</a:t>
            </a:r>
            <a:endParaRPr lang="en-IN"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567E2AD-912D-4EFA-B779-97A45C11AD8A}" type="slidenum">
              <a:rPr lang="en-IN" smtClean="0"/>
              <a:t>25</a:t>
            </a:fld>
            <a:endParaRPr lang="en-IN"/>
          </a:p>
        </p:txBody>
      </p:sp>
    </p:spTree>
    <p:extLst>
      <p:ext uri="{BB962C8B-B14F-4D97-AF65-F5344CB8AC3E}">
        <p14:creationId xmlns:p14="http://schemas.microsoft.com/office/powerpoint/2010/main" val="39371224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2000" dirty="0"/>
          </a:p>
        </p:txBody>
      </p:sp>
      <p:sp>
        <p:nvSpPr>
          <p:cNvPr id="4" name="Slide Number Placeholder 3"/>
          <p:cNvSpPr>
            <a:spLocks noGrp="1"/>
          </p:cNvSpPr>
          <p:nvPr>
            <p:ph type="sldNum" sz="quarter" idx="5"/>
          </p:nvPr>
        </p:nvSpPr>
        <p:spPr/>
        <p:txBody>
          <a:bodyPr/>
          <a:lstStyle/>
          <a:p>
            <a:fld id="{A567E2AD-912D-4EFA-B779-97A45C11AD8A}" type="slidenum">
              <a:rPr lang="en-IN" smtClean="0"/>
              <a:t>26</a:t>
            </a:fld>
            <a:endParaRPr lang="en-IN"/>
          </a:p>
        </p:txBody>
      </p:sp>
    </p:spTree>
    <p:extLst>
      <p:ext uri="{BB962C8B-B14F-4D97-AF65-F5344CB8AC3E}">
        <p14:creationId xmlns:p14="http://schemas.microsoft.com/office/powerpoint/2010/main" val="3873234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567E2AD-912D-4EFA-B779-97A45C11AD8A}" type="slidenum">
              <a:rPr lang="en-IN" smtClean="0"/>
              <a:t>27</a:t>
            </a:fld>
            <a:endParaRPr lang="en-IN"/>
          </a:p>
        </p:txBody>
      </p:sp>
    </p:spTree>
    <p:extLst>
      <p:ext uri="{BB962C8B-B14F-4D97-AF65-F5344CB8AC3E}">
        <p14:creationId xmlns:p14="http://schemas.microsoft.com/office/powerpoint/2010/main" val="2109445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567E2AD-912D-4EFA-B779-97A45C11AD8A}" type="slidenum">
              <a:rPr lang="en-IN" smtClean="0"/>
              <a:t>28</a:t>
            </a:fld>
            <a:endParaRPr lang="en-IN"/>
          </a:p>
        </p:txBody>
      </p:sp>
    </p:spTree>
    <p:extLst>
      <p:ext uri="{BB962C8B-B14F-4D97-AF65-F5344CB8AC3E}">
        <p14:creationId xmlns:p14="http://schemas.microsoft.com/office/powerpoint/2010/main" val="371428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567E2AD-912D-4EFA-B779-97A45C11AD8A}" type="slidenum">
              <a:rPr lang="en-IN" smtClean="0"/>
              <a:t>29</a:t>
            </a:fld>
            <a:endParaRPr lang="en-IN"/>
          </a:p>
        </p:txBody>
      </p:sp>
    </p:spTree>
    <p:extLst>
      <p:ext uri="{BB962C8B-B14F-4D97-AF65-F5344CB8AC3E}">
        <p14:creationId xmlns:p14="http://schemas.microsoft.com/office/powerpoint/2010/main" val="3409091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567E2AD-912D-4EFA-B779-97A45C11AD8A}" type="slidenum">
              <a:rPr lang="en-IN" smtClean="0"/>
              <a:t>30</a:t>
            </a:fld>
            <a:endParaRPr lang="en-IN"/>
          </a:p>
        </p:txBody>
      </p:sp>
    </p:spTree>
    <p:extLst>
      <p:ext uri="{BB962C8B-B14F-4D97-AF65-F5344CB8AC3E}">
        <p14:creationId xmlns:p14="http://schemas.microsoft.com/office/powerpoint/2010/main" val="18170210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t>
            </a:r>
          </a:p>
        </p:txBody>
      </p:sp>
      <p:sp>
        <p:nvSpPr>
          <p:cNvPr id="4" name="Slide Number Placeholder 3"/>
          <p:cNvSpPr>
            <a:spLocks noGrp="1"/>
          </p:cNvSpPr>
          <p:nvPr>
            <p:ph type="sldNum" sz="quarter" idx="5"/>
          </p:nvPr>
        </p:nvSpPr>
        <p:spPr/>
        <p:txBody>
          <a:bodyPr/>
          <a:lstStyle/>
          <a:p>
            <a:fld id="{A567E2AD-912D-4EFA-B779-97A45C11AD8A}" type="slidenum">
              <a:rPr lang="en-IN" smtClean="0"/>
              <a:t>31</a:t>
            </a:fld>
            <a:endParaRPr lang="en-IN"/>
          </a:p>
        </p:txBody>
      </p:sp>
    </p:spTree>
    <p:extLst>
      <p:ext uri="{BB962C8B-B14F-4D97-AF65-F5344CB8AC3E}">
        <p14:creationId xmlns:p14="http://schemas.microsoft.com/office/powerpoint/2010/main" val="2186133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 New Roman" panose="02020603050405020304" pitchFamily="18" charset="0"/>
              </a:rPr>
              <a:t>File organization contains various methods. These particular methods</a:t>
            </a:r>
          </a:p>
          <a:p>
            <a:pPr algn="l"/>
            <a:r>
              <a:rPr lang="en-US" sz="1800" b="0" i="0" u="none" strike="noStrike" baseline="0" dirty="0">
                <a:latin typeface="Times New Roman" panose="02020603050405020304" pitchFamily="18" charset="0"/>
              </a:rPr>
              <a:t>have pros and cons on the basis of access or selection. In the file</a:t>
            </a:r>
          </a:p>
          <a:p>
            <a:pPr algn="l"/>
            <a:r>
              <a:rPr lang="en-US" sz="1800" b="0" i="0" u="none" strike="noStrike" baseline="0" dirty="0">
                <a:latin typeface="Times New Roman" panose="02020603050405020304" pitchFamily="18" charset="0"/>
              </a:rPr>
              <a:t>organization, the programmer decides the best-suited file organization</a:t>
            </a:r>
          </a:p>
          <a:p>
            <a:pPr algn="l"/>
            <a:r>
              <a:rPr lang="en-US" sz="1800" b="0" i="0" u="none" strike="noStrike" baseline="0" dirty="0">
                <a:latin typeface="Times New Roman" panose="02020603050405020304" pitchFamily="18" charset="0"/>
              </a:rPr>
              <a:t>method according to his requirement.</a:t>
            </a:r>
            <a:endParaRPr lang="en-IN" dirty="0"/>
          </a:p>
        </p:txBody>
      </p:sp>
      <p:sp>
        <p:nvSpPr>
          <p:cNvPr id="4" name="Slide Number Placeholder 3"/>
          <p:cNvSpPr>
            <a:spLocks noGrp="1"/>
          </p:cNvSpPr>
          <p:nvPr>
            <p:ph type="sldNum" sz="quarter" idx="5"/>
          </p:nvPr>
        </p:nvSpPr>
        <p:spPr/>
        <p:txBody>
          <a:bodyPr/>
          <a:lstStyle/>
          <a:p>
            <a:fld id="{A567E2AD-912D-4EFA-B779-97A45C11AD8A}" type="slidenum">
              <a:rPr lang="en-IN" smtClean="0"/>
              <a:t>3</a:t>
            </a:fld>
            <a:endParaRPr lang="en-IN"/>
          </a:p>
        </p:txBody>
      </p:sp>
    </p:spTree>
    <p:extLst>
      <p:ext uri="{BB962C8B-B14F-4D97-AF65-F5344CB8AC3E}">
        <p14:creationId xmlns:p14="http://schemas.microsoft.com/office/powerpoint/2010/main" val="27999880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a:t>
            </a:r>
            <a:r>
              <a:rPr lang="en-US" sz="1800" b="0" i="0" dirty="0">
                <a:solidFill>
                  <a:srgbClr val="3A3A3A"/>
                </a:solidFill>
                <a:effectLst/>
                <a:latin typeface="Times New Roman" panose="02020603050405020304" pitchFamily="18" charset="0"/>
                <a:cs typeface="Times New Roman" panose="02020603050405020304" pitchFamily="18" charset="0"/>
              </a:rPr>
              <a:t>If K denotes the set of all the search key values, and B denotes the set of all bucket addresses, a function h from K to B is called as the hash function. It determines which bucket should contain the data in question.</a:t>
            </a:r>
            <a:endParaRPr lang="en-IN"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567E2AD-912D-4EFA-B779-97A45C11AD8A}" type="slidenum">
              <a:rPr lang="en-IN" smtClean="0"/>
              <a:t>32</a:t>
            </a:fld>
            <a:endParaRPr lang="en-IN"/>
          </a:p>
        </p:txBody>
      </p:sp>
    </p:spTree>
    <p:extLst>
      <p:ext uri="{BB962C8B-B14F-4D97-AF65-F5344CB8AC3E}">
        <p14:creationId xmlns:p14="http://schemas.microsoft.com/office/powerpoint/2010/main" val="10251622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a:t>
            </a:r>
          </a:p>
        </p:txBody>
      </p:sp>
      <p:sp>
        <p:nvSpPr>
          <p:cNvPr id="4" name="Slide Number Placeholder 3"/>
          <p:cNvSpPr>
            <a:spLocks noGrp="1"/>
          </p:cNvSpPr>
          <p:nvPr>
            <p:ph type="sldNum" sz="quarter" idx="5"/>
          </p:nvPr>
        </p:nvSpPr>
        <p:spPr/>
        <p:txBody>
          <a:bodyPr/>
          <a:lstStyle/>
          <a:p>
            <a:fld id="{A567E2AD-912D-4EFA-B779-97A45C11AD8A}" type="slidenum">
              <a:rPr lang="en-IN" smtClean="0"/>
              <a:t>33</a:t>
            </a:fld>
            <a:endParaRPr lang="en-IN"/>
          </a:p>
        </p:txBody>
      </p:sp>
    </p:spTree>
    <p:extLst>
      <p:ext uri="{BB962C8B-B14F-4D97-AF65-F5344CB8AC3E}">
        <p14:creationId xmlns:p14="http://schemas.microsoft.com/office/powerpoint/2010/main" val="9672301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4000" strike="noStrike" dirty="0">
                <a:latin typeface="Arial Black" panose="020B0A04020102020204" pitchFamily="34" charset="0"/>
                <a:cs typeface="Times New Roman" panose="02020603050405020304" pitchFamily="18" charset="0"/>
              </a:rPr>
              <a:t>D</a:t>
            </a:r>
          </a:p>
          <a:p>
            <a:endParaRPr lang="en-IN" sz="4000" strike="noStrike" dirty="0">
              <a:latin typeface="Arial Black" panose="020B0A04020102020204" pitchFamily="34" charset="0"/>
              <a:cs typeface="Times New Roman" panose="02020603050405020304" pitchFamily="18" charset="0"/>
            </a:endParaRPr>
          </a:p>
          <a:p>
            <a:r>
              <a:rPr lang="en-US" sz="4000" b="0" i="0" strike="noStrike" dirty="0">
                <a:solidFill>
                  <a:srgbClr val="222222"/>
                </a:solidFill>
                <a:effectLst/>
                <a:latin typeface="Arial Black" panose="020B0A04020102020204" pitchFamily="34" charset="0"/>
                <a:cs typeface="Times New Roman" panose="02020603050405020304" pitchFamily="18" charset="0"/>
              </a:rPr>
              <a:t>Some </a:t>
            </a:r>
            <a:r>
              <a:rPr lang="en-US" sz="4000" b="1" i="0" strike="noStrike" dirty="0">
                <a:solidFill>
                  <a:srgbClr val="222222"/>
                </a:solidFill>
                <a:effectLst/>
                <a:latin typeface="Arial Black" panose="020B0A04020102020204" pitchFamily="34" charset="0"/>
                <a:cs typeface="Times New Roman" panose="02020603050405020304" pitchFamily="18" charset="0"/>
              </a:rPr>
              <a:t>buckets</a:t>
            </a:r>
            <a:r>
              <a:rPr lang="en-US" sz="4000" b="0" i="0" strike="noStrike" dirty="0">
                <a:solidFill>
                  <a:srgbClr val="222222"/>
                </a:solidFill>
                <a:effectLst/>
                <a:latin typeface="Arial Black" panose="020B0A04020102020204" pitchFamily="34" charset="0"/>
                <a:cs typeface="Times New Roman" panose="02020603050405020304" pitchFamily="18" charset="0"/>
              </a:rPr>
              <a:t> are assigned more records than are </a:t>
            </a:r>
            <a:r>
              <a:rPr lang="en-US" sz="4000" strike="noStrike" dirty="0">
                <a:latin typeface="Arial Black" panose="020B0A04020102020204" pitchFamily="34" charset="0"/>
                <a:cs typeface="Times New Roman" panose="02020603050405020304" pitchFamily="18" charset="0"/>
              </a:rPr>
              <a:t>others</a:t>
            </a:r>
            <a:r>
              <a:rPr lang="en-US" sz="4000" b="0" i="0" strike="noStrike" dirty="0">
                <a:solidFill>
                  <a:srgbClr val="222222"/>
                </a:solidFill>
                <a:effectLst/>
                <a:latin typeface="Arial Black" panose="020B0A04020102020204" pitchFamily="34" charset="0"/>
                <a:cs typeface="Times New Roman" panose="02020603050405020304" pitchFamily="18" charset="0"/>
              </a:rPr>
              <a:t>, so a </a:t>
            </a:r>
            <a:r>
              <a:rPr lang="en-US" sz="4000" b="1" i="0" strike="noStrike" dirty="0">
                <a:solidFill>
                  <a:srgbClr val="222222"/>
                </a:solidFill>
                <a:effectLst/>
                <a:latin typeface="Arial Black" panose="020B0A04020102020204" pitchFamily="34" charset="0"/>
                <a:cs typeface="Times New Roman" panose="02020603050405020304" pitchFamily="18" charset="0"/>
              </a:rPr>
              <a:t>bucket</a:t>
            </a:r>
            <a:r>
              <a:rPr lang="en-US" sz="4000" b="0" i="0" strike="noStrike" dirty="0">
                <a:solidFill>
                  <a:srgbClr val="222222"/>
                </a:solidFill>
                <a:effectLst/>
                <a:latin typeface="Arial Black" panose="020B0A04020102020204" pitchFamily="34" charset="0"/>
                <a:cs typeface="Times New Roman" panose="02020603050405020304" pitchFamily="18" charset="0"/>
              </a:rPr>
              <a:t> may overﬂow even when other </a:t>
            </a:r>
            <a:r>
              <a:rPr lang="en-US" sz="4000" b="1" i="0" strike="noStrike" dirty="0">
                <a:solidFill>
                  <a:srgbClr val="222222"/>
                </a:solidFill>
                <a:effectLst/>
                <a:latin typeface="Arial Black" panose="020B0A04020102020204" pitchFamily="34" charset="0"/>
                <a:cs typeface="Times New Roman" panose="02020603050405020304" pitchFamily="18" charset="0"/>
              </a:rPr>
              <a:t>buckets</a:t>
            </a:r>
            <a:r>
              <a:rPr lang="en-US" sz="4000" b="0" i="0" strike="noStrike" dirty="0">
                <a:solidFill>
                  <a:srgbClr val="222222"/>
                </a:solidFill>
                <a:effectLst/>
                <a:latin typeface="Arial Black" panose="020B0A04020102020204" pitchFamily="34" charset="0"/>
                <a:cs typeface="Times New Roman" panose="02020603050405020304" pitchFamily="18" charset="0"/>
              </a:rPr>
              <a:t> still have space. This situation is called </a:t>
            </a:r>
            <a:r>
              <a:rPr lang="en-US" sz="4000" b="1" i="0" strike="noStrike" dirty="0">
                <a:solidFill>
                  <a:srgbClr val="222222"/>
                </a:solidFill>
                <a:effectLst/>
                <a:latin typeface="Arial Black" panose="020B0A04020102020204" pitchFamily="34" charset="0"/>
                <a:cs typeface="Times New Roman" panose="02020603050405020304" pitchFamily="18" charset="0"/>
              </a:rPr>
              <a:t>bucket skew</a:t>
            </a:r>
            <a:r>
              <a:rPr lang="en-US" sz="4000" b="0" i="0" strike="noStrike" dirty="0">
                <a:solidFill>
                  <a:srgbClr val="222222"/>
                </a:solidFill>
                <a:effectLst/>
                <a:latin typeface="Arial Black" panose="020B0A04020102020204" pitchFamily="34" charset="0"/>
                <a:cs typeface="Times New Roman" panose="02020603050405020304" pitchFamily="18" charset="0"/>
              </a:rPr>
              <a:t>.</a:t>
            </a:r>
            <a:endParaRPr lang="en-IN" sz="4000" strike="noStrike" dirty="0">
              <a:latin typeface="Arial Black" panose="020B0A040201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567E2AD-912D-4EFA-B779-97A45C11AD8A}" type="slidenum">
              <a:rPr lang="en-IN" smtClean="0"/>
              <a:t>34</a:t>
            </a:fld>
            <a:endParaRPr lang="en-IN"/>
          </a:p>
        </p:txBody>
      </p:sp>
    </p:spTree>
    <p:extLst>
      <p:ext uri="{BB962C8B-B14F-4D97-AF65-F5344CB8AC3E}">
        <p14:creationId xmlns:p14="http://schemas.microsoft.com/office/powerpoint/2010/main" val="14413252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a:t>
            </a:r>
          </a:p>
        </p:txBody>
      </p:sp>
      <p:sp>
        <p:nvSpPr>
          <p:cNvPr id="4" name="Slide Number Placeholder 3"/>
          <p:cNvSpPr>
            <a:spLocks noGrp="1"/>
          </p:cNvSpPr>
          <p:nvPr>
            <p:ph type="sldNum" sz="quarter" idx="5"/>
          </p:nvPr>
        </p:nvSpPr>
        <p:spPr/>
        <p:txBody>
          <a:bodyPr/>
          <a:lstStyle/>
          <a:p>
            <a:fld id="{A567E2AD-912D-4EFA-B779-97A45C11AD8A}" type="slidenum">
              <a:rPr lang="en-IN" smtClean="0"/>
              <a:t>35</a:t>
            </a:fld>
            <a:endParaRPr lang="en-IN"/>
          </a:p>
        </p:txBody>
      </p:sp>
    </p:spTree>
    <p:extLst>
      <p:ext uri="{BB962C8B-B14F-4D97-AF65-F5344CB8AC3E}">
        <p14:creationId xmlns:p14="http://schemas.microsoft.com/office/powerpoint/2010/main" val="40850477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t>
            </a:r>
          </a:p>
        </p:txBody>
      </p:sp>
      <p:sp>
        <p:nvSpPr>
          <p:cNvPr id="4" name="Slide Number Placeholder 3"/>
          <p:cNvSpPr>
            <a:spLocks noGrp="1"/>
          </p:cNvSpPr>
          <p:nvPr>
            <p:ph type="sldNum" sz="quarter" idx="5"/>
          </p:nvPr>
        </p:nvSpPr>
        <p:spPr/>
        <p:txBody>
          <a:bodyPr/>
          <a:lstStyle/>
          <a:p>
            <a:fld id="{A567E2AD-912D-4EFA-B779-97A45C11AD8A}" type="slidenum">
              <a:rPr lang="en-IN" smtClean="0"/>
              <a:t>36</a:t>
            </a:fld>
            <a:endParaRPr lang="en-IN"/>
          </a:p>
        </p:txBody>
      </p:sp>
    </p:spTree>
    <p:extLst>
      <p:ext uri="{BB962C8B-B14F-4D97-AF65-F5344CB8AC3E}">
        <p14:creationId xmlns:p14="http://schemas.microsoft.com/office/powerpoint/2010/main" val="39861593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a:t>
            </a:r>
          </a:p>
        </p:txBody>
      </p:sp>
      <p:sp>
        <p:nvSpPr>
          <p:cNvPr id="4" name="Slide Number Placeholder 3"/>
          <p:cNvSpPr>
            <a:spLocks noGrp="1"/>
          </p:cNvSpPr>
          <p:nvPr>
            <p:ph type="sldNum" sz="quarter" idx="5"/>
          </p:nvPr>
        </p:nvSpPr>
        <p:spPr/>
        <p:txBody>
          <a:bodyPr/>
          <a:lstStyle/>
          <a:p>
            <a:fld id="{A567E2AD-912D-4EFA-B779-97A45C11AD8A}" type="slidenum">
              <a:rPr lang="en-IN" smtClean="0"/>
              <a:t>37</a:t>
            </a:fld>
            <a:endParaRPr lang="en-IN"/>
          </a:p>
        </p:txBody>
      </p:sp>
    </p:spTree>
    <p:extLst>
      <p:ext uri="{BB962C8B-B14F-4D97-AF65-F5344CB8AC3E}">
        <p14:creationId xmlns:p14="http://schemas.microsoft.com/office/powerpoint/2010/main" val="19942853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a:t>
            </a:r>
          </a:p>
        </p:txBody>
      </p:sp>
      <p:sp>
        <p:nvSpPr>
          <p:cNvPr id="4" name="Slide Number Placeholder 3"/>
          <p:cNvSpPr>
            <a:spLocks noGrp="1"/>
          </p:cNvSpPr>
          <p:nvPr>
            <p:ph type="sldNum" sz="quarter" idx="5"/>
          </p:nvPr>
        </p:nvSpPr>
        <p:spPr/>
        <p:txBody>
          <a:bodyPr/>
          <a:lstStyle/>
          <a:p>
            <a:fld id="{A567E2AD-912D-4EFA-B779-97A45C11AD8A}" type="slidenum">
              <a:rPr lang="en-IN" smtClean="0"/>
              <a:t>38</a:t>
            </a:fld>
            <a:endParaRPr lang="en-IN"/>
          </a:p>
        </p:txBody>
      </p:sp>
    </p:spTree>
    <p:extLst>
      <p:ext uri="{BB962C8B-B14F-4D97-AF65-F5344CB8AC3E}">
        <p14:creationId xmlns:p14="http://schemas.microsoft.com/office/powerpoint/2010/main" val="3368241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Pile up method</a:t>
            </a:r>
          </a:p>
        </p:txBody>
      </p:sp>
      <p:sp>
        <p:nvSpPr>
          <p:cNvPr id="4" name="Slide Number Placeholder 3"/>
          <p:cNvSpPr>
            <a:spLocks noGrp="1"/>
          </p:cNvSpPr>
          <p:nvPr>
            <p:ph type="sldNum" sz="quarter" idx="5"/>
          </p:nvPr>
        </p:nvSpPr>
        <p:spPr/>
        <p:txBody>
          <a:bodyPr/>
          <a:lstStyle/>
          <a:p>
            <a:fld id="{A567E2AD-912D-4EFA-B779-97A45C11AD8A}" type="slidenum">
              <a:rPr lang="en-IN" smtClean="0"/>
              <a:t>5</a:t>
            </a:fld>
            <a:endParaRPr lang="en-IN"/>
          </a:p>
        </p:txBody>
      </p:sp>
    </p:spTree>
    <p:extLst>
      <p:ext uri="{BB962C8B-B14F-4D97-AF65-F5344CB8AC3E}">
        <p14:creationId xmlns:p14="http://schemas.microsoft.com/office/powerpoint/2010/main" val="282212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Sorted file method </a:t>
            </a:r>
          </a:p>
        </p:txBody>
      </p:sp>
      <p:sp>
        <p:nvSpPr>
          <p:cNvPr id="4" name="Slide Number Placeholder 3"/>
          <p:cNvSpPr>
            <a:spLocks noGrp="1"/>
          </p:cNvSpPr>
          <p:nvPr>
            <p:ph type="sldNum" sz="quarter" idx="5"/>
          </p:nvPr>
        </p:nvSpPr>
        <p:spPr/>
        <p:txBody>
          <a:bodyPr/>
          <a:lstStyle/>
          <a:p>
            <a:fld id="{A567E2AD-912D-4EFA-B779-97A45C11AD8A}" type="slidenum">
              <a:rPr lang="en-IN" smtClean="0"/>
              <a:t>7</a:t>
            </a:fld>
            <a:endParaRPr lang="en-IN"/>
          </a:p>
        </p:txBody>
      </p:sp>
    </p:spTree>
    <p:extLst>
      <p:ext uri="{BB962C8B-B14F-4D97-AF65-F5344CB8AC3E}">
        <p14:creationId xmlns:p14="http://schemas.microsoft.com/office/powerpoint/2010/main" val="2613641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567E2AD-912D-4EFA-B779-97A45C11AD8A}" type="slidenum">
              <a:rPr lang="en-IN" smtClean="0"/>
              <a:t>9</a:t>
            </a:fld>
            <a:endParaRPr lang="en-IN"/>
          </a:p>
        </p:txBody>
      </p:sp>
    </p:spTree>
    <p:extLst>
      <p:ext uri="{BB962C8B-B14F-4D97-AF65-F5344CB8AC3E}">
        <p14:creationId xmlns:p14="http://schemas.microsoft.com/office/powerpoint/2010/main" val="3620920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 New Roman" panose="02020603050405020304" pitchFamily="18" charset="0"/>
              </a:rPr>
              <a:t>If we want to search, update or delete the data in heap file organization,</a:t>
            </a:r>
          </a:p>
          <a:p>
            <a:pPr algn="l"/>
            <a:r>
              <a:rPr lang="en-US" sz="1800" b="0" i="0" u="none" strike="noStrike" baseline="0" dirty="0">
                <a:latin typeface="Times New Roman" panose="02020603050405020304" pitchFamily="18" charset="0"/>
              </a:rPr>
              <a:t>then we need to traverse the data from staring of the file till we get the</a:t>
            </a:r>
          </a:p>
          <a:p>
            <a:pPr algn="l"/>
            <a:r>
              <a:rPr lang="en-IN" sz="1800" b="0" i="0" u="none" strike="noStrike" baseline="0" dirty="0">
                <a:latin typeface="Times New Roman" panose="02020603050405020304" pitchFamily="18" charset="0"/>
              </a:rPr>
              <a:t>requested record.</a:t>
            </a:r>
          </a:p>
          <a:p>
            <a:pPr algn="l"/>
            <a:r>
              <a:rPr lang="en-US" sz="1800" b="0" i="0" u="none" strike="noStrike" baseline="0" dirty="0">
                <a:latin typeface="Times New Roman" panose="02020603050405020304" pitchFamily="18" charset="0"/>
              </a:rPr>
              <a:t>If the database is very large then searching, updating or deleting of</a:t>
            </a:r>
          </a:p>
          <a:p>
            <a:pPr algn="l"/>
            <a:r>
              <a:rPr lang="en-US" sz="1800" b="0" i="0" u="none" strike="noStrike" baseline="0" dirty="0">
                <a:latin typeface="Times New Roman" panose="02020603050405020304" pitchFamily="18" charset="0"/>
              </a:rPr>
              <a:t>record will be time-consuming because there is no sorting or ordering of</a:t>
            </a:r>
          </a:p>
          <a:p>
            <a:pPr algn="l"/>
            <a:r>
              <a:rPr lang="en-US" sz="1800" b="0" i="0" u="none" strike="noStrike" baseline="0" dirty="0">
                <a:latin typeface="Times New Roman" panose="02020603050405020304" pitchFamily="18" charset="0"/>
              </a:rPr>
              <a:t>records. In the heap file organization, we need to check all the data until</a:t>
            </a:r>
          </a:p>
          <a:p>
            <a:pPr algn="l"/>
            <a:r>
              <a:rPr lang="en-US" sz="1800" b="0" i="0" u="none" strike="noStrike" baseline="0" dirty="0">
                <a:latin typeface="Times New Roman" panose="02020603050405020304" pitchFamily="18" charset="0"/>
              </a:rPr>
              <a:t>we get the requested record.</a:t>
            </a:r>
            <a:endParaRPr lang="en-IN" dirty="0"/>
          </a:p>
        </p:txBody>
      </p:sp>
      <p:sp>
        <p:nvSpPr>
          <p:cNvPr id="4" name="Slide Number Placeholder 3"/>
          <p:cNvSpPr>
            <a:spLocks noGrp="1"/>
          </p:cNvSpPr>
          <p:nvPr>
            <p:ph type="sldNum" sz="quarter" idx="5"/>
          </p:nvPr>
        </p:nvSpPr>
        <p:spPr/>
        <p:txBody>
          <a:bodyPr/>
          <a:lstStyle/>
          <a:p>
            <a:fld id="{A567E2AD-912D-4EFA-B779-97A45C11AD8A}" type="slidenum">
              <a:rPr lang="en-IN" smtClean="0"/>
              <a:t>11</a:t>
            </a:fld>
            <a:endParaRPr lang="en-IN"/>
          </a:p>
        </p:txBody>
      </p:sp>
    </p:spTree>
    <p:extLst>
      <p:ext uri="{BB962C8B-B14F-4D97-AF65-F5344CB8AC3E}">
        <p14:creationId xmlns:p14="http://schemas.microsoft.com/office/powerpoint/2010/main" val="2220911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 New Roman" panose="02020603050405020304" pitchFamily="18" charset="0"/>
              </a:rPr>
              <a:t>When a record has to be received using the hash key columns, then the</a:t>
            </a:r>
          </a:p>
          <a:p>
            <a:pPr algn="l"/>
            <a:r>
              <a:rPr lang="en-US" sz="1800" b="0" i="0" u="none" strike="noStrike" baseline="0" dirty="0">
                <a:latin typeface="Times New Roman" panose="02020603050405020304" pitchFamily="18" charset="0"/>
              </a:rPr>
              <a:t>address is generated, and the whole record is retrieved using that</a:t>
            </a:r>
          </a:p>
          <a:p>
            <a:pPr algn="l"/>
            <a:r>
              <a:rPr lang="en-US" sz="1800" b="0" i="0" u="none" strike="noStrike" baseline="0" dirty="0">
                <a:latin typeface="Times New Roman" panose="02020603050405020304" pitchFamily="18" charset="0"/>
              </a:rPr>
              <a:t>address. In the same way, when a new record has to be inserted, then the</a:t>
            </a:r>
          </a:p>
          <a:p>
            <a:pPr algn="l"/>
            <a:r>
              <a:rPr lang="en-US" sz="1800" b="0" i="0" u="none" strike="noStrike" baseline="0" dirty="0">
                <a:latin typeface="Times New Roman" panose="02020603050405020304" pitchFamily="18" charset="0"/>
              </a:rPr>
              <a:t>address is generated using the hash key and record is directly inserted.</a:t>
            </a:r>
          </a:p>
          <a:p>
            <a:pPr algn="l"/>
            <a:r>
              <a:rPr lang="en-US" sz="1800" b="0" i="0" u="none" strike="noStrike" baseline="0" dirty="0">
                <a:latin typeface="Times New Roman" panose="02020603050405020304" pitchFamily="18" charset="0"/>
              </a:rPr>
              <a:t>The same process is applied in the case of delete and update.</a:t>
            </a:r>
          </a:p>
          <a:p>
            <a:pPr algn="l"/>
            <a:r>
              <a:rPr lang="en-US" sz="1800" b="0" i="0" u="none" strike="noStrike" baseline="0" dirty="0">
                <a:latin typeface="Times New Roman" panose="02020603050405020304" pitchFamily="18" charset="0"/>
              </a:rPr>
              <a:t>In this method, there is no effort for searching and sorting the entire file.</a:t>
            </a:r>
          </a:p>
          <a:p>
            <a:pPr algn="l"/>
            <a:r>
              <a:rPr lang="en-US" sz="1800" b="0" i="0" u="none" strike="noStrike" baseline="0" dirty="0">
                <a:latin typeface="Times New Roman" panose="02020603050405020304" pitchFamily="18" charset="0"/>
              </a:rPr>
              <a:t>In this method, each record will be stored randomly in the memory.</a:t>
            </a:r>
            <a:endParaRPr lang="en-IN" dirty="0"/>
          </a:p>
        </p:txBody>
      </p:sp>
      <p:sp>
        <p:nvSpPr>
          <p:cNvPr id="4" name="Slide Number Placeholder 3"/>
          <p:cNvSpPr>
            <a:spLocks noGrp="1"/>
          </p:cNvSpPr>
          <p:nvPr>
            <p:ph type="sldNum" sz="quarter" idx="5"/>
          </p:nvPr>
        </p:nvSpPr>
        <p:spPr/>
        <p:txBody>
          <a:bodyPr/>
          <a:lstStyle/>
          <a:p>
            <a:fld id="{A567E2AD-912D-4EFA-B779-97A45C11AD8A}" type="slidenum">
              <a:rPr lang="en-IN" smtClean="0"/>
              <a:t>14</a:t>
            </a:fld>
            <a:endParaRPr lang="en-IN"/>
          </a:p>
        </p:txBody>
      </p:sp>
    </p:spTree>
    <p:extLst>
      <p:ext uri="{BB962C8B-B14F-4D97-AF65-F5344CB8AC3E}">
        <p14:creationId xmlns:p14="http://schemas.microsoft.com/office/powerpoint/2010/main" val="981161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database management system, When we want to retrieve a particular data, It becomes very inefficient to search all the index values and reach the desired data. In this situation, Hashing technique comes into picture.</a:t>
            </a:r>
            <a:br>
              <a:rPr lang="en-US" dirty="0"/>
            </a:br>
            <a:r>
              <a:rPr lang="en-US" b="1" dirty="0"/>
              <a:t>Hashing</a:t>
            </a:r>
            <a:r>
              <a:rPr lang="en-US" dirty="0"/>
              <a:t> is an efficient technique to directly search the location of desired data on the disk without using index structure. Data is stored at the data blocks whose address is generated by using hash function. The memory location where these records are stored is called as data block or data bucket</a:t>
            </a:r>
            <a:endParaRPr lang="en-IN" dirty="0"/>
          </a:p>
          <a:p>
            <a:endParaRPr lang="en-IN" dirty="0"/>
          </a:p>
        </p:txBody>
      </p:sp>
      <p:sp>
        <p:nvSpPr>
          <p:cNvPr id="4" name="Slide Number Placeholder 3"/>
          <p:cNvSpPr>
            <a:spLocks noGrp="1"/>
          </p:cNvSpPr>
          <p:nvPr>
            <p:ph type="sldNum" sz="quarter" idx="5"/>
          </p:nvPr>
        </p:nvSpPr>
        <p:spPr/>
        <p:txBody>
          <a:bodyPr/>
          <a:lstStyle/>
          <a:p>
            <a:fld id="{A567E2AD-912D-4EFA-B779-97A45C11AD8A}" type="slidenum">
              <a:rPr lang="en-IN" smtClean="0"/>
              <a:t>15</a:t>
            </a:fld>
            <a:endParaRPr lang="en-IN"/>
          </a:p>
        </p:txBody>
      </p:sp>
    </p:spTree>
    <p:extLst>
      <p:ext uri="{BB962C8B-B14F-4D97-AF65-F5344CB8AC3E}">
        <p14:creationId xmlns:p14="http://schemas.microsoft.com/office/powerpoint/2010/main" val="2872961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567E2AD-912D-4EFA-B779-97A45C11AD8A}" type="slidenum">
              <a:rPr lang="en-IN" smtClean="0"/>
              <a:t>16</a:t>
            </a:fld>
            <a:endParaRPr lang="en-IN"/>
          </a:p>
        </p:txBody>
      </p:sp>
    </p:spTree>
    <p:extLst>
      <p:ext uri="{BB962C8B-B14F-4D97-AF65-F5344CB8AC3E}">
        <p14:creationId xmlns:p14="http://schemas.microsoft.com/office/powerpoint/2010/main" val="2246563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EE2A39B-5BC0-44B2-ACBD-1C33C16A22A0}" type="datetimeFigureOut">
              <a:rPr lang="en-IN" smtClean="0"/>
              <a:t>03-11-2020</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3D7A2648-7FA9-4A54-A1D5-C273CF4DAB5A}"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7573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E2A39B-5BC0-44B2-ACBD-1C33C16A22A0}" type="datetimeFigureOut">
              <a:rPr lang="en-IN" smtClean="0"/>
              <a:t>03-11-2020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7A2648-7FA9-4A54-A1D5-C273CF4DAB5A}" type="slidenum">
              <a:rPr lang="en-IN" smtClean="0"/>
              <a:t>‹#›</a:t>
            </a:fld>
            <a:endParaRPr lang="en-IN"/>
          </a:p>
        </p:txBody>
      </p:sp>
    </p:spTree>
    <p:extLst>
      <p:ext uri="{BB962C8B-B14F-4D97-AF65-F5344CB8AC3E}">
        <p14:creationId xmlns:p14="http://schemas.microsoft.com/office/powerpoint/2010/main" val="137197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E2A39B-5BC0-44B2-ACBD-1C33C16A22A0}" type="datetimeFigureOut">
              <a:rPr lang="en-IN" smtClean="0"/>
              <a:t>03-11-2020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7A2648-7FA9-4A54-A1D5-C273CF4DAB5A}"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0562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E2A39B-5BC0-44B2-ACBD-1C33C16A22A0}" type="datetimeFigureOut">
              <a:rPr lang="en-IN" smtClean="0"/>
              <a:t>03-11-2020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7A2648-7FA9-4A54-A1D5-C273CF4DAB5A}"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0168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E2A39B-5BC0-44B2-ACBD-1C33C16A22A0}" type="datetimeFigureOut">
              <a:rPr lang="en-IN" smtClean="0"/>
              <a:t>03-11-2020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7A2648-7FA9-4A54-A1D5-C273CF4DAB5A}" type="slidenum">
              <a:rPr lang="en-IN" smtClean="0"/>
              <a:t>‹#›</a:t>
            </a:fld>
            <a:endParaRPr lang="en-IN"/>
          </a:p>
        </p:txBody>
      </p:sp>
    </p:spTree>
    <p:extLst>
      <p:ext uri="{BB962C8B-B14F-4D97-AF65-F5344CB8AC3E}">
        <p14:creationId xmlns:p14="http://schemas.microsoft.com/office/powerpoint/2010/main" val="1298979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E2A39B-5BC0-44B2-ACBD-1C33C16A22A0}" type="datetimeFigureOut">
              <a:rPr lang="en-IN" smtClean="0"/>
              <a:t>03-11-2020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7A2648-7FA9-4A54-A1D5-C273CF4DAB5A}"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5581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E2A39B-5BC0-44B2-ACBD-1C33C16A22A0}" type="datetimeFigureOut">
              <a:rPr lang="en-IN" smtClean="0"/>
              <a:t>03-11-2020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7A2648-7FA9-4A54-A1D5-C273CF4DAB5A}"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8477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E2A39B-5BC0-44B2-ACBD-1C33C16A22A0}" type="datetimeFigureOut">
              <a:rPr lang="en-IN" smtClean="0"/>
              <a:t>03-11-2020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7A2648-7FA9-4A54-A1D5-C273CF4DAB5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93844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E2A39B-5BC0-44B2-ACBD-1C33C16A22A0}" type="datetimeFigureOut">
              <a:rPr lang="en-IN" smtClean="0"/>
              <a:t>03-11-2020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7A2648-7FA9-4A54-A1D5-C273CF4DAB5A}"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9032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E2A39B-5BC0-44B2-ACBD-1C33C16A22A0}" type="datetimeFigureOut">
              <a:rPr lang="en-IN" smtClean="0"/>
              <a:t>03-11-2020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7A2648-7FA9-4A54-A1D5-C273CF4DAB5A}" type="slidenum">
              <a:rPr lang="en-IN" smtClean="0"/>
              <a:t>‹#›</a:t>
            </a:fld>
            <a:endParaRPr lang="en-IN"/>
          </a:p>
        </p:txBody>
      </p:sp>
    </p:spTree>
    <p:extLst>
      <p:ext uri="{BB962C8B-B14F-4D97-AF65-F5344CB8AC3E}">
        <p14:creationId xmlns:p14="http://schemas.microsoft.com/office/powerpoint/2010/main" val="2832106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E2A39B-5BC0-44B2-ACBD-1C33C16A22A0}" type="datetimeFigureOut">
              <a:rPr lang="en-IN" smtClean="0"/>
              <a:t>03-11-2020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7A2648-7FA9-4A54-A1D5-C273CF4DAB5A}"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0792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E2A39B-5BC0-44B2-ACBD-1C33C16A22A0}" type="datetimeFigureOut">
              <a:rPr lang="en-IN" smtClean="0"/>
              <a:t>03-11-2020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7A2648-7FA9-4A54-A1D5-C273CF4DAB5A}" type="slidenum">
              <a:rPr lang="en-IN" smtClean="0"/>
              <a:t>‹#›</a:t>
            </a:fld>
            <a:endParaRPr lang="en-IN"/>
          </a:p>
        </p:txBody>
      </p:sp>
    </p:spTree>
    <p:extLst>
      <p:ext uri="{BB962C8B-B14F-4D97-AF65-F5344CB8AC3E}">
        <p14:creationId xmlns:p14="http://schemas.microsoft.com/office/powerpoint/2010/main" val="3084693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E2A39B-5BC0-44B2-ACBD-1C33C16A22A0}" type="datetimeFigureOut">
              <a:rPr lang="en-IN" smtClean="0"/>
              <a:t>03-11-2020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7A2648-7FA9-4A54-A1D5-C273CF4DAB5A}"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47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E2A39B-5BC0-44B2-ACBD-1C33C16A22A0}" type="datetimeFigureOut">
              <a:rPr lang="en-IN" smtClean="0"/>
              <a:t>03-11-2020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7A2648-7FA9-4A54-A1D5-C273CF4DAB5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5782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E2A39B-5BC0-44B2-ACBD-1C33C16A22A0}" type="datetimeFigureOut">
              <a:rPr lang="en-IN" smtClean="0"/>
              <a:t>03-11-2020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7A2648-7FA9-4A54-A1D5-C273CF4DAB5A}" type="slidenum">
              <a:rPr lang="en-IN" smtClean="0"/>
              <a:t>‹#›</a:t>
            </a:fld>
            <a:endParaRPr lang="en-IN"/>
          </a:p>
        </p:txBody>
      </p:sp>
    </p:spTree>
    <p:extLst>
      <p:ext uri="{BB962C8B-B14F-4D97-AF65-F5344CB8AC3E}">
        <p14:creationId xmlns:p14="http://schemas.microsoft.com/office/powerpoint/2010/main" val="772973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E2A39B-5BC0-44B2-ACBD-1C33C16A22A0}" type="datetimeFigureOut">
              <a:rPr lang="en-IN" smtClean="0"/>
              <a:t>03-11-2020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7A2648-7FA9-4A54-A1D5-C273CF4DAB5A}"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6228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E2A39B-5BC0-44B2-ACBD-1C33C16A22A0}" type="datetimeFigureOut">
              <a:rPr lang="en-IN" smtClean="0"/>
              <a:t>03-11-2020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7A2648-7FA9-4A54-A1D5-C273CF4DAB5A}" type="slidenum">
              <a:rPr lang="en-IN" smtClean="0"/>
              <a:t>‹#›</a:t>
            </a:fld>
            <a:endParaRPr lang="en-IN"/>
          </a:p>
        </p:txBody>
      </p:sp>
    </p:spTree>
    <p:extLst>
      <p:ext uri="{BB962C8B-B14F-4D97-AF65-F5344CB8AC3E}">
        <p14:creationId xmlns:p14="http://schemas.microsoft.com/office/powerpoint/2010/main" val="955858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EE2A39B-5BC0-44B2-ACBD-1C33C16A22A0}" type="datetimeFigureOut">
              <a:rPr lang="en-IN" smtClean="0"/>
              <a:t>03-11-2020</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D7A2648-7FA9-4A54-A1D5-C273CF4DAB5A}" type="slidenum">
              <a:rPr lang="en-IN" smtClean="0"/>
              <a:t>‹#›</a:t>
            </a:fld>
            <a:endParaRPr lang="en-IN"/>
          </a:p>
        </p:txBody>
      </p:sp>
    </p:spTree>
    <p:extLst>
      <p:ext uri="{BB962C8B-B14F-4D97-AF65-F5344CB8AC3E}">
        <p14:creationId xmlns:p14="http://schemas.microsoft.com/office/powerpoint/2010/main" val="21027196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97421-806C-4B5C-954E-AAB4D63D7C36}"/>
              </a:ext>
            </a:extLst>
          </p:cNvPr>
          <p:cNvSpPr>
            <a:spLocks noGrp="1"/>
          </p:cNvSpPr>
          <p:nvPr>
            <p:ph type="ctrTitle"/>
          </p:nvPr>
        </p:nvSpPr>
        <p:spPr/>
        <p:txBody>
          <a:bodyPr/>
          <a:lstStyle/>
          <a:p>
            <a:r>
              <a:rPr lang="en-IN" dirty="0"/>
              <a:t>File Organisation</a:t>
            </a:r>
          </a:p>
        </p:txBody>
      </p:sp>
      <p:sp>
        <p:nvSpPr>
          <p:cNvPr id="3" name="Subtitle 2">
            <a:extLst>
              <a:ext uri="{FF2B5EF4-FFF2-40B4-BE49-F238E27FC236}">
                <a16:creationId xmlns:a16="http://schemas.microsoft.com/office/drawing/2014/main" id="{C06065E6-D9AE-4E5C-86FF-8AACC30ADF16}"/>
              </a:ext>
            </a:extLst>
          </p:cNvPr>
          <p:cNvSpPr>
            <a:spLocks noGrp="1"/>
          </p:cNvSpPr>
          <p:nvPr>
            <p:ph type="subTitle" idx="1"/>
          </p:nvPr>
        </p:nvSpPr>
        <p:spPr/>
        <p:txBody>
          <a:bodyPr/>
          <a:lstStyle/>
          <a:p>
            <a:r>
              <a:rPr lang="en-IN" dirty="0"/>
              <a:t>- Shivali Chopra</a:t>
            </a:r>
          </a:p>
        </p:txBody>
      </p:sp>
    </p:spTree>
    <p:extLst>
      <p:ext uri="{BB962C8B-B14F-4D97-AF65-F5344CB8AC3E}">
        <p14:creationId xmlns:p14="http://schemas.microsoft.com/office/powerpoint/2010/main" val="765465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58D3AE-039F-4A2D-9CB4-40945D709A9F}"/>
              </a:ext>
            </a:extLst>
          </p:cNvPr>
          <p:cNvSpPr>
            <a:spLocks noGrp="1"/>
          </p:cNvSpPr>
          <p:nvPr>
            <p:ph idx="1"/>
          </p:nvPr>
        </p:nvSpPr>
        <p:spPr>
          <a:xfrm>
            <a:off x="1295401" y="888273"/>
            <a:ext cx="9601196" cy="5159829"/>
          </a:xfrm>
        </p:spPr>
        <p:txBody>
          <a:bodyPr>
            <a:normAutofit/>
          </a:bodyPr>
          <a:lstStyle/>
          <a:p>
            <a:pPr marL="0" indent="0">
              <a:buNone/>
            </a:pPr>
            <a:r>
              <a:rPr lang="en-US" sz="2800" dirty="0"/>
              <a:t>Insertion of new record –</a:t>
            </a:r>
          </a:p>
          <a:p>
            <a:pPr marL="0" indent="0">
              <a:buNone/>
            </a:pPr>
            <a:r>
              <a:rPr lang="en-US" sz="2800" dirty="0"/>
              <a:t>Suppose we have four records in the heap R1, R5, R6, R4 and R3 and suppose a new record R2 has to be inserted in the heap then, since the last data block </a:t>
            </a:r>
            <a:r>
              <a:rPr lang="en-US" sz="2800" dirty="0" err="1"/>
              <a:t>i.e</a:t>
            </a:r>
            <a:r>
              <a:rPr lang="en-US" sz="2800" dirty="0"/>
              <a:t> data block 3 is full it will be inserted in any of the database selected by the DBMS, lets say data block 1.</a:t>
            </a:r>
          </a:p>
          <a:p>
            <a:pPr marL="0" indent="0">
              <a:buNone/>
            </a:pPr>
            <a:r>
              <a:rPr lang="en-US" sz="2800" dirty="0"/>
              <a:t> </a:t>
            </a:r>
          </a:p>
          <a:p>
            <a:pPr marL="0" indent="0">
              <a:buNone/>
            </a:pPr>
            <a:r>
              <a:rPr lang="en-US" sz="2800" dirty="0"/>
              <a:t>If we want to search, delete or update data in heap file Organization the we will traverse the data from the beginning of the file till we get the requested record. Thus if the database is very huge, searching, deleting or updating the record will take a lot of time.</a:t>
            </a:r>
          </a:p>
          <a:p>
            <a:pPr marL="0" indent="0">
              <a:buNone/>
            </a:pPr>
            <a:endParaRPr lang="en-IN" sz="2800" dirty="0"/>
          </a:p>
        </p:txBody>
      </p:sp>
    </p:spTree>
    <p:extLst>
      <p:ext uri="{BB962C8B-B14F-4D97-AF65-F5344CB8AC3E}">
        <p14:creationId xmlns:p14="http://schemas.microsoft.com/office/powerpoint/2010/main" val="2209815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0B1E6-C32C-457B-9BC8-449D9A446A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F0374B2-B371-4FA1-BE38-6A79ACF9D85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1225E34-2E15-4E66-8CAD-9C28A0E0C1C9}"/>
              </a:ext>
            </a:extLst>
          </p:cNvPr>
          <p:cNvPicPr>
            <a:picLocks noChangeAspect="1"/>
          </p:cNvPicPr>
          <p:nvPr/>
        </p:nvPicPr>
        <p:blipFill>
          <a:blip r:embed="rId3"/>
          <a:stretch>
            <a:fillRect/>
          </a:stretch>
        </p:blipFill>
        <p:spPr>
          <a:xfrm>
            <a:off x="509451" y="147637"/>
            <a:ext cx="11181806" cy="6562725"/>
          </a:xfrm>
          <a:prstGeom prst="rect">
            <a:avLst/>
          </a:prstGeom>
        </p:spPr>
      </p:pic>
    </p:spTree>
    <p:extLst>
      <p:ext uri="{BB962C8B-B14F-4D97-AF65-F5344CB8AC3E}">
        <p14:creationId xmlns:p14="http://schemas.microsoft.com/office/powerpoint/2010/main" val="431974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10D0C-CFFA-4AA8-9637-AD3923335C4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C7FBDEF-F048-4CF6-A372-5DAC9CB8D029}"/>
              </a:ext>
            </a:extLst>
          </p:cNvPr>
          <p:cNvSpPr>
            <a:spLocks noGrp="1"/>
          </p:cNvSpPr>
          <p:nvPr>
            <p:ph idx="1"/>
          </p:nvPr>
        </p:nvSpPr>
        <p:spPr/>
        <p:txBody>
          <a:bodyPr>
            <a:normAutofit fontScale="92500" lnSpcReduction="20000"/>
          </a:bodyPr>
          <a:lstStyle/>
          <a:p>
            <a:pPr fontAlgn="base"/>
            <a:r>
              <a:rPr lang="en-US" b="1" dirty="0"/>
              <a:t>Pros and Cons of Heap File Organization –</a:t>
            </a:r>
            <a:br>
              <a:rPr lang="en-US" dirty="0"/>
            </a:br>
            <a:r>
              <a:rPr lang="en-US" b="1" dirty="0"/>
              <a:t>Pros –</a:t>
            </a:r>
            <a:endParaRPr lang="en-IN" dirty="0"/>
          </a:p>
          <a:p>
            <a:pPr lvl="0" fontAlgn="base"/>
            <a:r>
              <a:rPr lang="en-US" dirty="0"/>
              <a:t>Fetching and retrieving records is faster than sequential record but only in case of small databases.</a:t>
            </a:r>
            <a:endParaRPr lang="en-IN" dirty="0"/>
          </a:p>
          <a:p>
            <a:pPr lvl="0" fontAlgn="base"/>
            <a:r>
              <a:rPr lang="en-US" dirty="0"/>
              <a:t>When there is a huge number of data needs to be loaded into the database at a time, then this method of file Organization is best suited.</a:t>
            </a:r>
            <a:endParaRPr lang="en-IN" dirty="0"/>
          </a:p>
          <a:p>
            <a:pPr fontAlgn="base"/>
            <a:r>
              <a:rPr lang="en-US" b="1" dirty="0"/>
              <a:t>Cons –</a:t>
            </a:r>
            <a:endParaRPr lang="en-IN" dirty="0"/>
          </a:p>
          <a:p>
            <a:pPr lvl="0" fontAlgn="base"/>
            <a:r>
              <a:rPr lang="en-US" dirty="0"/>
              <a:t>Problem of unused memory blocks.</a:t>
            </a:r>
            <a:endParaRPr lang="en-IN" dirty="0"/>
          </a:p>
          <a:p>
            <a:pPr lvl="0" fontAlgn="base"/>
            <a:r>
              <a:rPr lang="en-US" dirty="0"/>
              <a:t>Inefficient for larger databases.</a:t>
            </a:r>
            <a:endParaRPr lang="en-IN" dirty="0"/>
          </a:p>
          <a:p>
            <a:pPr marL="0" indent="0">
              <a:buNone/>
            </a:pPr>
            <a:endParaRPr lang="en-IN" dirty="0"/>
          </a:p>
        </p:txBody>
      </p:sp>
    </p:spTree>
    <p:extLst>
      <p:ext uri="{BB962C8B-B14F-4D97-AF65-F5344CB8AC3E}">
        <p14:creationId xmlns:p14="http://schemas.microsoft.com/office/powerpoint/2010/main" val="1360774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11AC0-29AC-4995-9F10-5102B6E3EAA2}"/>
              </a:ext>
            </a:extLst>
          </p:cNvPr>
          <p:cNvSpPr>
            <a:spLocks noGrp="1"/>
          </p:cNvSpPr>
          <p:nvPr>
            <p:ph type="title"/>
          </p:nvPr>
        </p:nvSpPr>
        <p:spPr/>
        <p:txBody>
          <a:bodyPr/>
          <a:lstStyle/>
          <a:p>
            <a:r>
              <a:rPr lang="en-IN" dirty="0"/>
              <a:t>Hash File Organization</a:t>
            </a:r>
          </a:p>
        </p:txBody>
      </p:sp>
      <p:sp>
        <p:nvSpPr>
          <p:cNvPr id="3" name="Content Placeholder 2">
            <a:extLst>
              <a:ext uri="{FF2B5EF4-FFF2-40B4-BE49-F238E27FC236}">
                <a16:creationId xmlns:a16="http://schemas.microsoft.com/office/drawing/2014/main" id="{2A817954-20AC-4A96-A7C1-EBB61C2DC19A}"/>
              </a:ext>
            </a:extLst>
          </p:cNvPr>
          <p:cNvSpPr>
            <a:spLocks noGrp="1"/>
          </p:cNvSpPr>
          <p:nvPr>
            <p:ph idx="1"/>
          </p:nvPr>
        </p:nvSpPr>
        <p:spPr/>
        <p:txBody>
          <a:bodyPr/>
          <a:lstStyle/>
          <a:p>
            <a:pPr marL="0" indent="0">
              <a:buNone/>
            </a:pPr>
            <a:r>
              <a:rPr lang="en-US" dirty="0"/>
              <a:t>Hash File Organization uses the computation of hash function on some</a:t>
            </a:r>
          </a:p>
          <a:p>
            <a:pPr marL="0" indent="0">
              <a:buNone/>
            </a:pPr>
            <a:r>
              <a:rPr lang="en-US" dirty="0"/>
              <a:t>fields of the records. The hash function's output determines the location</a:t>
            </a:r>
          </a:p>
          <a:p>
            <a:pPr marL="0" indent="0">
              <a:buNone/>
            </a:pPr>
            <a:r>
              <a:rPr lang="en-US" dirty="0"/>
              <a:t>of disk block where the records are to be placed</a:t>
            </a:r>
            <a:endParaRPr lang="en-IN" dirty="0"/>
          </a:p>
        </p:txBody>
      </p:sp>
    </p:spTree>
    <p:extLst>
      <p:ext uri="{BB962C8B-B14F-4D97-AF65-F5344CB8AC3E}">
        <p14:creationId xmlns:p14="http://schemas.microsoft.com/office/powerpoint/2010/main" val="4042426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59553-C950-4976-B6CF-1C3CAED0909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480246D-6A13-4F76-8182-846642C86E3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83F4D89-FCD4-43FB-B840-EB0CD89A1665}"/>
              </a:ext>
            </a:extLst>
          </p:cNvPr>
          <p:cNvPicPr>
            <a:picLocks noChangeAspect="1"/>
          </p:cNvPicPr>
          <p:nvPr/>
        </p:nvPicPr>
        <p:blipFill>
          <a:blip r:embed="rId3"/>
          <a:stretch>
            <a:fillRect/>
          </a:stretch>
        </p:blipFill>
        <p:spPr>
          <a:xfrm>
            <a:off x="496389" y="442912"/>
            <a:ext cx="11207931" cy="5972175"/>
          </a:xfrm>
          <a:prstGeom prst="rect">
            <a:avLst/>
          </a:prstGeom>
        </p:spPr>
      </p:pic>
    </p:spTree>
    <p:extLst>
      <p:ext uri="{BB962C8B-B14F-4D97-AF65-F5344CB8AC3E}">
        <p14:creationId xmlns:p14="http://schemas.microsoft.com/office/powerpoint/2010/main" val="1785358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EB474-7E57-42A5-8E59-FFD25F437B3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580CB9D-A972-4050-9C2B-377A564639C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112120C-AACD-498D-928B-FB41D05C6EC4}"/>
              </a:ext>
            </a:extLst>
          </p:cNvPr>
          <p:cNvPicPr>
            <a:picLocks noChangeAspect="1"/>
          </p:cNvPicPr>
          <p:nvPr/>
        </p:nvPicPr>
        <p:blipFill>
          <a:blip r:embed="rId3"/>
          <a:stretch>
            <a:fillRect/>
          </a:stretch>
        </p:blipFill>
        <p:spPr>
          <a:xfrm>
            <a:off x="483326" y="444137"/>
            <a:ext cx="11220994" cy="5917474"/>
          </a:xfrm>
          <a:prstGeom prst="rect">
            <a:avLst/>
          </a:prstGeom>
        </p:spPr>
      </p:pic>
    </p:spTree>
    <p:extLst>
      <p:ext uri="{BB962C8B-B14F-4D97-AF65-F5344CB8AC3E}">
        <p14:creationId xmlns:p14="http://schemas.microsoft.com/office/powerpoint/2010/main" val="3764850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27339-F722-421D-9F75-019B566566BB}"/>
              </a:ext>
            </a:extLst>
          </p:cNvPr>
          <p:cNvSpPr>
            <a:spLocks noGrp="1"/>
          </p:cNvSpPr>
          <p:nvPr>
            <p:ph type="title"/>
          </p:nvPr>
        </p:nvSpPr>
        <p:spPr/>
        <p:txBody>
          <a:bodyPr/>
          <a:lstStyle/>
          <a:p>
            <a:r>
              <a:rPr lang="en-IN" dirty="0"/>
              <a:t>Hash File Organization </a:t>
            </a:r>
          </a:p>
        </p:txBody>
      </p:sp>
      <p:sp>
        <p:nvSpPr>
          <p:cNvPr id="3" name="Content Placeholder 2">
            <a:extLst>
              <a:ext uri="{FF2B5EF4-FFF2-40B4-BE49-F238E27FC236}">
                <a16:creationId xmlns:a16="http://schemas.microsoft.com/office/drawing/2014/main" id="{C297D0A3-837F-4F62-A2B6-9049464BBF38}"/>
              </a:ext>
            </a:extLst>
          </p:cNvPr>
          <p:cNvSpPr>
            <a:spLocks noGrp="1"/>
          </p:cNvSpPr>
          <p:nvPr>
            <p:ph idx="1"/>
          </p:nvPr>
        </p:nvSpPr>
        <p:spPr/>
        <p:txBody>
          <a:bodyPr>
            <a:normAutofit fontScale="92500" lnSpcReduction="10000"/>
          </a:bodyPr>
          <a:lstStyle/>
          <a:p>
            <a:pPr marL="342900" lvl="0" indent="-342900" algn="just" fontAlgn="base">
              <a:lnSpc>
                <a:spcPct val="115000"/>
              </a:lnSpc>
              <a:spcAft>
                <a:spcPts val="1000"/>
              </a:spcAft>
              <a:buSzPts val="1000"/>
              <a:buFont typeface="Wingdings" panose="05000000000000000000" pitchFamily="2" charset="2"/>
              <a:buChar char=""/>
              <a:tabLst>
                <a:tab pos="457200" algn="l"/>
              </a:tabLst>
            </a:pP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Data bucket –</a:t>
            </a: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Data buckets are the memory locations where the records are stored. These buckets are also considered as </a:t>
            </a:r>
            <a:r>
              <a:rPr lang="en-US" sz="1800" i="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Unit Of Storage</a:t>
            </a: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fontAlgn="base">
              <a:lnSpc>
                <a:spcPct val="115000"/>
              </a:lnSpc>
              <a:spcAft>
                <a:spcPts val="1000"/>
              </a:spcAft>
              <a:buSzPts val="1000"/>
              <a:buFont typeface="Wingdings" panose="05000000000000000000" pitchFamily="2" charset="2"/>
              <a:buChar char=""/>
              <a:tabLst>
                <a:tab pos="457200" algn="l"/>
              </a:tabLst>
            </a:pP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Hash Function –</a:t>
            </a: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Hash function is a mapping function that maps all the set of search keys to actual record address. Generally, hash function uses primary key to generate the hash index – address of the data block. Hash function can be simple mathematical function to any complex mathematical function.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fontAlgn="base">
              <a:lnSpc>
                <a:spcPct val="115000"/>
              </a:lnSpc>
              <a:spcAft>
                <a:spcPts val="1000"/>
              </a:spcAft>
              <a:buSzPts val="1000"/>
              <a:buFont typeface="Wingdings" panose="05000000000000000000" pitchFamily="2" charset="2"/>
              <a:buChar char=""/>
              <a:tabLst>
                <a:tab pos="457200" algn="l"/>
              </a:tabLst>
            </a:pPr>
            <a:r>
              <a:rPr lang="en-US" sz="1800" b="1"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Hash Index-</a:t>
            </a:r>
            <a:r>
              <a:rPr lang="en-US" sz="1800" dirty="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The prefix of an entire hash value is taken as a hash index. Every hash index has a depth value to signify how many bits are used for computing a hash function. These bits can address 2n buckets. When all these bits are consumed ? then the depth value is increased linearly and twice the buckets are allocated.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761515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CFBF95-D98C-4BD7-94E0-F0B92EBA3491}"/>
              </a:ext>
            </a:extLst>
          </p:cNvPr>
          <p:cNvSpPr>
            <a:spLocks noGrp="1"/>
          </p:cNvSpPr>
          <p:nvPr>
            <p:ph idx="1"/>
          </p:nvPr>
        </p:nvSpPr>
        <p:spPr>
          <a:xfrm>
            <a:off x="1295401" y="979714"/>
            <a:ext cx="9601196" cy="4896154"/>
          </a:xfrm>
        </p:spPr>
        <p:txBody>
          <a:bodyPr/>
          <a:lstStyle/>
          <a:p>
            <a:pPr marL="0" indent="0">
              <a:buNone/>
            </a:pPr>
            <a:r>
              <a:rPr lang="en-US" sz="1800" dirty="0">
                <a:solidFill>
                  <a:srgbClr val="000000"/>
                </a:solidFill>
                <a:effectLst/>
                <a:latin typeface="Helvetica" panose="020B0604020202020204" pitchFamily="34" charset="0"/>
                <a:ea typeface="Times New Roman" panose="02020603050405020304" pitchFamily="18" charset="0"/>
              </a:rPr>
              <a:t>Below given diagram clearly depicts how hash function work:</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D1160C63-B8C9-4465-9BA0-2326177F08AE}"/>
              </a:ext>
            </a:extLst>
          </p:cNvPr>
          <p:cNvPicPr/>
          <p:nvPr/>
        </p:nvPicPr>
        <p:blipFill>
          <a:blip r:embed="rId3"/>
          <a:srcRect/>
          <a:stretch>
            <a:fillRect/>
          </a:stretch>
        </p:blipFill>
        <p:spPr bwMode="auto">
          <a:xfrm>
            <a:off x="653143" y="1384662"/>
            <a:ext cx="10802983" cy="4896154"/>
          </a:xfrm>
          <a:prstGeom prst="rect">
            <a:avLst/>
          </a:prstGeom>
          <a:noFill/>
          <a:ln w="9525">
            <a:noFill/>
            <a:miter lim="800000"/>
            <a:headEnd/>
            <a:tailEnd/>
          </a:ln>
        </p:spPr>
      </p:pic>
    </p:spTree>
    <p:extLst>
      <p:ext uri="{BB962C8B-B14F-4D97-AF65-F5344CB8AC3E}">
        <p14:creationId xmlns:p14="http://schemas.microsoft.com/office/powerpoint/2010/main" val="2063336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3CD10-8538-4676-AB6D-25C5FD30B042}"/>
              </a:ext>
            </a:extLst>
          </p:cNvPr>
          <p:cNvSpPr>
            <a:spLocks noGrp="1"/>
          </p:cNvSpPr>
          <p:nvPr>
            <p:ph type="title"/>
          </p:nvPr>
        </p:nvSpPr>
        <p:spPr/>
        <p:txBody>
          <a:bodyPr/>
          <a:lstStyle/>
          <a:p>
            <a:r>
              <a:rPr lang="en-IN" dirty="0"/>
              <a:t>Static Hashing </a:t>
            </a:r>
          </a:p>
        </p:txBody>
      </p:sp>
      <p:sp>
        <p:nvSpPr>
          <p:cNvPr id="3" name="Content Placeholder 2">
            <a:extLst>
              <a:ext uri="{FF2B5EF4-FFF2-40B4-BE49-F238E27FC236}">
                <a16:creationId xmlns:a16="http://schemas.microsoft.com/office/drawing/2014/main" id="{F5579299-1B45-4E1C-9425-6590CE3A4058}"/>
              </a:ext>
            </a:extLst>
          </p:cNvPr>
          <p:cNvSpPr>
            <a:spLocks noGrp="1"/>
          </p:cNvSpPr>
          <p:nvPr>
            <p:ph idx="1"/>
          </p:nvPr>
        </p:nvSpPr>
        <p:spPr/>
        <p:txBody>
          <a:bodyPr/>
          <a:lstStyle/>
          <a:p>
            <a:r>
              <a:rPr lang="en-US" dirty="0"/>
              <a:t>In static hashing, when a search-key value is provided, the hash function always computes the same address. For example, if we want to generate address for STUDENT_ID = 10 using mod (3) hash function, it always result in the same bucket address 1.  There will not be any changes to the bucket address here. Hence number of data buckets in the memory for this static hashing remains constant throughout.</a:t>
            </a:r>
            <a:endParaRPr lang="en-IN" dirty="0"/>
          </a:p>
        </p:txBody>
      </p:sp>
    </p:spTree>
    <p:extLst>
      <p:ext uri="{BB962C8B-B14F-4D97-AF65-F5344CB8AC3E}">
        <p14:creationId xmlns:p14="http://schemas.microsoft.com/office/powerpoint/2010/main" val="453690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135D1-AEBE-4721-BB84-60A9756AC150}"/>
              </a:ext>
            </a:extLst>
          </p:cNvPr>
          <p:cNvSpPr>
            <a:spLocks noGrp="1"/>
          </p:cNvSpPr>
          <p:nvPr>
            <p:ph type="title"/>
          </p:nvPr>
        </p:nvSpPr>
        <p:spPr/>
        <p:txBody>
          <a:bodyPr/>
          <a:lstStyle/>
          <a:p>
            <a:r>
              <a:rPr lang="en-IN" dirty="0"/>
              <a:t>Operations –</a:t>
            </a:r>
          </a:p>
        </p:txBody>
      </p:sp>
      <p:sp>
        <p:nvSpPr>
          <p:cNvPr id="3" name="Content Placeholder 2">
            <a:extLst>
              <a:ext uri="{FF2B5EF4-FFF2-40B4-BE49-F238E27FC236}">
                <a16:creationId xmlns:a16="http://schemas.microsoft.com/office/drawing/2014/main" id="{08D56A88-99C6-4338-A448-3FFE38911315}"/>
              </a:ext>
            </a:extLst>
          </p:cNvPr>
          <p:cNvSpPr>
            <a:spLocks noGrp="1"/>
          </p:cNvSpPr>
          <p:nvPr>
            <p:ph idx="1"/>
          </p:nvPr>
        </p:nvSpPr>
        <p:spPr>
          <a:xfrm>
            <a:off x="1295401" y="2556931"/>
            <a:ext cx="9601196" cy="3608737"/>
          </a:xfrm>
        </p:spPr>
        <p:txBody>
          <a:bodyPr>
            <a:normAutofit lnSpcReduction="10000"/>
          </a:bodyPr>
          <a:lstStyle/>
          <a:p>
            <a:r>
              <a:rPr lang="en-US" sz="1800" dirty="0"/>
              <a:t>	Insertion – When a new record is inserted into the table, The hash function h generate a bucket address for the new record based on its hash key K.</a:t>
            </a:r>
          </a:p>
          <a:p>
            <a:r>
              <a:rPr lang="en-US" sz="1800" dirty="0"/>
              <a:t>Bucket address = h(K)</a:t>
            </a:r>
          </a:p>
          <a:p>
            <a:r>
              <a:rPr lang="en-US" sz="1800" dirty="0"/>
              <a:t>	Searching – When a record needs to be searched, The same hash function is used to retrieve the bucket address for the record. For Example, if we want to retrieve whole record for ID 76, and if the hash function is mod (5) on that ID, the bucket address generated would be 1. Then we will directly got to address 1 and retrieve the whole record for ID 76. Here ID acts as a hash key.</a:t>
            </a:r>
          </a:p>
          <a:p>
            <a:r>
              <a:rPr lang="en-US" sz="1800" dirty="0"/>
              <a:t>	Deletion – If we want to delete a record, Using the hash function we will first fetch the record which is supposed to be deleted.  Then we will remove the records for that address in memory.</a:t>
            </a:r>
          </a:p>
          <a:p>
            <a:r>
              <a:rPr lang="en-US" sz="1800" dirty="0"/>
              <a:t>	</a:t>
            </a:r>
            <a:r>
              <a:rPr lang="en-US" sz="1800" dirty="0" err="1"/>
              <a:t>Updation</a:t>
            </a:r>
            <a:r>
              <a:rPr lang="en-US" sz="1800" dirty="0"/>
              <a:t> – The data record that needs to be updated is first searched using hash function, and then the data record is updated.</a:t>
            </a:r>
          </a:p>
          <a:p>
            <a:endParaRPr lang="en-IN" sz="1100" dirty="0"/>
          </a:p>
        </p:txBody>
      </p:sp>
    </p:spTree>
    <p:extLst>
      <p:ext uri="{BB962C8B-B14F-4D97-AF65-F5344CB8AC3E}">
        <p14:creationId xmlns:p14="http://schemas.microsoft.com/office/powerpoint/2010/main" val="607817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DD920-4E7D-4EE9-9AD2-83AF481B4979}"/>
              </a:ext>
            </a:extLst>
          </p:cNvPr>
          <p:cNvSpPr>
            <a:spLocks noGrp="1"/>
          </p:cNvSpPr>
          <p:nvPr>
            <p:ph type="title"/>
          </p:nvPr>
        </p:nvSpPr>
        <p:spPr/>
        <p:txBody>
          <a:bodyPr/>
          <a:lstStyle/>
          <a:p>
            <a:r>
              <a:rPr lang="en-IN" dirty="0"/>
              <a:t>File Organisation</a:t>
            </a:r>
          </a:p>
        </p:txBody>
      </p:sp>
      <p:sp>
        <p:nvSpPr>
          <p:cNvPr id="3" name="Content Placeholder 2">
            <a:extLst>
              <a:ext uri="{FF2B5EF4-FFF2-40B4-BE49-F238E27FC236}">
                <a16:creationId xmlns:a16="http://schemas.microsoft.com/office/drawing/2014/main" id="{B35DB35B-0C2F-46A9-A1D5-A3D4CFFD8896}"/>
              </a:ext>
            </a:extLst>
          </p:cNvPr>
          <p:cNvSpPr>
            <a:spLocks noGrp="1"/>
          </p:cNvSpPr>
          <p:nvPr>
            <p:ph idx="1"/>
          </p:nvPr>
        </p:nvSpPr>
        <p:spPr/>
        <p:txBody>
          <a:bodyPr>
            <a:normAutofit/>
          </a:bodyPr>
          <a:lstStyle/>
          <a:p>
            <a:pPr fontAlgn="base"/>
            <a:r>
              <a:rPr lang="en-US" b="1" dirty="0"/>
              <a:t>File –</a:t>
            </a:r>
            <a:r>
              <a:rPr lang="en-US" dirty="0"/>
              <a:t> A file is named collection of related information that is recorded on secondary storage such as magnetic disks, magnetic tables and optical disks.</a:t>
            </a:r>
            <a:endParaRPr lang="en-IN" dirty="0"/>
          </a:p>
          <a:p>
            <a:pPr fontAlgn="base"/>
            <a:r>
              <a:rPr lang="en-US" b="1" dirty="0"/>
              <a:t>What is File Organization?</a:t>
            </a:r>
            <a:br>
              <a:rPr lang="en-US" dirty="0"/>
            </a:br>
            <a:r>
              <a:rPr lang="en-US" dirty="0"/>
              <a:t>File Organization refers to the logical relationships among various records that constitute the file, particularly with respect to the means of identification and access to any specific record. In simple terms, Storing the files in certain order is called file Organization. </a:t>
            </a:r>
            <a:r>
              <a:rPr lang="en-US" b="1" dirty="0"/>
              <a:t>File Structure</a:t>
            </a:r>
            <a:r>
              <a:rPr lang="en-US" dirty="0"/>
              <a:t> refers to the format of the label and data blocks and of any logical control record.</a:t>
            </a:r>
            <a:endParaRPr lang="en-IN" dirty="0"/>
          </a:p>
          <a:p>
            <a:pPr marL="0" indent="0">
              <a:buNone/>
            </a:pPr>
            <a:endParaRPr lang="en-IN" dirty="0"/>
          </a:p>
        </p:txBody>
      </p:sp>
    </p:spTree>
    <p:extLst>
      <p:ext uri="{BB962C8B-B14F-4D97-AF65-F5344CB8AC3E}">
        <p14:creationId xmlns:p14="http://schemas.microsoft.com/office/powerpoint/2010/main" val="1595700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BA2DC-4120-4B38-B5B0-60CB5407AA1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05B8652-6C02-4AC7-84B8-66D47D768B18}"/>
              </a:ext>
            </a:extLst>
          </p:cNvPr>
          <p:cNvSpPr>
            <a:spLocks noGrp="1"/>
          </p:cNvSpPr>
          <p:nvPr>
            <p:ph idx="1"/>
          </p:nvPr>
        </p:nvSpPr>
        <p:spPr/>
        <p:txBody>
          <a:bodyPr/>
          <a:lstStyle/>
          <a:p>
            <a:pPr marL="0" indent="0">
              <a:buNone/>
            </a:pPr>
            <a:r>
              <a:rPr lang="en-US" dirty="0"/>
              <a:t>Now, If we want to insert some new records into the file But the data bucket address generated by the hash function is not empty or the data already exists in that address. This becomes a critical situation to handle.  This situation in the static hashing is called bucket overflow.</a:t>
            </a:r>
          </a:p>
          <a:p>
            <a:pPr marL="0" indent="0">
              <a:buNone/>
            </a:pPr>
            <a:r>
              <a:rPr lang="en-US" dirty="0"/>
              <a:t>How will we insert data in this case?</a:t>
            </a:r>
          </a:p>
          <a:p>
            <a:pPr marL="0" indent="0">
              <a:buNone/>
            </a:pPr>
            <a:endParaRPr lang="en-IN" dirty="0"/>
          </a:p>
        </p:txBody>
      </p:sp>
    </p:spTree>
    <p:extLst>
      <p:ext uri="{BB962C8B-B14F-4D97-AF65-F5344CB8AC3E}">
        <p14:creationId xmlns:p14="http://schemas.microsoft.com/office/powerpoint/2010/main" val="3557134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505A8-36D4-43F8-97D1-0EFA65FCD548}"/>
              </a:ext>
            </a:extLst>
          </p:cNvPr>
          <p:cNvSpPr>
            <a:spLocks noGrp="1"/>
          </p:cNvSpPr>
          <p:nvPr>
            <p:ph type="title"/>
          </p:nvPr>
        </p:nvSpPr>
        <p:spPr/>
        <p:txBody>
          <a:bodyPr>
            <a:normAutofit fontScale="90000"/>
          </a:bodyPr>
          <a:lstStyle/>
          <a:p>
            <a:r>
              <a:rPr lang="en-US" dirty="0"/>
              <a:t>There are several methods provided to overcome this situation. </a:t>
            </a:r>
            <a:endParaRPr lang="en-IN" dirty="0"/>
          </a:p>
        </p:txBody>
      </p:sp>
      <p:sp>
        <p:nvSpPr>
          <p:cNvPr id="3" name="Content Placeholder 2">
            <a:extLst>
              <a:ext uri="{FF2B5EF4-FFF2-40B4-BE49-F238E27FC236}">
                <a16:creationId xmlns:a16="http://schemas.microsoft.com/office/drawing/2014/main" id="{F324678B-D640-4FE6-9D06-54C11941F4C4}"/>
              </a:ext>
            </a:extLst>
          </p:cNvPr>
          <p:cNvSpPr>
            <a:spLocks noGrp="1"/>
          </p:cNvSpPr>
          <p:nvPr>
            <p:ph idx="1"/>
          </p:nvPr>
        </p:nvSpPr>
        <p:spPr/>
        <p:txBody>
          <a:bodyPr/>
          <a:lstStyle/>
          <a:p>
            <a:pPr marL="0" indent="0">
              <a:buNone/>
            </a:pPr>
            <a:r>
              <a:rPr lang="en-US" dirty="0"/>
              <a:t>1.	Open Hashing –</a:t>
            </a:r>
          </a:p>
          <a:p>
            <a:pPr marL="0" indent="0">
              <a:buNone/>
            </a:pPr>
            <a:r>
              <a:rPr lang="en-US" dirty="0"/>
              <a:t>In Open hashing method, next available data block is used to enter the new record, instead of overwriting older one. This method is also called  linear probing.</a:t>
            </a:r>
          </a:p>
          <a:p>
            <a:pPr marL="0" indent="0">
              <a:buNone/>
            </a:pPr>
            <a:r>
              <a:rPr lang="en-US" dirty="0"/>
              <a:t>For example, D3 is a new record which needs to be inserted , the hash function generates address as 105. But it is already full. So the system searches next available data bucket, 123 and assigns D3 to it.</a:t>
            </a:r>
          </a:p>
          <a:p>
            <a:endParaRPr lang="en-IN" dirty="0"/>
          </a:p>
        </p:txBody>
      </p:sp>
    </p:spTree>
    <p:extLst>
      <p:ext uri="{BB962C8B-B14F-4D97-AF65-F5344CB8AC3E}">
        <p14:creationId xmlns:p14="http://schemas.microsoft.com/office/powerpoint/2010/main" val="1989657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25979-0C4D-458B-8A1C-B19B463A500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03573A5-1D29-4AD4-BF06-1D5C55C121B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27E8E0B-058B-44CD-9113-CD720FD41047}"/>
              </a:ext>
            </a:extLst>
          </p:cNvPr>
          <p:cNvPicPr>
            <a:picLocks noChangeAspect="1"/>
          </p:cNvPicPr>
          <p:nvPr/>
        </p:nvPicPr>
        <p:blipFill>
          <a:blip r:embed="rId2"/>
          <a:stretch>
            <a:fillRect/>
          </a:stretch>
        </p:blipFill>
        <p:spPr>
          <a:xfrm>
            <a:off x="1295401" y="982132"/>
            <a:ext cx="9601196" cy="4893736"/>
          </a:xfrm>
          <a:prstGeom prst="rect">
            <a:avLst/>
          </a:prstGeom>
        </p:spPr>
      </p:pic>
    </p:spTree>
    <p:extLst>
      <p:ext uri="{BB962C8B-B14F-4D97-AF65-F5344CB8AC3E}">
        <p14:creationId xmlns:p14="http://schemas.microsoft.com/office/powerpoint/2010/main" val="27767755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846632-B567-4188-AEB2-902F33660FA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B40CE8A-7B53-44B5-B798-52A315C43A17}"/>
              </a:ext>
            </a:extLst>
          </p:cNvPr>
          <p:cNvPicPr>
            <a:picLocks noChangeAspect="1"/>
          </p:cNvPicPr>
          <p:nvPr/>
        </p:nvPicPr>
        <p:blipFill>
          <a:blip r:embed="rId3"/>
          <a:stretch>
            <a:fillRect/>
          </a:stretch>
        </p:blipFill>
        <p:spPr>
          <a:xfrm>
            <a:off x="925286" y="1489166"/>
            <a:ext cx="9773194" cy="3485605"/>
          </a:xfrm>
          <a:prstGeom prst="rect">
            <a:avLst/>
          </a:prstGeom>
        </p:spPr>
      </p:pic>
    </p:spTree>
    <p:extLst>
      <p:ext uri="{BB962C8B-B14F-4D97-AF65-F5344CB8AC3E}">
        <p14:creationId xmlns:p14="http://schemas.microsoft.com/office/powerpoint/2010/main" val="3390118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8A1E3-D413-485D-AC59-F9BE76F7304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4E568D6-17BA-4BFC-B910-9593F8A71E5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7DA8928-DE72-4304-9E48-D848940826DA}"/>
              </a:ext>
            </a:extLst>
          </p:cNvPr>
          <p:cNvPicPr>
            <a:picLocks noChangeAspect="1"/>
          </p:cNvPicPr>
          <p:nvPr/>
        </p:nvPicPr>
        <p:blipFill>
          <a:blip r:embed="rId3"/>
          <a:stretch>
            <a:fillRect/>
          </a:stretch>
        </p:blipFill>
        <p:spPr>
          <a:xfrm>
            <a:off x="1642263" y="1329263"/>
            <a:ext cx="8078679" cy="3884993"/>
          </a:xfrm>
          <a:prstGeom prst="rect">
            <a:avLst/>
          </a:prstGeom>
        </p:spPr>
      </p:pic>
    </p:spTree>
    <p:extLst>
      <p:ext uri="{BB962C8B-B14F-4D97-AF65-F5344CB8AC3E}">
        <p14:creationId xmlns:p14="http://schemas.microsoft.com/office/powerpoint/2010/main" val="1868675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FFFA-6EDB-4270-9AB3-3FE956D5AE3B}"/>
              </a:ext>
            </a:extLst>
          </p:cNvPr>
          <p:cNvSpPr>
            <a:spLocks noGrp="1"/>
          </p:cNvSpPr>
          <p:nvPr>
            <p:ph type="title"/>
          </p:nvPr>
        </p:nvSpPr>
        <p:spPr/>
        <p:txBody>
          <a:bodyPr/>
          <a:lstStyle/>
          <a:p>
            <a:r>
              <a:rPr lang="en-IN" dirty="0"/>
              <a:t>Dynamic Hashing </a:t>
            </a:r>
          </a:p>
        </p:txBody>
      </p:sp>
      <p:sp>
        <p:nvSpPr>
          <p:cNvPr id="3" name="Content Placeholder 2">
            <a:extLst>
              <a:ext uri="{FF2B5EF4-FFF2-40B4-BE49-F238E27FC236}">
                <a16:creationId xmlns:a16="http://schemas.microsoft.com/office/drawing/2014/main" id="{6DE00F68-E039-4CBB-8059-AF8FF8E04367}"/>
              </a:ext>
            </a:extLst>
          </p:cNvPr>
          <p:cNvSpPr>
            <a:spLocks noGrp="1"/>
          </p:cNvSpPr>
          <p:nvPr>
            <p:ph idx="1"/>
          </p:nvPr>
        </p:nvSpPr>
        <p:spPr/>
        <p:txBody>
          <a:bodyPr/>
          <a:lstStyle/>
          <a:p>
            <a:pPr algn="just" fontAlgn="base">
              <a:spcAft>
                <a:spcPts val="785"/>
              </a:spcAft>
            </a:pPr>
            <a:r>
              <a:rPr lang="en-US" dirty="0"/>
              <a:t> </a:t>
            </a:r>
            <a:r>
              <a:rPr lang="en-US" sz="1800" dirty="0">
                <a:solidFill>
                  <a:srgbClr val="000000"/>
                </a:solidFill>
                <a:effectLst/>
                <a:latin typeface="Helvetica" panose="020B0604020202020204" pitchFamily="34" charset="0"/>
                <a:ea typeface="Times New Roman" panose="02020603050405020304" pitchFamily="18" charset="0"/>
              </a:rPr>
              <a:t>The drawback of static hashing is that that it does not expand or shrink dynamically as the size of the database grows or shrinks.  In Dynamic hashing, data buckets grows or shrinks (added or removed dynamically) as the records increases or decreases. Dynamic hashing is also known as extended hashing.</a:t>
            </a:r>
            <a:endParaRPr lang="en-IN" sz="1800" dirty="0">
              <a:effectLst/>
              <a:latin typeface="Times New Roman" panose="02020603050405020304" pitchFamily="18" charset="0"/>
              <a:ea typeface="Times New Roman" panose="02020603050405020304" pitchFamily="18" charset="0"/>
            </a:endParaRPr>
          </a:p>
          <a:p>
            <a:pPr algn="just" fontAlgn="base">
              <a:spcAft>
                <a:spcPts val="785"/>
              </a:spcAft>
            </a:pPr>
            <a:r>
              <a:rPr lang="en-US" sz="1800" dirty="0">
                <a:solidFill>
                  <a:srgbClr val="000000"/>
                </a:solidFill>
                <a:effectLst/>
                <a:latin typeface="Helvetica" panose="020B0604020202020204" pitchFamily="34" charset="0"/>
                <a:ea typeface="Times New Roman" panose="02020603050405020304" pitchFamily="18" charset="0"/>
              </a:rPr>
              <a:t>In dynamic hashing, the hash function is made to produce a large number of values. For Example, there are three data records D1, D2 and D3 . The hash function generates three addresses 1001, 0101 and 1010 respectively.  This method of storing considers only part of this address – especially only first one bit to store the data. So it tries to load three of them at address 0 and 1.</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160837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9EE3-AB69-4AA6-8BD4-96489CA025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5DEFDDA-0FDF-4799-BF04-517456E291CD}"/>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E0D3B5E-BB95-43E6-AFC2-06D275AA217F}"/>
              </a:ext>
            </a:extLst>
          </p:cNvPr>
          <p:cNvPicPr/>
          <p:nvPr/>
        </p:nvPicPr>
        <p:blipFill>
          <a:blip r:embed="rId3"/>
          <a:srcRect/>
          <a:stretch>
            <a:fillRect/>
          </a:stretch>
        </p:blipFill>
        <p:spPr bwMode="auto">
          <a:xfrm>
            <a:off x="1295401" y="982132"/>
            <a:ext cx="9601196" cy="4893736"/>
          </a:xfrm>
          <a:prstGeom prst="rect">
            <a:avLst/>
          </a:prstGeom>
          <a:noFill/>
          <a:ln w="9525">
            <a:noFill/>
            <a:miter lim="800000"/>
            <a:headEnd/>
            <a:tailEnd/>
          </a:ln>
        </p:spPr>
      </p:pic>
    </p:spTree>
    <p:extLst>
      <p:ext uri="{BB962C8B-B14F-4D97-AF65-F5344CB8AC3E}">
        <p14:creationId xmlns:p14="http://schemas.microsoft.com/office/powerpoint/2010/main" val="1054813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01674-C308-42B3-A37C-E05338B515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50C3790-CCA6-480B-9870-480CE4CB824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9D21985-3C6B-4D21-BE70-835F8047BC70}"/>
              </a:ext>
            </a:extLst>
          </p:cNvPr>
          <p:cNvPicPr>
            <a:picLocks noChangeAspect="1"/>
          </p:cNvPicPr>
          <p:nvPr/>
        </p:nvPicPr>
        <p:blipFill>
          <a:blip r:embed="rId3"/>
          <a:stretch>
            <a:fillRect/>
          </a:stretch>
        </p:blipFill>
        <p:spPr>
          <a:xfrm>
            <a:off x="1497731" y="982132"/>
            <a:ext cx="9196535" cy="4893736"/>
          </a:xfrm>
          <a:prstGeom prst="rect">
            <a:avLst/>
          </a:prstGeom>
        </p:spPr>
      </p:pic>
    </p:spTree>
    <p:extLst>
      <p:ext uri="{BB962C8B-B14F-4D97-AF65-F5344CB8AC3E}">
        <p14:creationId xmlns:p14="http://schemas.microsoft.com/office/powerpoint/2010/main" val="17564002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D1A3B-75D5-4CE8-98A5-952C3C22393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3EE8367-0BB4-471D-B544-7E08E0B4FDD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E4518692-3407-4D12-AFD7-A8EFDA9327A5}"/>
              </a:ext>
            </a:extLst>
          </p:cNvPr>
          <p:cNvPicPr>
            <a:picLocks noChangeAspect="1"/>
          </p:cNvPicPr>
          <p:nvPr/>
        </p:nvPicPr>
        <p:blipFill>
          <a:blip r:embed="rId3"/>
          <a:stretch>
            <a:fillRect/>
          </a:stretch>
        </p:blipFill>
        <p:spPr>
          <a:xfrm>
            <a:off x="1297669" y="982131"/>
            <a:ext cx="9598927" cy="4894891"/>
          </a:xfrm>
          <a:prstGeom prst="rect">
            <a:avLst/>
          </a:prstGeom>
        </p:spPr>
      </p:pic>
    </p:spTree>
    <p:extLst>
      <p:ext uri="{BB962C8B-B14F-4D97-AF65-F5344CB8AC3E}">
        <p14:creationId xmlns:p14="http://schemas.microsoft.com/office/powerpoint/2010/main" val="4143497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99353-47C6-481B-8B49-63D09B4F3E7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E25B8D6-3706-4C84-B541-0F28EC10D55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CC66EE6A-A40F-4E9A-93C8-BE191E934F8A}"/>
              </a:ext>
            </a:extLst>
          </p:cNvPr>
          <p:cNvPicPr>
            <a:picLocks noChangeAspect="1"/>
          </p:cNvPicPr>
          <p:nvPr/>
        </p:nvPicPr>
        <p:blipFill>
          <a:blip r:embed="rId3"/>
          <a:stretch>
            <a:fillRect/>
          </a:stretch>
        </p:blipFill>
        <p:spPr>
          <a:xfrm>
            <a:off x="1662388" y="982132"/>
            <a:ext cx="8867221" cy="4893736"/>
          </a:xfrm>
          <a:prstGeom prst="rect">
            <a:avLst/>
          </a:prstGeom>
        </p:spPr>
      </p:pic>
    </p:spTree>
    <p:extLst>
      <p:ext uri="{BB962C8B-B14F-4D97-AF65-F5344CB8AC3E}">
        <p14:creationId xmlns:p14="http://schemas.microsoft.com/office/powerpoint/2010/main" val="1551932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FB4E6-1D98-4B57-A450-9A2A9C5E06BF}"/>
              </a:ext>
            </a:extLst>
          </p:cNvPr>
          <p:cNvSpPr>
            <a:spLocks noGrp="1"/>
          </p:cNvSpPr>
          <p:nvPr>
            <p:ph type="title"/>
          </p:nvPr>
        </p:nvSpPr>
        <p:spPr/>
        <p:txBody>
          <a:bodyPr/>
          <a:lstStyle/>
          <a:p>
            <a:r>
              <a:rPr lang="en-US" dirty="0"/>
              <a:t>Types of File Organizations </a:t>
            </a:r>
            <a:endParaRPr lang="en-IN" dirty="0"/>
          </a:p>
        </p:txBody>
      </p:sp>
      <p:sp>
        <p:nvSpPr>
          <p:cNvPr id="3" name="Content Placeholder 2">
            <a:extLst>
              <a:ext uri="{FF2B5EF4-FFF2-40B4-BE49-F238E27FC236}">
                <a16:creationId xmlns:a16="http://schemas.microsoft.com/office/drawing/2014/main" id="{3A06C3B2-97F2-4CC7-965B-B2D262E96634}"/>
              </a:ext>
            </a:extLst>
          </p:cNvPr>
          <p:cNvSpPr>
            <a:spLocks noGrp="1"/>
          </p:cNvSpPr>
          <p:nvPr>
            <p:ph idx="1"/>
          </p:nvPr>
        </p:nvSpPr>
        <p:spPr/>
        <p:txBody>
          <a:bodyPr>
            <a:normAutofit lnSpcReduction="10000"/>
          </a:bodyPr>
          <a:lstStyle/>
          <a:p>
            <a:pPr fontAlgn="base"/>
            <a:r>
              <a:rPr lang="en-US" dirty="0"/>
              <a:t>Various methods have been introduced to Organize files. These particular methods have advantages and disadvantages on the basis of access or selection . Thus it is all upon the programmer to decide the best suited file Organization method according to his requirements.</a:t>
            </a:r>
            <a:br>
              <a:rPr lang="en-US" dirty="0"/>
            </a:br>
            <a:r>
              <a:rPr lang="en-US" dirty="0"/>
              <a:t>Some types of File Organizations are :</a:t>
            </a:r>
            <a:endParaRPr lang="en-IN" dirty="0"/>
          </a:p>
          <a:p>
            <a:pPr lvl="0" fontAlgn="base"/>
            <a:r>
              <a:rPr lang="en-US" dirty="0"/>
              <a:t>Sequential File Organization</a:t>
            </a:r>
            <a:endParaRPr lang="en-IN" dirty="0"/>
          </a:p>
          <a:p>
            <a:pPr lvl="0" fontAlgn="base"/>
            <a:r>
              <a:rPr lang="en-US" dirty="0"/>
              <a:t>Heap File Organization</a:t>
            </a:r>
            <a:endParaRPr lang="en-IN" dirty="0"/>
          </a:p>
          <a:p>
            <a:pPr lvl="0" fontAlgn="base"/>
            <a:r>
              <a:rPr lang="en-US" dirty="0"/>
              <a:t>Hash File Organization</a:t>
            </a:r>
            <a:endParaRPr lang="en-IN" dirty="0"/>
          </a:p>
          <a:p>
            <a:pPr marL="0" indent="0">
              <a:buNone/>
            </a:pPr>
            <a:endParaRPr lang="en-IN" dirty="0"/>
          </a:p>
        </p:txBody>
      </p:sp>
    </p:spTree>
    <p:extLst>
      <p:ext uri="{BB962C8B-B14F-4D97-AF65-F5344CB8AC3E}">
        <p14:creationId xmlns:p14="http://schemas.microsoft.com/office/powerpoint/2010/main" val="23537152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C852E-3E2A-4C76-85A6-9FA8065E86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0A79292-5E9D-48B2-898F-6D129280647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C61FC54-B0A3-46D1-838D-B3B5DCABAFF5}"/>
              </a:ext>
            </a:extLst>
          </p:cNvPr>
          <p:cNvPicPr>
            <a:picLocks noChangeAspect="1"/>
          </p:cNvPicPr>
          <p:nvPr/>
        </p:nvPicPr>
        <p:blipFill>
          <a:blip r:embed="rId3"/>
          <a:stretch>
            <a:fillRect/>
          </a:stretch>
        </p:blipFill>
        <p:spPr>
          <a:xfrm>
            <a:off x="1420945" y="982132"/>
            <a:ext cx="9475651" cy="4959443"/>
          </a:xfrm>
          <a:prstGeom prst="rect">
            <a:avLst/>
          </a:prstGeom>
        </p:spPr>
      </p:pic>
    </p:spTree>
    <p:extLst>
      <p:ext uri="{BB962C8B-B14F-4D97-AF65-F5344CB8AC3E}">
        <p14:creationId xmlns:p14="http://schemas.microsoft.com/office/powerpoint/2010/main" val="20547350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AB9E2-0BEE-4E57-A4CE-731CAABA176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F9C50A0-023C-4457-A941-79CE1D210B26}"/>
              </a:ext>
            </a:extLst>
          </p:cNvPr>
          <p:cNvSpPr>
            <a:spLocks noGrp="1"/>
          </p:cNvSpPr>
          <p:nvPr>
            <p:ph idx="1"/>
          </p:nvPr>
        </p:nvSpPr>
        <p:spPr/>
        <p:txBody>
          <a:bodyPr/>
          <a:lstStyle/>
          <a:p>
            <a:pPr marL="0" indent="0">
              <a:buNone/>
            </a:pPr>
            <a:r>
              <a:rPr lang="en-US" b="0" i="0" dirty="0">
                <a:solidFill>
                  <a:srgbClr val="3A3A3A"/>
                </a:solidFill>
                <a:effectLst/>
                <a:latin typeface="Open Sans"/>
              </a:rPr>
              <a:t>The term ______ is used to denote a unit of storage that can store one or more records</a:t>
            </a:r>
            <a:br>
              <a:rPr lang="en-US" dirty="0"/>
            </a:br>
            <a:r>
              <a:rPr lang="en-US" b="0" i="0" dirty="0">
                <a:solidFill>
                  <a:srgbClr val="3A3A3A"/>
                </a:solidFill>
                <a:effectLst/>
                <a:latin typeface="Open Sans"/>
              </a:rPr>
              <a:t>a) Basket</a:t>
            </a:r>
            <a:br>
              <a:rPr lang="en-US" dirty="0"/>
            </a:br>
            <a:r>
              <a:rPr lang="en-US" b="0" i="0" dirty="0">
                <a:solidFill>
                  <a:srgbClr val="3A3A3A"/>
                </a:solidFill>
                <a:effectLst/>
                <a:latin typeface="Open Sans"/>
              </a:rPr>
              <a:t>b) Bucket</a:t>
            </a:r>
            <a:br>
              <a:rPr lang="en-US" dirty="0"/>
            </a:br>
            <a:r>
              <a:rPr lang="en-US" b="0" i="0" dirty="0">
                <a:solidFill>
                  <a:srgbClr val="3A3A3A"/>
                </a:solidFill>
                <a:effectLst/>
                <a:latin typeface="Open Sans"/>
              </a:rPr>
              <a:t>c) Unit</a:t>
            </a:r>
            <a:br>
              <a:rPr lang="en-US" dirty="0"/>
            </a:br>
            <a:r>
              <a:rPr lang="en-US" b="0" i="0" dirty="0">
                <a:solidFill>
                  <a:srgbClr val="3A3A3A"/>
                </a:solidFill>
                <a:effectLst/>
                <a:latin typeface="Open Sans"/>
              </a:rPr>
              <a:t>d) Set</a:t>
            </a:r>
            <a:endParaRPr lang="en-IN" dirty="0"/>
          </a:p>
        </p:txBody>
      </p:sp>
    </p:spTree>
    <p:extLst>
      <p:ext uri="{BB962C8B-B14F-4D97-AF65-F5344CB8AC3E}">
        <p14:creationId xmlns:p14="http://schemas.microsoft.com/office/powerpoint/2010/main" val="10532459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52DBD-5558-4A6D-9808-AEEDC006F95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97D786-CA9B-4D10-ADB6-20DF3D292949}"/>
              </a:ext>
            </a:extLst>
          </p:cNvPr>
          <p:cNvSpPr>
            <a:spLocks noGrp="1"/>
          </p:cNvSpPr>
          <p:nvPr>
            <p:ph idx="1"/>
          </p:nvPr>
        </p:nvSpPr>
        <p:spPr/>
        <p:txBody>
          <a:bodyPr/>
          <a:lstStyle/>
          <a:p>
            <a:pPr marL="0" indent="0">
              <a:buNone/>
            </a:pPr>
            <a:r>
              <a:rPr lang="en-US" b="0" i="0" dirty="0">
                <a:solidFill>
                  <a:srgbClr val="3A3A3A"/>
                </a:solidFill>
                <a:effectLst/>
                <a:latin typeface="Open Sans"/>
              </a:rPr>
              <a:t>If K denotes the set of all the search key values, and B denotes the set of all bucket addresses, a function from K to B is called as __________</a:t>
            </a:r>
            <a:br>
              <a:rPr lang="en-US" dirty="0"/>
            </a:br>
            <a:r>
              <a:rPr lang="en-US" b="0" i="0" dirty="0">
                <a:solidFill>
                  <a:srgbClr val="3A3A3A"/>
                </a:solidFill>
                <a:effectLst/>
                <a:latin typeface="Open Sans"/>
              </a:rPr>
              <a:t>a) Bucket function</a:t>
            </a:r>
            <a:br>
              <a:rPr lang="en-US" dirty="0"/>
            </a:br>
            <a:r>
              <a:rPr lang="en-US" b="0" i="0" dirty="0">
                <a:solidFill>
                  <a:srgbClr val="3A3A3A"/>
                </a:solidFill>
                <a:effectLst/>
                <a:latin typeface="Open Sans"/>
              </a:rPr>
              <a:t>b) Address function</a:t>
            </a:r>
            <a:br>
              <a:rPr lang="en-US" dirty="0"/>
            </a:br>
            <a:r>
              <a:rPr lang="en-US" b="0" i="0" dirty="0">
                <a:solidFill>
                  <a:srgbClr val="3A3A3A"/>
                </a:solidFill>
                <a:effectLst/>
                <a:latin typeface="Open Sans"/>
              </a:rPr>
              <a:t>c) Hash function</a:t>
            </a:r>
            <a:br>
              <a:rPr lang="en-US" dirty="0"/>
            </a:br>
            <a:r>
              <a:rPr lang="en-US" b="0" i="0" dirty="0">
                <a:solidFill>
                  <a:srgbClr val="3A3A3A"/>
                </a:solidFill>
                <a:effectLst/>
                <a:latin typeface="Open Sans"/>
              </a:rPr>
              <a:t>d) Search function</a:t>
            </a:r>
            <a:endParaRPr lang="en-IN" dirty="0"/>
          </a:p>
        </p:txBody>
      </p:sp>
    </p:spTree>
    <p:extLst>
      <p:ext uri="{BB962C8B-B14F-4D97-AF65-F5344CB8AC3E}">
        <p14:creationId xmlns:p14="http://schemas.microsoft.com/office/powerpoint/2010/main" val="26161109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195F6-15BD-4FCE-8BF6-DB1EE335F3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BD2D2CF-8377-4222-86DA-1882A93BC69E}"/>
              </a:ext>
            </a:extLst>
          </p:cNvPr>
          <p:cNvSpPr>
            <a:spLocks noGrp="1"/>
          </p:cNvSpPr>
          <p:nvPr>
            <p:ph idx="1"/>
          </p:nvPr>
        </p:nvSpPr>
        <p:spPr/>
        <p:txBody>
          <a:bodyPr/>
          <a:lstStyle/>
          <a:p>
            <a:pPr marL="0" indent="0">
              <a:buNone/>
            </a:pPr>
            <a:r>
              <a:rPr lang="en-US" b="0" i="0" dirty="0">
                <a:solidFill>
                  <a:srgbClr val="3A3A3A"/>
                </a:solidFill>
                <a:effectLst/>
                <a:latin typeface="Open Sans"/>
              </a:rPr>
              <a:t> In a __________ , we obtain the address of the disk block containing a desired record directly by computing a function on the search key value of the record</a:t>
            </a:r>
            <a:br>
              <a:rPr lang="en-US" dirty="0"/>
            </a:br>
            <a:r>
              <a:rPr lang="en-US" b="0" i="0" dirty="0">
                <a:solidFill>
                  <a:srgbClr val="3A3A3A"/>
                </a:solidFill>
                <a:effectLst/>
                <a:latin typeface="Open Sans"/>
              </a:rPr>
              <a:t>a) Hash file organization</a:t>
            </a:r>
            <a:br>
              <a:rPr lang="en-US" dirty="0"/>
            </a:br>
            <a:r>
              <a:rPr lang="en-US" b="0" i="0" dirty="0">
                <a:solidFill>
                  <a:srgbClr val="3A3A3A"/>
                </a:solidFill>
                <a:effectLst/>
                <a:latin typeface="Open Sans"/>
              </a:rPr>
              <a:t>b) Hash index organization</a:t>
            </a:r>
            <a:br>
              <a:rPr lang="en-US" dirty="0"/>
            </a:br>
            <a:r>
              <a:rPr lang="en-US" b="0" i="0" dirty="0">
                <a:solidFill>
                  <a:srgbClr val="3A3A3A"/>
                </a:solidFill>
                <a:effectLst/>
                <a:latin typeface="Open Sans"/>
              </a:rPr>
              <a:t>c) Hashing address</a:t>
            </a:r>
            <a:br>
              <a:rPr lang="en-US" dirty="0"/>
            </a:br>
            <a:r>
              <a:rPr lang="en-US" b="0" i="0" dirty="0">
                <a:solidFill>
                  <a:srgbClr val="3A3A3A"/>
                </a:solidFill>
                <a:effectLst/>
                <a:latin typeface="Open Sans"/>
              </a:rPr>
              <a:t>d) None of the mentioned</a:t>
            </a:r>
            <a:endParaRPr lang="en-IN" dirty="0"/>
          </a:p>
        </p:txBody>
      </p:sp>
    </p:spTree>
    <p:extLst>
      <p:ext uri="{BB962C8B-B14F-4D97-AF65-F5344CB8AC3E}">
        <p14:creationId xmlns:p14="http://schemas.microsoft.com/office/powerpoint/2010/main" val="23360007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9EA6F-4F76-44E1-88DD-712FC15239E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0BD0EAB-D324-440D-A903-B7B044E403FE}"/>
              </a:ext>
            </a:extLst>
          </p:cNvPr>
          <p:cNvSpPr>
            <a:spLocks noGrp="1"/>
          </p:cNvSpPr>
          <p:nvPr>
            <p:ph idx="1"/>
          </p:nvPr>
        </p:nvSpPr>
        <p:spPr/>
        <p:txBody>
          <a:bodyPr/>
          <a:lstStyle/>
          <a:p>
            <a:pPr marL="0" indent="0">
              <a:buNone/>
            </a:pPr>
            <a:r>
              <a:rPr lang="en-US" b="0" i="0" dirty="0">
                <a:solidFill>
                  <a:srgbClr val="3A3A3A"/>
                </a:solidFill>
                <a:effectLst/>
                <a:latin typeface="Open Sans"/>
              </a:rPr>
              <a:t>What is a bucket overflow?</a:t>
            </a:r>
            <a:br>
              <a:rPr lang="en-US" dirty="0"/>
            </a:br>
            <a:r>
              <a:rPr lang="en-US" b="0" i="0" dirty="0">
                <a:solidFill>
                  <a:srgbClr val="3A3A3A"/>
                </a:solidFill>
                <a:effectLst/>
                <a:latin typeface="Open Sans"/>
              </a:rPr>
              <a:t>a) When a bucket does not have enough space</a:t>
            </a:r>
            <a:br>
              <a:rPr lang="en-US" dirty="0"/>
            </a:br>
            <a:r>
              <a:rPr lang="en-US" b="0" i="0" dirty="0">
                <a:solidFill>
                  <a:srgbClr val="3A3A3A"/>
                </a:solidFill>
                <a:effectLst/>
                <a:latin typeface="Open Sans"/>
              </a:rPr>
              <a:t>b) There are insufficient buckets</a:t>
            </a:r>
            <a:br>
              <a:rPr lang="en-US" dirty="0"/>
            </a:br>
            <a:r>
              <a:rPr lang="en-US" b="0" i="0" dirty="0">
                <a:solidFill>
                  <a:srgbClr val="3A3A3A"/>
                </a:solidFill>
                <a:effectLst/>
                <a:latin typeface="Open Sans"/>
              </a:rPr>
              <a:t>c) When Bucket skew occurs</a:t>
            </a:r>
            <a:br>
              <a:rPr lang="en-US" dirty="0"/>
            </a:br>
            <a:r>
              <a:rPr lang="en-US" b="0" i="0" dirty="0">
                <a:solidFill>
                  <a:srgbClr val="3A3A3A"/>
                </a:solidFill>
                <a:effectLst/>
                <a:latin typeface="Open Sans"/>
              </a:rPr>
              <a:t>d) All of the mentioned</a:t>
            </a:r>
            <a:endParaRPr lang="en-IN" dirty="0"/>
          </a:p>
        </p:txBody>
      </p:sp>
    </p:spTree>
    <p:extLst>
      <p:ext uri="{BB962C8B-B14F-4D97-AF65-F5344CB8AC3E}">
        <p14:creationId xmlns:p14="http://schemas.microsoft.com/office/powerpoint/2010/main" val="35787364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42091-FDF2-44BD-A592-EC00258F22F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5EAA66E-1356-42AA-8A61-61EBEBF6213F}"/>
              </a:ext>
            </a:extLst>
          </p:cNvPr>
          <p:cNvSpPr>
            <a:spLocks noGrp="1"/>
          </p:cNvSpPr>
          <p:nvPr>
            <p:ph idx="1"/>
          </p:nvPr>
        </p:nvSpPr>
        <p:spPr/>
        <p:txBody>
          <a:bodyPr/>
          <a:lstStyle/>
          <a:p>
            <a:pPr marL="0" indent="0">
              <a:buNone/>
            </a:pPr>
            <a:r>
              <a:rPr lang="en-US" b="0" i="0" dirty="0">
                <a:solidFill>
                  <a:srgbClr val="3A3A3A"/>
                </a:solidFill>
                <a:effectLst/>
                <a:latin typeface="Open Sans"/>
              </a:rPr>
              <a:t>Dynamic hashing allows us to?</a:t>
            </a:r>
            <a:br>
              <a:rPr lang="en-US" dirty="0"/>
            </a:br>
            <a:r>
              <a:rPr lang="en-US" b="0" i="0" dirty="0">
                <a:solidFill>
                  <a:srgbClr val="3A3A3A"/>
                </a:solidFill>
                <a:effectLst/>
                <a:latin typeface="Open Sans"/>
              </a:rPr>
              <a:t>a) Accommodate the growth of the database</a:t>
            </a:r>
            <a:br>
              <a:rPr lang="en-US" dirty="0"/>
            </a:br>
            <a:r>
              <a:rPr lang="en-US" b="0" i="0" dirty="0">
                <a:solidFill>
                  <a:srgbClr val="3A3A3A"/>
                </a:solidFill>
                <a:effectLst/>
                <a:latin typeface="Open Sans"/>
              </a:rPr>
              <a:t>b) Accommodate the shrinkage of the database</a:t>
            </a:r>
            <a:br>
              <a:rPr lang="en-US" dirty="0"/>
            </a:br>
            <a:r>
              <a:rPr lang="en-US" b="0" i="0" dirty="0">
                <a:solidFill>
                  <a:srgbClr val="3A3A3A"/>
                </a:solidFill>
                <a:effectLst/>
                <a:latin typeface="Open Sans"/>
              </a:rPr>
              <a:t>c) Allows modification of hash function</a:t>
            </a:r>
            <a:br>
              <a:rPr lang="en-US" dirty="0"/>
            </a:br>
            <a:r>
              <a:rPr lang="en-US" b="0" i="0" dirty="0">
                <a:solidFill>
                  <a:srgbClr val="3A3A3A"/>
                </a:solidFill>
                <a:effectLst/>
                <a:latin typeface="Open Sans"/>
              </a:rPr>
              <a:t>d) All of the mentioned</a:t>
            </a:r>
            <a:endParaRPr lang="en-IN" dirty="0"/>
          </a:p>
        </p:txBody>
      </p:sp>
    </p:spTree>
    <p:extLst>
      <p:ext uri="{BB962C8B-B14F-4D97-AF65-F5344CB8AC3E}">
        <p14:creationId xmlns:p14="http://schemas.microsoft.com/office/powerpoint/2010/main" val="5901293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F261A-9507-454F-A1D3-773B48627E4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F5F8DB9-B165-41A3-BA36-8456C8517C6C}"/>
              </a:ext>
            </a:extLst>
          </p:cNvPr>
          <p:cNvSpPr>
            <a:spLocks noGrp="1"/>
          </p:cNvSpPr>
          <p:nvPr>
            <p:ph idx="1"/>
          </p:nvPr>
        </p:nvSpPr>
        <p:spPr/>
        <p:txBody>
          <a:bodyPr/>
          <a:lstStyle/>
          <a:p>
            <a:pPr marL="0" indent="0">
              <a:buNone/>
            </a:pPr>
            <a:r>
              <a:rPr lang="en-US" b="0" i="0" dirty="0">
                <a:solidFill>
                  <a:srgbClr val="3A3A3A"/>
                </a:solidFill>
                <a:effectLst/>
                <a:latin typeface="Open Sans"/>
              </a:rPr>
              <a:t>Dynamic hashing is also called as _________</a:t>
            </a:r>
            <a:br>
              <a:rPr lang="en-US" dirty="0"/>
            </a:br>
            <a:r>
              <a:rPr lang="en-US" b="0" i="0" dirty="0">
                <a:solidFill>
                  <a:srgbClr val="3A3A3A"/>
                </a:solidFill>
                <a:effectLst/>
                <a:latin typeface="Open Sans"/>
              </a:rPr>
              <a:t>a) Extended hashing</a:t>
            </a:r>
            <a:br>
              <a:rPr lang="en-US" dirty="0"/>
            </a:br>
            <a:r>
              <a:rPr lang="en-US" b="0" i="0" dirty="0">
                <a:solidFill>
                  <a:srgbClr val="3A3A3A"/>
                </a:solidFill>
                <a:effectLst/>
                <a:latin typeface="Open Sans"/>
              </a:rPr>
              <a:t>b) Extendable hashing</a:t>
            </a:r>
            <a:br>
              <a:rPr lang="en-US" dirty="0"/>
            </a:br>
            <a:r>
              <a:rPr lang="en-US" b="0" i="0" dirty="0">
                <a:solidFill>
                  <a:srgbClr val="3A3A3A"/>
                </a:solidFill>
                <a:effectLst/>
                <a:latin typeface="Open Sans"/>
              </a:rPr>
              <a:t>c) Static hashing</a:t>
            </a:r>
            <a:br>
              <a:rPr lang="en-US" dirty="0"/>
            </a:br>
            <a:r>
              <a:rPr lang="en-US" b="0" i="0" dirty="0">
                <a:solidFill>
                  <a:srgbClr val="3A3A3A"/>
                </a:solidFill>
                <a:effectLst/>
                <a:latin typeface="Open Sans"/>
              </a:rPr>
              <a:t>d) Movable hashing</a:t>
            </a:r>
            <a:endParaRPr lang="en-IN" dirty="0"/>
          </a:p>
        </p:txBody>
      </p:sp>
    </p:spTree>
    <p:extLst>
      <p:ext uri="{BB962C8B-B14F-4D97-AF65-F5344CB8AC3E}">
        <p14:creationId xmlns:p14="http://schemas.microsoft.com/office/powerpoint/2010/main" val="25211021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79F29-5779-49A0-9C99-0758B8332BE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720A9A4-D2C2-47C8-8760-C1B63452F1BE}"/>
              </a:ext>
            </a:extLst>
          </p:cNvPr>
          <p:cNvSpPr>
            <a:spLocks noGrp="1"/>
          </p:cNvSpPr>
          <p:nvPr>
            <p:ph idx="1"/>
          </p:nvPr>
        </p:nvSpPr>
        <p:spPr/>
        <p:txBody>
          <a:bodyPr/>
          <a:lstStyle/>
          <a:p>
            <a:pPr marL="0" indent="0">
              <a:buNone/>
            </a:pPr>
            <a:r>
              <a:rPr lang="en-US" b="0" i="0" dirty="0">
                <a:solidFill>
                  <a:srgbClr val="3A3A3A"/>
                </a:solidFill>
                <a:effectLst/>
                <a:latin typeface="Open Sans"/>
              </a:rPr>
              <a:t>Which of the following operations can be performed on an extendable hash structure?</a:t>
            </a:r>
            <a:br>
              <a:rPr lang="en-US" dirty="0"/>
            </a:br>
            <a:r>
              <a:rPr lang="en-US" b="0" i="0" dirty="0">
                <a:solidFill>
                  <a:srgbClr val="3A3A3A"/>
                </a:solidFill>
                <a:effectLst/>
                <a:latin typeface="Open Sans"/>
              </a:rPr>
              <a:t>a) Lookup</a:t>
            </a:r>
            <a:br>
              <a:rPr lang="en-US" dirty="0"/>
            </a:br>
            <a:r>
              <a:rPr lang="en-US" b="0" i="0" dirty="0">
                <a:solidFill>
                  <a:srgbClr val="3A3A3A"/>
                </a:solidFill>
                <a:effectLst/>
                <a:latin typeface="Open Sans"/>
              </a:rPr>
              <a:t>b) Insertion</a:t>
            </a:r>
            <a:br>
              <a:rPr lang="en-US" dirty="0"/>
            </a:br>
            <a:r>
              <a:rPr lang="en-US" b="0" i="0" dirty="0">
                <a:solidFill>
                  <a:srgbClr val="3A3A3A"/>
                </a:solidFill>
                <a:effectLst/>
                <a:latin typeface="Open Sans"/>
              </a:rPr>
              <a:t>c) Deletion</a:t>
            </a:r>
            <a:br>
              <a:rPr lang="en-US" dirty="0"/>
            </a:br>
            <a:r>
              <a:rPr lang="en-US" b="0" i="0" dirty="0">
                <a:solidFill>
                  <a:srgbClr val="3A3A3A"/>
                </a:solidFill>
                <a:effectLst/>
                <a:latin typeface="Open Sans"/>
              </a:rPr>
              <a:t>d) All of the mentioned</a:t>
            </a:r>
            <a:endParaRPr lang="en-IN" dirty="0"/>
          </a:p>
        </p:txBody>
      </p:sp>
    </p:spTree>
    <p:extLst>
      <p:ext uri="{BB962C8B-B14F-4D97-AF65-F5344CB8AC3E}">
        <p14:creationId xmlns:p14="http://schemas.microsoft.com/office/powerpoint/2010/main" val="10728103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106D-CE28-4309-9D2D-9BD50A0A877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A0C75EE-3BA7-4CE5-A075-78EAA4A3AFA2}"/>
              </a:ext>
            </a:extLst>
          </p:cNvPr>
          <p:cNvSpPr>
            <a:spLocks noGrp="1"/>
          </p:cNvSpPr>
          <p:nvPr>
            <p:ph idx="1"/>
          </p:nvPr>
        </p:nvSpPr>
        <p:spPr/>
        <p:txBody>
          <a:bodyPr/>
          <a:lstStyle/>
          <a:p>
            <a:pPr marL="0" indent="0">
              <a:buNone/>
            </a:pPr>
            <a:r>
              <a:rPr lang="en-US" b="0" i="0" dirty="0">
                <a:solidFill>
                  <a:srgbClr val="3A3A3A"/>
                </a:solidFill>
                <a:effectLst/>
                <a:latin typeface="Open Sans"/>
              </a:rPr>
              <a:t> The space overhead in dynamic hashing is ________ than that of static hashing</a:t>
            </a:r>
            <a:br>
              <a:rPr lang="en-US" dirty="0"/>
            </a:br>
            <a:r>
              <a:rPr lang="en-US" b="0" i="0" dirty="0">
                <a:solidFill>
                  <a:srgbClr val="3A3A3A"/>
                </a:solidFill>
                <a:effectLst/>
                <a:latin typeface="Open Sans"/>
              </a:rPr>
              <a:t>a) More</a:t>
            </a:r>
            <a:br>
              <a:rPr lang="en-US" dirty="0"/>
            </a:br>
            <a:r>
              <a:rPr lang="en-US" b="0" i="0" dirty="0">
                <a:solidFill>
                  <a:srgbClr val="3A3A3A"/>
                </a:solidFill>
                <a:effectLst/>
                <a:latin typeface="Open Sans"/>
              </a:rPr>
              <a:t>b) Less</a:t>
            </a:r>
            <a:br>
              <a:rPr lang="en-US" dirty="0"/>
            </a:br>
            <a:r>
              <a:rPr lang="en-US" b="0" i="0" dirty="0">
                <a:solidFill>
                  <a:srgbClr val="3A3A3A"/>
                </a:solidFill>
                <a:effectLst/>
                <a:latin typeface="Open Sans"/>
              </a:rPr>
              <a:t>c) Equal</a:t>
            </a:r>
            <a:br>
              <a:rPr lang="en-US" dirty="0"/>
            </a:br>
            <a:r>
              <a:rPr lang="en-US" b="0" i="0" dirty="0">
                <a:solidFill>
                  <a:srgbClr val="3A3A3A"/>
                </a:solidFill>
                <a:effectLst/>
                <a:latin typeface="Open Sans"/>
              </a:rPr>
              <a:t>d) None of the mentioned</a:t>
            </a:r>
            <a:endParaRPr lang="en-IN" dirty="0"/>
          </a:p>
        </p:txBody>
      </p:sp>
    </p:spTree>
    <p:extLst>
      <p:ext uri="{BB962C8B-B14F-4D97-AF65-F5344CB8AC3E}">
        <p14:creationId xmlns:p14="http://schemas.microsoft.com/office/powerpoint/2010/main" val="29071299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BC75E-BE8E-46DA-A0EF-A14EDEEE451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3427866-E8B5-4BC9-8EA6-BBE6A85493B3}"/>
              </a:ext>
            </a:extLst>
          </p:cNvPr>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577138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5CAC8D-7FD6-4F08-98CB-020374BE798B}"/>
              </a:ext>
            </a:extLst>
          </p:cNvPr>
          <p:cNvSpPr>
            <a:spLocks noGrp="1"/>
          </p:cNvSpPr>
          <p:nvPr>
            <p:ph idx="1"/>
          </p:nvPr>
        </p:nvSpPr>
        <p:spPr>
          <a:xfrm>
            <a:off x="317634" y="433137"/>
            <a:ext cx="11036166" cy="5743826"/>
          </a:xfrm>
        </p:spPr>
        <p:txBody>
          <a:bodyPr>
            <a:normAutofit fontScale="92500" lnSpcReduction="20000"/>
          </a:bodyPr>
          <a:lstStyle/>
          <a:p>
            <a:pPr marL="0" indent="0">
              <a:buNone/>
            </a:pPr>
            <a:r>
              <a:rPr lang="en-US" dirty="0"/>
              <a:t>Sequential File Organization –</a:t>
            </a:r>
          </a:p>
          <a:p>
            <a:pPr marL="0" indent="0">
              <a:buNone/>
            </a:pPr>
            <a:r>
              <a:rPr lang="en-US" dirty="0"/>
              <a:t>The easiest method for file Organization is Sequential method. In this method the file are stored one after another in a sequential manner. There are two ways to implement this method:</a:t>
            </a:r>
          </a:p>
          <a:p>
            <a:pPr marL="0" indent="0">
              <a:buNone/>
            </a:pPr>
            <a:r>
              <a:rPr lang="en-US" dirty="0"/>
              <a:t>1.	Pile File Method – This method is quite simple, in which we store the records in a sequence </a:t>
            </a:r>
            <a:r>
              <a:rPr lang="en-US" dirty="0" err="1"/>
              <a:t>i.e</a:t>
            </a:r>
            <a:r>
              <a:rPr lang="en-US" dirty="0"/>
              <a:t> one after other in the order in which they are inserted into the tables.</a:t>
            </a:r>
          </a:p>
          <a:p>
            <a:pPr marL="0" indent="0">
              <a:buNone/>
            </a:pPr>
            <a:r>
              <a:rPr lang="en-US" dirty="0"/>
              <a:t> </a:t>
            </a:r>
          </a:p>
          <a:p>
            <a:pPr marL="0" indent="0">
              <a:buNone/>
            </a:pPr>
            <a:r>
              <a:rPr lang="en-US" dirty="0"/>
              <a:t>Insertion of new record –</a:t>
            </a:r>
          </a:p>
          <a:p>
            <a:pPr marL="0" indent="0">
              <a:buNone/>
            </a:pPr>
            <a:r>
              <a:rPr lang="en-US" dirty="0"/>
              <a:t>Let the R1, R3 and so on </a:t>
            </a:r>
            <a:r>
              <a:rPr lang="en-US" dirty="0" err="1"/>
              <a:t>upto</a:t>
            </a:r>
            <a:r>
              <a:rPr lang="en-US" dirty="0"/>
              <a:t> R5 and R4 be four records in the sequence. Here, records are nothing but a row in any table. Suppose a new record R2 has to be inserted in the sequence, then it is simply placed at the end of the file.</a:t>
            </a:r>
          </a:p>
          <a:p>
            <a:pPr marL="0" indent="0">
              <a:buNone/>
            </a:pPr>
            <a:r>
              <a:rPr lang="en-US" dirty="0"/>
              <a:t> </a:t>
            </a:r>
          </a:p>
          <a:p>
            <a:pPr marL="0" indent="0">
              <a:buNone/>
            </a:pPr>
            <a:r>
              <a:rPr lang="en-US" dirty="0"/>
              <a:t>2.	Sorted File Method –In this method, As the name itself suggest whenever a new record has to be inserted, it is always inserted in a sorted (ascending or descending) manner. Sorting of records may be based on any primary key or any other key.</a:t>
            </a:r>
          </a:p>
          <a:p>
            <a:pPr marL="0" indent="0">
              <a:buNone/>
            </a:pPr>
            <a:r>
              <a:rPr lang="en-US" dirty="0"/>
              <a:t> </a:t>
            </a:r>
          </a:p>
          <a:p>
            <a:pPr marL="0" indent="0">
              <a:buNone/>
            </a:pPr>
            <a:endParaRPr lang="en-IN" dirty="0"/>
          </a:p>
        </p:txBody>
      </p:sp>
    </p:spTree>
    <p:extLst>
      <p:ext uri="{BB962C8B-B14F-4D97-AF65-F5344CB8AC3E}">
        <p14:creationId xmlns:p14="http://schemas.microsoft.com/office/powerpoint/2010/main" val="2957046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A6A0F-8132-4AE4-9463-AAE1EC51A9D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8C469E-DA72-40FD-A835-F88ACF513A3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DAB4FAB-88BB-4A9C-9A17-4441073A82A2}"/>
              </a:ext>
            </a:extLst>
          </p:cNvPr>
          <p:cNvPicPr>
            <a:picLocks noChangeAspect="1"/>
          </p:cNvPicPr>
          <p:nvPr/>
        </p:nvPicPr>
        <p:blipFill>
          <a:blip r:embed="rId3"/>
          <a:stretch>
            <a:fillRect/>
          </a:stretch>
        </p:blipFill>
        <p:spPr>
          <a:xfrm>
            <a:off x="470263" y="483325"/>
            <a:ext cx="11220994" cy="5878285"/>
          </a:xfrm>
          <a:prstGeom prst="rect">
            <a:avLst/>
          </a:prstGeom>
        </p:spPr>
      </p:pic>
    </p:spTree>
    <p:extLst>
      <p:ext uri="{BB962C8B-B14F-4D97-AF65-F5344CB8AC3E}">
        <p14:creationId xmlns:p14="http://schemas.microsoft.com/office/powerpoint/2010/main" val="799505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B7B81F-CB96-4715-94E7-608CF7BA71DF}"/>
              </a:ext>
            </a:extLst>
          </p:cNvPr>
          <p:cNvSpPr>
            <a:spLocks noGrp="1"/>
          </p:cNvSpPr>
          <p:nvPr>
            <p:ph idx="1"/>
          </p:nvPr>
        </p:nvSpPr>
        <p:spPr>
          <a:xfrm>
            <a:off x="838200" y="394636"/>
            <a:ext cx="10515600" cy="5782327"/>
          </a:xfrm>
        </p:spPr>
        <p:txBody>
          <a:bodyPr>
            <a:normAutofit fontScale="92500" lnSpcReduction="20000"/>
          </a:bodyPr>
          <a:lstStyle/>
          <a:p>
            <a:pPr marL="0" indent="0">
              <a:buNone/>
            </a:pPr>
            <a:r>
              <a:rPr lang="en-US" dirty="0"/>
              <a:t>Insertion of new record –</a:t>
            </a:r>
          </a:p>
          <a:p>
            <a:pPr marL="0" indent="0">
              <a:buNone/>
            </a:pPr>
            <a:r>
              <a:rPr lang="en-US" dirty="0"/>
              <a:t>Let us assume that there is a preexisting sorted sequence of four records R1, R3, and so on </a:t>
            </a:r>
            <a:r>
              <a:rPr lang="en-US" dirty="0" err="1"/>
              <a:t>upto</a:t>
            </a:r>
            <a:r>
              <a:rPr lang="en-US" dirty="0"/>
              <a:t> R7 and R8. Suppose a new record R2 has to be inserted in the sequence, then it will be inserted at the end of the file and then it will sort the sequence .</a:t>
            </a:r>
          </a:p>
          <a:p>
            <a:pPr marL="0" indent="0">
              <a:buNone/>
            </a:pPr>
            <a:r>
              <a:rPr lang="en-US" dirty="0"/>
              <a:t> </a:t>
            </a:r>
          </a:p>
          <a:p>
            <a:pPr marL="0" indent="0">
              <a:buNone/>
            </a:pPr>
            <a:r>
              <a:rPr lang="en-US" dirty="0"/>
              <a:t>Pros and Cons of Sequential File Organization –</a:t>
            </a:r>
          </a:p>
          <a:p>
            <a:pPr marL="0" indent="0">
              <a:buNone/>
            </a:pPr>
            <a:r>
              <a:rPr lang="en-US" dirty="0"/>
              <a:t>Pros –</a:t>
            </a:r>
          </a:p>
          <a:p>
            <a:pPr marL="0" indent="0">
              <a:buNone/>
            </a:pPr>
            <a:r>
              <a:rPr lang="en-US" dirty="0"/>
              <a:t>	Fast and efficient method for huge amount of data.</a:t>
            </a:r>
          </a:p>
          <a:p>
            <a:pPr marL="0" indent="0">
              <a:buNone/>
            </a:pPr>
            <a:r>
              <a:rPr lang="en-US" dirty="0"/>
              <a:t>	Simple design.</a:t>
            </a:r>
          </a:p>
          <a:p>
            <a:pPr marL="0" indent="0">
              <a:buNone/>
            </a:pPr>
            <a:r>
              <a:rPr lang="en-US" dirty="0"/>
              <a:t>	Files can be easily stored in magnetic tapes </a:t>
            </a:r>
            <a:r>
              <a:rPr lang="en-US" dirty="0" err="1"/>
              <a:t>i.e</a:t>
            </a:r>
            <a:r>
              <a:rPr lang="en-US" dirty="0"/>
              <a:t> cheaper storage mechanism.</a:t>
            </a:r>
          </a:p>
          <a:p>
            <a:pPr marL="0" indent="0">
              <a:buNone/>
            </a:pPr>
            <a:r>
              <a:rPr lang="en-US" dirty="0"/>
              <a:t>Cons –</a:t>
            </a:r>
          </a:p>
          <a:p>
            <a:pPr marL="0" indent="0">
              <a:buNone/>
            </a:pPr>
            <a:r>
              <a:rPr lang="en-US" dirty="0"/>
              <a:t>	Time wastage as we cannot jump on a particular record that is required, but we have to move in a sequential manner which takes our time.</a:t>
            </a:r>
          </a:p>
          <a:p>
            <a:pPr marL="0" indent="0">
              <a:buNone/>
            </a:pPr>
            <a:r>
              <a:rPr lang="en-US" dirty="0"/>
              <a:t>	Sorted file method is inefficient as it takes time and space for sorting records.</a:t>
            </a:r>
          </a:p>
          <a:p>
            <a:pPr marL="0" indent="0">
              <a:buNone/>
            </a:pPr>
            <a:endParaRPr lang="en-IN" dirty="0"/>
          </a:p>
        </p:txBody>
      </p:sp>
    </p:spTree>
    <p:extLst>
      <p:ext uri="{BB962C8B-B14F-4D97-AF65-F5344CB8AC3E}">
        <p14:creationId xmlns:p14="http://schemas.microsoft.com/office/powerpoint/2010/main" val="1949771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26229-066E-45C5-A0E0-6E8A1249666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24E5A0A-9B80-4021-A23D-19C657318F5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74D2B93-B025-47C3-A568-8DA4B547AABF}"/>
              </a:ext>
            </a:extLst>
          </p:cNvPr>
          <p:cNvPicPr>
            <a:picLocks noChangeAspect="1"/>
          </p:cNvPicPr>
          <p:nvPr/>
        </p:nvPicPr>
        <p:blipFill>
          <a:blip r:embed="rId3"/>
          <a:stretch>
            <a:fillRect/>
          </a:stretch>
        </p:blipFill>
        <p:spPr>
          <a:xfrm>
            <a:off x="431074" y="496389"/>
            <a:ext cx="11508377" cy="5826034"/>
          </a:xfrm>
          <a:prstGeom prst="rect">
            <a:avLst/>
          </a:prstGeom>
        </p:spPr>
      </p:pic>
    </p:spTree>
    <p:extLst>
      <p:ext uri="{BB962C8B-B14F-4D97-AF65-F5344CB8AC3E}">
        <p14:creationId xmlns:p14="http://schemas.microsoft.com/office/powerpoint/2010/main" val="1455297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00C783-B60A-47A6-B710-0EBBDC80C180}"/>
              </a:ext>
            </a:extLst>
          </p:cNvPr>
          <p:cNvSpPr>
            <a:spLocks noGrp="1"/>
          </p:cNvSpPr>
          <p:nvPr>
            <p:ph idx="1"/>
          </p:nvPr>
        </p:nvSpPr>
        <p:spPr>
          <a:xfrm>
            <a:off x="838200" y="510139"/>
            <a:ext cx="10515600" cy="5666824"/>
          </a:xfrm>
        </p:spPr>
        <p:txBody>
          <a:bodyPr/>
          <a:lstStyle/>
          <a:p>
            <a:pPr marL="0" indent="0" fontAlgn="base">
              <a:buNone/>
            </a:pPr>
            <a:r>
              <a:rPr lang="en-US" sz="3200" b="1" dirty="0"/>
              <a:t>                                  Heap File Organization </a:t>
            </a:r>
            <a:endParaRPr lang="en-IN" sz="3200" b="1" dirty="0"/>
          </a:p>
          <a:p>
            <a:endParaRPr lang="en-US" dirty="0"/>
          </a:p>
          <a:p>
            <a:endParaRPr lang="en-US" dirty="0"/>
          </a:p>
          <a:p>
            <a:r>
              <a:rPr lang="en-US" sz="3200" dirty="0"/>
              <a:t>Heap File Organization works with data blocks. In this method records are inserted at the end of the file, into the data blocks. No Sorting or Ordering is required in this method. If a data block is full, the new record is stored in some other block, Here the other data block need not be the very next data block, but it can be any block in the memory. It is the responsibility of DBMS to store and manage the new records</a:t>
            </a:r>
            <a:endParaRPr lang="en-IN" sz="3200" dirty="0"/>
          </a:p>
        </p:txBody>
      </p:sp>
    </p:spTree>
    <p:extLst>
      <p:ext uri="{BB962C8B-B14F-4D97-AF65-F5344CB8AC3E}">
        <p14:creationId xmlns:p14="http://schemas.microsoft.com/office/powerpoint/2010/main" val="374377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8461B-0378-45F5-A954-59E3FBC2FC7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2AA50EE-DB87-40E0-89CB-98166F0F2D1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0E77E0B-E6CD-4C68-A8FD-07D963087E68}"/>
              </a:ext>
            </a:extLst>
          </p:cNvPr>
          <p:cNvPicPr>
            <a:picLocks noChangeAspect="1"/>
          </p:cNvPicPr>
          <p:nvPr/>
        </p:nvPicPr>
        <p:blipFill>
          <a:blip r:embed="rId3"/>
          <a:stretch>
            <a:fillRect/>
          </a:stretch>
        </p:blipFill>
        <p:spPr>
          <a:xfrm>
            <a:off x="822960" y="542925"/>
            <a:ext cx="10672353" cy="5772150"/>
          </a:xfrm>
          <a:prstGeom prst="rect">
            <a:avLst/>
          </a:prstGeom>
        </p:spPr>
      </p:pic>
    </p:spTree>
    <p:extLst>
      <p:ext uri="{BB962C8B-B14F-4D97-AF65-F5344CB8AC3E}">
        <p14:creationId xmlns:p14="http://schemas.microsoft.com/office/powerpoint/2010/main" val="10534917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791</TotalTime>
  <Words>2539</Words>
  <Application>Microsoft Office PowerPoint</Application>
  <PresentationFormat>Widescreen</PresentationFormat>
  <Paragraphs>144</Paragraphs>
  <Slides>39</Slides>
  <Notes>26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Arial Black</vt:lpstr>
      <vt:lpstr>Calibri</vt:lpstr>
      <vt:lpstr>Courier New</vt:lpstr>
      <vt:lpstr>Garamond</vt:lpstr>
      <vt:lpstr>Helvetica</vt:lpstr>
      <vt:lpstr>Open Sans</vt:lpstr>
      <vt:lpstr>Times New Roman</vt:lpstr>
      <vt:lpstr>Wingdings</vt:lpstr>
      <vt:lpstr>Organic</vt:lpstr>
      <vt:lpstr>File Organisation</vt:lpstr>
      <vt:lpstr>File Organisation</vt:lpstr>
      <vt:lpstr>Types of File Organizations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Hash File Organization</vt:lpstr>
      <vt:lpstr>PowerPoint Presentation</vt:lpstr>
      <vt:lpstr>PowerPoint Presentation</vt:lpstr>
      <vt:lpstr>Hash File Organization </vt:lpstr>
      <vt:lpstr>PowerPoint Presentation</vt:lpstr>
      <vt:lpstr>Static Hashing </vt:lpstr>
      <vt:lpstr>Operations –</vt:lpstr>
      <vt:lpstr>PowerPoint Presentation</vt:lpstr>
      <vt:lpstr>There are several methods provided to overcome this situation. </vt:lpstr>
      <vt:lpstr>PowerPoint Presentation</vt:lpstr>
      <vt:lpstr>PowerPoint Presentation</vt:lpstr>
      <vt:lpstr>PowerPoint Presentation</vt:lpstr>
      <vt:lpstr>Dynamic Hashing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91991</dc:creator>
  <cp:lastModifiedBy>c.shivali@yahoo.com</cp:lastModifiedBy>
  <cp:revision>64</cp:revision>
  <dcterms:created xsi:type="dcterms:W3CDTF">2019-11-08T09:05:39Z</dcterms:created>
  <dcterms:modified xsi:type="dcterms:W3CDTF">2020-11-03T06:16:43Z</dcterms:modified>
</cp:coreProperties>
</file>