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60" r:id="rId3"/>
    <p:sldId id="261" r:id="rId4"/>
    <p:sldId id="262" r:id="rId5"/>
    <p:sldId id="266" r:id="rId6"/>
    <p:sldId id="267" r:id="rId7"/>
    <p:sldId id="268" r:id="rId8"/>
    <p:sldId id="269" r:id="rId9"/>
    <p:sldId id="277" r:id="rId10"/>
    <p:sldId id="276" r:id="rId11"/>
    <p:sldId id="270" r:id="rId12"/>
    <p:sldId id="271" r:id="rId13"/>
    <p:sldId id="272" r:id="rId14"/>
    <p:sldId id="273" r:id="rId15"/>
    <p:sldId id="278" r:id="rId16"/>
    <p:sldId id="279" r:id="rId17"/>
    <p:sldId id="274" r:id="rId18"/>
    <p:sldId id="275"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57" r:id="rId33"/>
    <p:sldId id="258" r:id="rId34"/>
    <p:sldId id="259" r:id="rId35"/>
    <p:sldId id="293" r:id="rId36"/>
    <p:sldId id="294" r:id="rId37"/>
    <p:sldId id="295" r:id="rId38"/>
    <p:sldId id="296" r:id="rId39"/>
    <p:sldId id="297" r:id="rId40"/>
    <p:sldId id="298" r:id="rId41"/>
    <p:sldId id="300" r:id="rId42"/>
    <p:sldId id="299" r:id="rId43"/>
    <p:sldId id="301" r:id="rId44"/>
    <p:sldId id="309" r:id="rId45"/>
    <p:sldId id="302" r:id="rId46"/>
    <p:sldId id="303" r:id="rId47"/>
    <p:sldId id="304" r:id="rId48"/>
    <p:sldId id="310" r:id="rId49"/>
    <p:sldId id="305" r:id="rId50"/>
    <p:sldId id="306" r:id="rId51"/>
    <p:sldId id="307" r:id="rId52"/>
    <p:sldId id="308" r:id="rId53"/>
    <p:sldId id="311" r:id="rId54"/>
    <p:sldId id="312" r:id="rId55"/>
    <p:sldId id="313" r:id="rId56"/>
    <p:sldId id="314" r:id="rId57"/>
    <p:sldId id="315" r:id="rId58"/>
    <p:sldId id="316" r:id="rId59"/>
    <p:sldId id="317" r:id="rId60"/>
    <p:sldId id="318" r:id="rId61"/>
    <p:sldId id="31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A44B06-4E7C-4D6C-AB72-653C5BFA1A0E}" type="datetimeFigureOut">
              <a:rPr lang="en-IN" smtClean="0"/>
              <a:t>04-11-2020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E6D04B-9F42-416F-9553-CC4A51C4B2DC}" type="slidenum">
              <a:rPr lang="en-IN" smtClean="0"/>
              <a:t>‹#›</a:t>
            </a:fld>
            <a:endParaRPr lang="en-IN"/>
          </a:p>
        </p:txBody>
      </p:sp>
    </p:spTree>
    <p:extLst>
      <p:ext uri="{BB962C8B-B14F-4D97-AF65-F5344CB8AC3E}">
        <p14:creationId xmlns:p14="http://schemas.microsoft.com/office/powerpoint/2010/main" val="384822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7E6E743-9D84-43B2-8E8F-4F6225824BEE}" type="datetime1">
              <a:rPr lang="en-IN" smtClean="0"/>
              <a:t>04-11-2020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0FB176-E783-4CB6-BF4B-FBFAABBD3E61}"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CDAB3-A658-4704-8BE6-795C362508CF}" type="datetime1">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FB176-E783-4CB6-BF4B-FBFAABBD3E6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C0FB176-E783-4CB6-BF4B-FBFAABBD3E61}"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7E9E1-5709-4B3C-8B4F-B55941D9047F}" type="datetime1">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8EBEF5F-9C6A-4684-8D7B-F304B37DAAAD}" type="datetime1">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FC0FB176-E783-4CB6-BF4B-FBFAABBD3E61}"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5A3BD8C-B86C-4380-9997-469BA5D8A63B}" type="datetime1">
              <a:rPr lang="en-IN" smtClean="0"/>
              <a:t>04-11-2020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0FB176-E783-4CB6-BF4B-FBFAABBD3E61}"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BD9D87C-8D8A-4991-8F5B-603DDE1F8238}" type="datetime1">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FB176-E783-4CB6-BF4B-FBFAABBD3E61}"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8A0B7E-1DBD-4E91-BDB5-40DAFE66EF32}" type="datetime1">
              <a:rPr lang="en-IN" smtClean="0"/>
              <a:t>04-11-2020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C0FB176-E783-4CB6-BF4B-FBFAABBD3E61}"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CB2035-1A52-4358-8005-7E9B33131741}" type="datetime1">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FC0FB176-E783-4CB6-BF4B-FBFAABBD3E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5D8426B-8F82-4FFA-9D40-181B6444BC50}" type="datetime1">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C0FB176-E783-4CB6-BF4B-FBFAABBD3E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C0FB176-E783-4CB6-BF4B-FBFAABBD3E61}"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3AD24DD-F496-42CD-83C4-7C2FAF049D53}" type="datetime1">
              <a:rPr lang="en-IN" smtClean="0"/>
              <a:t>04-11-2020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C0FB176-E783-4CB6-BF4B-FBFAABBD3E61}"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29DCC7B-F708-4E75-B605-C4CCB7281859}" type="datetime1">
              <a:rPr lang="en-IN" smtClean="0"/>
              <a:t>04-11-2020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CDB410-263B-4189-BEB1-1DF421CC6BAF}" type="datetime1">
              <a:rPr lang="en-IN" smtClean="0"/>
              <a:t>04-11-2020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C0FB176-E783-4CB6-BF4B-FBFAABBD3E61}"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p:txBody>
          <a:bodyPr/>
          <a:lstStyle/>
          <a:p>
            <a:r>
              <a:rPr lang="en-IN" dirty="0" smtClean="0"/>
              <a:t>Revision Of PEL 131</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a:t>
            </a:fld>
            <a:endParaRPr lang="en-IN"/>
          </a:p>
        </p:txBody>
      </p:sp>
    </p:spTree>
    <p:extLst>
      <p:ext uri="{BB962C8B-B14F-4D97-AF65-F5344CB8AC3E}">
        <p14:creationId xmlns:p14="http://schemas.microsoft.com/office/powerpoint/2010/main" val="114210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Q5. </a:t>
            </a:r>
            <a:r>
              <a:rPr lang="en-US" dirty="0" smtClean="0"/>
              <a:t>Supporting </a:t>
            </a:r>
            <a:r>
              <a:rPr lang="en-US" dirty="0"/>
              <a:t>sentences </a:t>
            </a:r>
            <a:r>
              <a:rPr lang="en-US" dirty="0" smtClean="0"/>
              <a:t>appear </a:t>
            </a:r>
            <a:r>
              <a:rPr lang="en-US" dirty="0"/>
              <a:t>at the end of a paragraph.</a:t>
            </a:r>
            <a:r>
              <a:rPr lang="en-IN" dirty="0" smtClean="0"/>
              <a:t> </a:t>
            </a:r>
          </a:p>
          <a:p>
            <a:endParaRPr lang="en-IN" dirty="0"/>
          </a:p>
          <a:p>
            <a:r>
              <a:rPr lang="en-IN" dirty="0" smtClean="0"/>
              <a:t>TRUE</a:t>
            </a:r>
          </a:p>
          <a:p>
            <a:r>
              <a:rPr lang="en-IN" dirty="0" smtClean="0"/>
              <a:t>FALSE</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10</a:t>
            </a:fld>
            <a:endParaRPr lang="en-IN"/>
          </a:p>
        </p:txBody>
      </p:sp>
    </p:spTree>
    <p:extLst>
      <p:ext uri="{BB962C8B-B14F-4D97-AF65-F5344CB8AC3E}">
        <p14:creationId xmlns:p14="http://schemas.microsoft.com/office/powerpoint/2010/main" val="129787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FALSE</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11</a:t>
            </a:fld>
            <a:endParaRPr lang="en-IN"/>
          </a:p>
        </p:txBody>
      </p:sp>
    </p:spTree>
    <p:extLst>
      <p:ext uri="{BB962C8B-B14F-4D97-AF65-F5344CB8AC3E}">
        <p14:creationId xmlns:p14="http://schemas.microsoft.com/office/powerpoint/2010/main" val="96681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Q6. </a:t>
            </a:r>
            <a:r>
              <a:rPr lang="en-US" sz="2800" dirty="0"/>
              <a:t>He assured me he was _______ sure where the house was.</a:t>
            </a:r>
          </a:p>
          <a:p>
            <a:endParaRPr lang="en-US" sz="2800" dirty="0"/>
          </a:p>
          <a:p>
            <a:pPr marL="45720" indent="0">
              <a:buNone/>
            </a:pPr>
            <a:endParaRPr lang="en-US" sz="2800" dirty="0"/>
          </a:p>
          <a:p>
            <a:pPr marL="514350" indent="-514350">
              <a:buFont typeface="+mj-lt"/>
              <a:buAutoNum type="alphaUcPeriod"/>
            </a:pPr>
            <a:r>
              <a:rPr lang="en-US" sz="2800" dirty="0" smtClean="0"/>
              <a:t>bit </a:t>
            </a:r>
            <a:endParaRPr lang="en-US" sz="2800" dirty="0"/>
          </a:p>
          <a:p>
            <a:pPr marL="514350" indent="-514350">
              <a:buFont typeface="+mj-lt"/>
              <a:buAutoNum type="alphaUcPeriod"/>
            </a:pPr>
            <a:r>
              <a:rPr lang="en-US" sz="2800" dirty="0" smtClean="0"/>
              <a:t>rather </a:t>
            </a:r>
            <a:endParaRPr lang="en-US" sz="2800" dirty="0"/>
          </a:p>
          <a:p>
            <a:pPr marL="514350" indent="-514350">
              <a:buFont typeface="+mj-lt"/>
              <a:buAutoNum type="alphaUcPeriod"/>
            </a:pPr>
            <a:r>
              <a:rPr lang="en-US" sz="2800" dirty="0" smtClean="0"/>
              <a:t>very </a:t>
            </a:r>
            <a:endParaRPr lang="en-US" sz="2800" dirty="0"/>
          </a:p>
          <a:p>
            <a:pPr marL="514350" indent="-514350">
              <a:buFont typeface="+mj-lt"/>
              <a:buAutoNum type="alphaUcPeriod"/>
            </a:pPr>
            <a:r>
              <a:rPr lang="en-US" sz="2800" dirty="0" smtClean="0"/>
              <a:t>quite</a:t>
            </a:r>
            <a:endParaRPr lang="en-IN" sz="2800" dirty="0"/>
          </a:p>
          <a:p>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12</a:t>
            </a:fld>
            <a:endParaRPr lang="en-IN"/>
          </a:p>
        </p:txBody>
      </p:sp>
    </p:spTree>
    <p:extLst>
      <p:ext uri="{BB962C8B-B14F-4D97-AF65-F5344CB8AC3E}">
        <p14:creationId xmlns:p14="http://schemas.microsoft.com/office/powerpoint/2010/main" val="155457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D </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13</a:t>
            </a:fld>
            <a:endParaRPr lang="en-IN"/>
          </a:p>
        </p:txBody>
      </p:sp>
    </p:spTree>
    <p:extLst>
      <p:ext uri="{BB962C8B-B14F-4D97-AF65-F5344CB8AC3E}">
        <p14:creationId xmlns:p14="http://schemas.microsoft.com/office/powerpoint/2010/main" val="267689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Q7. </a:t>
            </a:r>
            <a:r>
              <a:rPr lang="en-US" sz="2800" dirty="0"/>
              <a:t>Which is an example of a verb + noun collocation?</a:t>
            </a:r>
          </a:p>
          <a:p>
            <a:endParaRPr lang="en-US" sz="2800" dirty="0"/>
          </a:p>
          <a:p>
            <a:pPr marL="560070" indent="-514350">
              <a:buFont typeface="+mj-lt"/>
              <a:buAutoNum type="alphaUcPeriod"/>
            </a:pPr>
            <a:r>
              <a:rPr lang="en-US" sz="2800" dirty="0"/>
              <a:t> a terrible mistake</a:t>
            </a:r>
          </a:p>
          <a:p>
            <a:pPr marL="560070" indent="-514350">
              <a:buFont typeface="+mj-lt"/>
              <a:buAutoNum type="alphaUcPeriod"/>
            </a:pPr>
            <a:r>
              <a:rPr lang="en-US" sz="2800" dirty="0"/>
              <a:t> commonly mistaken</a:t>
            </a:r>
          </a:p>
          <a:p>
            <a:pPr marL="560070" indent="-514350">
              <a:buFont typeface="+mj-lt"/>
              <a:buAutoNum type="alphaUcPeriod"/>
            </a:pPr>
            <a:r>
              <a:rPr lang="en-US" sz="2800" dirty="0"/>
              <a:t> make a mistake</a:t>
            </a:r>
            <a:endParaRPr lang="en-IN" sz="2800" dirty="0"/>
          </a:p>
          <a:p>
            <a:pPr marL="0" indent="0">
              <a:buNone/>
            </a:pP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14</a:t>
            </a:fld>
            <a:endParaRPr lang="en-IN"/>
          </a:p>
        </p:txBody>
      </p:sp>
    </p:spTree>
    <p:extLst>
      <p:ext uri="{BB962C8B-B14F-4D97-AF65-F5344CB8AC3E}">
        <p14:creationId xmlns:p14="http://schemas.microsoft.com/office/powerpoint/2010/main" val="361112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15</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245207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16</a:t>
            </a:fld>
            <a:endParaRPr lang="en-IN"/>
          </a:p>
        </p:txBody>
      </p:sp>
      <p:sp>
        <p:nvSpPr>
          <p:cNvPr id="4" name="Content Placeholder 3"/>
          <p:cNvSpPr>
            <a:spLocks noGrp="1"/>
          </p:cNvSpPr>
          <p:nvPr>
            <p:ph sz="quarter" idx="1"/>
          </p:nvPr>
        </p:nvSpPr>
        <p:spPr/>
        <p:txBody>
          <a:bodyPr/>
          <a:lstStyle/>
          <a:p>
            <a:r>
              <a:rPr lang="en-IN" dirty="0" smtClean="0"/>
              <a:t>Q8. </a:t>
            </a:r>
            <a:r>
              <a:rPr lang="en-US" dirty="0" smtClean="0"/>
              <a:t>When </a:t>
            </a:r>
            <a:r>
              <a:rPr lang="en-US" dirty="0"/>
              <a:t>you are editing your </a:t>
            </a:r>
            <a:r>
              <a:rPr lang="en-US" dirty="0" smtClean="0"/>
              <a:t>paragraph, </a:t>
            </a:r>
            <a:r>
              <a:rPr lang="en-US" dirty="0"/>
              <a:t>you </a:t>
            </a:r>
            <a:r>
              <a:rPr lang="en-US" dirty="0" smtClean="0"/>
              <a:t>are_____</a:t>
            </a:r>
          </a:p>
          <a:p>
            <a:endParaRPr lang="en-US" dirty="0"/>
          </a:p>
          <a:p>
            <a:pPr marL="514350" indent="-514350">
              <a:buFont typeface="+mj-lt"/>
              <a:buAutoNum type="alphaUcPeriod"/>
            </a:pPr>
            <a:r>
              <a:rPr lang="en-IN" dirty="0" smtClean="0"/>
              <a:t>correcting </a:t>
            </a:r>
            <a:r>
              <a:rPr lang="en-IN" dirty="0"/>
              <a:t>technical mistakes in spelling, grammar, and punctuation.</a:t>
            </a:r>
          </a:p>
          <a:p>
            <a:pPr marL="514350" indent="-514350">
              <a:buFont typeface="+mj-lt"/>
              <a:buAutoNum type="alphaUcPeriod"/>
            </a:pPr>
            <a:r>
              <a:rPr lang="en-IN" dirty="0" smtClean="0"/>
              <a:t>evaluating </a:t>
            </a:r>
            <a:r>
              <a:rPr lang="en-IN" dirty="0"/>
              <a:t>if each idea is fully developed, explained, and supported by examples.</a:t>
            </a:r>
          </a:p>
          <a:p>
            <a:pPr marL="514350" indent="-514350">
              <a:buFont typeface="+mj-lt"/>
              <a:buAutoNum type="alphaUcPeriod"/>
            </a:pPr>
            <a:r>
              <a:rPr lang="en-IN" dirty="0" smtClean="0"/>
              <a:t>evaluating </a:t>
            </a:r>
            <a:r>
              <a:rPr lang="en-IN" dirty="0"/>
              <a:t>paragraph structure.</a:t>
            </a:r>
          </a:p>
          <a:p>
            <a:pPr marL="514350" indent="-514350">
              <a:buFont typeface="+mj-lt"/>
              <a:buAutoNum type="alphaUcPeriod"/>
            </a:pPr>
            <a:r>
              <a:rPr lang="en-IN" dirty="0" smtClean="0"/>
              <a:t>checking </a:t>
            </a:r>
            <a:r>
              <a:rPr lang="en-IN" dirty="0"/>
              <a:t>if all your facts are correct.</a:t>
            </a:r>
          </a:p>
          <a:p>
            <a:pPr marL="514350" indent="-514350">
              <a:buFont typeface="+mj-lt"/>
              <a:buAutoNum type="alphaUcPeriod"/>
            </a:pPr>
            <a:endParaRPr lang="en-IN" dirty="0"/>
          </a:p>
        </p:txBody>
      </p:sp>
    </p:spTree>
    <p:extLst>
      <p:ext uri="{BB962C8B-B14F-4D97-AF65-F5344CB8AC3E}">
        <p14:creationId xmlns:p14="http://schemas.microsoft.com/office/powerpoint/2010/main" val="90095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A</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17</a:t>
            </a:fld>
            <a:endParaRPr lang="en-IN"/>
          </a:p>
        </p:txBody>
      </p:sp>
    </p:spTree>
    <p:extLst>
      <p:ext uri="{BB962C8B-B14F-4D97-AF65-F5344CB8AC3E}">
        <p14:creationId xmlns:p14="http://schemas.microsoft.com/office/powerpoint/2010/main" val="362569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smtClean="0"/>
              <a:t>Q9. </a:t>
            </a:r>
            <a:r>
              <a:rPr lang="en-IN" dirty="0"/>
              <a:t>A paragraph can be defined as </a:t>
            </a:r>
            <a:r>
              <a:rPr lang="en-IN" dirty="0" smtClean="0"/>
              <a:t>______________</a:t>
            </a:r>
          </a:p>
          <a:p>
            <a:endParaRPr lang="en-IN" dirty="0"/>
          </a:p>
          <a:p>
            <a:pPr marL="514350" lvl="0" indent="-514350">
              <a:buFont typeface="+mj-lt"/>
              <a:buAutoNum type="alphaUcPeriod"/>
            </a:pPr>
            <a:r>
              <a:rPr lang="en-IN" dirty="0"/>
              <a:t>A collection of sentences organised on the basis of a single thought or idea or subject.</a:t>
            </a:r>
          </a:p>
          <a:p>
            <a:pPr marL="514350" lvl="0" indent="-514350">
              <a:buFont typeface="+mj-lt"/>
              <a:buAutoNum type="alphaUcPeriod"/>
            </a:pPr>
            <a:r>
              <a:rPr lang="en-IN" dirty="0"/>
              <a:t>A minimum of hundred words.</a:t>
            </a:r>
          </a:p>
          <a:p>
            <a:pPr marL="514350" lvl="0" indent="-514350">
              <a:buFont typeface="+mj-lt"/>
              <a:buAutoNum type="alphaUcPeriod"/>
            </a:pPr>
            <a:r>
              <a:rPr lang="en-IN" dirty="0"/>
              <a:t>Writing that contains graphs.</a:t>
            </a:r>
          </a:p>
          <a:p>
            <a:pPr marL="514350" lvl="0" indent="-514350">
              <a:buFont typeface="+mj-lt"/>
              <a:buAutoNum type="alphaUcPeriod"/>
            </a:pPr>
            <a:r>
              <a:rPr lang="en-IN" dirty="0"/>
              <a:t>A complete story or article or essay.</a:t>
            </a:r>
          </a:p>
          <a:p>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18</a:t>
            </a:fld>
            <a:endParaRPr lang="en-IN"/>
          </a:p>
        </p:txBody>
      </p:sp>
    </p:spTree>
    <p:extLst>
      <p:ext uri="{BB962C8B-B14F-4D97-AF65-F5344CB8AC3E}">
        <p14:creationId xmlns:p14="http://schemas.microsoft.com/office/powerpoint/2010/main" val="348771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19</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345337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5</a:t>
            </a:r>
            <a:endParaRPr lang="en-IN" dirty="0"/>
          </a:p>
        </p:txBody>
      </p:sp>
      <p:sp>
        <p:nvSpPr>
          <p:cNvPr id="3" name="Content Placeholder 2"/>
          <p:cNvSpPr>
            <a:spLocks noGrp="1"/>
          </p:cNvSpPr>
          <p:nvPr>
            <p:ph sz="quarter" idx="1"/>
          </p:nvPr>
        </p:nvSpPr>
        <p:spPr/>
        <p:txBody>
          <a:bodyPr/>
          <a:lstStyle/>
          <a:p>
            <a:r>
              <a:rPr lang="en-IN" dirty="0" smtClean="0"/>
              <a:t>Q 1. </a:t>
            </a:r>
            <a:r>
              <a:rPr lang="en-IN" dirty="0"/>
              <a:t> </a:t>
            </a:r>
            <a:r>
              <a:rPr lang="en-US" dirty="0" smtClean="0"/>
              <a:t>Our </a:t>
            </a:r>
            <a:r>
              <a:rPr lang="en-US" dirty="0"/>
              <a:t>personnel assistant is leaving next month - she's </a:t>
            </a:r>
            <a:r>
              <a:rPr lang="en-US" dirty="0" smtClean="0"/>
              <a:t>_____ </a:t>
            </a:r>
            <a:r>
              <a:rPr lang="en-US" dirty="0"/>
              <a:t>a baby. </a:t>
            </a:r>
            <a:endParaRPr lang="en-US" dirty="0" smtClean="0"/>
          </a:p>
          <a:p>
            <a:endParaRPr lang="en-US" dirty="0"/>
          </a:p>
          <a:p>
            <a:pPr marL="514350" indent="-514350">
              <a:buFont typeface="+mj-lt"/>
              <a:buAutoNum type="alphaUcPeriod"/>
            </a:pPr>
            <a:r>
              <a:rPr lang="en-US" dirty="0" smtClean="0"/>
              <a:t>Carrying</a:t>
            </a:r>
          </a:p>
          <a:p>
            <a:pPr marL="514350" indent="-514350">
              <a:buFont typeface="+mj-lt"/>
              <a:buAutoNum type="alphaUcPeriod"/>
            </a:pPr>
            <a:r>
              <a:rPr lang="en-US" dirty="0" smtClean="0"/>
              <a:t>Bearing</a:t>
            </a:r>
          </a:p>
          <a:p>
            <a:pPr marL="514350" indent="-514350">
              <a:buFont typeface="+mj-lt"/>
              <a:buAutoNum type="alphaUcPeriod"/>
            </a:pPr>
            <a:r>
              <a:rPr lang="en-US" dirty="0" smtClean="0"/>
              <a:t>Expecting</a:t>
            </a:r>
          </a:p>
          <a:p>
            <a:pPr marL="514350" indent="-514350">
              <a:buFont typeface="+mj-lt"/>
              <a:buAutoNum type="alphaUcPeriod"/>
            </a:pPr>
            <a:r>
              <a:rPr lang="en-US" dirty="0" smtClean="0"/>
              <a:t>Having</a:t>
            </a:r>
          </a:p>
          <a:p>
            <a:endParaRPr lang="en-US" dirty="0"/>
          </a:p>
          <a:p>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2</a:t>
            </a:fld>
            <a:endParaRPr lang="en-IN"/>
          </a:p>
        </p:txBody>
      </p:sp>
    </p:spTree>
    <p:extLst>
      <p:ext uri="{BB962C8B-B14F-4D97-AF65-F5344CB8AC3E}">
        <p14:creationId xmlns:p14="http://schemas.microsoft.com/office/powerpoint/2010/main" val="281395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lide Number Placeholder 2"/>
          <p:cNvSpPr>
            <a:spLocks noGrp="1"/>
          </p:cNvSpPr>
          <p:nvPr>
            <p:ph type="sldNum" sz="quarter" idx="12"/>
          </p:nvPr>
        </p:nvSpPr>
        <p:spPr/>
        <p:txBody>
          <a:bodyPr/>
          <a:lstStyle/>
          <a:p>
            <a:fld id="{FC0FB176-E783-4CB6-BF4B-FBFAABBD3E61}" type="slidenum">
              <a:rPr lang="en-IN" smtClean="0"/>
              <a:t>20</a:t>
            </a:fld>
            <a:endParaRPr lang="en-IN"/>
          </a:p>
        </p:txBody>
      </p:sp>
      <p:sp>
        <p:nvSpPr>
          <p:cNvPr id="4" name="Content Placeholder 3"/>
          <p:cNvSpPr>
            <a:spLocks noGrp="1"/>
          </p:cNvSpPr>
          <p:nvPr>
            <p:ph sz="quarter" idx="1"/>
          </p:nvPr>
        </p:nvSpPr>
        <p:spPr/>
        <p:txBody>
          <a:bodyPr/>
          <a:lstStyle/>
          <a:p>
            <a:r>
              <a:rPr lang="en-IN" dirty="0" smtClean="0"/>
              <a:t>Q10. </a:t>
            </a:r>
            <a:r>
              <a:rPr lang="en-IN" dirty="0"/>
              <a:t>They ………………………….. close to hitting each other.</a:t>
            </a:r>
          </a:p>
          <a:p>
            <a:pPr marL="514350" lvl="0" indent="-514350">
              <a:buFont typeface="+mj-lt"/>
              <a:buAutoNum type="alphaUcPeriod"/>
            </a:pPr>
            <a:r>
              <a:rPr lang="en-IN" dirty="0"/>
              <a:t>Took</a:t>
            </a:r>
          </a:p>
          <a:p>
            <a:pPr marL="514350" lvl="0" indent="-514350">
              <a:buFont typeface="+mj-lt"/>
              <a:buAutoNum type="alphaUcPeriod"/>
            </a:pPr>
            <a:r>
              <a:rPr lang="en-IN" dirty="0"/>
              <a:t>Brought</a:t>
            </a:r>
          </a:p>
          <a:p>
            <a:pPr marL="514350" lvl="0" indent="-514350">
              <a:buFont typeface="+mj-lt"/>
              <a:buAutoNum type="alphaUcPeriod"/>
            </a:pPr>
            <a:r>
              <a:rPr lang="en-IN" dirty="0"/>
              <a:t>Put</a:t>
            </a:r>
          </a:p>
          <a:p>
            <a:pPr marL="514350" lvl="0" indent="-514350">
              <a:buFont typeface="+mj-lt"/>
              <a:buAutoNum type="alphaUcPeriod"/>
            </a:pPr>
            <a:r>
              <a:rPr lang="en-IN" dirty="0"/>
              <a:t>Came</a:t>
            </a:r>
          </a:p>
          <a:p>
            <a:endParaRPr lang="en-IN" dirty="0"/>
          </a:p>
        </p:txBody>
      </p:sp>
    </p:spTree>
    <p:extLst>
      <p:ext uri="{BB962C8B-B14F-4D97-AF65-F5344CB8AC3E}">
        <p14:creationId xmlns:p14="http://schemas.microsoft.com/office/powerpoint/2010/main" val="2899246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21</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172058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22</a:t>
            </a:fld>
            <a:endParaRPr lang="en-IN"/>
          </a:p>
        </p:txBody>
      </p:sp>
      <p:sp>
        <p:nvSpPr>
          <p:cNvPr id="4" name="Content Placeholder 3"/>
          <p:cNvSpPr>
            <a:spLocks noGrp="1"/>
          </p:cNvSpPr>
          <p:nvPr>
            <p:ph sz="quarter" idx="1"/>
          </p:nvPr>
        </p:nvSpPr>
        <p:spPr/>
        <p:txBody>
          <a:bodyPr/>
          <a:lstStyle/>
          <a:p>
            <a:r>
              <a:rPr lang="en-IN" dirty="0" smtClean="0"/>
              <a:t>Q11. </a:t>
            </a:r>
            <a:r>
              <a:rPr lang="en-IN" dirty="0"/>
              <a:t>Although the doctors tried hard, they couldn’t ………………………….. his life.</a:t>
            </a:r>
          </a:p>
          <a:p>
            <a:pPr marL="514350" indent="-514350">
              <a:buFont typeface="+mj-lt"/>
              <a:buAutoNum type="alphaUcPeriod"/>
            </a:pPr>
            <a:r>
              <a:rPr lang="en-IN" dirty="0" smtClean="0"/>
              <a:t>make            </a:t>
            </a:r>
          </a:p>
          <a:p>
            <a:pPr marL="514350" indent="-514350">
              <a:buFont typeface="+mj-lt"/>
              <a:buAutoNum type="alphaUcPeriod"/>
            </a:pPr>
            <a:r>
              <a:rPr lang="en-IN" dirty="0" smtClean="0"/>
              <a:t>bring          </a:t>
            </a:r>
          </a:p>
          <a:p>
            <a:pPr marL="514350" indent="-514350">
              <a:buFont typeface="+mj-lt"/>
              <a:buAutoNum type="alphaUcPeriod"/>
            </a:pPr>
            <a:r>
              <a:rPr lang="en-IN" dirty="0" smtClean="0"/>
              <a:t>take  </a:t>
            </a:r>
          </a:p>
          <a:p>
            <a:pPr marL="514350" indent="-514350">
              <a:buFont typeface="+mj-lt"/>
              <a:buAutoNum type="alphaUcPeriod"/>
            </a:pPr>
            <a:r>
              <a:rPr lang="en-IN" dirty="0" smtClean="0"/>
              <a:t>NONE</a:t>
            </a:r>
            <a:endParaRPr lang="en-IN" dirty="0"/>
          </a:p>
          <a:p>
            <a:endParaRPr lang="en-IN" dirty="0"/>
          </a:p>
        </p:txBody>
      </p:sp>
    </p:spTree>
    <p:extLst>
      <p:ext uri="{BB962C8B-B14F-4D97-AF65-F5344CB8AC3E}">
        <p14:creationId xmlns:p14="http://schemas.microsoft.com/office/powerpoint/2010/main" val="5050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23</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278209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24</a:t>
            </a:fld>
            <a:endParaRPr lang="en-IN"/>
          </a:p>
        </p:txBody>
      </p:sp>
      <p:sp>
        <p:nvSpPr>
          <p:cNvPr id="4" name="Content Placeholder 3"/>
          <p:cNvSpPr>
            <a:spLocks noGrp="1"/>
          </p:cNvSpPr>
          <p:nvPr>
            <p:ph sz="quarter" idx="1"/>
          </p:nvPr>
        </p:nvSpPr>
        <p:spPr/>
        <p:txBody>
          <a:bodyPr/>
          <a:lstStyle/>
          <a:p>
            <a:r>
              <a:rPr lang="en-IN" dirty="0" smtClean="0"/>
              <a:t>Q12. </a:t>
            </a:r>
            <a:r>
              <a:rPr lang="en-US" dirty="0"/>
              <a:t>What is the first sentence of a paragraph called</a:t>
            </a:r>
            <a:r>
              <a:rPr lang="en-US" dirty="0" smtClean="0"/>
              <a:t>?</a:t>
            </a:r>
          </a:p>
          <a:p>
            <a:pPr marL="0" indent="0">
              <a:buNone/>
            </a:pPr>
            <a:endParaRPr lang="en-US" dirty="0"/>
          </a:p>
          <a:p>
            <a:pPr marL="514350" indent="-514350">
              <a:buFont typeface="+mj-lt"/>
              <a:buAutoNum type="alphaUcPeriod"/>
            </a:pPr>
            <a:r>
              <a:rPr lang="en-US" dirty="0"/>
              <a:t>The introduction sentence</a:t>
            </a:r>
          </a:p>
          <a:p>
            <a:pPr marL="514350" indent="-514350">
              <a:buFont typeface="+mj-lt"/>
              <a:buAutoNum type="alphaUcPeriod"/>
            </a:pPr>
            <a:r>
              <a:rPr lang="en-US" dirty="0"/>
              <a:t>The exclusive sentence</a:t>
            </a:r>
          </a:p>
          <a:p>
            <a:pPr marL="514350" indent="-514350">
              <a:buFont typeface="+mj-lt"/>
              <a:buAutoNum type="alphaUcPeriod"/>
            </a:pPr>
            <a:r>
              <a:rPr lang="en-US" dirty="0"/>
              <a:t>The topic sentence</a:t>
            </a:r>
          </a:p>
          <a:p>
            <a:pPr marL="514350" indent="-514350">
              <a:buFont typeface="+mj-lt"/>
              <a:buAutoNum type="alphaUcPeriod"/>
            </a:pPr>
            <a:r>
              <a:rPr lang="en-US" dirty="0"/>
              <a:t>The first sentence</a:t>
            </a:r>
          </a:p>
          <a:p>
            <a:endParaRPr lang="en-IN" dirty="0"/>
          </a:p>
        </p:txBody>
      </p:sp>
    </p:spTree>
    <p:extLst>
      <p:ext uri="{BB962C8B-B14F-4D97-AF65-F5344CB8AC3E}">
        <p14:creationId xmlns:p14="http://schemas.microsoft.com/office/powerpoint/2010/main" val="3109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25</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126687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26</a:t>
            </a:fld>
            <a:endParaRPr lang="en-IN"/>
          </a:p>
        </p:txBody>
      </p:sp>
      <p:sp>
        <p:nvSpPr>
          <p:cNvPr id="4" name="Content Placeholder 3"/>
          <p:cNvSpPr>
            <a:spLocks noGrp="1"/>
          </p:cNvSpPr>
          <p:nvPr>
            <p:ph sz="quarter" idx="1"/>
          </p:nvPr>
        </p:nvSpPr>
        <p:spPr/>
        <p:txBody>
          <a:bodyPr>
            <a:normAutofit fontScale="92500" lnSpcReduction="10000"/>
          </a:bodyPr>
          <a:lstStyle/>
          <a:p>
            <a:r>
              <a:rPr lang="en-IN" dirty="0" smtClean="0"/>
              <a:t>Q13. </a:t>
            </a:r>
            <a:r>
              <a:rPr lang="en-US" dirty="0"/>
              <a:t>When do you use supporting details or supporting sentences?</a:t>
            </a:r>
          </a:p>
          <a:p>
            <a:pPr marL="0" indent="0">
              <a:buNone/>
            </a:pPr>
            <a:r>
              <a:rPr lang="en-US" dirty="0"/>
              <a:t>A. </a:t>
            </a:r>
            <a:r>
              <a:rPr lang="en-US" dirty="0" smtClean="0"/>
              <a:t> Before </a:t>
            </a:r>
            <a:r>
              <a:rPr lang="en-US" dirty="0"/>
              <a:t>the first sentence at the introduction</a:t>
            </a:r>
          </a:p>
          <a:p>
            <a:pPr marL="0" indent="0">
              <a:buNone/>
            </a:pPr>
            <a:endParaRPr lang="en-US" dirty="0"/>
          </a:p>
          <a:p>
            <a:pPr marL="0" indent="0">
              <a:buNone/>
            </a:pPr>
            <a:r>
              <a:rPr lang="en-US" dirty="0"/>
              <a:t>B. </a:t>
            </a:r>
            <a:r>
              <a:rPr lang="en-US" dirty="0" smtClean="0"/>
              <a:t>After </a:t>
            </a:r>
            <a:r>
              <a:rPr lang="en-US" dirty="0"/>
              <a:t>the last sentence because it helps you summarize the paragraph</a:t>
            </a:r>
          </a:p>
          <a:p>
            <a:pPr marL="0" indent="0">
              <a:buNone/>
            </a:pPr>
            <a:endParaRPr lang="en-US" dirty="0"/>
          </a:p>
          <a:p>
            <a:pPr marL="0" indent="0">
              <a:buNone/>
            </a:pPr>
            <a:r>
              <a:rPr lang="en-US" dirty="0"/>
              <a:t>C. </a:t>
            </a:r>
            <a:r>
              <a:rPr lang="en-US" dirty="0" smtClean="0"/>
              <a:t>Never </a:t>
            </a:r>
            <a:r>
              <a:rPr lang="en-US" dirty="0"/>
              <a:t>use these in paragraphs because they are for essays only.</a:t>
            </a:r>
          </a:p>
          <a:p>
            <a:pPr marL="0" indent="0">
              <a:buNone/>
            </a:pPr>
            <a:endParaRPr lang="en-US" dirty="0"/>
          </a:p>
          <a:p>
            <a:pPr marL="0" indent="0">
              <a:buNone/>
            </a:pPr>
            <a:r>
              <a:rPr lang="en-US" dirty="0"/>
              <a:t>D. </a:t>
            </a:r>
            <a:r>
              <a:rPr lang="en-US" dirty="0" smtClean="0"/>
              <a:t>After </a:t>
            </a:r>
            <a:r>
              <a:rPr lang="en-US" dirty="0"/>
              <a:t>the topic sentence and before the closing sentence</a:t>
            </a:r>
          </a:p>
          <a:p>
            <a:endParaRPr lang="en-US" dirty="0"/>
          </a:p>
          <a:p>
            <a:endParaRPr lang="en-IN" dirty="0"/>
          </a:p>
        </p:txBody>
      </p:sp>
    </p:spTree>
    <p:extLst>
      <p:ext uri="{BB962C8B-B14F-4D97-AF65-F5344CB8AC3E}">
        <p14:creationId xmlns:p14="http://schemas.microsoft.com/office/powerpoint/2010/main" val="2658492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27</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1710880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28</a:t>
            </a:fld>
            <a:endParaRPr lang="en-IN"/>
          </a:p>
        </p:txBody>
      </p:sp>
      <p:sp>
        <p:nvSpPr>
          <p:cNvPr id="4" name="Content Placeholder 3"/>
          <p:cNvSpPr>
            <a:spLocks noGrp="1"/>
          </p:cNvSpPr>
          <p:nvPr>
            <p:ph sz="quarter" idx="1"/>
          </p:nvPr>
        </p:nvSpPr>
        <p:spPr/>
        <p:txBody>
          <a:bodyPr/>
          <a:lstStyle/>
          <a:p>
            <a:r>
              <a:rPr lang="en-IN" dirty="0" smtClean="0"/>
              <a:t>Q14. </a:t>
            </a:r>
            <a:r>
              <a:rPr lang="en-IN" dirty="0"/>
              <a:t> </a:t>
            </a:r>
            <a:r>
              <a:rPr lang="en-US" dirty="0" smtClean="0"/>
              <a:t>He </a:t>
            </a:r>
            <a:r>
              <a:rPr lang="en-US" dirty="0"/>
              <a:t>had to go to the hospital because it was a very _____ cut. </a:t>
            </a:r>
          </a:p>
          <a:p>
            <a:pPr marL="0" indent="0">
              <a:buNone/>
            </a:pPr>
            <a:r>
              <a:rPr lang="en-US" dirty="0"/>
              <a:t>a. hard </a:t>
            </a:r>
            <a:endParaRPr lang="en-US" dirty="0" smtClean="0"/>
          </a:p>
          <a:p>
            <a:pPr marL="0" indent="0">
              <a:buNone/>
            </a:pPr>
            <a:r>
              <a:rPr lang="en-US" dirty="0" smtClean="0"/>
              <a:t>b</a:t>
            </a:r>
            <a:r>
              <a:rPr lang="en-US" dirty="0"/>
              <a:t>. heavy </a:t>
            </a:r>
            <a:endParaRPr lang="en-US" dirty="0" smtClean="0"/>
          </a:p>
          <a:p>
            <a:pPr marL="0" indent="0">
              <a:buNone/>
            </a:pPr>
            <a:r>
              <a:rPr lang="en-US" dirty="0" smtClean="0"/>
              <a:t>c</a:t>
            </a:r>
            <a:r>
              <a:rPr lang="en-US" dirty="0"/>
              <a:t>. deep </a:t>
            </a:r>
            <a:endParaRPr lang="en-US" dirty="0" smtClean="0"/>
          </a:p>
          <a:p>
            <a:pPr marL="0" indent="0">
              <a:buNone/>
            </a:pPr>
            <a:r>
              <a:rPr lang="en-US" dirty="0" smtClean="0"/>
              <a:t>d</a:t>
            </a:r>
            <a:r>
              <a:rPr lang="en-US" dirty="0"/>
              <a:t>. wide </a:t>
            </a:r>
          </a:p>
          <a:p>
            <a:pPr marL="0" indent="0">
              <a:buNone/>
            </a:pPr>
            <a:r>
              <a:rPr lang="en-IN" dirty="0" smtClean="0"/>
              <a:t> </a:t>
            </a:r>
            <a:endParaRPr lang="en-IN" dirty="0"/>
          </a:p>
        </p:txBody>
      </p:sp>
    </p:spTree>
    <p:extLst>
      <p:ext uri="{BB962C8B-B14F-4D97-AF65-F5344CB8AC3E}">
        <p14:creationId xmlns:p14="http://schemas.microsoft.com/office/powerpoint/2010/main" val="3691356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29</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284771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C</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3</a:t>
            </a:fld>
            <a:endParaRPr lang="en-IN"/>
          </a:p>
        </p:txBody>
      </p:sp>
    </p:spTree>
    <p:extLst>
      <p:ext uri="{BB962C8B-B14F-4D97-AF65-F5344CB8AC3E}">
        <p14:creationId xmlns:p14="http://schemas.microsoft.com/office/powerpoint/2010/main" val="222885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30</a:t>
            </a:fld>
            <a:endParaRPr lang="en-IN"/>
          </a:p>
        </p:txBody>
      </p:sp>
      <p:sp>
        <p:nvSpPr>
          <p:cNvPr id="4" name="Content Placeholder 3"/>
          <p:cNvSpPr>
            <a:spLocks noGrp="1"/>
          </p:cNvSpPr>
          <p:nvPr>
            <p:ph sz="quarter" idx="1"/>
          </p:nvPr>
        </p:nvSpPr>
        <p:spPr/>
        <p:txBody>
          <a:bodyPr>
            <a:normAutofit fontScale="85000" lnSpcReduction="20000"/>
          </a:bodyPr>
          <a:lstStyle/>
          <a:p>
            <a:r>
              <a:rPr lang="en-IN" dirty="0" smtClean="0"/>
              <a:t>Q15. How </a:t>
            </a:r>
            <a:r>
              <a:rPr lang="en-IN" dirty="0"/>
              <a:t>many supporting sentences are there?</a:t>
            </a:r>
          </a:p>
          <a:p>
            <a:pPr marL="0" indent="0">
              <a:buNone/>
            </a:pPr>
            <a:r>
              <a:rPr lang="en-IN" dirty="0"/>
              <a:t>There are three reasons why Canada is one of the best countries in the world. 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 As a result, Canada is a desirable place to live.</a:t>
            </a:r>
          </a:p>
          <a:p>
            <a:pPr marL="514350" lvl="0" indent="-514350">
              <a:buFont typeface="+mj-lt"/>
              <a:buAutoNum type="alphaUcPeriod"/>
            </a:pPr>
            <a:r>
              <a:rPr lang="en-IN" dirty="0" smtClean="0"/>
              <a:t>Three</a:t>
            </a:r>
          </a:p>
          <a:p>
            <a:pPr marL="514350" lvl="0" indent="-514350">
              <a:buFont typeface="+mj-lt"/>
              <a:buAutoNum type="alphaUcPeriod"/>
            </a:pPr>
            <a:r>
              <a:rPr lang="en-IN" dirty="0" smtClean="0"/>
              <a:t>One</a:t>
            </a:r>
          </a:p>
          <a:p>
            <a:pPr marL="514350" lvl="0" indent="-514350">
              <a:buFont typeface="+mj-lt"/>
              <a:buAutoNum type="alphaUcPeriod"/>
            </a:pPr>
            <a:r>
              <a:rPr lang="en-IN" dirty="0" smtClean="0"/>
              <a:t>Six</a:t>
            </a:r>
            <a:endParaRPr lang="en-IN" dirty="0"/>
          </a:p>
          <a:p>
            <a:pPr marL="514350" lvl="0" indent="-514350">
              <a:buFont typeface="+mj-lt"/>
              <a:buAutoNum type="alphaUcPeriod"/>
            </a:pPr>
            <a:r>
              <a:rPr lang="en-IN" dirty="0"/>
              <a:t>None</a:t>
            </a:r>
          </a:p>
          <a:p>
            <a:endParaRPr lang="en-IN" dirty="0"/>
          </a:p>
        </p:txBody>
      </p:sp>
    </p:spTree>
    <p:extLst>
      <p:ext uri="{BB962C8B-B14F-4D97-AF65-F5344CB8AC3E}">
        <p14:creationId xmlns:p14="http://schemas.microsoft.com/office/powerpoint/2010/main" val="2248622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31</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1892223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6</a:t>
            </a:r>
            <a:endParaRPr lang="en-IN" dirty="0"/>
          </a:p>
        </p:txBody>
      </p:sp>
      <p:sp>
        <p:nvSpPr>
          <p:cNvPr id="3" name="Content Placeholder 2"/>
          <p:cNvSpPr>
            <a:spLocks noGrp="1"/>
          </p:cNvSpPr>
          <p:nvPr>
            <p:ph sz="quarter" idx="1"/>
          </p:nvPr>
        </p:nvSpPr>
        <p:spPr/>
        <p:txBody>
          <a:bodyPr/>
          <a:lstStyle/>
          <a:p>
            <a:pPr marL="0" indent="0">
              <a:buNone/>
            </a:pPr>
            <a:r>
              <a:rPr lang="en-US" dirty="0" smtClean="0"/>
              <a:t>Q 1. It </a:t>
            </a:r>
            <a:r>
              <a:rPr lang="en-US" dirty="0"/>
              <a:t>is said you should make business calls during the time of day most people are freshest to receive them. When is this? </a:t>
            </a:r>
            <a:endParaRPr lang="en-US" dirty="0" smtClean="0"/>
          </a:p>
          <a:p>
            <a:pPr marL="0" indent="0">
              <a:buNone/>
            </a:pPr>
            <a:endParaRPr lang="en-US" dirty="0"/>
          </a:p>
          <a:p>
            <a:pPr marL="514350" indent="-514350">
              <a:buFont typeface="+mj-lt"/>
              <a:buAutoNum type="alphaUcPeriod"/>
            </a:pPr>
            <a:r>
              <a:rPr lang="en-US" dirty="0" smtClean="0"/>
              <a:t>8 </a:t>
            </a:r>
            <a:r>
              <a:rPr lang="en-US" dirty="0"/>
              <a:t>a.m. to 10 a.m. </a:t>
            </a:r>
          </a:p>
          <a:p>
            <a:pPr marL="514350" indent="-514350">
              <a:buFont typeface="+mj-lt"/>
              <a:buAutoNum type="alphaUcPeriod"/>
            </a:pPr>
            <a:r>
              <a:rPr lang="en-US" dirty="0" smtClean="0"/>
              <a:t>10 </a:t>
            </a:r>
            <a:r>
              <a:rPr lang="en-US" dirty="0"/>
              <a:t>a.m. to noon </a:t>
            </a:r>
          </a:p>
          <a:p>
            <a:pPr marL="514350" indent="-514350">
              <a:buFont typeface="+mj-lt"/>
              <a:buAutoNum type="alphaUcPeriod"/>
            </a:pPr>
            <a:r>
              <a:rPr lang="en-US" dirty="0" smtClean="0"/>
              <a:t>1 </a:t>
            </a:r>
            <a:r>
              <a:rPr lang="en-US" dirty="0"/>
              <a:t>to 3 p.m. </a:t>
            </a:r>
          </a:p>
          <a:p>
            <a:pPr marL="514350" indent="-514350">
              <a:buFont typeface="+mj-lt"/>
              <a:buAutoNum type="alphaUcPeriod"/>
            </a:pPr>
            <a:r>
              <a:rPr lang="en-US" dirty="0" smtClean="0"/>
              <a:t>3 </a:t>
            </a:r>
            <a:r>
              <a:rPr lang="en-US" dirty="0"/>
              <a:t>to 5 p.m. </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32</a:t>
            </a:fld>
            <a:endParaRPr lang="en-IN"/>
          </a:p>
        </p:txBody>
      </p:sp>
    </p:spTree>
    <p:extLst>
      <p:ext uri="{BB962C8B-B14F-4D97-AF65-F5344CB8AC3E}">
        <p14:creationId xmlns:p14="http://schemas.microsoft.com/office/powerpoint/2010/main" val="1629153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B</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33</a:t>
            </a:fld>
            <a:endParaRPr lang="en-IN"/>
          </a:p>
        </p:txBody>
      </p:sp>
    </p:spTree>
    <p:extLst>
      <p:ext uri="{BB962C8B-B14F-4D97-AF65-F5344CB8AC3E}">
        <p14:creationId xmlns:p14="http://schemas.microsoft.com/office/powerpoint/2010/main" val="777461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Q2. </a:t>
            </a:r>
            <a:r>
              <a:rPr lang="en-US" dirty="0"/>
              <a:t>Why are telephone greetings so important</a:t>
            </a:r>
            <a:r>
              <a:rPr lang="en-US" dirty="0" smtClean="0"/>
              <a:t>?</a:t>
            </a:r>
          </a:p>
          <a:p>
            <a:pPr marL="514350" indent="-514350">
              <a:buFont typeface="+mj-lt"/>
              <a:buAutoNum type="alphaUcPeriod"/>
            </a:pPr>
            <a:r>
              <a:rPr lang="en-US" dirty="0" smtClean="0"/>
              <a:t> It shows you disinterest</a:t>
            </a:r>
            <a:endParaRPr lang="en-US" dirty="0"/>
          </a:p>
          <a:p>
            <a:pPr marL="514350" indent="-514350">
              <a:buFont typeface="+mj-lt"/>
              <a:buAutoNum type="alphaUcPeriod"/>
            </a:pPr>
            <a:r>
              <a:rPr lang="en-US" dirty="0" smtClean="0"/>
              <a:t>It </a:t>
            </a:r>
            <a:r>
              <a:rPr lang="en-US" dirty="0"/>
              <a:t>is the first impression </a:t>
            </a:r>
            <a:endParaRPr lang="en-US" dirty="0" smtClean="0"/>
          </a:p>
          <a:p>
            <a:pPr marL="514350" indent="-514350">
              <a:buFont typeface="+mj-lt"/>
              <a:buAutoNum type="alphaUcPeriod"/>
            </a:pPr>
            <a:r>
              <a:rPr lang="en-US" dirty="0" smtClean="0"/>
              <a:t>It </a:t>
            </a:r>
            <a:r>
              <a:rPr lang="en-US" dirty="0"/>
              <a:t>shows that you are happy </a:t>
            </a:r>
          </a:p>
          <a:p>
            <a:pPr marL="514350" indent="-514350">
              <a:buFont typeface="+mj-lt"/>
              <a:buAutoNum type="alphaUcPeriod"/>
            </a:pPr>
            <a:r>
              <a:rPr lang="en-US" dirty="0" smtClean="0"/>
              <a:t>It </a:t>
            </a:r>
            <a:r>
              <a:rPr lang="en-US" dirty="0"/>
              <a:t>shows that you are polite </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34</a:t>
            </a:fld>
            <a:endParaRPr lang="en-IN"/>
          </a:p>
        </p:txBody>
      </p:sp>
    </p:spTree>
    <p:extLst>
      <p:ext uri="{BB962C8B-B14F-4D97-AF65-F5344CB8AC3E}">
        <p14:creationId xmlns:p14="http://schemas.microsoft.com/office/powerpoint/2010/main" val="112797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35</a:t>
            </a:fld>
            <a:endParaRPr lang="en-IN"/>
          </a:p>
        </p:txBody>
      </p:sp>
      <p:sp>
        <p:nvSpPr>
          <p:cNvPr id="4" name="Content Placeholder 3"/>
          <p:cNvSpPr>
            <a:spLocks noGrp="1"/>
          </p:cNvSpPr>
          <p:nvPr>
            <p:ph sz="quarter" idx="1"/>
          </p:nvPr>
        </p:nvSpPr>
        <p:spPr/>
        <p:txBody>
          <a:bodyPr/>
          <a:lstStyle/>
          <a:p>
            <a:r>
              <a:rPr lang="en-IN" dirty="0" smtClean="0"/>
              <a:t>OPTION B</a:t>
            </a:r>
            <a:endParaRPr lang="en-IN" dirty="0"/>
          </a:p>
        </p:txBody>
      </p:sp>
    </p:spTree>
    <p:extLst>
      <p:ext uri="{BB962C8B-B14F-4D97-AF65-F5344CB8AC3E}">
        <p14:creationId xmlns:p14="http://schemas.microsoft.com/office/powerpoint/2010/main" val="2712525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36</a:t>
            </a:fld>
            <a:endParaRPr lang="en-IN"/>
          </a:p>
        </p:txBody>
      </p:sp>
      <p:sp>
        <p:nvSpPr>
          <p:cNvPr id="4" name="Content Placeholder 3"/>
          <p:cNvSpPr>
            <a:spLocks noGrp="1"/>
          </p:cNvSpPr>
          <p:nvPr>
            <p:ph sz="quarter" idx="1"/>
          </p:nvPr>
        </p:nvSpPr>
        <p:spPr/>
        <p:txBody>
          <a:bodyPr/>
          <a:lstStyle/>
          <a:p>
            <a:r>
              <a:rPr lang="en-IN" dirty="0" smtClean="0"/>
              <a:t>Q3. </a:t>
            </a:r>
            <a:r>
              <a:rPr lang="en-US" dirty="0"/>
              <a:t>The way the message will travel between sender and receiver </a:t>
            </a:r>
            <a:endParaRPr lang="en-US" dirty="0" smtClean="0"/>
          </a:p>
          <a:p>
            <a:pPr marL="0" indent="0">
              <a:buNone/>
            </a:pPr>
            <a:endParaRPr lang="en-US" dirty="0"/>
          </a:p>
          <a:p>
            <a:pPr marL="0" indent="0">
              <a:buNone/>
            </a:pPr>
            <a:r>
              <a:rPr lang="en-IN" dirty="0"/>
              <a:t>A</a:t>
            </a:r>
            <a:r>
              <a:rPr lang="en-IN" dirty="0" smtClean="0"/>
              <a:t>.  Channel </a:t>
            </a:r>
            <a:r>
              <a:rPr lang="en-IN" dirty="0"/>
              <a:t>of Communication </a:t>
            </a:r>
          </a:p>
          <a:p>
            <a:pPr marL="0" indent="0">
              <a:buNone/>
            </a:pPr>
            <a:r>
              <a:rPr lang="en-IN" dirty="0"/>
              <a:t>B</a:t>
            </a:r>
            <a:r>
              <a:rPr lang="en-IN" dirty="0" smtClean="0"/>
              <a:t>.  Assurance </a:t>
            </a:r>
            <a:endParaRPr lang="en-IN" dirty="0"/>
          </a:p>
          <a:p>
            <a:pPr marL="0" indent="0">
              <a:buNone/>
            </a:pPr>
            <a:r>
              <a:rPr lang="en-IN" dirty="0"/>
              <a:t>C</a:t>
            </a:r>
            <a:r>
              <a:rPr lang="en-IN" dirty="0" smtClean="0"/>
              <a:t>.  Reliability </a:t>
            </a:r>
            <a:endParaRPr lang="en-IN" dirty="0"/>
          </a:p>
          <a:p>
            <a:pPr marL="0" indent="0">
              <a:buNone/>
            </a:pPr>
            <a:r>
              <a:rPr lang="en-IN" dirty="0" smtClean="0"/>
              <a:t>D.  Different </a:t>
            </a:r>
            <a:r>
              <a:rPr lang="en-IN" dirty="0"/>
              <a:t>ideas </a:t>
            </a:r>
            <a:endParaRPr lang="en-IN" dirty="0"/>
          </a:p>
        </p:txBody>
      </p:sp>
    </p:spTree>
    <p:extLst>
      <p:ext uri="{BB962C8B-B14F-4D97-AF65-F5344CB8AC3E}">
        <p14:creationId xmlns:p14="http://schemas.microsoft.com/office/powerpoint/2010/main" val="921914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37</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833019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38</a:t>
            </a:fld>
            <a:endParaRPr lang="en-IN"/>
          </a:p>
        </p:txBody>
      </p:sp>
      <p:sp>
        <p:nvSpPr>
          <p:cNvPr id="4" name="Content Placeholder 3"/>
          <p:cNvSpPr>
            <a:spLocks noGrp="1"/>
          </p:cNvSpPr>
          <p:nvPr>
            <p:ph sz="quarter" idx="1"/>
          </p:nvPr>
        </p:nvSpPr>
        <p:spPr/>
        <p:txBody>
          <a:bodyPr/>
          <a:lstStyle/>
          <a:p>
            <a:r>
              <a:rPr lang="en-IN" dirty="0" smtClean="0"/>
              <a:t>Q4. </a:t>
            </a:r>
            <a:r>
              <a:rPr lang="en-US" dirty="0"/>
              <a:t>Defined as the practices and forms prescribed by convention or by authority. </a:t>
            </a:r>
            <a:endParaRPr lang="en-US" dirty="0" smtClean="0"/>
          </a:p>
          <a:p>
            <a:endParaRPr lang="en-US" dirty="0"/>
          </a:p>
          <a:p>
            <a:pPr marL="0" indent="0">
              <a:buNone/>
            </a:pPr>
            <a:r>
              <a:rPr lang="en-IN" dirty="0"/>
              <a:t>A</a:t>
            </a:r>
            <a:r>
              <a:rPr lang="en-IN" dirty="0" smtClean="0"/>
              <a:t>. seek </a:t>
            </a:r>
            <a:r>
              <a:rPr lang="en-IN" dirty="0"/>
              <a:t>permission </a:t>
            </a:r>
          </a:p>
          <a:p>
            <a:pPr marL="0" indent="0">
              <a:buNone/>
            </a:pPr>
            <a:r>
              <a:rPr lang="en-IN" dirty="0"/>
              <a:t>B</a:t>
            </a:r>
            <a:r>
              <a:rPr lang="en-IN" dirty="0" smtClean="0"/>
              <a:t>. Taking </a:t>
            </a:r>
            <a:r>
              <a:rPr lang="en-IN" dirty="0"/>
              <a:t>a message </a:t>
            </a:r>
          </a:p>
          <a:p>
            <a:pPr marL="0" indent="0">
              <a:buNone/>
            </a:pPr>
            <a:r>
              <a:rPr lang="en-IN" dirty="0"/>
              <a:t>C</a:t>
            </a:r>
            <a:r>
              <a:rPr lang="en-IN" dirty="0" smtClean="0"/>
              <a:t>. Etiquette </a:t>
            </a:r>
            <a:endParaRPr lang="en-IN" dirty="0"/>
          </a:p>
          <a:p>
            <a:pPr marL="0" indent="0">
              <a:buNone/>
            </a:pPr>
            <a:r>
              <a:rPr lang="en-IN" dirty="0"/>
              <a:t>D</a:t>
            </a:r>
            <a:r>
              <a:rPr lang="en-IN" dirty="0" smtClean="0"/>
              <a:t>. Feedback </a:t>
            </a:r>
            <a:endParaRPr lang="en-IN" dirty="0"/>
          </a:p>
        </p:txBody>
      </p:sp>
    </p:spTree>
    <p:extLst>
      <p:ext uri="{BB962C8B-B14F-4D97-AF65-F5344CB8AC3E}">
        <p14:creationId xmlns:p14="http://schemas.microsoft.com/office/powerpoint/2010/main" val="1274242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39</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388132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smtClean="0"/>
              <a:t>Q2. In </a:t>
            </a:r>
            <a:r>
              <a:rPr lang="en-US" dirty="0"/>
              <a:t>_____ years we have experienced a rise in the number of cars on the road</a:t>
            </a:r>
            <a:r>
              <a:rPr lang="en-US" dirty="0" smtClean="0"/>
              <a:t>.</a:t>
            </a:r>
          </a:p>
          <a:p>
            <a:endParaRPr lang="en-US" dirty="0"/>
          </a:p>
          <a:p>
            <a:pPr marL="514350" indent="-514350">
              <a:buFont typeface="+mj-lt"/>
              <a:buAutoNum type="alphaUcPeriod"/>
            </a:pPr>
            <a:r>
              <a:rPr lang="en-IN" dirty="0" smtClean="0"/>
              <a:t>Past</a:t>
            </a:r>
          </a:p>
          <a:p>
            <a:pPr marL="514350" indent="-514350">
              <a:buFont typeface="+mj-lt"/>
              <a:buAutoNum type="alphaUcPeriod"/>
            </a:pPr>
            <a:r>
              <a:rPr lang="en-IN" dirty="0" smtClean="0"/>
              <a:t>Last</a:t>
            </a:r>
          </a:p>
          <a:p>
            <a:pPr marL="514350" indent="-514350">
              <a:buFont typeface="+mj-lt"/>
              <a:buAutoNum type="alphaUcPeriod"/>
            </a:pPr>
            <a:r>
              <a:rPr lang="en-IN" dirty="0" smtClean="0"/>
              <a:t>Vast</a:t>
            </a:r>
          </a:p>
          <a:p>
            <a:pPr marL="514350" indent="-514350">
              <a:buFont typeface="+mj-lt"/>
              <a:buAutoNum type="alphaUcPeriod"/>
            </a:pPr>
            <a:r>
              <a:rPr lang="en-IN" dirty="0"/>
              <a:t>Recent</a:t>
            </a:r>
          </a:p>
          <a:p>
            <a:pPr marL="0" indent="0">
              <a:buNone/>
            </a:pPr>
            <a:endParaRPr lang="en-IN" dirty="0" smtClean="0"/>
          </a:p>
          <a:p>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4</a:t>
            </a:fld>
            <a:endParaRPr lang="en-IN"/>
          </a:p>
        </p:txBody>
      </p:sp>
    </p:spTree>
    <p:extLst>
      <p:ext uri="{BB962C8B-B14F-4D97-AF65-F5344CB8AC3E}">
        <p14:creationId xmlns:p14="http://schemas.microsoft.com/office/powerpoint/2010/main" val="520043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40</a:t>
            </a:fld>
            <a:endParaRPr lang="en-IN"/>
          </a:p>
        </p:txBody>
      </p:sp>
      <p:sp>
        <p:nvSpPr>
          <p:cNvPr id="4" name="Content Placeholder 3"/>
          <p:cNvSpPr>
            <a:spLocks noGrp="1"/>
          </p:cNvSpPr>
          <p:nvPr>
            <p:ph sz="quarter" idx="1"/>
          </p:nvPr>
        </p:nvSpPr>
        <p:spPr/>
        <p:txBody>
          <a:bodyPr/>
          <a:lstStyle/>
          <a:p>
            <a:r>
              <a:rPr lang="en-IN" dirty="0" smtClean="0"/>
              <a:t>Q5. ___________ is y</a:t>
            </a:r>
            <a:r>
              <a:rPr lang="en-US" dirty="0" smtClean="0"/>
              <a:t>our </a:t>
            </a:r>
            <a:r>
              <a:rPr lang="en-US" dirty="0"/>
              <a:t>ability to show you </a:t>
            </a:r>
            <a:r>
              <a:rPr lang="en-US" dirty="0" smtClean="0"/>
              <a:t>care.</a:t>
            </a:r>
          </a:p>
          <a:p>
            <a:endParaRPr lang="en-US" dirty="0"/>
          </a:p>
          <a:p>
            <a:pPr marL="0" indent="0">
              <a:buNone/>
            </a:pPr>
            <a:endParaRPr lang="en-US" dirty="0"/>
          </a:p>
          <a:p>
            <a:pPr marL="0" indent="0">
              <a:buNone/>
            </a:pPr>
            <a:r>
              <a:rPr lang="en-IN" dirty="0"/>
              <a:t>A</a:t>
            </a:r>
            <a:r>
              <a:rPr lang="en-IN" dirty="0" smtClean="0"/>
              <a:t>. Controlling </a:t>
            </a:r>
            <a:r>
              <a:rPr lang="en-IN" dirty="0"/>
              <a:t>the conversation </a:t>
            </a:r>
          </a:p>
          <a:p>
            <a:pPr marL="0" indent="0">
              <a:buNone/>
            </a:pPr>
            <a:r>
              <a:rPr lang="en-IN" dirty="0"/>
              <a:t>B</a:t>
            </a:r>
            <a:r>
              <a:rPr lang="en-IN" dirty="0" smtClean="0"/>
              <a:t>. Receiver </a:t>
            </a:r>
            <a:endParaRPr lang="en-IN" dirty="0"/>
          </a:p>
          <a:p>
            <a:pPr marL="0" indent="0">
              <a:buNone/>
            </a:pPr>
            <a:r>
              <a:rPr lang="en-IN" dirty="0" smtClean="0"/>
              <a:t>C. Tangibles </a:t>
            </a:r>
            <a:endParaRPr lang="en-IN" dirty="0"/>
          </a:p>
          <a:p>
            <a:pPr marL="0" indent="0">
              <a:buNone/>
            </a:pPr>
            <a:r>
              <a:rPr lang="en-IN" dirty="0"/>
              <a:t>D</a:t>
            </a:r>
            <a:r>
              <a:rPr lang="en-IN" dirty="0" smtClean="0"/>
              <a:t>. Empathy </a:t>
            </a:r>
            <a:endParaRPr lang="en-IN" dirty="0"/>
          </a:p>
        </p:txBody>
      </p:sp>
    </p:spTree>
    <p:extLst>
      <p:ext uri="{BB962C8B-B14F-4D97-AF65-F5344CB8AC3E}">
        <p14:creationId xmlns:p14="http://schemas.microsoft.com/office/powerpoint/2010/main" val="338906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41</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3951514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42</a:t>
            </a:fld>
            <a:endParaRPr lang="en-IN"/>
          </a:p>
        </p:txBody>
      </p:sp>
      <p:sp>
        <p:nvSpPr>
          <p:cNvPr id="4" name="Content Placeholder 3"/>
          <p:cNvSpPr>
            <a:spLocks noGrp="1"/>
          </p:cNvSpPr>
          <p:nvPr>
            <p:ph sz="quarter" idx="1"/>
          </p:nvPr>
        </p:nvSpPr>
        <p:spPr>
          <a:xfrm>
            <a:off x="251520" y="1556792"/>
            <a:ext cx="8503920" cy="4572000"/>
          </a:xfrm>
        </p:spPr>
        <p:txBody>
          <a:bodyPr/>
          <a:lstStyle/>
          <a:p>
            <a:r>
              <a:rPr lang="en-IN" dirty="0" smtClean="0"/>
              <a:t>Q6. </a:t>
            </a:r>
            <a:r>
              <a:rPr lang="en-US" dirty="0"/>
              <a:t>For better readability, the number of bullet points on a slide should be:</a:t>
            </a:r>
            <a:endParaRPr lang="en-IN" dirty="0"/>
          </a:p>
          <a:p>
            <a:pPr marL="514350" lvl="0" indent="-514350">
              <a:buFont typeface="+mj-lt"/>
              <a:buAutoNum type="alphaUcPeriod"/>
            </a:pPr>
            <a:r>
              <a:rPr lang="en-US" dirty="0"/>
              <a:t> </a:t>
            </a:r>
            <a:r>
              <a:rPr lang="en-US" dirty="0" smtClean="0"/>
              <a:t>7 </a:t>
            </a:r>
            <a:r>
              <a:rPr lang="en-US" dirty="0"/>
              <a:t>to 10</a:t>
            </a:r>
            <a:endParaRPr lang="en-IN" dirty="0"/>
          </a:p>
          <a:p>
            <a:pPr marL="514350" lvl="0" indent="-514350">
              <a:buFont typeface="+mj-lt"/>
              <a:buAutoNum type="alphaUcPeriod"/>
            </a:pPr>
            <a:r>
              <a:rPr lang="en-US" dirty="0"/>
              <a:t> Less than 7</a:t>
            </a:r>
            <a:endParaRPr lang="en-IN" dirty="0"/>
          </a:p>
          <a:p>
            <a:pPr marL="514350" lvl="0" indent="-514350">
              <a:buFont typeface="+mj-lt"/>
              <a:buAutoNum type="alphaUcPeriod"/>
            </a:pPr>
            <a:r>
              <a:rPr lang="en-US" dirty="0"/>
              <a:t> Any number</a:t>
            </a:r>
            <a:endParaRPr lang="en-IN" dirty="0"/>
          </a:p>
          <a:p>
            <a:pPr marL="514350" lvl="0" indent="-514350">
              <a:buFont typeface="+mj-lt"/>
              <a:buAutoNum type="alphaUcPeriod"/>
            </a:pPr>
            <a:r>
              <a:rPr lang="en-US" dirty="0"/>
              <a:t> More than 7</a:t>
            </a:r>
            <a:endParaRPr lang="en-IN" dirty="0"/>
          </a:p>
          <a:p>
            <a:pPr marL="0" indent="0">
              <a:buNone/>
            </a:pPr>
            <a:endParaRPr lang="en-IN" dirty="0"/>
          </a:p>
        </p:txBody>
      </p:sp>
    </p:spTree>
    <p:extLst>
      <p:ext uri="{BB962C8B-B14F-4D97-AF65-F5344CB8AC3E}">
        <p14:creationId xmlns:p14="http://schemas.microsoft.com/office/powerpoint/2010/main" val="3415970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43</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3042238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44</a:t>
            </a:fld>
            <a:endParaRPr lang="en-IN"/>
          </a:p>
        </p:txBody>
      </p:sp>
      <p:sp>
        <p:nvSpPr>
          <p:cNvPr id="4" name="Content Placeholder 3"/>
          <p:cNvSpPr>
            <a:spLocks noGrp="1"/>
          </p:cNvSpPr>
          <p:nvPr>
            <p:ph sz="quarter" idx="1"/>
          </p:nvPr>
        </p:nvSpPr>
        <p:spPr/>
        <p:txBody>
          <a:bodyPr/>
          <a:lstStyle/>
          <a:p>
            <a:r>
              <a:rPr lang="en-IN" dirty="0" smtClean="0"/>
              <a:t>Q7. </a:t>
            </a:r>
            <a:r>
              <a:rPr lang="en-US" dirty="0"/>
              <a:t>Which of the following is </a:t>
            </a:r>
            <a:r>
              <a:rPr lang="en-US" dirty="0" smtClean="0"/>
              <a:t>not a </a:t>
            </a:r>
            <a:r>
              <a:rPr lang="en-US" dirty="0"/>
              <a:t>part of telephone etiquette? </a:t>
            </a:r>
            <a:endParaRPr lang="en-US" dirty="0" smtClean="0"/>
          </a:p>
          <a:p>
            <a:endParaRPr lang="en-US" dirty="0"/>
          </a:p>
          <a:p>
            <a:pPr marL="0" indent="0">
              <a:buNone/>
            </a:pPr>
            <a:r>
              <a:rPr lang="en-US" dirty="0"/>
              <a:t>A</a:t>
            </a:r>
            <a:r>
              <a:rPr lang="en-US" dirty="0" smtClean="0"/>
              <a:t>. Take </a:t>
            </a:r>
            <a:r>
              <a:rPr lang="en-US" dirty="0"/>
              <a:t>the call without disruption </a:t>
            </a:r>
          </a:p>
          <a:p>
            <a:pPr marL="0" indent="0">
              <a:buNone/>
            </a:pPr>
            <a:r>
              <a:rPr lang="en-US" dirty="0"/>
              <a:t>B</a:t>
            </a:r>
            <a:r>
              <a:rPr lang="en-US" dirty="0" smtClean="0"/>
              <a:t>. Never </a:t>
            </a:r>
            <a:r>
              <a:rPr lang="en-US" dirty="0"/>
              <a:t>chew gum, eat or drink while </a:t>
            </a:r>
            <a:r>
              <a:rPr lang="en-US" dirty="0" smtClean="0"/>
              <a:t>you’re </a:t>
            </a:r>
            <a:r>
              <a:rPr lang="en-US" dirty="0"/>
              <a:t>on call </a:t>
            </a:r>
          </a:p>
          <a:p>
            <a:pPr marL="0" indent="0">
              <a:buNone/>
            </a:pPr>
            <a:r>
              <a:rPr lang="en-US" dirty="0"/>
              <a:t>C</a:t>
            </a:r>
            <a:r>
              <a:rPr lang="en-US" dirty="0" smtClean="0"/>
              <a:t>. Always </a:t>
            </a:r>
            <a:r>
              <a:rPr lang="en-US" dirty="0"/>
              <a:t>have something available to write </a:t>
            </a:r>
          </a:p>
          <a:p>
            <a:pPr marL="0" indent="0">
              <a:buNone/>
            </a:pPr>
            <a:r>
              <a:rPr lang="en-IN" dirty="0"/>
              <a:t>D</a:t>
            </a:r>
            <a:r>
              <a:rPr lang="en-IN" dirty="0" smtClean="0"/>
              <a:t>. To keep the caller on long hold</a:t>
            </a:r>
            <a:endParaRPr lang="en-IN" dirty="0"/>
          </a:p>
        </p:txBody>
      </p:sp>
    </p:spTree>
    <p:extLst>
      <p:ext uri="{BB962C8B-B14F-4D97-AF65-F5344CB8AC3E}">
        <p14:creationId xmlns:p14="http://schemas.microsoft.com/office/powerpoint/2010/main" val="1884760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45</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1867709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46</a:t>
            </a:fld>
            <a:endParaRPr lang="en-IN"/>
          </a:p>
        </p:txBody>
      </p:sp>
      <p:sp>
        <p:nvSpPr>
          <p:cNvPr id="4" name="Content Placeholder 3"/>
          <p:cNvSpPr>
            <a:spLocks noGrp="1"/>
          </p:cNvSpPr>
          <p:nvPr>
            <p:ph sz="quarter" idx="1"/>
          </p:nvPr>
        </p:nvSpPr>
        <p:spPr/>
        <p:txBody>
          <a:bodyPr/>
          <a:lstStyle/>
          <a:p>
            <a:r>
              <a:rPr lang="en-IN" dirty="0" smtClean="0"/>
              <a:t>Q8. </a:t>
            </a:r>
            <a:r>
              <a:rPr lang="en-US" dirty="0"/>
              <a:t>The main point is written in which part of a formal letter? </a:t>
            </a:r>
            <a:endParaRPr lang="en-US" dirty="0" smtClean="0"/>
          </a:p>
          <a:p>
            <a:pPr marL="0" indent="0">
              <a:buNone/>
            </a:pPr>
            <a:endParaRPr lang="en-US" dirty="0"/>
          </a:p>
          <a:p>
            <a:pPr marL="514350" indent="-514350">
              <a:buFont typeface="+mj-lt"/>
              <a:buAutoNum type="alphaUcPeriod"/>
            </a:pPr>
            <a:r>
              <a:rPr lang="en-IN" dirty="0" smtClean="0"/>
              <a:t>Post </a:t>
            </a:r>
            <a:r>
              <a:rPr lang="en-IN" dirty="0"/>
              <a:t>script. </a:t>
            </a:r>
          </a:p>
          <a:p>
            <a:pPr marL="514350" indent="-514350">
              <a:buFont typeface="+mj-lt"/>
              <a:buAutoNum type="alphaUcPeriod"/>
            </a:pPr>
            <a:r>
              <a:rPr lang="en-IN" dirty="0" smtClean="0"/>
              <a:t>Closing</a:t>
            </a:r>
            <a:r>
              <a:rPr lang="en-IN" dirty="0"/>
              <a:t>. </a:t>
            </a:r>
          </a:p>
          <a:p>
            <a:pPr marL="514350" indent="-514350">
              <a:buFont typeface="+mj-lt"/>
              <a:buAutoNum type="alphaUcPeriod"/>
            </a:pPr>
            <a:r>
              <a:rPr lang="en-IN" dirty="0" smtClean="0"/>
              <a:t>Opening.</a:t>
            </a:r>
          </a:p>
          <a:p>
            <a:pPr marL="514350" indent="-514350">
              <a:buFont typeface="+mj-lt"/>
              <a:buAutoNum type="alphaUcPeriod"/>
            </a:pPr>
            <a:r>
              <a:rPr lang="en-IN" dirty="0" smtClean="0"/>
              <a:t>None of the above </a:t>
            </a:r>
          </a:p>
          <a:p>
            <a:endParaRPr lang="en-IN" dirty="0"/>
          </a:p>
        </p:txBody>
      </p:sp>
    </p:spTree>
    <p:extLst>
      <p:ext uri="{BB962C8B-B14F-4D97-AF65-F5344CB8AC3E}">
        <p14:creationId xmlns:p14="http://schemas.microsoft.com/office/powerpoint/2010/main" val="2328815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47</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1663337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48</a:t>
            </a:fld>
            <a:endParaRPr lang="en-IN"/>
          </a:p>
        </p:txBody>
      </p:sp>
      <p:sp>
        <p:nvSpPr>
          <p:cNvPr id="4" name="Content Placeholder 3"/>
          <p:cNvSpPr>
            <a:spLocks noGrp="1"/>
          </p:cNvSpPr>
          <p:nvPr>
            <p:ph sz="quarter" idx="1"/>
          </p:nvPr>
        </p:nvSpPr>
        <p:spPr/>
        <p:txBody>
          <a:bodyPr/>
          <a:lstStyle/>
          <a:p>
            <a:r>
              <a:rPr lang="en-IN" dirty="0" smtClean="0"/>
              <a:t>Q9. If you writing a letter to a housing department, how would you end the letter?</a:t>
            </a:r>
          </a:p>
          <a:p>
            <a:endParaRPr lang="en-IN" dirty="0"/>
          </a:p>
          <a:p>
            <a:r>
              <a:rPr lang="en-IN" dirty="0" smtClean="0"/>
              <a:t>A.   Reply soon</a:t>
            </a:r>
          </a:p>
          <a:p>
            <a:r>
              <a:rPr lang="en-IN" dirty="0" smtClean="0"/>
              <a:t>B.   In a threatening tone</a:t>
            </a:r>
          </a:p>
          <a:p>
            <a:r>
              <a:rPr lang="en-IN" dirty="0" smtClean="0"/>
              <a:t>C.  I look forward to hearing you as soon as possible</a:t>
            </a:r>
          </a:p>
          <a:p>
            <a:r>
              <a:rPr lang="en-IN" dirty="0" smtClean="0"/>
              <a:t>D.  Send someone here soon.</a:t>
            </a:r>
            <a:endParaRPr lang="en-IN" dirty="0"/>
          </a:p>
        </p:txBody>
      </p:sp>
    </p:spTree>
    <p:extLst>
      <p:ext uri="{BB962C8B-B14F-4D97-AF65-F5344CB8AC3E}">
        <p14:creationId xmlns:p14="http://schemas.microsoft.com/office/powerpoint/2010/main" val="3075606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49</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227294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D</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5</a:t>
            </a:fld>
            <a:endParaRPr lang="en-IN"/>
          </a:p>
        </p:txBody>
      </p:sp>
    </p:spTree>
    <p:extLst>
      <p:ext uri="{BB962C8B-B14F-4D97-AF65-F5344CB8AC3E}">
        <p14:creationId xmlns:p14="http://schemas.microsoft.com/office/powerpoint/2010/main" val="3156097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50</a:t>
            </a:fld>
            <a:endParaRPr lang="en-IN"/>
          </a:p>
        </p:txBody>
      </p:sp>
      <p:sp>
        <p:nvSpPr>
          <p:cNvPr id="4" name="Content Placeholder 3"/>
          <p:cNvSpPr>
            <a:spLocks noGrp="1"/>
          </p:cNvSpPr>
          <p:nvPr>
            <p:ph sz="quarter" idx="1"/>
          </p:nvPr>
        </p:nvSpPr>
        <p:spPr/>
        <p:txBody>
          <a:bodyPr/>
          <a:lstStyle/>
          <a:p>
            <a:r>
              <a:rPr lang="en-IN" dirty="0" smtClean="0"/>
              <a:t>Q10. </a:t>
            </a:r>
            <a:r>
              <a:rPr lang="en-US" dirty="0"/>
              <a:t>In order to have the desired effect on the recipient what should a formal letter be? </a:t>
            </a:r>
            <a:endParaRPr lang="en-US" dirty="0" smtClean="0"/>
          </a:p>
          <a:p>
            <a:pPr marL="0" indent="0">
              <a:buNone/>
            </a:pPr>
            <a:endParaRPr lang="en-US" dirty="0"/>
          </a:p>
          <a:p>
            <a:pPr marL="0" indent="0">
              <a:buNone/>
            </a:pPr>
            <a:r>
              <a:rPr lang="en-IN" dirty="0" smtClean="0"/>
              <a:t>A.  In </a:t>
            </a:r>
            <a:r>
              <a:rPr lang="en-IN" dirty="0"/>
              <a:t>the proper </a:t>
            </a:r>
            <a:r>
              <a:rPr lang="en-IN" dirty="0" smtClean="0"/>
              <a:t>format. </a:t>
            </a:r>
          </a:p>
          <a:p>
            <a:pPr marL="0" indent="0">
              <a:buNone/>
            </a:pPr>
            <a:r>
              <a:rPr lang="en-US" dirty="0" smtClean="0"/>
              <a:t>B.  To the point and relevant. </a:t>
            </a:r>
          </a:p>
          <a:p>
            <a:pPr marL="0" indent="0">
              <a:buNone/>
            </a:pPr>
            <a:r>
              <a:rPr lang="en-IN" dirty="0" smtClean="0"/>
              <a:t>C.  Grammatically </a:t>
            </a:r>
            <a:r>
              <a:rPr lang="en-IN" dirty="0"/>
              <a:t>correct. </a:t>
            </a:r>
          </a:p>
          <a:p>
            <a:pPr marL="0" indent="0">
              <a:buNone/>
            </a:pPr>
            <a:r>
              <a:rPr lang="en-IN" dirty="0" smtClean="0"/>
              <a:t>D.  All </a:t>
            </a:r>
            <a:r>
              <a:rPr lang="en-IN" dirty="0"/>
              <a:t>the above. </a:t>
            </a:r>
          </a:p>
          <a:p>
            <a:pPr marL="0" indent="0">
              <a:buNone/>
            </a:pPr>
            <a:endParaRPr lang="en-IN" dirty="0"/>
          </a:p>
        </p:txBody>
      </p:sp>
    </p:spTree>
    <p:extLst>
      <p:ext uri="{BB962C8B-B14F-4D97-AF65-F5344CB8AC3E}">
        <p14:creationId xmlns:p14="http://schemas.microsoft.com/office/powerpoint/2010/main" val="1126077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51</a:t>
            </a:fld>
            <a:endParaRPr lang="en-IN"/>
          </a:p>
        </p:txBody>
      </p:sp>
      <p:sp>
        <p:nvSpPr>
          <p:cNvPr id="4" name="Content Placeholder 3"/>
          <p:cNvSpPr>
            <a:spLocks noGrp="1"/>
          </p:cNvSpPr>
          <p:nvPr>
            <p:ph sz="quarter" idx="1"/>
          </p:nvPr>
        </p:nvSpPr>
        <p:spPr/>
        <p:txBody>
          <a:bodyPr/>
          <a:lstStyle/>
          <a:p>
            <a:r>
              <a:rPr lang="en-IN" dirty="0" smtClean="0"/>
              <a:t>OPTION D</a:t>
            </a:r>
            <a:endParaRPr lang="en-IN" dirty="0"/>
          </a:p>
        </p:txBody>
      </p:sp>
    </p:spTree>
    <p:extLst>
      <p:ext uri="{BB962C8B-B14F-4D97-AF65-F5344CB8AC3E}">
        <p14:creationId xmlns:p14="http://schemas.microsoft.com/office/powerpoint/2010/main" val="2908216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52</a:t>
            </a:fld>
            <a:endParaRPr lang="en-IN"/>
          </a:p>
        </p:txBody>
      </p:sp>
      <p:sp>
        <p:nvSpPr>
          <p:cNvPr id="4" name="Content Placeholder 3"/>
          <p:cNvSpPr>
            <a:spLocks noGrp="1"/>
          </p:cNvSpPr>
          <p:nvPr>
            <p:ph sz="quarter" idx="1"/>
          </p:nvPr>
        </p:nvSpPr>
        <p:spPr/>
        <p:txBody>
          <a:bodyPr/>
          <a:lstStyle/>
          <a:p>
            <a:pPr marL="0" indent="0">
              <a:buNone/>
            </a:pPr>
            <a:r>
              <a:rPr lang="en-IN" dirty="0" smtClean="0"/>
              <a:t>Q11. </a:t>
            </a:r>
            <a:r>
              <a:rPr lang="en-US" dirty="0"/>
              <a:t>To prevent a graph or chart from showing a misleading trend on presentation materials, it is important to:</a:t>
            </a:r>
          </a:p>
          <a:p>
            <a:pPr marL="0" indent="0">
              <a:buNone/>
            </a:pPr>
            <a:endParaRPr lang="en-US" dirty="0"/>
          </a:p>
          <a:p>
            <a:pPr marL="514350" indent="-514350">
              <a:buFont typeface="+mj-lt"/>
              <a:buAutoNum type="alphaUcPeriod"/>
            </a:pPr>
            <a:r>
              <a:rPr lang="en-US" dirty="0"/>
              <a:t> Use colors for graphs and charts</a:t>
            </a:r>
          </a:p>
          <a:p>
            <a:pPr marL="514350" indent="-514350">
              <a:buFont typeface="+mj-lt"/>
              <a:buAutoNum type="alphaUcPeriod"/>
            </a:pPr>
            <a:r>
              <a:rPr lang="en-US" dirty="0"/>
              <a:t> Use complete scales for axes instead of partial scales</a:t>
            </a:r>
          </a:p>
          <a:p>
            <a:pPr marL="514350" indent="-514350">
              <a:buFont typeface="+mj-lt"/>
              <a:buAutoNum type="alphaUcPeriod"/>
            </a:pPr>
            <a:r>
              <a:rPr lang="en-US" dirty="0"/>
              <a:t> Use 3-D charts or graphs</a:t>
            </a:r>
          </a:p>
          <a:p>
            <a:pPr marL="514350" indent="-514350">
              <a:buFont typeface="+mj-lt"/>
              <a:buAutoNum type="alphaUcPeriod"/>
            </a:pPr>
            <a:r>
              <a:rPr lang="en-US" dirty="0"/>
              <a:t> Use stacked graphs or charts</a:t>
            </a:r>
          </a:p>
          <a:p>
            <a:pPr marL="0" indent="0">
              <a:buNone/>
            </a:pPr>
            <a:endParaRPr lang="en-IN" dirty="0"/>
          </a:p>
        </p:txBody>
      </p:sp>
    </p:spTree>
    <p:extLst>
      <p:ext uri="{BB962C8B-B14F-4D97-AF65-F5344CB8AC3E}">
        <p14:creationId xmlns:p14="http://schemas.microsoft.com/office/powerpoint/2010/main" val="56821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53</a:t>
            </a:fld>
            <a:endParaRPr lang="en-IN"/>
          </a:p>
        </p:txBody>
      </p:sp>
      <p:sp>
        <p:nvSpPr>
          <p:cNvPr id="4" name="Content Placeholder 3"/>
          <p:cNvSpPr>
            <a:spLocks noGrp="1"/>
          </p:cNvSpPr>
          <p:nvPr>
            <p:ph sz="quarter" idx="1"/>
          </p:nvPr>
        </p:nvSpPr>
        <p:spPr/>
        <p:txBody>
          <a:bodyPr/>
          <a:lstStyle/>
          <a:p>
            <a:r>
              <a:rPr lang="en-IN" dirty="0" smtClean="0"/>
              <a:t>OPTION B</a:t>
            </a:r>
            <a:endParaRPr lang="en-IN" dirty="0"/>
          </a:p>
        </p:txBody>
      </p:sp>
    </p:spTree>
    <p:extLst>
      <p:ext uri="{BB962C8B-B14F-4D97-AF65-F5344CB8AC3E}">
        <p14:creationId xmlns:p14="http://schemas.microsoft.com/office/powerpoint/2010/main" val="4177979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54</a:t>
            </a:fld>
            <a:endParaRPr lang="en-IN"/>
          </a:p>
        </p:txBody>
      </p:sp>
      <p:sp>
        <p:nvSpPr>
          <p:cNvPr id="4" name="Content Placeholder 3"/>
          <p:cNvSpPr>
            <a:spLocks noGrp="1"/>
          </p:cNvSpPr>
          <p:nvPr>
            <p:ph sz="quarter" idx="1"/>
          </p:nvPr>
        </p:nvSpPr>
        <p:spPr/>
        <p:txBody>
          <a:bodyPr/>
          <a:lstStyle/>
          <a:p>
            <a:r>
              <a:rPr lang="en-IN" dirty="0" smtClean="0"/>
              <a:t>Q12. </a:t>
            </a:r>
            <a:r>
              <a:rPr lang="en-US" dirty="0"/>
              <a:t>Sorry, we don't have a _______ service. You'll have to park your car yourself</a:t>
            </a:r>
            <a:r>
              <a:rPr lang="en-US" dirty="0" smtClean="0"/>
              <a:t>.</a:t>
            </a:r>
          </a:p>
          <a:p>
            <a:endParaRPr lang="en-US" dirty="0"/>
          </a:p>
          <a:p>
            <a:pPr marL="0" indent="0">
              <a:buNone/>
            </a:pPr>
            <a:endParaRPr lang="en-US" dirty="0"/>
          </a:p>
          <a:p>
            <a:pPr marL="514350" indent="-514350">
              <a:buFont typeface="+mj-lt"/>
              <a:buAutoNum type="alphaUcPeriod"/>
            </a:pPr>
            <a:r>
              <a:rPr lang="en-US" dirty="0"/>
              <a:t>r</a:t>
            </a:r>
            <a:r>
              <a:rPr lang="en-US" dirty="0" smtClean="0"/>
              <a:t>oom</a:t>
            </a:r>
          </a:p>
          <a:p>
            <a:pPr marL="514350" indent="-514350">
              <a:buFont typeface="+mj-lt"/>
              <a:buAutoNum type="alphaUcPeriod"/>
            </a:pPr>
            <a:r>
              <a:rPr lang="en-US" dirty="0"/>
              <a:t> </a:t>
            </a:r>
            <a:r>
              <a:rPr lang="en-US" dirty="0" smtClean="0"/>
              <a:t>laundry</a:t>
            </a:r>
          </a:p>
          <a:p>
            <a:pPr marL="514350" indent="-514350">
              <a:buFont typeface="+mj-lt"/>
              <a:buAutoNum type="alphaUcPeriod"/>
            </a:pPr>
            <a:r>
              <a:rPr lang="en-US" dirty="0"/>
              <a:t> </a:t>
            </a:r>
            <a:r>
              <a:rPr lang="en-US" dirty="0" smtClean="0"/>
              <a:t>valet</a:t>
            </a:r>
          </a:p>
          <a:p>
            <a:pPr marL="514350" indent="-514350">
              <a:buFont typeface="+mj-lt"/>
              <a:buAutoNum type="alphaUcPeriod"/>
            </a:pPr>
            <a:r>
              <a:rPr lang="en-US" dirty="0" smtClean="0"/>
              <a:t>Parking</a:t>
            </a:r>
            <a:endParaRPr lang="en-US" dirty="0"/>
          </a:p>
          <a:p>
            <a:endParaRPr lang="en-IN" dirty="0"/>
          </a:p>
        </p:txBody>
      </p:sp>
    </p:spTree>
    <p:extLst>
      <p:ext uri="{BB962C8B-B14F-4D97-AF65-F5344CB8AC3E}">
        <p14:creationId xmlns:p14="http://schemas.microsoft.com/office/powerpoint/2010/main" val="2859573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55</a:t>
            </a:fld>
            <a:endParaRPr lang="en-IN"/>
          </a:p>
        </p:txBody>
      </p:sp>
      <p:sp>
        <p:nvSpPr>
          <p:cNvPr id="4" name="Content Placeholder 3"/>
          <p:cNvSpPr>
            <a:spLocks noGrp="1"/>
          </p:cNvSpPr>
          <p:nvPr>
            <p:ph sz="quarter" idx="1"/>
          </p:nvPr>
        </p:nvSpPr>
        <p:spPr/>
        <p:txBody>
          <a:bodyPr/>
          <a:lstStyle/>
          <a:p>
            <a:r>
              <a:rPr lang="en-IN" dirty="0" smtClean="0"/>
              <a:t>OPTION C</a:t>
            </a:r>
            <a:endParaRPr lang="en-IN" dirty="0"/>
          </a:p>
        </p:txBody>
      </p:sp>
    </p:spTree>
    <p:extLst>
      <p:ext uri="{BB962C8B-B14F-4D97-AF65-F5344CB8AC3E}">
        <p14:creationId xmlns:p14="http://schemas.microsoft.com/office/powerpoint/2010/main" val="410153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56</a:t>
            </a:fld>
            <a:endParaRPr lang="en-IN"/>
          </a:p>
        </p:txBody>
      </p:sp>
      <p:sp>
        <p:nvSpPr>
          <p:cNvPr id="4" name="Content Placeholder 3"/>
          <p:cNvSpPr>
            <a:spLocks noGrp="1"/>
          </p:cNvSpPr>
          <p:nvPr>
            <p:ph sz="quarter" idx="1"/>
          </p:nvPr>
        </p:nvSpPr>
        <p:spPr/>
        <p:txBody>
          <a:bodyPr/>
          <a:lstStyle/>
          <a:p>
            <a:r>
              <a:rPr lang="en-IN" dirty="0" smtClean="0"/>
              <a:t>Q13. </a:t>
            </a:r>
            <a:r>
              <a:rPr lang="en-US" dirty="0"/>
              <a:t>If you need to do your workout we have a _______ on the third floor.</a:t>
            </a:r>
          </a:p>
          <a:p>
            <a:pPr marL="0" indent="0">
              <a:buNone/>
            </a:pPr>
            <a:endParaRPr lang="en-US" dirty="0"/>
          </a:p>
          <a:p>
            <a:pPr marL="514350" indent="-514350">
              <a:buFont typeface="+mj-lt"/>
              <a:buAutoNum type="alphaUcPeriod"/>
            </a:pPr>
            <a:r>
              <a:rPr lang="en-US" dirty="0" smtClean="0"/>
              <a:t>Gym</a:t>
            </a:r>
          </a:p>
          <a:p>
            <a:pPr marL="514350" indent="-514350">
              <a:buFont typeface="+mj-lt"/>
              <a:buAutoNum type="alphaUcPeriod"/>
            </a:pPr>
            <a:r>
              <a:rPr lang="en-US" dirty="0"/>
              <a:t> </a:t>
            </a:r>
            <a:r>
              <a:rPr lang="en-US" dirty="0" smtClean="0"/>
              <a:t>restaurant</a:t>
            </a:r>
          </a:p>
          <a:p>
            <a:pPr marL="514350" indent="-514350">
              <a:buFont typeface="+mj-lt"/>
              <a:buAutoNum type="alphaUcPeriod"/>
            </a:pPr>
            <a:r>
              <a:rPr lang="en-US" dirty="0"/>
              <a:t> library</a:t>
            </a:r>
          </a:p>
          <a:p>
            <a:endParaRPr lang="en-IN" dirty="0"/>
          </a:p>
        </p:txBody>
      </p:sp>
    </p:spTree>
    <p:extLst>
      <p:ext uri="{BB962C8B-B14F-4D97-AF65-F5344CB8AC3E}">
        <p14:creationId xmlns:p14="http://schemas.microsoft.com/office/powerpoint/2010/main" val="1960230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57</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80124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58</a:t>
            </a:fld>
            <a:endParaRPr lang="en-IN"/>
          </a:p>
        </p:txBody>
      </p:sp>
      <p:sp>
        <p:nvSpPr>
          <p:cNvPr id="4" name="Content Placeholder 3"/>
          <p:cNvSpPr>
            <a:spLocks noGrp="1"/>
          </p:cNvSpPr>
          <p:nvPr>
            <p:ph sz="quarter" idx="1"/>
          </p:nvPr>
        </p:nvSpPr>
        <p:spPr/>
        <p:txBody>
          <a:bodyPr/>
          <a:lstStyle/>
          <a:p>
            <a:r>
              <a:rPr lang="en-IN" dirty="0" smtClean="0"/>
              <a:t>Q14. </a:t>
            </a:r>
            <a:r>
              <a:rPr lang="en-US" dirty="0"/>
              <a:t>How do you end the main body of a formal letter? </a:t>
            </a:r>
          </a:p>
          <a:p>
            <a:pPr marL="0" indent="0">
              <a:buNone/>
            </a:pPr>
            <a:r>
              <a:rPr lang="en-US" dirty="0"/>
              <a:t>A</a:t>
            </a:r>
            <a:r>
              <a:rPr lang="en-US" dirty="0" smtClean="0"/>
              <a:t>. By </a:t>
            </a:r>
            <a:r>
              <a:rPr lang="en-US" dirty="0"/>
              <a:t>telling the recipient what he should be doing next. </a:t>
            </a:r>
          </a:p>
          <a:p>
            <a:pPr marL="0" indent="0">
              <a:buNone/>
            </a:pPr>
            <a:r>
              <a:rPr lang="en-US" dirty="0"/>
              <a:t>B</a:t>
            </a:r>
            <a:r>
              <a:rPr lang="en-US" dirty="0" smtClean="0"/>
              <a:t>. By </a:t>
            </a:r>
            <a:r>
              <a:rPr lang="en-US" dirty="0"/>
              <a:t>talking about the weather in your city. </a:t>
            </a:r>
          </a:p>
          <a:p>
            <a:pPr marL="0" indent="0">
              <a:buNone/>
            </a:pPr>
            <a:r>
              <a:rPr lang="en-US" dirty="0"/>
              <a:t>C</a:t>
            </a:r>
            <a:r>
              <a:rPr lang="en-US" dirty="0" smtClean="0"/>
              <a:t>. By </a:t>
            </a:r>
            <a:r>
              <a:rPr lang="en-US" dirty="0"/>
              <a:t>talking about the weather in the recipient's city. </a:t>
            </a:r>
          </a:p>
          <a:p>
            <a:pPr marL="0" indent="0">
              <a:buNone/>
            </a:pPr>
            <a:r>
              <a:rPr lang="en-US" dirty="0" smtClean="0"/>
              <a:t>D</a:t>
            </a:r>
            <a:r>
              <a:rPr lang="en-US" dirty="0"/>
              <a:t>.</a:t>
            </a:r>
            <a:r>
              <a:rPr lang="en-US" dirty="0" smtClean="0"/>
              <a:t> By </a:t>
            </a:r>
            <a:r>
              <a:rPr lang="en-US" dirty="0"/>
              <a:t>expressing your love for the recipient. </a:t>
            </a:r>
            <a:endParaRPr lang="en-IN" dirty="0"/>
          </a:p>
        </p:txBody>
      </p:sp>
    </p:spTree>
    <p:extLst>
      <p:ext uri="{BB962C8B-B14F-4D97-AF65-F5344CB8AC3E}">
        <p14:creationId xmlns:p14="http://schemas.microsoft.com/office/powerpoint/2010/main" val="2538952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59</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314777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Q3. </a:t>
            </a:r>
            <a:r>
              <a:rPr lang="en-IN" dirty="0"/>
              <a:t> </a:t>
            </a:r>
            <a:r>
              <a:rPr lang="en-IN" dirty="0" smtClean="0"/>
              <a:t> </a:t>
            </a:r>
            <a:r>
              <a:rPr lang="en-US" dirty="0" smtClean="0"/>
              <a:t>Could </a:t>
            </a:r>
            <a:r>
              <a:rPr lang="en-US" dirty="0"/>
              <a:t>you </a:t>
            </a:r>
            <a:r>
              <a:rPr lang="en-US" dirty="0" smtClean="0"/>
              <a:t>_____ </a:t>
            </a:r>
            <a:r>
              <a:rPr lang="en-US" dirty="0"/>
              <a:t>me a </a:t>
            </a:r>
            <a:r>
              <a:rPr lang="en-US" dirty="0" err="1"/>
              <a:t>favour</a:t>
            </a:r>
            <a:r>
              <a:rPr lang="en-US" dirty="0"/>
              <a:t> and post these letters on your way home? </a:t>
            </a:r>
            <a:endParaRPr lang="en-US" dirty="0" smtClean="0"/>
          </a:p>
          <a:p>
            <a:endParaRPr lang="en-US" dirty="0"/>
          </a:p>
          <a:p>
            <a:pPr marL="514350" indent="-514350">
              <a:buFont typeface="+mj-lt"/>
              <a:buAutoNum type="alphaUcPeriod"/>
            </a:pPr>
            <a:r>
              <a:rPr lang="en-US" dirty="0" smtClean="0"/>
              <a:t>Give</a:t>
            </a:r>
          </a:p>
          <a:p>
            <a:pPr marL="514350" indent="-514350">
              <a:buFont typeface="+mj-lt"/>
              <a:buAutoNum type="alphaUcPeriod"/>
            </a:pPr>
            <a:r>
              <a:rPr lang="en-US" dirty="0" smtClean="0"/>
              <a:t>Make</a:t>
            </a:r>
          </a:p>
          <a:p>
            <a:pPr marL="514350" indent="-514350">
              <a:buFont typeface="+mj-lt"/>
              <a:buAutoNum type="alphaUcPeriod"/>
            </a:pPr>
            <a:r>
              <a:rPr lang="en-US" dirty="0" smtClean="0"/>
              <a:t>Do</a:t>
            </a:r>
          </a:p>
          <a:p>
            <a:pPr marL="514350" indent="-514350">
              <a:buFont typeface="+mj-lt"/>
              <a:buAutoNum type="alphaUcPeriod"/>
            </a:pPr>
            <a:r>
              <a:rPr lang="en-US" dirty="0" smtClean="0"/>
              <a:t>Take</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6</a:t>
            </a:fld>
            <a:endParaRPr lang="en-IN"/>
          </a:p>
        </p:txBody>
      </p:sp>
    </p:spTree>
    <p:extLst>
      <p:ext uri="{BB962C8B-B14F-4D97-AF65-F5344CB8AC3E}">
        <p14:creationId xmlns:p14="http://schemas.microsoft.com/office/powerpoint/2010/main" val="4126336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60</a:t>
            </a:fld>
            <a:endParaRPr lang="en-IN"/>
          </a:p>
        </p:txBody>
      </p:sp>
      <p:sp>
        <p:nvSpPr>
          <p:cNvPr id="4" name="Content Placeholder 3"/>
          <p:cNvSpPr>
            <a:spLocks noGrp="1"/>
          </p:cNvSpPr>
          <p:nvPr>
            <p:ph sz="quarter" idx="1"/>
          </p:nvPr>
        </p:nvSpPr>
        <p:spPr/>
        <p:txBody>
          <a:bodyPr/>
          <a:lstStyle/>
          <a:p>
            <a:r>
              <a:rPr lang="en-IN" dirty="0" smtClean="0"/>
              <a:t>Q15. </a:t>
            </a:r>
            <a:r>
              <a:rPr lang="en-US" dirty="0"/>
              <a:t>Where should you write the date </a:t>
            </a:r>
            <a:r>
              <a:rPr lang="en-US" dirty="0" smtClean="0"/>
              <a:t>in  </a:t>
            </a:r>
            <a:r>
              <a:rPr lang="en-US" dirty="0"/>
              <a:t>your </a:t>
            </a:r>
            <a:r>
              <a:rPr lang="en-US" dirty="0" smtClean="0"/>
              <a:t>official letter?</a:t>
            </a:r>
          </a:p>
          <a:p>
            <a:pPr marL="0" indent="0">
              <a:buNone/>
            </a:pPr>
            <a:r>
              <a:rPr lang="en-US" dirty="0" smtClean="0"/>
              <a:t> </a:t>
            </a:r>
            <a:endParaRPr lang="en-US" dirty="0"/>
          </a:p>
          <a:p>
            <a:pPr marL="0" indent="0">
              <a:buNone/>
            </a:pPr>
            <a:r>
              <a:rPr lang="en-IN" dirty="0"/>
              <a:t>A</a:t>
            </a:r>
            <a:r>
              <a:rPr lang="en-IN" dirty="0" smtClean="0"/>
              <a:t>. Under </a:t>
            </a:r>
            <a:r>
              <a:rPr lang="en-IN" dirty="0"/>
              <a:t>your address </a:t>
            </a:r>
          </a:p>
          <a:p>
            <a:pPr marL="0" indent="0">
              <a:buNone/>
            </a:pPr>
            <a:r>
              <a:rPr lang="en-IN" dirty="0"/>
              <a:t>B</a:t>
            </a:r>
            <a:r>
              <a:rPr lang="en-IN" dirty="0" smtClean="0"/>
              <a:t>. Above </a:t>
            </a:r>
            <a:r>
              <a:rPr lang="en-IN" dirty="0"/>
              <a:t>your address </a:t>
            </a:r>
          </a:p>
          <a:p>
            <a:pPr marL="0" indent="0">
              <a:buNone/>
            </a:pPr>
            <a:r>
              <a:rPr lang="en-IN" dirty="0"/>
              <a:t>C</a:t>
            </a:r>
            <a:r>
              <a:rPr lang="en-IN" dirty="0" smtClean="0"/>
              <a:t>. Doesn’t make any difference</a:t>
            </a:r>
            <a:endParaRPr lang="en-IN" dirty="0"/>
          </a:p>
          <a:p>
            <a:pPr marL="0" indent="0">
              <a:buNone/>
            </a:pPr>
            <a:r>
              <a:rPr lang="en-IN" dirty="0" smtClean="0"/>
              <a:t>D. Date is not compulsory</a:t>
            </a:r>
            <a:endParaRPr lang="en-IN" dirty="0"/>
          </a:p>
        </p:txBody>
      </p:sp>
    </p:spTree>
    <p:extLst>
      <p:ext uri="{BB962C8B-B14F-4D97-AF65-F5344CB8AC3E}">
        <p14:creationId xmlns:p14="http://schemas.microsoft.com/office/powerpoint/2010/main" val="83915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FC0FB176-E783-4CB6-BF4B-FBFAABBD3E61}" type="slidenum">
              <a:rPr lang="en-IN" smtClean="0"/>
              <a:t>61</a:t>
            </a:fld>
            <a:endParaRPr lang="en-IN"/>
          </a:p>
        </p:txBody>
      </p:sp>
      <p:sp>
        <p:nvSpPr>
          <p:cNvPr id="4" name="Content Placeholder 3"/>
          <p:cNvSpPr>
            <a:spLocks noGrp="1"/>
          </p:cNvSpPr>
          <p:nvPr>
            <p:ph sz="quarter" idx="1"/>
          </p:nvPr>
        </p:nvSpPr>
        <p:spPr/>
        <p:txBody>
          <a:bodyPr/>
          <a:lstStyle/>
          <a:p>
            <a:r>
              <a:rPr lang="en-IN" dirty="0" smtClean="0"/>
              <a:t>OPTION  A</a:t>
            </a:r>
            <a:endParaRPr lang="en-IN" dirty="0"/>
          </a:p>
        </p:txBody>
      </p:sp>
    </p:spTree>
    <p:extLst>
      <p:ext uri="{BB962C8B-B14F-4D97-AF65-F5344CB8AC3E}">
        <p14:creationId xmlns:p14="http://schemas.microsoft.com/office/powerpoint/2010/main" val="82940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C</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7</a:t>
            </a:fld>
            <a:endParaRPr lang="en-IN"/>
          </a:p>
        </p:txBody>
      </p:sp>
    </p:spTree>
    <p:extLst>
      <p:ext uri="{BB962C8B-B14F-4D97-AF65-F5344CB8AC3E}">
        <p14:creationId xmlns:p14="http://schemas.microsoft.com/office/powerpoint/2010/main" val="404605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Q4. </a:t>
            </a:r>
            <a:r>
              <a:rPr lang="en-US" dirty="0"/>
              <a:t>A _________ sentence is usually the first sentence of a paragraph</a:t>
            </a:r>
            <a:r>
              <a:rPr lang="en-US" dirty="0" smtClean="0"/>
              <a:t>.</a:t>
            </a:r>
          </a:p>
          <a:p>
            <a:endParaRPr lang="en-US" dirty="0"/>
          </a:p>
          <a:p>
            <a:pPr marL="514350" indent="-514350">
              <a:buFont typeface="+mj-lt"/>
              <a:buAutoNum type="alphaUcPeriod"/>
            </a:pPr>
            <a:r>
              <a:rPr lang="en-US" dirty="0" smtClean="0"/>
              <a:t>Supporting</a:t>
            </a:r>
          </a:p>
          <a:p>
            <a:pPr marL="514350" indent="-514350">
              <a:buFont typeface="+mj-lt"/>
              <a:buAutoNum type="alphaUcPeriod"/>
            </a:pPr>
            <a:r>
              <a:rPr lang="en-US" dirty="0" smtClean="0"/>
              <a:t>Topic</a:t>
            </a:r>
          </a:p>
          <a:p>
            <a:pPr marL="514350" indent="-514350">
              <a:buFont typeface="+mj-lt"/>
              <a:buAutoNum type="alphaUcPeriod"/>
            </a:pPr>
            <a:r>
              <a:rPr lang="en-US" dirty="0" smtClean="0"/>
              <a:t>Main </a:t>
            </a:r>
          </a:p>
          <a:p>
            <a:pPr marL="514350" indent="-514350">
              <a:buFont typeface="+mj-lt"/>
              <a:buAutoNum type="alphaUcPeriod"/>
            </a:pPr>
            <a:r>
              <a:rPr lang="en-US" dirty="0" smtClean="0"/>
              <a:t>Concluding</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8</a:t>
            </a:fld>
            <a:endParaRPr lang="en-IN"/>
          </a:p>
        </p:txBody>
      </p:sp>
    </p:spTree>
    <p:extLst>
      <p:ext uri="{BB962C8B-B14F-4D97-AF65-F5344CB8AC3E}">
        <p14:creationId xmlns:p14="http://schemas.microsoft.com/office/powerpoint/2010/main" val="87613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OPTION  B</a:t>
            </a:r>
            <a:endParaRPr lang="en-IN" dirty="0"/>
          </a:p>
        </p:txBody>
      </p:sp>
      <p:sp>
        <p:nvSpPr>
          <p:cNvPr id="4" name="Slide Number Placeholder 3"/>
          <p:cNvSpPr>
            <a:spLocks noGrp="1"/>
          </p:cNvSpPr>
          <p:nvPr>
            <p:ph type="sldNum" sz="quarter" idx="12"/>
          </p:nvPr>
        </p:nvSpPr>
        <p:spPr/>
        <p:txBody>
          <a:bodyPr/>
          <a:lstStyle/>
          <a:p>
            <a:fld id="{FC0FB176-E783-4CB6-BF4B-FBFAABBD3E61}" type="slidenum">
              <a:rPr lang="en-IN" smtClean="0"/>
              <a:t>9</a:t>
            </a:fld>
            <a:endParaRPr lang="en-IN"/>
          </a:p>
        </p:txBody>
      </p:sp>
    </p:spTree>
    <p:extLst>
      <p:ext uri="{BB962C8B-B14F-4D97-AF65-F5344CB8AC3E}">
        <p14:creationId xmlns:p14="http://schemas.microsoft.com/office/powerpoint/2010/main" val="1224976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79</TotalTime>
  <Words>1126</Words>
  <Application>Microsoft Office PowerPoint</Application>
  <PresentationFormat>On-screen Show (4:3)</PresentationFormat>
  <Paragraphs>270</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Civic</vt:lpstr>
      <vt:lpstr>Revision Of PEL 131</vt:lpstr>
      <vt:lpstr>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Of PEL 131</dc:title>
  <dc:creator>HP</dc:creator>
  <cp:lastModifiedBy>HP</cp:lastModifiedBy>
  <cp:revision>49</cp:revision>
  <dcterms:created xsi:type="dcterms:W3CDTF">2020-11-04T06:15:30Z</dcterms:created>
  <dcterms:modified xsi:type="dcterms:W3CDTF">2020-11-04T13:35:22Z</dcterms:modified>
</cp:coreProperties>
</file>